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787B-86AC-48F5-A891-4521CB240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20F7-78A3-43B1-905C-C695826F0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C8A08-3CAA-45EE-B5F0-44E64F77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47C4-F599-492C-9AEA-58974F4F194A}" type="datetimeFigureOut">
              <a:rPr lang="en-IN" smtClean="0"/>
              <a:t>04-11-2022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B6FA2-428E-45C5-AE27-A3F0C90C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8BCA8-56B8-4ADF-9C22-A6E131C8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495-1CB1-4437-8203-3FE303E790C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4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C884-5DC8-4FFB-A532-97A8477D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FF554-C776-453A-BAE7-4B0D6A90A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D8E9-15F1-491D-9102-297B3757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47C4-F599-492C-9AEA-58974F4F194A}" type="datetimeFigureOut">
              <a:rPr lang="en-IN" smtClean="0"/>
              <a:t>04-11-2022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0FEB-4CE2-44B5-8E49-3B07E246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E9419-6414-4A22-8E0B-B068B5DB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495-1CB1-4437-8203-3FE303E790C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78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1CEDF-555E-49E2-8DED-FA65870A8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2897-3F32-4C6B-8592-C6545014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9A36-BFB6-4ECC-93F7-7E5F297B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47C4-F599-492C-9AEA-58974F4F194A}" type="datetimeFigureOut">
              <a:rPr lang="en-IN" smtClean="0"/>
              <a:t>04-11-2022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741B4-5EF8-464B-94AC-E9D85227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245-9691-4DAB-AC01-85DC18A7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495-1CB1-4437-8203-3FE303E790C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57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75AB-C5F0-4E5A-AA74-DB52B80C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9FBF-6004-4B46-9176-928F6725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F27C-17AB-4B3A-9CAC-07DD5557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47C4-F599-492C-9AEA-58974F4F194A}" type="datetimeFigureOut">
              <a:rPr lang="en-IN" smtClean="0"/>
              <a:t>04-11-2022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37434-EC2F-4BA4-94CF-C798EA63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27E1F-F80F-47EB-BA8C-0236BE5C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495-1CB1-4437-8203-3FE303E790C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32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3B9F-591F-4B50-B577-58FE370B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D844-E6D3-437C-97F2-333CAA9DC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43699-BCDB-4DD1-9E6E-15E27D75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47C4-F599-492C-9AEA-58974F4F194A}" type="datetimeFigureOut">
              <a:rPr lang="en-IN" smtClean="0"/>
              <a:t>04-11-2022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93A09-8530-45BD-B1FD-116FBEB9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8C56C-08EA-4D78-B0F0-48CB9057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495-1CB1-4437-8203-3FE303E790C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25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C2D6-2A70-41CE-903A-A6DCFD1C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2E72-D044-4A88-B048-DAEB180FF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B98D6-9988-4030-8C03-E6DE16AD1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D0842-D0E1-444F-B828-FA0DA44A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47C4-F599-492C-9AEA-58974F4F194A}" type="datetimeFigureOut">
              <a:rPr lang="en-IN" smtClean="0"/>
              <a:t>04-11-2022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D59B-321A-490C-9257-E05E78E6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FF31F-4347-4BE0-A451-6553EE7D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495-1CB1-4437-8203-3FE303E790C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70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E659-CA3B-4EF2-9DE3-E25598C8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DD126-5C0B-4621-89DA-C10A42F04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D610F-A1FE-459F-B787-EA3A285CC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F5FB4-798C-4680-A79F-50D0F5313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16D2A-C9AF-40F2-BC71-8EA7B0CD2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33325-7715-4B65-AEBD-2DBB84E1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47C4-F599-492C-9AEA-58974F4F194A}" type="datetimeFigureOut">
              <a:rPr lang="en-IN" smtClean="0"/>
              <a:t>04-11-2022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486E9-4048-4581-8D93-AE5AE70D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84A0D-A862-46BA-AA70-6F529647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495-1CB1-4437-8203-3FE303E790C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3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21B5-1072-43EF-AADA-55565711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AA30F-A0C3-4027-9B9E-6A0DDC54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47C4-F599-492C-9AEA-58974F4F194A}" type="datetimeFigureOut">
              <a:rPr lang="en-IN" smtClean="0"/>
              <a:t>04-11-2022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F2B69-13DF-4474-A8BA-4D45D5D3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D003E-B5E3-4683-9FF4-22D3EE01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495-1CB1-4437-8203-3FE303E790C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92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1199C-4AAA-4602-A7BD-E97C021D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47C4-F599-492C-9AEA-58974F4F194A}" type="datetimeFigureOut">
              <a:rPr lang="en-IN" smtClean="0"/>
              <a:t>04-11-2022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02C1B-4F04-467F-B832-A0AEEF6A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E9A3E-49AC-4630-B354-5F372E54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495-1CB1-4437-8203-3FE303E790C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7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5C50-9B70-4996-BE70-7CEAB897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83FD-920E-4702-99A6-F4F2BE7F1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41C8C-8801-4EE9-B607-43452C41A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13F92-E066-44D0-9D86-3EC9D1FE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47C4-F599-492C-9AEA-58974F4F194A}" type="datetimeFigureOut">
              <a:rPr lang="en-IN" smtClean="0"/>
              <a:t>04-11-2022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E65A1-8E50-48E7-BCE7-FAE3E8E6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CC69B-FC95-4469-8128-55F878B6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495-1CB1-4437-8203-3FE303E790C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94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AF4C-7369-43DC-A971-F80921AE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E55AF-FD83-49CE-9B9A-F873AA7C3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DB469-38A2-4516-B9DB-0A6C4D15B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64BBF-571B-49E5-B88D-5EA439FA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47C4-F599-492C-9AEA-58974F4F194A}" type="datetimeFigureOut">
              <a:rPr lang="en-IN" smtClean="0"/>
              <a:t>04-11-2022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5761-B437-45F8-B531-219C371D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D8866-7CBC-4B04-A074-EF695E4E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9495-1CB1-4437-8203-3FE303E790C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84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51808-1DA3-4A89-8DDB-F285B513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336A0-408E-4A80-8C85-F2986681D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0A96-BEF2-43C8-A2FC-AA78832C3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847C4-F599-492C-9AEA-58974F4F194A}" type="datetimeFigureOut">
              <a:rPr lang="en-IN" smtClean="0"/>
              <a:t>04-11-2022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C196C-EC1F-444F-B770-917621C26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2A3F1-44BB-4CAA-8112-D688D7357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19495-1CB1-4437-8203-3FE303E790C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73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zalando.com/restful-api-guidelines/#status-code-404" TargetMode="External"/><Relationship Id="rId2" Type="http://schemas.openxmlformats.org/officeDocument/2006/relationships/hyperlink" Target="https://opensource.zalando.com/restful-api-guidelines/#get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opensource.zalando.com/restful-api-guidelines/#get-with-body" TargetMode="External"/><Relationship Id="rId4" Type="http://schemas.openxmlformats.org/officeDocument/2006/relationships/hyperlink" Target="https://opensource.zalando.com/restful-api-guidelines/#status-code-20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zalando.com/restful-api-guidelines/#status-code-200" TargetMode="External"/><Relationship Id="rId2" Type="http://schemas.openxmlformats.org/officeDocument/2006/relationships/hyperlink" Target="https://opensource.zalando.com/restful-api-guidelines/#pu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opensource.zalando.com/restful-api-guidelines/#status-code-202" TargetMode="External"/><Relationship Id="rId5" Type="http://schemas.openxmlformats.org/officeDocument/2006/relationships/hyperlink" Target="https://opensource.zalando.com/restful-api-guidelines/#status-code-201" TargetMode="External"/><Relationship Id="rId4" Type="http://schemas.openxmlformats.org/officeDocument/2006/relationships/hyperlink" Target="https://opensource.zalando.com/restful-api-guidelines/#status-code-20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zalando.com/restful-api-guidelines/#status-code-200" TargetMode="External"/><Relationship Id="rId2" Type="http://schemas.openxmlformats.org/officeDocument/2006/relationships/hyperlink" Target="https://opensource.zalando.com/restful-api-guidelines/#pos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opensource.zalando.com/restful-api-guidelines/#status-code-202" TargetMode="External"/><Relationship Id="rId5" Type="http://schemas.openxmlformats.org/officeDocument/2006/relationships/hyperlink" Target="https://opensource.zalando.com/restful-api-guidelines/#status-code-201" TargetMode="External"/><Relationship Id="rId4" Type="http://schemas.openxmlformats.org/officeDocument/2006/relationships/hyperlink" Target="https://opensource.zalando.com/restful-api-guidelines/#status-code-20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zalando.com/restful-api-guidelines/#delete-with-query-params" TargetMode="External"/><Relationship Id="rId7" Type="http://schemas.openxmlformats.org/officeDocument/2006/relationships/hyperlink" Target="https://opensource.zalando.com/restful-api-guidelines/#status-code-410" TargetMode="External"/><Relationship Id="rId2" Type="http://schemas.openxmlformats.org/officeDocument/2006/relationships/hyperlink" Target="https://opensource.zalando.com/restful-api-guidelines/#delet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opensource.zalando.com/restful-api-guidelines/#status-code-404" TargetMode="External"/><Relationship Id="rId5" Type="http://schemas.openxmlformats.org/officeDocument/2006/relationships/hyperlink" Target="https://opensource.zalando.com/restful-api-guidelines/#status-code-204" TargetMode="External"/><Relationship Id="rId4" Type="http://schemas.openxmlformats.org/officeDocument/2006/relationships/hyperlink" Target="https://opensource.zalando.com/restful-api-guidelines/#status-code-20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647E874-E886-48FE-AAE5-F2753E4DE50C}"/>
              </a:ext>
            </a:extLst>
          </p:cNvPr>
          <p:cNvSpPr/>
          <p:nvPr/>
        </p:nvSpPr>
        <p:spPr>
          <a:xfrm>
            <a:off x="941033" y="763480"/>
            <a:ext cx="10369118" cy="5291091"/>
          </a:xfrm>
          <a:prstGeom prst="flowChartProcess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C8E9716-0589-44F6-98FC-3B6228A033BD}"/>
              </a:ext>
            </a:extLst>
          </p:cNvPr>
          <p:cNvSpPr/>
          <p:nvPr/>
        </p:nvSpPr>
        <p:spPr>
          <a:xfrm>
            <a:off x="594804" y="985420"/>
            <a:ext cx="5663953" cy="88776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dirty="0">
                <a:solidFill>
                  <a:schemeClr val="bg1">
                    <a:lumMod val="65000"/>
                  </a:schemeClr>
                </a:solidFill>
              </a:rPr>
              <a:t>HTTP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11F3D-5E90-44DD-BA87-12EEC35B8A22}"/>
              </a:ext>
            </a:extLst>
          </p:cNvPr>
          <p:cNvSpPr txBox="1"/>
          <p:nvPr/>
        </p:nvSpPr>
        <p:spPr>
          <a:xfrm>
            <a:off x="2476390" y="2274838"/>
            <a:ext cx="2246529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Get Request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Post Request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Put Request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Delete Request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AA033-61DC-484D-9DB7-BC4AE77B1E08}"/>
              </a:ext>
            </a:extLst>
          </p:cNvPr>
          <p:cNvSpPr txBox="1"/>
          <p:nvPr/>
        </p:nvSpPr>
        <p:spPr>
          <a:xfrm>
            <a:off x="8043168" y="2123918"/>
            <a:ext cx="3266983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Head Request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Options Request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Patch Request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559905-37A6-40AE-BE28-F405DFAA4473}"/>
              </a:ext>
            </a:extLst>
          </p:cNvPr>
          <p:cNvCxnSpPr/>
          <p:nvPr/>
        </p:nvCxnSpPr>
        <p:spPr>
          <a:xfrm>
            <a:off x="5477522" y="2203661"/>
            <a:ext cx="0" cy="32936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784531C-69FD-418C-A29E-F0B23FAC656D}"/>
              </a:ext>
            </a:extLst>
          </p:cNvPr>
          <p:cNvSpPr/>
          <p:nvPr/>
        </p:nvSpPr>
        <p:spPr>
          <a:xfrm>
            <a:off x="1848553" y="2341581"/>
            <a:ext cx="506027" cy="4705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C4814-BE03-479F-A426-EF40CDE5B836}"/>
              </a:ext>
            </a:extLst>
          </p:cNvPr>
          <p:cNvSpPr/>
          <p:nvPr/>
        </p:nvSpPr>
        <p:spPr>
          <a:xfrm>
            <a:off x="1848553" y="3139478"/>
            <a:ext cx="506027" cy="4705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32A78D-8562-4B68-BB7B-20AF62803A73}"/>
              </a:ext>
            </a:extLst>
          </p:cNvPr>
          <p:cNvSpPr/>
          <p:nvPr/>
        </p:nvSpPr>
        <p:spPr>
          <a:xfrm>
            <a:off x="1849033" y="3922580"/>
            <a:ext cx="506027" cy="4705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1F2A1-19C0-49E5-B60C-460A2DD9AB82}"/>
              </a:ext>
            </a:extLst>
          </p:cNvPr>
          <p:cNvSpPr/>
          <p:nvPr/>
        </p:nvSpPr>
        <p:spPr>
          <a:xfrm>
            <a:off x="1849034" y="4786415"/>
            <a:ext cx="506027" cy="4705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000069-21FD-48E6-B1E6-E4E3E3D5B654}"/>
              </a:ext>
            </a:extLst>
          </p:cNvPr>
          <p:cNvSpPr/>
          <p:nvPr/>
        </p:nvSpPr>
        <p:spPr>
          <a:xfrm>
            <a:off x="7364025" y="2617303"/>
            <a:ext cx="506027" cy="4705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9CC5F6-F04C-42E0-912F-B7DCC1E60BE0}"/>
              </a:ext>
            </a:extLst>
          </p:cNvPr>
          <p:cNvSpPr/>
          <p:nvPr/>
        </p:nvSpPr>
        <p:spPr>
          <a:xfrm>
            <a:off x="7364025" y="3429000"/>
            <a:ext cx="506027" cy="4705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EFDCA-3ABB-4B48-9BDC-42BE39F70C04}"/>
              </a:ext>
            </a:extLst>
          </p:cNvPr>
          <p:cNvSpPr/>
          <p:nvPr/>
        </p:nvSpPr>
        <p:spPr>
          <a:xfrm>
            <a:off x="7364026" y="4240438"/>
            <a:ext cx="506027" cy="4705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0094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647E874-E886-48FE-AAE5-F2753E4DE50C}"/>
              </a:ext>
            </a:extLst>
          </p:cNvPr>
          <p:cNvSpPr/>
          <p:nvPr/>
        </p:nvSpPr>
        <p:spPr>
          <a:xfrm>
            <a:off x="941033" y="763480"/>
            <a:ext cx="10369118" cy="5291091"/>
          </a:xfrm>
          <a:prstGeom prst="flowChartProcess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C8E9716-0589-44F6-98FC-3B6228A033BD}"/>
              </a:ext>
            </a:extLst>
          </p:cNvPr>
          <p:cNvSpPr/>
          <p:nvPr/>
        </p:nvSpPr>
        <p:spPr>
          <a:xfrm>
            <a:off x="594804" y="985420"/>
            <a:ext cx="5663953" cy="88776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dirty="0">
                <a:solidFill>
                  <a:schemeClr val="bg1">
                    <a:lumMod val="65000"/>
                  </a:schemeClr>
                </a:solidFill>
              </a:rPr>
              <a:t>Get Request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D17EF1-C695-42CA-BB09-42D0E56C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2144014"/>
            <a:ext cx="762547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 requests are used to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 either a single or a collection 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7CB918-F364-4C16-80ED-FE098FD11F2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953087" y="2804981"/>
            <a:ext cx="9119301" cy="17084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requests for individual resources will usually generate a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hlinkClick r:id="rId3"/>
              </a:rPr>
              <a:t>404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if the resource does not exist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requests for collection resources may return either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hlinkClick r:id="rId4"/>
              </a:rPr>
              <a:t>200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(if the collection is empty) or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hlinkClick r:id="rId3"/>
              </a:rPr>
              <a:t>404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(if the collection is missing)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requests must NOT have a request body payload (see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5"/>
              </a:rPr>
              <a:t>GET with 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5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647E874-E886-48FE-AAE5-F2753E4DE50C}"/>
              </a:ext>
            </a:extLst>
          </p:cNvPr>
          <p:cNvSpPr/>
          <p:nvPr/>
        </p:nvSpPr>
        <p:spPr>
          <a:xfrm>
            <a:off x="941033" y="763480"/>
            <a:ext cx="10369118" cy="5291091"/>
          </a:xfrm>
          <a:prstGeom prst="flowChartProcess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C8E9716-0589-44F6-98FC-3B6228A033BD}"/>
              </a:ext>
            </a:extLst>
          </p:cNvPr>
          <p:cNvSpPr/>
          <p:nvPr/>
        </p:nvSpPr>
        <p:spPr>
          <a:xfrm>
            <a:off x="594804" y="985420"/>
            <a:ext cx="5663953" cy="88776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dirty="0">
                <a:solidFill>
                  <a:schemeClr val="bg1">
                    <a:lumMod val="65000"/>
                  </a:schemeClr>
                </a:solidFill>
              </a:rPr>
              <a:t>Get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36958-5B40-48CB-BF7A-1978B42D5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174" y="2654397"/>
            <a:ext cx="7593651" cy="15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647E874-E886-48FE-AAE5-F2753E4DE50C}"/>
              </a:ext>
            </a:extLst>
          </p:cNvPr>
          <p:cNvSpPr/>
          <p:nvPr/>
        </p:nvSpPr>
        <p:spPr>
          <a:xfrm>
            <a:off x="941033" y="763480"/>
            <a:ext cx="10369118" cy="5291091"/>
          </a:xfrm>
          <a:prstGeom prst="flowChartProcess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C8E9716-0589-44F6-98FC-3B6228A033BD}"/>
              </a:ext>
            </a:extLst>
          </p:cNvPr>
          <p:cNvSpPr/>
          <p:nvPr/>
        </p:nvSpPr>
        <p:spPr>
          <a:xfrm>
            <a:off x="594804" y="985420"/>
            <a:ext cx="5663953" cy="88776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dirty="0">
                <a:solidFill>
                  <a:schemeClr val="bg1">
                    <a:lumMod val="65000"/>
                  </a:schemeClr>
                </a:solidFill>
              </a:rPr>
              <a:t> PUT Request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322260-9B76-4CA1-B8D6-94E8BB67F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161" y="2064350"/>
            <a:ext cx="812649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 requests are used to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update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entire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 resources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BF2CDD-B424-49E5-88E1-2D8E2F129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161" y="2409401"/>
            <a:ext cx="9620318" cy="27856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requests are usually applied to single resources, and not to collection resources, as this would imply replacing the entire 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requests are usually robust against non-existence of resources by implicitly creating the resource before updating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on successful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requests, the server will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replace the entire resource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addressed by the URL with the representation passed in the payload (subsequent reads will deliver the same payload, plus possibly server-generated fields like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modified_at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successful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requests return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hlinkClick r:id="rId3"/>
              </a:rPr>
              <a:t>200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or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hlinkClick r:id="rId4"/>
              </a:rPr>
              <a:t>204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(if the resource was updated - with or without returning the resource),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hlinkClick r:id="rId5"/>
              </a:rPr>
              <a:t>201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(if the resource was created) or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hlinkClick r:id="rId6"/>
              </a:rPr>
              <a:t>202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(if accepted and processed asynchronously).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0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647E874-E886-48FE-AAE5-F2753E4DE50C}"/>
              </a:ext>
            </a:extLst>
          </p:cNvPr>
          <p:cNvSpPr/>
          <p:nvPr/>
        </p:nvSpPr>
        <p:spPr>
          <a:xfrm>
            <a:off x="941033" y="763480"/>
            <a:ext cx="10369118" cy="5291091"/>
          </a:xfrm>
          <a:prstGeom prst="flowChartProcess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C8E9716-0589-44F6-98FC-3B6228A033BD}"/>
              </a:ext>
            </a:extLst>
          </p:cNvPr>
          <p:cNvSpPr/>
          <p:nvPr/>
        </p:nvSpPr>
        <p:spPr>
          <a:xfrm>
            <a:off x="594804" y="985420"/>
            <a:ext cx="5663953" cy="88776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dirty="0">
                <a:solidFill>
                  <a:schemeClr val="bg1">
                    <a:lumMod val="65000"/>
                  </a:schemeClr>
                </a:solidFill>
              </a:rPr>
              <a:t> PUT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4A11B-1D55-4956-B865-0E6B34845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39" y="2727427"/>
            <a:ext cx="8897121" cy="24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3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647E874-E886-48FE-AAE5-F2753E4DE50C}"/>
              </a:ext>
            </a:extLst>
          </p:cNvPr>
          <p:cNvSpPr/>
          <p:nvPr/>
        </p:nvSpPr>
        <p:spPr>
          <a:xfrm>
            <a:off x="941033" y="763480"/>
            <a:ext cx="10369118" cy="5291091"/>
          </a:xfrm>
          <a:prstGeom prst="flowChartProcess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C8E9716-0589-44F6-98FC-3B6228A033BD}"/>
              </a:ext>
            </a:extLst>
          </p:cNvPr>
          <p:cNvSpPr/>
          <p:nvPr/>
        </p:nvSpPr>
        <p:spPr>
          <a:xfrm>
            <a:off x="594804" y="985420"/>
            <a:ext cx="5663953" cy="88776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dirty="0">
                <a:solidFill>
                  <a:schemeClr val="bg1">
                    <a:lumMod val="65000"/>
                  </a:schemeClr>
                </a:solidFill>
              </a:rPr>
              <a:t> POST Request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8AEA51-8569-47CE-AF71-6E921652D9E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25118" y="2378869"/>
            <a:ext cx="980094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POST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 requests are idiomatically used to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 single resources on a collection resource endpoint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9B8119-941B-438A-9FFC-625EC28E3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83" y="2873714"/>
            <a:ext cx="9800948" cy="16160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on a successful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POST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request, the server will create one or multiple new resources and provide their URI/URLs in the response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successful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POST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requests return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hlinkClick r:id="rId3"/>
              </a:rPr>
              <a:t>200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or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hlinkClick r:id="rId4"/>
              </a:rPr>
              <a:t>204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(if the resource was updated - with or without returning the resource),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hlinkClick r:id="rId5"/>
              </a:rPr>
              <a:t>201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(if the resource was created) or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hlinkClick r:id="rId6"/>
              </a:rPr>
              <a:t>202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(if accepted and processed asynchronously).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4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647E874-E886-48FE-AAE5-F2753E4DE50C}"/>
              </a:ext>
            </a:extLst>
          </p:cNvPr>
          <p:cNvSpPr/>
          <p:nvPr/>
        </p:nvSpPr>
        <p:spPr>
          <a:xfrm>
            <a:off x="941033" y="763480"/>
            <a:ext cx="10369118" cy="5291091"/>
          </a:xfrm>
          <a:prstGeom prst="flowChartProcess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C8E9716-0589-44F6-98FC-3B6228A033BD}"/>
              </a:ext>
            </a:extLst>
          </p:cNvPr>
          <p:cNvSpPr/>
          <p:nvPr/>
        </p:nvSpPr>
        <p:spPr>
          <a:xfrm>
            <a:off x="594804" y="985420"/>
            <a:ext cx="5663953" cy="88776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dirty="0">
                <a:solidFill>
                  <a:schemeClr val="bg1">
                    <a:lumMod val="65000"/>
                  </a:schemeClr>
                </a:solidFill>
              </a:rPr>
              <a:t> POST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F7014-C85C-4012-8269-F90F79B3E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32" y="2095128"/>
            <a:ext cx="8072761" cy="3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3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647E874-E886-48FE-AAE5-F2753E4DE50C}"/>
              </a:ext>
            </a:extLst>
          </p:cNvPr>
          <p:cNvSpPr/>
          <p:nvPr/>
        </p:nvSpPr>
        <p:spPr>
          <a:xfrm>
            <a:off x="941033" y="763480"/>
            <a:ext cx="10369118" cy="5291091"/>
          </a:xfrm>
          <a:prstGeom prst="flowChartProcess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C8E9716-0589-44F6-98FC-3B6228A033BD}"/>
              </a:ext>
            </a:extLst>
          </p:cNvPr>
          <p:cNvSpPr/>
          <p:nvPr/>
        </p:nvSpPr>
        <p:spPr>
          <a:xfrm>
            <a:off x="3906176" y="319596"/>
            <a:ext cx="4394446" cy="88776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>
                    <a:lumMod val="65000"/>
                  </a:schemeClr>
                </a:solidFill>
              </a:rPr>
              <a:t> Delete Request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B252E0-5CF0-4A10-990B-947C0C2AACB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84915" y="1481970"/>
            <a:ext cx="545089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Segoe UI Semilight" panose="020B0402040204020203" pitchFamily="34" charset="0"/>
                <a:hlinkClick r:id="rId2"/>
              </a:rPr>
              <a:t>DELETE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Segoe UI Semilight" panose="020B0402040204020203" pitchFamily="34" charset="0"/>
              </a:rPr>
              <a:t> requests are used to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Segoe UI Semilight" panose="020B0402040204020203" pitchFamily="34" charset="0"/>
              </a:rPr>
              <a:t>delete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Segoe UI Semilight" panose="020B0402040204020203" pitchFamily="34" charset="0"/>
              </a:rPr>
              <a:t> resources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Segoe UI Semilight" panose="020B0402040204020203" pitchFamily="34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719A31-FC7D-4CBB-BB60-23A65125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915" y="2256135"/>
            <a:ext cx="9605639" cy="2570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DELETE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requests are usually applied to single resources, not on collection resources, as this would imply deleting the entire collection.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DELETE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request can be applied to multiple resources at once using query parameters on the collection resource (see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A6CB"/>
                </a:solidFill>
                <a:effectLst/>
                <a:latin typeface="inherit"/>
                <a:hlinkClick r:id="rId3"/>
              </a:rPr>
              <a:t>DELETE with query parameters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successful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DELETE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requests return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hlinkClick r:id="rId4"/>
              </a:rPr>
              <a:t>200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or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hlinkClick r:id="rId5"/>
              </a:rPr>
              <a:t>204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(if the resource was deleted - with or without returning the resource).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failed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DELETE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requests will usually generate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hlinkClick r:id="rId6"/>
              </a:rPr>
              <a:t>404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(if the resource cannot be found) or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hlinkClick r:id="rId7"/>
              </a:rPr>
              <a:t>410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(if the resource was already deleted before).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5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647E874-E886-48FE-AAE5-F2753E4DE50C}"/>
              </a:ext>
            </a:extLst>
          </p:cNvPr>
          <p:cNvSpPr/>
          <p:nvPr/>
        </p:nvSpPr>
        <p:spPr>
          <a:xfrm>
            <a:off x="941033" y="763480"/>
            <a:ext cx="10369118" cy="5291091"/>
          </a:xfrm>
          <a:prstGeom prst="flowChartProcess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C8E9716-0589-44F6-98FC-3B6228A033BD}"/>
              </a:ext>
            </a:extLst>
          </p:cNvPr>
          <p:cNvSpPr/>
          <p:nvPr/>
        </p:nvSpPr>
        <p:spPr>
          <a:xfrm>
            <a:off x="3906176" y="319596"/>
            <a:ext cx="4394446" cy="88776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>
                    <a:lumMod val="65000"/>
                  </a:schemeClr>
                </a:solidFill>
              </a:rPr>
              <a:t> Delete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10831-3432-4DF1-8082-4B930240F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11" y="2280867"/>
            <a:ext cx="8935378" cy="25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3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419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Malgun Gothic</vt:lpstr>
      <vt:lpstr>Arial</vt:lpstr>
      <vt:lpstr>Calibri</vt:lpstr>
      <vt:lpstr>Calibri Light</vt:lpstr>
      <vt:lpstr>Consolas</vt:lpstr>
      <vt:lpstr>Helvetica Neue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SHAKIL HOSSEN</dc:creator>
  <cp:lastModifiedBy>SHAKIL HOSSEN</cp:lastModifiedBy>
  <cp:revision>7</cp:revision>
  <dcterms:created xsi:type="dcterms:W3CDTF">2022-11-03T14:59:09Z</dcterms:created>
  <dcterms:modified xsi:type="dcterms:W3CDTF">2022-11-04T09:08:56Z</dcterms:modified>
</cp:coreProperties>
</file>