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2E10-8586-4CE3-8595-E15EFDAE2217}" type="datetimeFigureOut">
              <a:rPr lang="en-US" smtClean="0"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7F02F-FC68-4365-BDEE-56840D0E8E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586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2E10-8586-4CE3-8595-E15EFDAE2217}" type="datetimeFigureOut">
              <a:rPr lang="en-US" smtClean="0"/>
              <a:t>11/5/2022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7F02F-FC68-4365-BDEE-56840D0E8E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070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2E10-8586-4CE3-8595-E15EFDAE2217}" type="datetimeFigureOut">
              <a:rPr lang="en-US" smtClean="0"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7F02F-FC68-4365-BDEE-56840D0E8E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552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2E10-8586-4CE3-8595-E15EFDAE2217}" type="datetimeFigureOut">
              <a:rPr lang="en-US" smtClean="0"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7F02F-FC68-4365-BDEE-56840D0E8E1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5562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2E10-8586-4CE3-8595-E15EFDAE2217}" type="datetimeFigureOut">
              <a:rPr lang="en-US" smtClean="0"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7F02F-FC68-4365-BDEE-56840D0E8E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702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2E10-8586-4CE3-8595-E15EFDAE2217}" type="datetimeFigureOut">
              <a:rPr lang="en-US" smtClean="0"/>
              <a:t>11/5/2022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7F02F-FC68-4365-BDEE-56840D0E8E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720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2E10-8586-4CE3-8595-E15EFDAE2217}" type="datetimeFigureOut">
              <a:rPr lang="en-US" smtClean="0"/>
              <a:t>11/5/2022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7F02F-FC68-4365-BDEE-56840D0E8E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5517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2E10-8586-4CE3-8595-E15EFDAE2217}" type="datetimeFigureOut">
              <a:rPr lang="en-US" smtClean="0"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7F02F-FC68-4365-BDEE-56840D0E8E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3558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2E10-8586-4CE3-8595-E15EFDAE2217}" type="datetimeFigureOut">
              <a:rPr lang="en-US" smtClean="0"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7F02F-FC68-4365-BDEE-56840D0E8E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0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2E10-8586-4CE3-8595-E15EFDAE2217}" type="datetimeFigureOut">
              <a:rPr lang="en-US" smtClean="0"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7F02F-FC68-4365-BDEE-56840D0E8E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324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2E10-8586-4CE3-8595-E15EFDAE2217}" type="datetimeFigureOut">
              <a:rPr lang="en-US" smtClean="0"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7F02F-FC68-4365-BDEE-56840D0E8E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71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2E10-8586-4CE3-8595-E15EFDAE2217}" type="datetimeFigureOut">
              <a:rPr lang="en-US" smtClean="0"/>
              <a:t>11/5/2022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7F02F-FC68-4365-BDEE-56840D0E8E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431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2E10-8586-4CE3-8595-E15EFDAE2217}" type="datetimeFigureOut">
              <a:rPr lang="en-US" smtClean="0"/>
              <a:t>11/5/2022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7F02F-FC68-4365-BDEE-56840D0E8E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63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2E10-8586-4CE3-8595-E15EFDAE2217}" type="datetimeFigureOut">
              <a:rPr lang="en-US" smtClean="0"/>
              <a:t>11/5/2022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7F02F-FC68-4365-BDEE-56840D0E8E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358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2E10-8586-4CE3-8595-E15EFDAE2217}" type="datetimeFigureOut">
              <a:rPr lang="en-US" smtClean="0"/>
              <a:t>11/5/2022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7F02F-FC68-4365-BDEE-56840D0E8E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613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2E10-8586-4CE3-8595-E15EFDAE2217}" type="datetimeFigureOut">
              <a:rPr lang="en-US" smtClean="0"/>
              <a:t>11/5/2022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7F02F-FC68-4365-BDEE-56840D0E8E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404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2E10-8586-4CE3-8595-E15EFDAE2217}" type="datetimeFigureOut">
              <a:rPr lang="en-US" smtClean="0"/>
              <a:t>11/5/2022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7F02F-FC68-4365-BDEE-56840D0E8E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423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B8B2E10-8586-4CE3-8595-E15EFDAE2217}" type="datetimeFigureOut">
              <a:rPr lang="en-US" smtClean="0"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7F02F-FC68-4365-BDEE-56840D0E8E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9628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F7DFF1-3D25-480E-8CD2-E98380FA660C}"/>
              </a:ext>
            </a:extLst>
          </p:cNvPr>
          <p:cNvSpPr txBox="1"/>
          <p:nvPr/>
        </p:nvSpPr>
        <p:spPr>
          <a:xfrm>
            <a:off x="2085975" y="1706641"/>
            <a:ext cx="88296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Json Best Practice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D3CA3A-C6A0-451A-91A4-DEBFAE110D9B}"/>
              </a:ext>
            </a:extLst>
          </p:cNvPr>
          <p:cNvSpPr txBox="1"/>
          <p:nvPr/>
        </p:nvSpPr>
        <p:spPr>
          <a:xfrm>
            <a:off x="5311063" y="3381644"/>
            <a:ext cx="11897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FFFF00"/>
                </a:solidFill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3011003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7541B8-C4EB-47A8-AF63-E93E5ACA8436}"/>
              </a:ext>
            </a:extLst>
          </p:cNvPr>
          <p:cNvSpPr txBox="1"/>
          <p:nvPr/>
        </p:nvSpPr>
        <p:spPr>
          <a:xfrm>
            <a:off x="1343026" y="528638"/>
            <a:ext cx="63293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0" i="0" dirty="0">
                <a:effectLst/>
                <a:latin typeface="Segoe UI" panose="020B0502040204020203" pitchFamily="34" charset="0"/>
              </a:rPr>
              <a:t>What is JSON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3780206-E9DB-4FCF-A6B3-6F797F6D78B1}"/>
              </a:ext>
            </a:extLst>
          </p:cNvPr>
          <p:cNvCxnSpPr/>
          <p:nvPr/>
        </p:nvCxnSpPr>
        <p:spPr>
          <a:xfrm>
            <a:off x="328613" y="1528763"/>
            <a:ext cx="108013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4B3AD0A-C239-4119-9C69-A0703C945228}"/>
              </a:ext>
            </a:extLst>
          </p:cNvPr>
          <p:cNvSpPr txBox="1"/>
          <p:nvPr/>
        </p:nvSpPr>
        <p:spPr>
          <a:xfrm>
            <a:off x="1700214" y="2286000"/>
            <a:ext cx="677634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erdana" panose="020B0604030504040204" pitchFamily="34" charset="0"/>
              </a:rPr>
              <a:t>  JSON stands for </a:t>
            </a:r>
            <a:r>
              <a:rPr lang="en-US" b="1" i="0" dirty="0">
                <a:effectLst/>
                <a:latin typeface="Verdana" panose="020B0604030504040204" pitchFamily="34" charset="0"/>
              </a:rPr>
              <a:t>J</a:t>
            </a:r>
            <a:r>
              <a:rPr lang="en-US" b="0" i="0" dirty="0">
                <a:effectLst/>
                <a:latin typeface="Verdana" panose="020B0604030504040204" pitchFamily="34" charset="0"/>
              </a:rPr>
              <a:t>ava</a:t>
            </a:r>
            <a:r>
              <a:rPr lang="en-US" b="1" i="0" dirty="0">
                <a:effectLst/>
                <a:latin typeface="Verdana" panose="020B0604030504040204" pitchFamily="34" charset="0"/>
              </a:rPr>
              <a:t>S</a:t>
            </a:r>
            <a:r>
              <a:rPr lang="en-US" b="0" i="0" dirty="0">
                <a:effectLst/>
                <a:latin typeface="Verdana" panose="020B0604030504040204" pitchFamily="34" charset="0"/>
              </a:rPr>
              <a:t>cript </a:t>
            </a:r>
            <a:r>
              <a:rPr lang="en-US" b="1" i="0" dirty="0">
                <a:effectLst/>
                <a:latin typeface="Verdana" panose="020B0604030504040204" pitchFamily="34" charset="0"/>
              </a:rPr>
              <a:t>O</a:t>
            </a:r>
            <a:r>
              <a:rPr lang="en-US" b="0" i="0" dirty="0">
                <a:effectLst/>
                <a:latin typeface="Verdana" panose="020B0604030504040204" pitchFamily="34" charset="0"/>
              </a:rPr>
              <a:t>bject </a:t>
            </a:r>
            <a:r>
              <a:rPr lang="en-US" b="1" i="0" dirty="0">
                <a:effectLst/>
                <a:latin typeface="Verdana" panose="020B0604030504040204" pitchFamily="34" charset="0"/>
              </a:rPr>
              <a:t>N</a:t>
            </a:r>
            <a:r>
              <a:rPr lang="en-US" b="0" i="0" dirty="0">
                <a:effectLst/>
                <a:latin typeface="Verdana" panose="020B0604030504040204" pitchFamily="34" charset="0"/>
              </a:rPr>
              <a:t>otation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erdana" panose="020B0604030504040204" pitchFamily="34" charset="0"/>
              </a:rPr>
              <a:t>  JSON is a lightweight data-interchange format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erdana" panose="020B0604030504040204" pitchFamily="34" charset="0"/>
              </a:rPr>
              <a:t>  JSON is plain text written in JavaScript object notation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erdana" panose="020B0604030504040204" pitchFamily="34" charset="0"/>
              </a:rPr>
              <a:t>  JSON is used to send data between computers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erdana" panose="020B0604030504040204" pitchFamily="34" charset="0"/>
              </a:rPr>
              <a:t>  JSON is language independent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074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7541B8-C4EB-47A8-AF63-E93E5ACA8436}"/>
              </a:ext>
            </a:extLst>
          </p:cNvPr>
          <p:cNvSpPr txBox="1"/>
          <p:nvPr/>
        </p:nvSpPr>
        <p:spPr>
          <a:xfrm>
            <a:off x="1343026" y="528638"/>
            <a:ext cx="63293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b="0" i="0" dirty="0">
                <a:effectLst/>
                <a:latin typeface="Segoe UI" panose="020B0502040204020203" pitchFamily="34" charset="0"/>
              </a:rPr>
              <a:t>Why Use JSON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3780206-E9DB-4FCF-A6B3-6F797F6D78B1}"/>
              </a:ext>
            </a:extLst>
          </p:cNvPr>
          <p:cNvCxnSpPr/>
          <p:nvPr/>
        </p:nvCxnSpPr>
        <p:spPr>
          <a:xfrm>
            <a:off x="328613" y="1528763"/>
            <a:ext cx="108013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4EA36BB-D6E4-4A7D-B681-EE23B72436FB}"/>
              </a:ext>
            </a:extLst>
          </p:cNvPr>
          <p:cNvSpPr txBox="1"/>
          <p:nvPr/>
        </p:nvSpPr>
        <p:spPr>
          <a:xfrm>
            <a:off x="1195492" y="1952967"/>
            <a:ext cx="98010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  <a:latin typeface="Verdana" panose="020B0604030504040204" pitchFamily="34" charset="0"/>
              </a:rPr>
              <a:t>The JSON format is syntactically similar to the code for creating </a:t>
            </a:r>
          </a:p>
          <a:p>
            <a:r>
              <a:rPr lang="en-US" b="0" i="0" dirty="0">
                <a:effectLst/>
                <a:latin typeface="Verdana" panose="020B0604030504040204" pitchFamily="34" charset="0"/>
              </a:rPr>
              <a:t>JavaScript objects. Because of this, a JavaScript program can easily convert JSON </a:t>
            </a:r>
          </a:p>
          <a:p>
            <a:r>
              <a:rPr lang="en-US" b="0" i="0" dirty="0">
                <a:effectLst/>
                <a:latin typeface="Verdana" panose="020B0604030504040204" pitchFamily="34" charset="0"/>
              </a:rPr>
              <a:t>data into JavaScript objects.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1A79FE-98E7-437D-A658-0BB2D8364C62}"/>
              </a:ext>
            </a:extLst>
          </p:cNvPr>
          <p:cNvSpPr txBox="1"/>
          <p:nvPr/>
        </p:nvSpPr>
        <p:spPr>
          <a:xfrm>
            <a:off x="1195492" y="3300500"/>
            <a:ext cx="9467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  <a:latin typeface="Verdana" panose="020B0604030504040204" pitchFamily="34" charset="0"/>
              </a:rPr>
              <a:t>Since the format is text only, JSON data can easily be sent between computers,</a:t>
            </a:r>
          </a:p>
          <a:p>
            <a:r>
              <a:rPr lang="en-US" b="0" i="0" dirty="0">
                <a:effectLst/>
                <a:latin typeface="Verdana" panose="020B0604030504040204" pitchFamily="34" charset="0"/>
              </a:rPr>
              <a:t> and used by any programming language.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E617B7-5DB8-4E62-ABD4-38BEFA7BB46D}"/>
              </a:ext>
            </a:extLst>
          </p:cNvPr>
          <p:cNvSpPr txBox="1"/>
          <p:nvPr/>
        </p:nvSpPr>
        <p:spPr>
          <a:xfrm>
            <a:off x="1195492" y="4371034"/>
            <a:ext cx="10086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Verdana" panose="020B0604030504040204" pitchFamily="34" charset="0"/>
              </a:rPr>
              <a:t>JavaScript has a built in function for converting JSON strings into JavaScript objects:</a:t>
            </a:r>
          </a:p>
          <a:p>
            <a:r>
              <a:rPr lang="en-US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JSON.parse()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1842BB-2863-4C75-8EBB-ADD673267972}"/>
              </a:ext>
            </a:extLst>
          </p:cNvPr>
          <p:cNvSpPr txBox="1"/>
          <p:nvPr/>
        </p:nvSpPr>
        <p:spPr>
          <a:xfrm>
            <a:off x="1195492" y="5441568"/>
            <a:ext cx="9668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  <a:latin typeface="Verdana" panose="020B0604030504040204" pitchFamily="34" charset="0"/>
              </a:rPr>
              <a:t>JavaScript also has a built in function for converting an object into a JSON string:</a:t>
            </a:r>
          </a:p>
          <a:p>
            <a:r>
              <a:rPr lang="en-US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JSON.stringify()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882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B9FE0D-86FE-4CD5-A273-22A3DAB64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317" y="965621"/>
            <a:ext cx="6995766" cy="4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961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7541B8-C4EB-47A8-AF63-E93E5ACA8436}"/>
              </a:ext>
            </a:extLst>
          </p:cNvPr>
          <p:cNvSpPr txBox="1"/>
          <p:nvPr/>
        </p:nvSpPr>
        <p:spPr>
          <a:xfrm>
            <a:off x="1343026" y="528638"/>
            <a:ext cx="63293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b="0" i="0" dirty="0">
                <a:effectLst/>
                <a:latin typeface="Segoe UI" panose="020B0502040204020203" pitchFamily="34" charset="0"/>
              </a:rPr>
              <a:t>JSON Syntax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3780206-E9DB-4FCF-A6B3-6F797F6D78B1}"/>
              </a:ext>
            </a:extLst>
          </p:cNvPr>
          <p:cNvCxnSpPr/>
          <p:nvPr/>
        </p:nvCxnSpPr>
        <p:spPr>
          <a:xfrm>
            <a:off x="328613" y="1528763"/>
            <a:ext cx="108013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4B3AD0A-C239-4119-9C69-A0703C945228}"/>
              </a:ext>
            </a:extLst>
          </p:cNvPr>
          <p:cNvSpPr txBox="1"/>
          <p:nvPr/>
        </p:nvSpPr>
        <p:spPr>
          <a:xfrm>
            <a:off x="1343026" y="2413337"/>
            <a:ext cx="387657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erdana" panose="020B0604030504040204" pitchFamily="34" charset="0"/>
              </a:rPr>
              <a:t>  Data is in name/value pairs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erdana" panose="020B0604030504040204" pitchFamily="34" charset="0"/>
              </a:rPr>
              <a:t>  Data is separated by commas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erdana" panose="020B0604030504040204" pitchFamily="34" charset="0"/>
              </a:rPr>
              <a:t>  Curly braces hold objects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erdana" panose="020B0604030504040204" pitchFamily="34" charset="0"/>
              </a:rPr>
              <a:t>  Square brackets hold arrays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7B5348-671D-4B16-A1B2-C7F9F118E4CD}"/>
              </a:ext>
            </a:extLst>
          </p:cNvPr>
          <p:cNvSpPr txBox="1"/>
          <p:nvPr/>
        </p:nvSpPr>
        <p:spPr>
          <a:xfrm>
            <a:off x="1114425" y="1874876"/>
            <a:ext cx="753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JSON syntax is derived from JavaScript object notation syntax: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858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7541B8-C4EB-47A8-AF63-E93E5ACA8436}"/>
              </a:ext>
            </a:extLst>
          </p:cNvPr>
          <p:cNvSpPr txBox="1"/>
          <p:nvPr/>
        </p:nvSpPr>
        <p:spPr>
          <a:xfrm>
            <a:off x="1343026" y="528638"/>
            <a:ext cx="63293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b="0" i="0" dirty="0">
                <a:effectLst/>
                <a:latin typeface="Segoe UI" panose="020B0502040204020203" pitchFamily="34" charset="0"/>
              </a:rPr>
              <a:t>JSON Values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3780206-E9DB-4FCF-A6B3-6F797F6D78B1}"/>
              </a:ext>
            </a:extLst>
          </p:cNvPr>
          <p:cNvCxnSpPr/>
          <p:nvPr/>
        </p:nvCxnSpPr>
        <p:spPr>
          <a:xfrm>
            <a:off x="328613" y="1528763"/>
            <a:ext cx="108013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4B3AD0A-C239-4119-9C69-A0703C945228}"/>
              </a:ext>
            </a:extLst>
          </p:cNvPr>
          <p:cNvSpPr txBox="1"/>
          <p:nvPr/>
        </p:nvSpPr>
        <p:spPr>
          <a:xfrm>
            <a:off x="1343026" y="2914651"/>
            <a:ext cx="135165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erdana" panose="020B0604030504040204" pitchFamily="34" charset="0"/>
              </a:rPr>
              <a:t>  string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erdana" panose="020B0604030504040204" pitchFamily="34" charset="0"/>
              </a:rPr>
              <a:t>  number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erdana" panose="020B0604030504040204" pitchFamily="34" charset="0"/>
              </a:rPr>
              <a:t>  object</a:t>
            </a:r>
          </a:p>
          <a:p>
            <a:pPr algn="l"/>
            <a:endParaRPr lang="en-US" b="0" i="0" dirty="0"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erdana" panose="020B0604030504040204" pitchFamily="34" charset="0"/>
              </a:rPr>
              <a:t>  array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erdana" panose="020B0604030504040204" pitchFamily="34" charset="0"/>
              </a:rPr>
              <a:t>  Boolean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erdana" panose="020B0604030504040204" pitchFamily="34" charset="0"/>
              </a:rPr>
              <a:t>  null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2EB6B4-226C-4E82-AD67-CB7DBAA3A62A}"/>
              </a:ext>
            </a:extLst>
          </p:cNvPr>
          <p:cNvSpPr txBox="1"/>
          <p:nvPr/>
        </p:nvSpPr>
        <p:spPr>
          <a:xfrm>
            <a:off x="1343026" y="2271713"/>
            <a:ext cx="6914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In </a:t>
            </a:r>
            <a:r>
              <a:rPr lang="en-US" b="1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JSON</a:t>
            </a:r>
            <a:r>
              <a:rPr lang="en-US" b="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b="0" i="1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values</a:t>
            </a:r>
            <a:r>
              <a:rPr lang="en-US" b="0" i="0" dirty="0">
                <a:solidFill>
                  <a:srgbClr val="FFFF00"/>
                </a:solidFill>
                <a:effectLst/>
                <a:latin typeface="Verdana" panose="020B0604030504040204" pitchFamily="34" charset="0"/>
              </a:rPr>
              <a:t> must be one of the following data types: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955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96B10E-511F-41E3-B8DB-35FFFD98F2CA}"/>
              </a:ext>
            </a:extLst>
          </p:cNvPr>
          <p:cNvSpPr txBox="1"/>
          <p:nvPr/>
        </p:nvSpPr>
        <p:spPr>
          <a:xfrm>
            <a:off x="1200151" y="604987"/>
            <a:ext cx="4273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i="0" dirty="0">
                <a:solidFill>
                  <a:srgbClr val="FFFF00"/>
                </a:solidFill>
                <a:effectLst/>
                <a:latin typeface="Segoe UI" panose="020B0502040204020203" pitchFamily="34" charset="0"/>
              </a:rPr>
              <a:t>JSON is Like XML Because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CD80A8-2BBC-444D-8EFE-403FCED4229F}"/>
              </a:ext>
            </a:extLst>
          </p:cNvPr>
          <p:cNvSpPr txBox="1"/>
          <p:nvPr/>
        </p:nvSpPr>
        <p:spPr>
          <a:xfrm>
            <a:off x="1200151" y="1457325"/>
            <a:ext cx="94870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erdana" panose="020B0604030504040204" pitchFamily="34" charset="0"/>
              </a:rPr>
              <a:t>Both JSON and XML are "self describing" (human readable)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erdana" panose="020B0604030504040204" pitchFamily="34" charset="0"/>
              </a:rPr>
              <a:t>Both JSON and XML are hierarchical (values within values)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erdana" panose="020B0604030504040204" pitchFamily="34" charset="0"/>
              </a:rPr>
              <a:t>Both JSON and XML can be parsed and used by lots of programming languages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erdana" panose="020B0604030504040204" pitchFamily="34" charset="0"/>
              </a:rPr>
              <a:t>Both JSON and XML can be fetched with an XMLHttpRequest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7A0FC0-0E00-49E9-AAE6-941CC8B7F48E}"/>
              </a:ext>
            </a:extLst>
          </p:cNvPr>
          <p:cNvSpPr txBox="1"/>
          <p:nvPr/>
        </p:nvSpPr>
        <p:spPr>
          <a:xfrm>
            <a:off x="1200151" y="3242578"/>
            <a:ext cx="5286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i="0" dirty="0">
                <a:solidFill>
                  <a:srgbClr val="FFFF00"/>
                </a:solidFill>
                <a:effectLst/>
                <a:latin typeface="Segoe UI" panose="020B0502040204020203" pitchFamily="34" charset="0"/>
              </a:rPr>
              <a:t>JSON is Unlike XML Because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966B69-C4A5-4C9B-819A-FCDA6A650E08}"/>
              </a:ext>
            </a:extLst>
          </p:cNvPr>
          <p:cNvSpPr txBox="1"/>
          <p:nvPr/>
        </p:nvSpPr>
        <p:spPr>
          <a:xfrm>
            <a:off x="1317042" y="4040802"/>
            <a:ext cx="41562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erdana" panose="020B0604030504040204" pitchFamily="34" charset="0"/>
              </a:rPr>
              <a:t>JSON doesn't use end tag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erdana" panose="020B0604030504040204" pitchFamily="34" charset="0"/>
              </a:rPr>
              <a:t>JSON is shorter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erdana" panose="020B0604030504040204" pitchFamily="34" charset="0"/>
              </a:rPr>
              <a:t>JSON is quicker to read and write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erdana" panose="020B0604030504040204" pitchFamily="34" charset="0"/>
              </a:rPr>
              <a:t>JSON can use arrays</a:t>
            </a:r>
          </a:p>
        </p:txBody>
      </p:sp>
    </p:spTree>
    <p:extLst>
      <p:ext uri="{BB962C8B-B14F-4D97-AF65-F5344CB8AC3E}">
        <p14:creationId xmlns:p14="http://schemas.microsoft.com/office/powerpoint/2010/main" val="41723008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</TotalTime>
  <Words>281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Century Gothic</vt:lpstr>
      <vt:lpstr>Consolas</vt:lpstr>
      <vt:lpstr>Segoe UI</vt:lpstr>
      <vt:lpstr>Verdana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SHAKIL HOSSEN</dc:creator>
  <cp:lastModifiedBy>SHAKIL HOSSEN</cp:lastModifiedBy>
  <cp:revision>5</cp:revision>
  <dcterms:created xsi:type="dcterms:W3CDTF">2022-10-27T02:24:35Z</dcterms:created>
  <dcterms:modified xsi:type="dcterms:W3CDTF">2022-11-05T15:27:42Z</dcterms:modified>
</cp:coreProperties>
</file>