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8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2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90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08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92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6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7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8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6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2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2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740331-12BF-45A5-92C6-9399A7EF1AF7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7F49CE-E3DE-4E30-885D-0E5E858C9B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31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tx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45ADAF-D133-4162-ACB9-46DE9D86EBBD}"/>
              </a:ext>
            </a:extLst>
          </p:cNvPr>
          <p:cNvSpPr/>
          <p:nvPr/>
        </p:nvSpPr>
        <p:spPr>
          <a:xfrm>
            <a:off x="1414463" y="1957388"/>
            <a:ext cx="8672512" cy="2457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Narrow" panose="020B0606020202030204" pitchFamily="34" charset="0"/>
              </a:rPr>
              <a:t>Request Response</a:t>
            </a:r>
          </a:p>
          <a:p>
            <a:pPr algn="ctr"/>
            <a:r>
              <a:rPr lang="en-US" sz="7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Narrow" panose="020B0606020202030204" pitchFamily="34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2046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707E7-D0A1-432C-AADB-D09154F93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5" y="1185622"/>
            <a:ext cx="9383730" cy="448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118E23-EE8D-40E8-8EA6-C104FB798559}"/>
              </a:ext>
            </a:extLst>
          </p:cNvPr>
          <p:cNvSpPr txBox="1"/>
          <p:nvPr/>
        </p:nvSpPr>
        <p:spPr>
          <a:xfrm>
            <a:off x="1097428" y="1307932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Arial Nova" panose="020B0504020202020204" pitchFamily="34" charset="0"/>
              </a:rPr>
              <a:t>  HTTP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56153-0C58-4085-A8C7-638430AAAB0A}"/>
              </a:ext>
            </a:extLst>
          </p:cNvPr>
          <p:cNvSpPr txBox="1"/>
          <p:nvPr/>
        </p:nvSpPr>
        <p:spPr>
          <a:xfrm>
            <a:off x="2514600" y="2736502"/>
            <a:ext cx="48237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1.  Brower Level Client</a:t>
            </a:r>
          </a:p>
          <a:p>
            <a:endParaRPr lang="en-US" sz="2800" i="1" dirty="0">
              <a:solidFill>
                <a:schemeClr val="bg1"/>
              </a:solidFill>
            </a:endParaRPr>
          </a:p>
          <a:p>
            <a:r>
              <a:rPr lang="en-US" sz="2800" i="1" dirty="0">
                <a:solidFill>
                  <a:schemeClr val="bg1"/>
                </a:solidFill>
              </a:rPr>
              <a:t>2.  Application Level Client</a:t>
            </a:r>
          </a:p>
        </p:txBody>
      </p:sp>
    </p:spTree>
    <p:extLst>
      <p:ext uri="{BB962C8B-B14F-4D97-AF65-F5344CB8AC3E}">
        <p14:creationId xmlns:p14="http://schemas.microsoft.com/office/powerpoint/2010/main" val="79646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297A-EB2F-4C37-B3C7-8FE28D8C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37" y="358244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 Browser Level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E0EE0-E5D4-4F3E-89CA-3081F8C3E5F2}"/>
              </a:ext>
            </a:extLst>
          </p:cNvPr>
          <p:cNvSpPr txBox="1"/>
          <p:nvPr/>
        </p:nvSpPr>
        <p:spPr>
          <a:xfrm>
            <a:off x="1362075" y="1865311"/>
            <a:ext cx="844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is the primary HTTP Client responsible for load the web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CBD1F-5AF7-4242-9C85-5DEFF7B88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77" y="2470681"/>
            <a:ext cx="53435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297A-EB2F-4C37-B3C7-8FE28D8C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37" y="358244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 Application Level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6FEED-F7FC-4D9D-90C6-6C0E46F56458}"/>
              </a:ext>
            </a:extLst>
          </p:cNvPr>
          <p:cNvSpPr txBox="1"/>
          <p:nvPr/>
        </p:nvSpPr>
        <p:spPr>
          <a:xfrm>
            <a:off x="385763" y="1865311"/>
            <a:ext cx="1168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client is an Application library used in client side application to generate request receive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44542-2187-4D97-A397-36A46F601093}"/>
              </a:ext>
            </a:extLst>
          </p:cNvPr>
          <p:cNvSpPr txBox="1"/>
          <p:nvPr/>
        </p:nvSpPr>
        <p:spPr>
          <a:xfrm>
            <a:off x="385763" y="2443163"/>
            <a:ext cx="607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client’s libraries varies from platform to platform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514317-3B76-4DCA-BD1E-FA2224713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47251"/>
              </p:ext>
            </p:extLst>
          </p:nvPr>
        </p:nvGraphicFramePr>
        <p:xfrm>
          <a:off x="2032000" y="3429000"/>
          <a:ext cx="8127999" cy="26822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86466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9821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3113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 client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50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3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Asp.Net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8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Axios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Mobile/Web/Destop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2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Alamofire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47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3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0BFE-40EF-468E-9AAA-BF026DF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4" y="229657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cap="none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ova" panose="020B0504020202020204" pitchFamily="34" charset="0"/>
              </a:rPr>
              <a:t>Postman HTTP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3433B-5E15-4C73-A925-D1E4A1B310C2}"/>
              </a:ext>
            </a:extLst>
          </p:cNvPr>
          <p:cNvSpPr txBox="1"/>
          <p:nvPr/>
        </p:nvSpPr>
        <p:spPr>
          <a:xfrm>
            <a:off x="1015007" y="1885860"/>
            <a:ext cx="10161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urw-din"/>
              </a:rPr>
              <a:t>Implementing a quality API is really important to ensure fast development without compromising on the code quality. The best and popular tool for API testing among developers is </a:t>
            </a:r>
            <a:r>
              <a:rPr lang="en-US" b="1" i="0" dirty="0">
                <a:effectLst/>
                <a:latin typeface="urw-din"/>
              </a:rPr>
              <a:t>Postman</a:t>
            </a:r>
            <a:r>
              <a:rPr lang="en-US" b="0" i="0" dirty="0">
                <a:effectLst/>
                <a:latin typeface="urw-din"/>
              </a:rPr>
              <a:t>.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B53E0-BBA3-4AA6-8654-DA178754F6EE}"/>
              </a:ext>
            </a:extLst>
          </p:cNvPr>
          <p:cNvSpPr txBox="1"/>
          <p:nvPr/>
        </p:nvSpPr>
        <p:spPr>
          <a:xfrm>
            <a:off x="1012823" y="2967335"/>
            <a:ext cx="9874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urw-din"/>
              </a:rPr>
              <a:t>How Postman Works:-</a:t>
            </a:r>
            <a:endParaRPr lang="en-US" b="0" i="0" dirty="0">
              <a:effectLst/>
              <a:latin typeface="urw-din"/>
            </a:endParaRPr>
          </a:p>
          <a:p>
            <a:r>
              <a:rPr lang="en-US" b="0" i="0" dirty="0">
                <a:effectLst/>
                <a:latin typeface="urw-din"/>
              </a:rPr>
              <a:t>Postman sends the request to the webserver and then the server sends the response back to it. A user has to set all the headers and cookies API expects to check the response. 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435B2-2A6A-4E7D-AE6B-A5C166FDE0DC}"/>
              </a:ext>
            </a:extLst>
          </p:cNvPr>
          <p:cNvSpPr txBox="1"/>
          <p:nvPr/>
        </p:nvSpPr>
        <p:spPr>
          <a:xfrm>
            <a:off x="1012823" y="4378494"/>
            <a:ext cx="987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urw-din"/>
              </a:rPr>
              <a:t>You make HTTP calls sending the HTTP Request. In HTTP request method includes </a:t>
            </a:r>
            <a:r>
              <a:rPr lang="en-US" b="1" i="0" dirty="0">
                <a:effectLst/>
                <a:latin typeface="urw-din"/>
              </a:rPr>
              <a:t>Request Method, Request URL, Request Headers, Request Body, Pre-request Script, and Tests</a:t>
            </a:r>
            <a:r>
              <a:rPr lang="en-US" b="0" i="0" dirty="0">
                <a:effectLst/>
                <a:latin typeface="urw-di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5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0BFE-40EF-468E-9AAA-BF026DF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4" y="229657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cap="none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ova" panose="020B0504020202020204" pitchFamily="34" charset="0"/>
              </a:rPr>
              <a:t>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1A065-12F5-41A5-8ABD-5BED773AA7D0}"/>
              </a:ext>
            </a:extLst>
          </p:cNvPr>
          <p:cNvSpPr txBox="1"/>
          <p:nvPr/>
        </p:nvSpPr>
        <p:spPr>
          <a:xfrm>
            <a:off x="1225152" y="1736724"/>
            <a:ext cx="8776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urw-din"/>
              </a:rPr>
              <a:t>Mainly you will be using four request methods in your application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C114C-129E-4EF5-95CF-AD38F6E928B8}"/>
              </a:ext>
            </a:extLst>
          </p:cNvPr>
          <p:cNvSpPr txBox="1"/>
          <p:nvPr/>
        </p:nvSpPr>
        <p:spPr>
          <a:xfrm>
            <a:off x="1839516" y="2305615"/>
            <a:ext cx="61079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urw-din"/>
              </a:rPr>
              <a:t>  GET Request: </a:t>
            </a:r>
            <a:r>
              <a:rPr lang="en-US" sz="2000" b="0" i="0" dirty="0">
                <a:effectLst/>
                <a:latin typeface="urw-din"/>
              </a:rPr>
              <a:t>To retrieve or fetch data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urw-din"/>
              </a:rPr>
              <a:t>  POST Request: </a:t>
            </a:r>
            <a:r>
              <a:rPr lang="en-US" sz="2000" b="0" i="0" dirty="0">
                <a:effectLst/>
                <a:latin typeface="urw-din"/>
              </a:rPr>
              <a:t>To create and update data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urw-din"/>
              </a:rPr>
              <a:t>  PUT Request; </a:t>
            </a:r>
            <a:r>
              <a:rPr lang="en-US" sz="2000" b="0" i="0" dirty="0">
                <a:effectLst/>
                <a:latin typeface="urw-din"/>
              </a:rPr>
              <a:t>To update data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urw-din"/>
              </a:rPr>
              <a:t>  DELETE Request: </a:t>
            </a:r>
            <a:r>
              <a:rPr lang="en-US" sz="2000" b="0" i="0" dirty="0">
                <a:effectLst/>
                <a:latin typeface="urw-din"/>
              </a:rPr>
              <a:t>For deleting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04C1A-B5E4-47B8-A907-79146EF76F91}"/>
              </a:ext>
            </a:extLst>
          </p:cNvPr>
          <p:cNvSpPr txBox="1"/>
          <p:nvPr/>
        </p:nvSpPr>
        <p:spPr>
          <a:xfrm>
            <a:off x="214314" y="4908608"/>
            <a:ext cx="11977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>
                <a:effectLst/>
                <a:latin typeface="urw-din"/>
              </a:rPr>
              <a:t>Request URL:</a:t>
            </a:r>
            <a:r>
              <a:rPr lang="en-US" b="0" i="0" dirty="0">
                <a:effectLst/>
                <a:latin typeface="urw-din"/>
              </a:rPr>
              <a:t> You will find a long-width bar in Postman where you will have to enter the URL to make the HTTP request. </a:t>
            </a:r>
          </a:p>
          <a:p>
            <a:pPr algn="just" fontAlgn="base"/>
            <a:r>
              <a:rPr lang="en-US" b="1" i="0" dirty="0">
                <a:effectLst/>
                <a:latin typeface="urw-din"/>
              </a:rPr>
              <a:t>Request Headers: </a:t>
            </a:r>
            <a:r>
              <a:rPr lang="en-US" b="0" i="0" dirty="0">
                <a:effectLst/>
                <a:latin typeface="urw-din"/>
              </a:rPr>
              <a:t>In the request header, you enter the key value of the application. The two main key values are given below.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rw-din"/>
              </a:rPr>
              <a:t> Content-Type: </a:t>
            </a:r>
            <a:r>
              <a:rPr lang="en-US" b="0" i="0" dirty="0">
                <a:effectLst/>
                <a:latin typeface="urw-din"/>
              </a:rPr>
              <a:t>The format of data is specified by Content-Type. Mainly developers use JSON format in the content type.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rw-din"/>
              </a:rPr>
              <a:t> Authorization: </a:t>
            </a:r>
            <a:r>
              <a:rPr lang="en-US" b="0" i="0" dirty="0">
                <a:effectLst/>
                <a:latin typeface="urw-din"/>
              </a:rPr>
              <a:t>This information is included to identify the requester.</a:t>
            </a:r>
          </a:p>
        </p:txBody>
      </p:sp>
    </p:spTree>
    <p:extLst>
      <p:ext uri="{BB962C8B-B14F-4D97-AF65-F5344CB8AC3E}">
        <p14:creationId xmlns:p14="http://schemas.microsoft.com/office/powerpoint/2010/main" val="54963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0BFE-40EF-468E-9AAA-BF026DF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4" y="229657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cap="none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ova" panose="020B0504020202020204" pitchFamily="34" charset="0"/>
              </a:rPr>
              <a:t>HTTP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FC984-F029-4ED2-8CA5-C06B0C47E4BE}"/>
              </a:ext>
            </a:extLst>
          </p:cNvPr>
          <p:cNvSpPr txBox="1"/>
          <p:nvPr/>
        </p:nvSpPr>
        <p:spPr>
          <a:xfrm>
            <a:off x="1882377" y="1515212"/>
            <a:ext cx="9633347" cy="5113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 Nova" panose="020B0504020202020204" pitchFamily="34" charset="0"/>
              </a:rPr>
              <a:t>  200</a:t>
            </a:r>
            <a:r>
              <a:rPr lang="en-US" sz="2000" b="0" i="0" dirty="0">
                <a:effectLst/>
                <a:latin typeface="Arial Nova" panose="020B0504020202020204" pitchFamily="34" charset="0"/>
              </a:rPr>
              <a:t>– For successful request.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 Nova" panose="020B0504020202020204" pitchFamily="34" charset="0"/>
              </a:rPr>
              <a:t>  201</a:t>
            </a:r>
            <a:r>
              <a:rPr lang="en-US" sz="2000" b="0" i="0" dirty="0">
                <a:effectLst/>
                <a:latin typeface="Arial Nova" panose="020B0504020202020204" pitchFamily="34" charset="0"/>
              </a:rPr>
              <a:t>– For successful request and data was created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 Nova" panose="020B0504020202020204" pitchFamily="34" charset="0"/>
              </a:rPr>
              <a:t>  204</a:t>
            </a:r>
            <a:r>
              <a:rPr lang="en-US" sz="2000" b="0" i="0" dirty="0">
                <a:effectLst/>
                <a:latin typeface="Arial Nova" panose="020B0504020202020204" pitchFamily="34" charset="0"/>
              </a:rPr>
              <a:t>– For Empty Response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 Nova" panose="020B0504020202020204" pitchFamily="34" charset="0"/>
              </a:rPr>
              <a:t>  400</a:t>
            </a:r>
            <a:r>
              <a:rPr lang="en-US" sz="2000" b="0" i="0" dirty="0">
                <a:effectLst/>
                <a:latin typeface="Arial Nova" panose="020B0504020202020204" pitchFamily="34" charset="0"/>
              </a:rPr>
              <a:t>– For Bad Request. 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 Nova" panose="020B0504020202020204" pitchFamily="34" charset="0"/>
              </a:rPr>
              <a:t>  401</a:t>
            </a:r>
            <a:r>
              <a:rPr lang="en-US" sz="2000" b="0" i="0" dirty="0">
                <a:effectLst/>
                <a:latin typeface="Arial Nova" panose="020B0504020202020204" pitchFamily="34" charset="0"/>
              </a:rPr>
              <a:t>– For Unauthorized access. Authentication failed or the user does not have permission for the requested operation. 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 Nova" panose="020B0504020202020204" pitchFamily="34" charset="0"/>
              </a:rPr>
              <a:t>  403</a:t>
            </a:r>
            <a:r>
              <a:rPr lang="en-US" sz="2000" b="0" i="0" dirty="0">
                <a:effectLst/>
                <a:latin typeface="Arial Nova" panose="020B0504020202020204" pitchFamily="34" charset="0"/>
              </a:rPr>
              <a:t>– For Forbidden, Access Denied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 Nova" panose="020B0504020202020204" pitchFamily="34" charset="0"/>
              </a:rPr>
              <a:t>  404</a:t>
            </a:r>
            <a:r>
              <a:rPr lang="en-US" sz="2000" b="0" i="0" dirty="0">
                <a:effectLst/>
                <a:latin typeface="Arial Nova" panose="020B0504020202020204" pitchFamily="34" charset="0"/>
              </a:rPr>
              <a:t>– For data not found.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 Nova" panose="020B0504020202020204" pitchFamily="34" charset="0"/>
              </a:rPr>
              <a:t>  405</a:t>
            </a:r>
            <a:r>
              <a:rPr lang="en-US" sz="2000" b="0" i="0" dirty="0">
                <a:effectLst/>
                <a:latin typeface="Arial Nova" panose="020B0504020202020204" pitchFamily="34" charset="0"/>
              </a:rPr>
              <a:t>– For method not allowed or requested method is not supported.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 Nova" panose="020B0504020202020204" pitchFamily="34" charset="0"/>
              </a:rPr>
              <a:t>  500</a:t>
            </a:r>
            <a:r>
              <a:rPr lang="en-US" sz="2000" b="0" i="0" dirty="0">
                <a:effectLst/>
                <a:latin typeface="Arial Nova" panose="020B0504020202020204" pitchFamily="34" charset="0"/>
              </a:rPr>
              <a:t>– Internal server error.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 Nova" panose="020B0504020202020204" pitchFamily="34" charset="0"/>
              </a:rPr>
              <a:t>  503</a:t>
            </a:r>
            <a:r>
              <a:rPr lang="en-US" sz="2000" b="0" i="0" dirty="0">
                <a:effectLst/>
                <a:latin typeface="Arial Nova" panose="020B0504020202020204" pitchFamily="34" charset="0"/>
              </a:rPr>
              <a:t>– For Service unavailable</a:t>
            </a:r>
          </a:p>
        </p:txBody>
      </p:sp>
    </p:spTree>
    <p:extLst>
      <p:ext uri="{BB962C8B-B14F-4D97-AF65-F5344CB8AC3E}">
        <p14:creationId xmlns:p14="http://schemas.microsoft.com/office/powerpoint/2010/main" val="363134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5CDB-E612-4CDC-B212-763CB44C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49" y="98906"/>
            <a:ext cx="10545763" cy="1507067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Difference between GET and POST request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1756C3-C613-4C95-8061-B6889E3D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22779"/>
              </p:ext>
            </p:extLst>
          </p:nvPr>
        </p:nvGraphicFramePr>
        <p:xfrm>
          <a:off x="366712" y="1322385"/>
          <a:ext cx="11458576" cy="47783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729288">
                  <a:extLst>
                    <a:ext uri="{9D8B030D-6E8A-4147-A177-3AD203B41FA5}">
                      <a16:colId xmlns:a16="http://schemas.microsoft.com/office/drawing/2014/main" val="3769124707"/>
                    </a:ext>
                  </a:extLst>
                </a:gridCol>
                <a:gridCol w="5729288">
                  <a:extLst>
                    <a:ext uri="{9D8B030D-6E8A-4147-A177-3AD203B41FA5}">
                      <a16:colId xmlns:a16="http://schemas.microsoft.com/office/drawing/2014/main" val="3095305328"/>
                    </a:ext>
                  </a:extLst>
                </a:gridCol>
              </a:tblGrid>
              <a:tr h="59729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 GET Request</a:t>
                      </a:r>
                      <a:endParaRPr lang="en-US" sz="1800" b="0" i="0" kern="120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POST Request</a:t>
                      </a:r>
                      <a:endParaRPr lang="en-US" sz="1800" b="0" i="0" kern="120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01285"/>
                  </a:ext>
                </a:extLst>
              </a:tr>
              <a:tr h="5972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GET retrieves a representation of the specified resource.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POST is for writing data, to be processed to the identified resource.</a:t>
                      </a:r>
                      <a:endParaRPr lang="en-US" sz="16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293227"/>
                  </a:ext>
                </a:extLst>
              </a:tr>
              <a:tr h="597297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It typically has relevant information in the URL of the request.</a:t>
                      </a:r>
                      <a:endParaRPr lang="en-US" sz="16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It typically has relevant information in the body of the request.</a:t>
                      </a:r>
                      <a:endParaRPr lang="en-US" sz="16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194212"/>
                  </a:ext>
                </a:extLst>
              </a:tr>
              <a:tr h="597297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It is limited by the maximum length of the URL supported by the browser and web server.</a:t>
                      </a:r>
                      <a:endParaRPr lang="en-US" sz="16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It does not have such limits.</a:t>
                      </a:r>
                      <a:endParaRPr lang="en-US" sz="16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253568"/>
                  </a:ext>
                </a:extLst>
              </a:tr>
              <a:tr h="5972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It is the default HTTP method.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In this, we need to specify the method as POST to send a request with the POST method.</a:t>
                      </a:r>
                      <a:endParaRPr lang="en-US" sz="16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713806"/>
                  </a:ext>
                </a:extLst>
              </a:tr>
              <a:tr h="5972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You can bookmark GET requests.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You cannot bookmark POST requests.</a:t>
                      </a:r>
                      <a:endParaRPr lang="en-US" sz="16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303134"/>
                  </a:ext>
                </a:extLst>
              </a:tr>
              <a:tr h="597297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It is less secure because data sent is part of the URL</a:t>
                      </a:r>
                      <a:endParaRPr lang="en-US" sz="16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It is a little safer because the parameters are not stored in browser history or in web server logs.</a:t>
                      </a:r>
                      <a:endParaRPr lang="en-US" sz="16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512458"/>
                  </a:ext>
                </a:extLst>
              </a:tr>
              <a:tr h="597297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It is cacheable.</a:t>
                      </a:r>
                      <a:endParaRPr lang="en-US" sz="16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20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It is not cacheable.</a:t>
                      </a:r>
                      <a:endParaRPr lang="en-US" sz="16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16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1552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</TotalTime>
  <Words>589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Arial Nova</vt:lpstr>
      <vt:lpstr>Century Gothic</vt:lpstr>
      <vt:lpstr>sofia-pro</vt:lpstr>
      <vt:lpstr>urw-din</vt:lpstr>
      <vt:lpstr>Wingdings 3</vt:lpstr>
      <vt:lpstr>Slice</vt:lpstr>
      <vt:lpstr>PowerPoint Presentation</vt:lpstr>
      <vt:lpstr>PowerPoint Presentation</vt:lpstr>
      <vt:lpstr>PowerPoint Presentation</vt:lpstr>
      <vt:lpstr>  Browser Level client</vt:lpstr>
      <vt:lpstr>  Application Level client</vt:lpstr>
      <vt:lpstr>Postman HTTP client</vt:lpstr>
      <vt:lpstr>HTTP Request</vt:lpstr>
      <vt:lpstr>HTTP Response</vt:lpstr>
      <vt:lpstr>Difference between GET and POST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SHAKIL HOSSEN</dc:creator>
  <cp:lastModifiedBy>SHAKIL HOSSEN</cp:lastModifiedBy>
  <cp:revision>11</cp:revision>
  <dcterms:created xsi:type="dcterms:W3CDTF">2022-11-01T02:17:47Z</dcterms:created>
  <dcterms:modified xsi:type="dcterms:W3CDTF">2022-11-03T15:50:02Z</dcterms:modified>
</cp:coreProperties>
</file>