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94660"/>
  </p:normalViewPr>
  <p:slideViewPr>
    <p:cSldViewPr snapToGrid="0">
      <p:cViewPr varScale="1">
        <p:scale>
          <a:sx n="108" d="100"/>
          <a:sy n="108" d="100"/>
        </p:scale>
        <p:origin x="9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F665A-FA44-43CB-8F26-2F0AFC003E1B}"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55AF0-5A6F-4C83-A87E-3D4C8CDD42D4}" type="slidenum">
              <a:rPr lang="en-US" smtClean="0"/>
              <a:t>‹#›</a:t>
            </a:fld>
            <a:endParaRPr lang="en-US" dirty="0"/>
          </a:p>
        </p:txBody>
      </p:sp>
    </p:spTree>
    <p:extLst>
      <p:ext uri="{BB962C8B-B14F-4D97-AF65-F5344CB8AC3E}">
        <p14:creationId xmlns:p14="http://schemas.microsoft.com/office/powerpoint/2010/main" val="47600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55AF0-5A6F-4C83-A87E-3D4C8CDD42D4}" type="slidenum">
              <a:rPr lang="en-US" smtClean="0"/>
              <a:t>2</a:t>
            </a:fld>
            <a:endParaRPr lang="en-US" dirty="0"/>
          </a:p>
        </p:txBody>
      </p:sp>
    </p:spTree>
    <p:extLst>
      <p:ext uri="{BB962C8B-B14F-4D97-AF65-F5344CB8AC3E}">
        <p14:creationId xmlns:p14="http://schemas.microsoft.com/office/powerpoint/2010/main" val="406014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81C2-AA9E-4AB5-8998-EBF9B5D4C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D3AC1-23B8-41AC-9FA8-E9523AEF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120A4-A210-4200-8262-3F6D3EA142EC}"/>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04270869-F2DF-4CF2-93F5-CFD6BF2C44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BE9256-4F5A-49BD-9CBF-A4C44D6D730C}"/>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85888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2F48-F0CD-49D5-8933-07059F3B6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D4B955-F4F1-4CCC-9828-52EB918DB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E1F09-5490-4D49-8AA8-DAE7C7159DEE}"/>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09A47717-D2CA-49B4-A2A6-8B940259D5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DB9BA8-F0B3-4B56-A033-C88A19BD2E9C}"/>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56402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4C4C3-90C8-448B-AF08-807520842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5555C-86D7-4B4F-BDB5-EAD4A60A1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94856F-E262-4160-9338-BAFC625BB697}"/>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D1C31613-A510-4532-B3BA-FF5373B1C8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8237CA-35A1-4117-A3BF-2E2DDCB680AC}"/>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96316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293D-C1DE-47F9-B152-0BAD5E812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8D4FF-2618-4ACF-90A7-E5DE4C058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9C6DC-970B-4D82-910D-2AC4EA4712E1}"/>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32667FE7-1C11-4DA2-A347-D6B4A1DB8C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42769C-0D48-405B-89AE-C8A03C2E52C4}"/>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48570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39F5-8C2E-484A-A310-72B960BF3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E08FD1-4BCD-4A5B-8FF4-3380006F9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4D4FC-F80E-48CC-939C-17F9D851C5FB}"/>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F5558C6D-4092-49A4-A804-29A68E162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50EE46-6E19-44A3-BBA1-06190E74E31F}"/>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66918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845F-A39C-4FD9-ADFE-49B90AEB62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5D507F-4950-443E-9B42-208C49A73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C4CD1F-CECD-4958-8038-900287CC0B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031EDB-3180-4957-AD57-39571F00B293}"/>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6" name="Footer Placeholder 5">
            <a:extLst>
              <a:ext uri="{FF2B5EF4-FFF2-40B4-BE49-F238E27FC236}">
                <a16:creationId xmlns:a16="http://schemas.microsoft.com/office/drawing/2014/main" id="{9A8CA65C-45FA-4B4B-94E0-B25637FE99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9C4AE1-6B33-4C6A-AA9D-697290E348A6}"/>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251643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DE94-5E94-4866-A2B1-55A87E4C63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830EAC-3A10-4043-BB96-6DEB9A95B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EEF18-7CB5-41D1-AD33-8DCD63FDD5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38B27-7F9F-401D-A08A-B05F9200A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E29DA-67DD-446C-AC82-AB8F2E1E1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95E8FC-91B3-46E6-940C-D22CABD80FD4}"/>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8" name="Footer Placeholder 7">
            <a:extLst>
              <a:ext uri="{FF2B5EF4-FFF2-40B4-BE49-F238E27FC236}">
                <a16:creationId xmlns:a16="http://schemas.microsoft.com/office/drawing/2014/main" id="{A2629063-99B5-4CEA-A9EB-6D1E71859F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73C7E4-644E-456A-9F24-EDD0DADAB7E3}"/>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63969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9F10-C985-43C0-BAA6-0368BFA1A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B4459B-415F-468E-960C-735FB3571F92}"/>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4" name="Footer Placeholder 3">
            <a:extLst>
              <a:ext uri="{FF2B5EF4-FFF2-40B4-BE49-F238E27FC236}">
                <a16:creationId xmlns:a16="http://schemas.microsoft.com/office/drawing/2014/main" id="{68C7F83A-2B97-4627-8500-9D6B609A28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4676DC1-BFAB-4050-AA56-052B20191225}"/>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28643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F75AD-33DD-4B45-9B76-51A888948B0A}"/>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3" name="Footer Placeholder 2">
            <a:extLst>
              <a:ext uri="{FF2B5EF4-FFF2-40B4-BE49-F238E27FC236}">
                <a16:creationId xmlns:a16="http://schemas.microsoft.com/office/drawing/2014/main" id="{C84EB951-0038-450E-BEF2-8691030B398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556CC0F-8861-4DA4-8E32-A0C1591CB934}"/>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89816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EE28-1557-4F17-B674-1D02ACE9E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3AA52-9A50-47D3-9138-7729C2404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056C0C-D396-42F7-A216-5805838E4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8C110-62DF-4D69-944C-0154457003EC}"/>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6" name="Footer Placeholder 5">
            <a:extLst>
              <a:ext uri="{FF2B5EF4-FFF2-40B4-BE49-F238E27FC236}">
                <a16:creationId xmlns:a16="http://schemas.microsoft.com/office/drawing/2014/main" id="{909DB898-13B1-47B4-BF01-68EBBFD187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7354F7-3B10-4625-B904-391615FAD072}"/>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115573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C47C-C8B6-4532-971D-8396FF0C9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A60162-92A9-4EEE-A3A5-DA324BB6E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B72EA44-1BB2-4C3D-968E-9BB6FA6C2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51200-E293-45B3-93BE-654A203BCAE3}"/>
              </a:ext>
            </a:extLst>
          </p:cNvPr>
          <p:cNvSpPr>
            <a:spLocks noGrp="1"/>
          </p:cNvSpPr>
          <p:nvPr>
            <p:ph type="dt" sz="half" idx="10"/>
          </p:nvPr>
        </p:nvSpPr>
        <p:spPr/>
        <p:txBody>
          <a:bodyPr/>
          <a:lstStyle/>
          <a:p>
            <a:fld id="{C52171CA-7054-4011-BD83-0709473CF40C}" type="datetimeFigureOut">
              <a:rPr lang="en-US" smtClean="0"/>
              <a:t>11/5/2022</a:t>
            </a:fld>
            <a:endParaRPr lang="en-US" dirty="0"/>
          </a:p>
        </p:txBody>
      </p:sp>
      <p:sp>
        <p:nvSpPr>
          <p:cNvPr id="6" name="Footer Placeholder 5">
            <a:extLst>
              <a:ext uri="{FF2B5EF4-FFF2-40B4-BE49-F238E27FC236}">
                <a16:creationId xmlns:a16="http://schemas.microsoft.com/office/drawing/2014/main" id="{22B3E3B8-31A4-43EF-A565-15CBF9D8299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80BA8E-337E-4542-BC57-0ABB8887A947}"/>
              </a:ext>
            </a:extLst>
          </p:cNvPr>
          <p:cNvSpPr>
            <a:spLocks noGrp="1"/>
          </p:cNvSpPr>
          <p:nvPr>
            <p:ph type="sldNum" sz="quarter" idx="12"/>
          </p:nvPr>
        </p:nvSpPr>
        <p:spPr/>
        <p:txBody>
          <a:bodyPr/>
          <a:lstStyle/>
          <a:p>
            <a:fld id="{11530846-94D8-4B8D-A2BE-4D561E6EE226}" type="slidenum">
              <a:rPr lang="en-US" smtClean="0"/>
              <a:t>‹#›</a:t>
            </a:fld>
            <a:endParaRPr lang="en-US" dirty="0"/>
          </a:p>
        </p:txBody>
      </p:sp>
    </p:spTree>
    <p:extLst>
      <p:ext uri="{BB962C8B-B14F-4D97-AF65-F5344CB8AC3E}">
        <p14:creationId xmlns:p14="http://schemas.microsoft.com/office/powerpoint/2010/main" val="353201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73777-3799-4437-9FBC-F5D55659E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71E3E-B980-49CB-BDE1-DBE1F7BFF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3E6DA-05F3-4E4A-912E-F859D1BE5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171CA-7054-4011-BD83-0709473CF40C}" type="datetimeFigureOut">
              <a:rPr lang="en-US" smtClean="0"/>
              <a:t>11/5/2022</a:t>
            </a:fld>
            <a:endParaRPr lang="en-US" dirty="0"/>
          </a:p>
        </p:txBody>
      </p:sp>
      <p:sp>
        <p:nvSpPr>
          <p:cNvPr id="5" name="Footer Placeholder 4">
            <a:extLst>
              <a:ext uri="{FF2B5EF4-FFF2-40B4-BE49-F238E27FC236}">
                <a16:creationId xmlns:a16="http://schemas.microsoft.com/office/drawing/2014/main" id="{8E4DBAC9-E075-4650-A589-50BBC246E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D4CED74-70C9-4E79-9870-7830D74AC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30846-94D8-4B8D-A2BE-4D561E6EE226}" type="slidenum">
              <a:rPr lang="en-US" smtClean="0"/>
              <a:t>‹#›</a:t>
            </a:fld>
            <a:endParaRPr lang="en-US" dirty="0"/>
          </a:p>
        </p:txBody>
      </p:sp>
    </p:spTree>
    <p:extLst>
      <p:ext uri="{BB962C8B-B14F-4D97-AF65-F5344CB8AC3E}">
        <p14:creationId xmlns:p14="http://schemas.microsoft.com/office/powerpoint/2010/main" val="27407380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cloud/learn/microservic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example.com/users/1234/first-name" TargetMode="External"/><Relationship Id="rId2" Type="http://schemas.openxmlformats.org/officeDocument/2006/relationships/hyperlink" Target="https://api.example.com/users/1234/f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CDAB82-E815-4FB5-9645-E0FFFE829714}"/>
              </a:ext>
            </a:extLst>
          </p:cNvPr>
          <p:cNvSpPr/>
          <p:nvPr/>
        </p:nvSpPr>
        <p:spPr>
          <a:xfrm>
            <a:off x="1674273" y="2680755"/>
            <a:ext cx="8843454" cy="1496489"/>
          </a:xfrm>
          <a:prstGeom prst="rect">
            <a:avLst/>
          </a:prstGeom>
          <a:noFill/>
          <a:ln w="34925">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6000" b="1" i="0" dirty="0">
                <a:solidFill>
                  <a:srgbClr val="FFC000"/>
                </a:solidFill>
                <a:latin typeface="Lato" panose="020B0604020202020204" pitchFamily="34" charset="0"/>
              </a:rPr>
              <a:t>REST API Best Practices</a:t>
            </a:r>
          </a:p>
        </p:txBody>
      </p:sp>
    </p:spTree>
    <p:extLst>
      <p:ext uri="{BB962C8B-B14F-4D97-AF65-F5344CB8AC3E}">
        <p14:creationId xmlns:p14="http://schemas.microsoft.com/office/powerpoint/2010/main" val="420124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1DA5-A67D-4386-B91D-D25CA08F9EB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5976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4238B-420E-4B59-8811-35C48748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181" y="1228725"/>
            <a:ext cx="5683635" cy="2974435"/>
          </a:xfrm>
          <a:prstGeom prst="rect">
            <a:avLst/>
          </a:prstGeom>
        </p:spPr>
      </p:pic>
      <p:sp>
        <p:nvSpPr>
          <p:cNvPr id="4" name="TextBox 3">
            <a:extLst>
              <a:ext uri="{FF2B5EF4-FFF2-40B4-BE49-F238E27FC236}">
                <a16:creationId xmlns:a16="http://schemas.microsoft.com/office/drawing/2014/main" id="{4AF49CFC-D9B2-4EF4-9F34-97E97C398190}"/>
              </a:ext>
            </a:extLst>
          </p:cNvPr>
          <p:cNvSpPr txBox="1"/>
          <p:nvPr/>
        </p:nvSpPr>
        <p:spPr>
          <a:xfrm>
            <a:off x="1769334" y="4672013"/>
            <a:ext cx="8653331" cy="707886"/>
          </a:xfrm>
          <a:prstGeom prst="rect">
            <a:avLst/>
          </a:prstGeom>
          <a:noFill/>
        </p:spPr>
        <p:txBody>
          <a:bodyPr wrap="none" rtlCol="0">
            <a:spAutoFit/>
          </a:bodyPr>
          <a:lstStyle/>
          <a:p>
            <a:pPr algn="ctr"/>
            <a:r>
              <a:rPr lang="en-US" sz="2000" b="0" i="0" dirty="0">
                <a:solidFill>
                  <a:srgbClr val="0A0A23"/>
                </a:solidFill>
                <a:effectLst/>
                <a:latin typeface="Lato" panose="020F0502020204030203" pitchFamily="34" charset="0"/>
              </a:rPr>
              <a:t>In Web Development, REST APIs play an important role in ensuring smooth</a:t>
            </a:r>
          </a:p>
          <a:p>
            <a:pPr algn="ctr"/>
            <a:r>
              <a:rPr lang="en-US" sz="2000" b="0" i="0" dirty="0">
                <a:solidFill>
                  <a:srgbClr val="0A0A23"/>
                </a:solidFill>
                <a:effectLst/>
                <a:latin typeface="Lato" panose="020F0502020204030203" pitchFamily="34" charset="0"/>
              </a:rPr>
              <a:t> communication between the client and the server.</a:t>
            </a:r>
            <a:endParaRPr lang="en-US" sz="2000" dirty="0"/>
          </a:p>
        </p:txBody>
      </p:sp>
    </p:spTree>
    <p:extLst>
      <p:ext uri="{BB962C8B-B14F-4D97-AF65-F5344CB8AC3E}">
        <p14:creationId xmlns:p14="http://schemas.microsoft.com/office/powerpoint/2010/main" val="275731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D1A8F8-5B1D-446D-9268-8B8594B458D1}"/>
              </a:ext>
            </a:extLst>
          </p:cNvPr>
          <p:cNvPicPr>
            <a:picLocks noChangeAspect="1"/>
          </p:cNvPicPr>
          <p:nvPr/>
        </p:nvPicPr>
        <p:blipFill rotWithShape="1">
          <a:blip r:embed="rId2">
            <a:extLst>
              <a:ext uri="{28A0092B-C50C-407E-A947-70E740481C1C}">
                <a14:useLocalDpi xmlns:a14="http://schemas.microsoft.com/office/drawing/2010/main" val="0"/>
              </a:ext>
            </a:extLst>
          </a:blip>
          <a:srcRect l="30996" t="2599" r="31516" b="28737"/>
          <a:stretch/>
        </p:blipFill>
        <p:spPr>
          <a:xfrm>
            <a:off x="5559569" y="2921626"/>
            <a:ext cx="1072862" cy="1014748"/>
          </a:xfrm>
          <a:prstGeom prst="rect">
            <a:avLst/>
          </a:prstGeom>
          <a:effectLst>
            <a:outerShdw blurRad="215900" dist="12700" dir="11280000" sx="103000" sy="103000" algn="ctr" rotWithShape="0">
              <a:schemeClr val="bg1">
                <a:lumMod val="75000"/>
              </a:schemeClr>
            </a:outerShdw>
          </a:effectLst>
        </p:spPr>
      </p:pic>
      <p:cxnSp>
        <p:nvCxnSpPr>
          <p:cNvPr id="8" name="Straight Arrow Connector 7">
            <a:extLst>
              <a:ext uri="{FF2B5EF4-FFF2-40B4-BE49-F238E27FC236}">
                <a16:creationId xmlns:a16="http://schemas.microsoft.com/office/drawing/2014/main" id="{EFABAB28-FF00-4D23-8966-F6BDE43B36EB}"/>
              </a:ext>
            </a:extLst>
          </p:cNvPr>
          <p:cNvCxnSpPr>
            <a:cxnSpLocks/>
          </p:cNvCxnSpPr>
          <p:nvPr/>
        </p:nvCxnSpPr>
        <p:spPr>
          <a:xfrm flipV="1">
            <a:off x="6096001" y="1149406"/>
            <a:ext cx="0" cy="1487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8DCB040-DE69-458F-8FFC-FA5477EDE982}"/>
              </a:ext>
            </a:extLst>
          </p:cNvPr>
          <p:cNvSpPr/>
          <p:nvPr/>
        </p:nvSpPr>
        <p:spPr>
          <a:xfrm>
            <a:off x="5549596" y="521950"/>
            <a:ext cx="1072863" cy="4438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Security</a:t>
            </a:r>
          </a:p>
        </p:txBody>
      </p:sp>
      <p:cxnSp>
        <p:nvCxnSpPr>
          <p:cNvPr id="12" name="Straight Arrow Connector 11">
            <a:extLst>
              <a:ext uri="{FF2B5EF4-FFF2-40B4-BE49-F238E27FC236}">
                <a16:creationId xmlns:a16="http://schemas.microsoft.com/office/drawing/2014/main" id="{E28C566F-6D85-4BF9-B5DC-853462A6B540}"/>
              </a:ext>
            </a:extLst>
          </p:cNvPr>
          <p:cNvCxnSpPr/>
          <p:nvPr/>
        </p:nvCxnSpPr>
        <p:spPr>
          <a:xfrm flipV="1">
            <a:off x="6835806" y="1802167"/>
            <a:ext cx="1278384" cy="95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A4FA103-5551-440D-B708-DD454AACE143}"/>
              </a:ext>
            </a:extLst>
          </p:cNvPr>
          <p:cNvSpPr/>
          <p:nvPr/>
        </p:nvSpPr>
        <p:spPr>
          <a:xfrm rot="2946255">
            <a:off x="7983886" y="1246201"/>
            <a:ext cx="1245938" cy="443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en-IN" sz="1400" i="0" dirty="0">
                <a:solidFill>
                  <a:schemeClr val="bg1"/>
                </a:solidFill>
                <a:effectLst/>
                <a:latin typeface="Helvetica Neue"/>
              </a:rPr>
              <a:t>Data Format</a:t>
            </a:r>
          </a:p>
        </p:txBody>
      </p:sp>
      <p:cxnSp>
        <p:nvCxnSpPr>
          <p:cNvPr id="15" name="Straight Arrow Connector 14">
            <a:extLst>
              <a:ext uri="{FF2B5EF4-FFF2-40B4-BE49-F238E27FC236}">
                <a16:creationId xmlns:a16="http://schemas.microsoft.com/office/drawing/2014/main" id="{86861CBB-D2F1-49E5-A27D-2BEBF218455A}"/>
              </a:ext>
            </a:extLst>
          </p:cNvPr>
          <p:cNvCxnSpPr>
            <a:cxnSpLocks/>
          </p:cNvCxnSpPr>
          <p:nvPr/>
        </p:nvCxnSpPr>
        <p:spPr>
          <a:xfrm>
            <a:off x="6933460" y="3429002"/>
            <a:ext cx="1722268" cy="1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0898E70-DFCE-4866-8614-EDB3D5ADA464}"/>
              </a:ext>
            </a:extLst>
          </p:cNvPr>
          <p:cNvSpPr/>
          <p:nvPr/>
        </p:nvSpPr>
        <p:spPr>
          <a:xfrm rot="5400000">
            <a:off x="8867980" y="3207058"/>
            <a:ext cx="1072863" cy="4438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URLs</a:t>
            </a:r>
          </a:p>
        </p:txBody>
      </p:sp>
      <p:cxnSp>
        <p:nvCxnSpPr>
          <p:cNvPr id="19" name="Straight Arrow Connector 18">
            <a:extLst>
              <a:ext uri="{FF2B5EF4-FFF2-40B4-BE49-F238E27FC236}">
                <a16:creationId xmlns:a16="http://schemas.microsoft.com/office/drawing/2014/main" id="{06718522-126B-4786-B499-6D010B8052F6}"/>
              </a:ext>
            </a:extLst>
          </p:cNvPr>
          <p:cNvCxnSpPr>
            <a:cxnSpLocks/>
          </p:cNvCxnSpPr>
          <p:nvPr/>
        </p:nvCxnSpPr>
        <p:spPr>
          <a:xfrm>
            <a:off x="6747029" y="4097046"/>
            <a:ext cx="1241853" cy="97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27E311-3E88-4F6C-A113-443C967BFDBB}"/>
              </a:ext>
            </a:extLst>
          </p:cNvPr>
          <p:cNvSpPr/>
          <p:nvPr/>
        </p:nvSpPr>
        <p:spPr>
          <a:xfrm rot="18699499">
            <a:off x="7695898" y="5188115"/>
            <a:ext cx="1433337" cy="4469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Json payload</a:t>
            </a:r>
          </a:p>
        </p:txBody>
      </p:sp>
      <p:cxnSp>
        <p:nvCxnSpPr>
          <p:cNvPr id="29" name="Straight Arrow Connector 28">
            <a:extLst>
              <a:ext uri="{FF2B5EF4-FFF2-40B4-BE49-F238E27FC236}">
                <a16:creationId xmlns:a16="http://schemas.microsoft.com/office/drawing/2014/main" id="{2325DE20-F352-4DE4-A92A-85B93A73BCF5}"/>
              </a:ext>
            </a:extLst>
          </p:cNvPr>
          <p:cNvCxnSpPr>
            <a:cxnSpLocks/>
          </p:cNvCxnSpPr>
          <p:nvPr/>
        </p:nvCxnSpPr>
        <p:spPr>
          <a:xfrm>
            <a:off x="6095998" y="4216127"/>
            <a:ext cx="0" cy="135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2A4485E-F5F2-4783-B556-A6E81C1F6CAD}"/>
              </a:ext>
            </a:extLst>
          </p:cNvPr>
          <p:cNvSpPr/>
          <p:nvPr/>
        </p:nvSpPr>
        <p:spPr>
          <a:xfrm>
            <a:off x="5299432" y="5749871"/>
            <a:ext cx="1593133" cy="4469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HTTP Requests</a:t>
            </a:r>
          </a:p>
        </p:txBody>
      </p:sp>
      <p:cxnSp>
        <p:nvCxnSpPr>
          <p:cNvPr id="34" name="Straight Arrow Connector 33">
            <a:extLst>
              <a:ext uri="{FF2B5EF4-FFF2-40B4-BE49-F238E27FC236}">
                <a16:creationId xmlns:a16="http://schemas.microsoft.com/office/drawing/2014/main" id="{12082ED2-0DAF-44AB-AACB-61372C07CFC0}"/>
              </a:ext>
            </a:extLst>
          </p:cNvPr>
          <p:cNvCxnSpPr>
            <a:cxnSpLocks/>
          </p:cNvCxnSpPr>
          <p:nvPr/>
        </p:nvCxnSpPr>
        <p:spPr>
          <a:xfrm flipH="1">
            <a:off x="4013666" y="4097046"/>
            <a:ext cx="1285766" cy="96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2274DFE-4DBF-42DA-A5E1-89720E2B7D78}"/>
              </a:ext>
            </a:extLst>
          </p:cNvPr>
          <p:cNvSpPr/>
          <p:nvPr/>
        </p:nvSpPr>
        <p:spPr>
          <a:xfrm rot="2946255">
            <a:off x="2997448" y="5050437"/>
            <a:ext cx="1245938" cy="5402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en-IN" sz="1400" dirty="0">
                <a:solidFill>
                  <a:schemeClr val="bg1"/>
                </a:solidFill>
                <a:latin typeface="Helvetica Neue"/>
              </a:rPr>
              <a:t>HTTP status code</a:t>
            </a:r>
            <a:endParaRPr lang="en-IN" sz="1400" i="0" dirty="0">
              <a:solidFill>
                <a:schemeClr val="bg1"/>
              </a:solidFill>
              <a:effectLst/>
              <a:latin typeface="Helvetica Neue"/>
            </a:endParaRPr>
          </a:p>
        </p:txBody>
      </p:sp>
      <p:cxnSp>
        <p:nvCxnSpPr>
          <p:cNvPr id="39" name="Straight Arrow Connector 38">
            <a:extLst>
              <a:ext uri="{FF2B5EF4-FFF2-40B4-BE49-F238E27FC236}">
                <a16:creationId xmlns:a16="http://schemas.microsoft.com/office/drawing/2014/main" id="{04C16243-E2A9-424E-B5A7-CC72091149C8}"/>
              </a:ext>
            </a:extLst>
          </p:cNvPr>
          <p:cNvCxnSpPr>
            <a:cxnSpLocks/>
          </p:cNvCxnSpPr>
          <p:nvPr/>
        </p:nvCxnSpPr>
        <p:spPr>
          <a:xfrm flipH="1" flipV="1">
            <a:off x="3471169" y="3429000"/>
            <a:ext cx="1731146" cy="19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FC7C68-FA20-42FF-A4AF-4D1A2098A671}"/>
              </a:ext>
            </a:extLst>
          </p:cNvPr>
          <p:cNvSpPr/>
          <p:nvPr/>
        </p:nvSpPr>
        <p:spPr>
          <a:xfrm rot="16200000">
            <a:off x="2175028" y="3101934"/>
            <a:ext cx="1546340" cy="4438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HTTP Headers</a:t>
            </a:r>
          </a:p>
        </p:txBody>
      </p:sp>
      <p:cxnSp>
        <p:nvCxnSpPr>
          <p:cNvPr id="48" name="Straight Arrow Connector 47">
            <a:extLst>
              <a:ext uri="{FF2B5EF4-FFF2-40B4-BE49-F238E27FC236}">
                <a16:creationId xmlns:a16="http://schemas.microsoft.com/office/drawing/2014/main" id="{D7250876-2C6B-407D-B5C7-54F6122DEF06}"/>
              </a:ext>
            </a:extLst>
          </p:cNvPr>
          <p:cNvCxnSpPr>
            <a:cxnSpLocks/>
          </p:cNvCxnSpPr>
          <p:nvPr/>
        </p:nvCxnSpPr>
        <p:spPr>
          <a:xfrm flipH="1" flipV="1">
            <a:off x="4160761" y="1615736"/>
            <a:ext cx="1227985" cy="114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A4F37CA-8D1C-41D9-A7C6-C1F886464F54}"/>
              </a:ext>
            </a:extLst>
          </p:cNvPr>
          <p:cNvSpPr/>
          <p:nvPr/>
        </p:nvSpPr>
        <p:spPr>
          <a:xfrm rot="19025981">
            <a:off x="3171924" y="1108602"/>
            <a:ext cx="1245938" cy="443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en-IN" sz="1400" dirty="0">
                <a:solidFill>
                  <a:schemeClr val="bg1"/>
                </a:solidFill>
                <a:latin typeface="Helvetica Neue"/>
              </a:rPr>
              <a:t>Performance</a:t>
            </a:r>
            <a:endParaRPr lang="en-IN" sz="1400" i="0" dirty="0">
              <a:solidFill>
                <a:schemeClr val="bg1"/>
              </a:solidFill>
              <a:effectLst/>
              <a:latin typeface="Helvetica Neue"/>
            </a:endParaRPr>
          </a:p>
        </p:txBody>
      </p:sp>
    </p:spTree>
    <p:extLst>
      <p:ext uri="{BB962C8B-B14F-4D97-AF65-F5344CB8AC3E}">
        <p14:creationId xmlns:p14="http://schemas.microsoft.com/office/powerpoint/2010/main" val="288577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4D755D-C05F-4B79-9311-68B2FE32EF21}"/>
              </a:ext>
            </a:extLst>
          </p:cNvPr>
          <p:cNvSpPr/>
          <p:nvPr/>
        </p:nvSpPr>
        <p:spPr>
          <a:xfrm>
            <a:off x="622916" y="463858"/>
            <a:ext cx="10946167" cy="593028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D880EA1-7CC3-4ECC-8D7A-06451316C52B}"/>
              </a:ext>
            </a:extLst>
          </p:cNvPr>
          <p:cNvSpPr/>
          <p:nvPr/>
        </p:nvSpPr>
        <p:spPr>
          <a:xfrm>
            <a:off x="363983" y="772357"/>
            <a:ext cx="3355761" cy="754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IN" sz="2400" b="1" i="0" dirty="0">
                <a:solidFill>
                  <a:srgbClr val="262626"/>
                </a:solidFill>
                <a:effectLst/>
                <a:latin typeface="Century Gothic" panose="020B0502020202020204" pitchFamily="34" charset="0"/>
              </a:rPr>
              <a:t>  What is a REST API</a:t>
            </a:r>
          </a:p>
        </p:txBody>
      </p:sp>
      <p:sp>
        <p:nvSpPr>
          <p:cNvPr id="5" name="TextBox 4">
            <a:extLst>
              <a:ext uri="{FF2B5EF4-FFF2-40B4-BE49-F238E27FC236}">
                <a16:creationId xmlns:a16="http://schemas.microsoft.com/office/drawing/2014/main" id="{60607E47-B07F-40CF-BA4E-DD202F239EFF}"/>
              </a:ext>
            </a:extLst>
          </p:cNvPr>
          <p:cNvSpPr txBox="1"/>
          <p:nvPr/>
        </p:nvSpPr>
        <p:spPr>
          <a:xfrm>
            <a:off x="1680099" y="1835458"/>
            <a:ext cx="6094520" cy="1569660"/>
          </a:xfrm>
          <a:prstGeom prst="rect">
            <a:avLst/>
          </a:prstGeom>
          <a:noFill/>
        </p:spPr>
        <p:txBody>
          <a:bodyPr wrap="square">
            <a:spAutoFit/>
          </a:bodyPr>
          <a:lstStyle/>
          <a:p>
            <a:r>
              <a:rPr lang="en-IN" sz="1600" b="0" i="0" dirty="0">
                <a:solidFill>
                  <a:srgbClr val="525252"/>
                </a:solidFill>
                <a:effectLst/>
                <a:latin typeface="IBM Plex Sans" panose="020B0503050203000203" pitchFamily="34" charset="0"/>
              </a:rPr>
              <a:t>An API, or </a:t>
            </a:r>
            <a:r>
              <a:rPr lang="en-IN" sz="1600" b="0" i="1" dirty="0">
                <a:solidFill>
                  <a:srgbClr val="525252"/>
                </a:solidFill>
                <a:effectLst/>
                <a:latin typeface="IBM Plex Sans" panose="020B0503050203000203" pitchFamily="34" charset="0"/>
              </a:rPr>
              <a:t>application programming interface</a:t>
            </a:r>
            <a:r>
              <a:rPr lang="en-IN" sz="1600" b="0" i="0" dirty="0">
                <a:solidFill>
                  <a:srgbClr val="525252"/>
                </a:solidFill>
                <a:effectLst/>
                <a:latin typeface="IBM Plex Sans" panose="020B0503050203000203" pitchFamily="34" charset="0"/>
              </a:rPr>
              <a:t>, is a set of rules that define how applications or devices can connect to and communicate with each other. A REST API is an API that conforms to the design principles of the REST, or </a:t>
            </a:r>
            <a:r>
              <a:rPr lang="en-IN" sz="1600" b="0" i="1" dirty="0">
                <a:solidFill>
                  <a:srgbClr val="525252"/>
                </a:solidFill>
                <a:effectLst/>
                <a:latin typeface="IBM Plex Sans" panose="020B0503050203000203" pitchFamily="34" charset="0"/>
              </a:rPr>
              <a:t>representational state transfer </a:t>
            </a:r>
            <a:r>
              <a:rPr lang="en-IN" sz="1600" b="0" i="0" dirty="0">
                <a:solidFill>
                  <a:srgbClr val="525252"/>
                </a:solidFill>
                <a:effectLst/>
                <a:latin typeface="IBM Plex Sans" panose="020B0503050203000203" pitchFamily="34" charset="0"/>
              </a:rPr>
              <a:t>architectural style. For this reason, REST APIs are sometimes referred to RESTful APIs</a:t>
            </a:r>
            <a:r>
              <a:rPr lang="en-IN" sz="1600" b="0" i="1" dirty="0">
                <a:solidFill>
                  <a:srgbClr val="525252"/>
                </a:solidFill>
                <a:effectLst/>
                <a:latin typeface="IBM Plex Sans" panose="020B0503050203000203" pitchFamily="34" charset="0"/>
              </a:rPr>
              <a:t>.</a:t>
            </a:r>
            <a:endParaRPr lang="en-IN" sz="1600" dirty="0"/>
          </a:p>
        </p:txBody>
      </p:sp>
      <p:sp>
        <p:nvSpPr>
          <p:cNvPr id="7" name="TextBox 6">
            <a:extLst>
              <a:ext uri="{FF2B5EF4-FFF2-40B4-BE49-F238E27FC236}">
                <a16:creationId xmlns:a16="http://schemas.microsoft.com/office/drawing/2014/main" id="{A2EDF055-E519-495B-85C7-E72352A7DAF4}"/>
              </a:ext>
            </a:extLst>
          </p:cNvPr>
          <p:cNvSpPr txBox="1"/>
          <p:nvPr/>
        </p:nvSpPr>
        <p:spPr>
          <a:xfrm>
            <a:off x="4920449" y="4114800"/>
            <a:ext cx="6094520" cy="1569660"/>
          </a:xfrm>
          <a:prstGeom prst="rect">
            <a:avLst/>
          </a:prstGeom>
          <a:noFill/>
        </p:spPr>
        <p:txBody>
          <a:bodyPr wrap="square">
            <a:spAutoFit/>
          </a:bodyPr>
          <a:lstStyle/>
          <a:p>
            <a:r>
              <a:rPr lang="en-IN" sz="1600" b="0" i="0" dirty="0">
                <a:solidFill>
                  <a:srgbClr val="525252"/>
                </a:solidFill>
                <a:effectLst/>
                <a:latin typeface="IBM Plex Sans" panose="020B0503050203000203" pitchFamily="34" charset="0"/>
              </a:rPr>
              <a:t>First defined in 2000 by computer scientist Dr. Roy Fielding in his doctoral dissertation, REST provides a relatively high level of flexibility and freedom for developers. This flexibility is just one reason why REST APIs have emerged as a common method for connecting components and applications in a </a:t>
            </a:r>
            <a:r>
              <a:rPr lang="en-IN" sz="1600" b="0" i="0" u="none" strike="noStrike" dirty="0">
                <a:solidFill>
                  <a:srgbClr val="0062FF"/>
                </a:solidFill>
                <a:effectLst/>
                <a:latin typeface="IBM Plex Sans" panose="020B0503050203000203" pitchFamily="34" charset="0"/>
                <a:hlinkClick r:id="rId2"/>
              </a:rPr>
              <a:t>microservices</a:t>
            </a:r>
            <a:r>
              <a:rPr lang="en-IN" sz="1600" b="0" i="0" dirty="0">
                <a:solidFill>
                  <a:srgbClr val="525252"/>
                </a:solidFill>
                <a:effectLst/>
                <a:latin typeface="IBM Plex Sans" panose="020B0503050203000203" pitchFamily="34" charset="0"/>
              </a:rPr>
              <a:t> architecture.</a:t>
            </a:r>
            <a:endParaRPr lang="en-IN" sz="1600" dirty="0"/>
          </a:p>
        </p:txBody>
      </p:sp>
    </p:spTree>
    <p:extLst>
      <p:ext uri="{BB962C8B-B14F-4D97-AF65-F5344CB8AC3E}">
        <p14:creationId xmlns:p14="http://schemas.microsoft.com/office/powerpoint/2010/main" val="196700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4D755D-C05F-4B79-9311-68B2FE32EF21}"/>
              </a:ext>
            </a:extLst>
          </p:cNvPr>
          <p:cNvSpPr/>
          <p:nvPr/>
        </p:nvSpPr>
        <p:spPr>
          <a:xfrm>
            <a:off x="622916" y="463858"/>
            <a:ext cx="10946167" cy="593028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D880EA1-7CC3-4ECC-8D7A-06451316C52B}"/>
              </a:ext>
            </a:extLst>
          </p:cNvPr>
          <p:cNvSpPr/>
          <p:nvPr/>
        </p:nvSpPr>
        <p:spPr>
          <a:xfrm>
            <a:off x="363983" y="772357"/>
            <a:ext cx="3355761" cy="754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IN" sz="2400" b="0" i="0" dirty="0">
                <a:solidFill>
                  <a:srgbClr val="262626"/>
                </a:solidFill>
                <a:effectLst/>
                <a:latin typeface="IBM Plex Sans" panose="020B0503050203000203" pitchFamily="34" charset="0"/>
              </a:rPr>
              <a:t>How REST APIs work</a:t>
            </a:r>
          </a:p>
        </p:txBody>
      </p:sp>
      <p:sp>
        <p:nvSpPr>
          <p:cNvPr id="10" name="TextBox 9">
            <a:extLst>
              <a:ext uri="{FF2B5EF4-FFF2-40B4-BE49-F238E27FC236}">
                <a16:creationId xmlns:a16="http://schemas.microsoft.com/office/drawing/2014/main" id="{9B3B60EA-B1E1-4E41-8B2D-E76084B15BFB}"/>
              </a:ext>
            </a:extLst>
          </p:cNvPr>
          <p:cNvSpPr txBox="1"/>
          <p:nvPr/>
        </p:nvSpPr>
        <p:spPr>
          <a:xfrm>
            <a:off x="995409" y="2664336"/>
            <a:ext cx="4082617" cy="3613361"/>
          </a:xfrm>
          <a:prstGeom prst="rect">
            <a:avLst/>
          </a:prstGeom>
          <a:noFill/>
          <a:ln>
            <a:solidFill>
              <a:schemeClr val="bg1">
                <a:lumMod val="65000"/>
              </a:schemeClr>
            </a:solidFill>
          </a:ln>
        </p:spPr>
        <p:txBody>
          <a:bodyPr wrap="square">
            <a:spAutoFit/>
          </a:bodyPr>
          <a:lstStyle/>
          <a:p>
            <a:pPr>
              <a:lnSpc>
                <a:spcPct val="150000"/>
              </a:lnSpc>
            </a:pPr>
            <a:r>
              <a:rPr lang="en-IN" sz="1400" b="0" i="0" dirty="0">
                <a:solidFill>
                  <a:srgbClr val="525252"/>
                </a:solidFill>
                <a:effectLst/>
                <a:latin typeface="IBM Plex Sans" panose="020B0503050203000203" pitchFamily="34" charset="0"/>
              </a:rPr>
              <a:t>REST APIs communicate via HTTP requests to perform standard database functions like creating, reading, updating, and deleting records (also known as CRUD) within a resource. For example, a REST API would use a GET request to retrieve a record, a POST request to create one, a PUT request to update a record, and a DELETE request to delete one. All HTTP methods can be used in API calls. A well-designed REST API is similar to a website running in a web browser with built-in HTTP functionality.</a:t>
            </a:r>
            <a:endParaRPr lang="en-IN" sz="1400" dirty="0"/>
          </a:p>
        </p:txBody>
      </p:sp>
      <p:sp>
        <p:nvSpPr>
          <p:cNvPr id="12" name="TextBox 11">
            <a:extLst>
              <a:ext uri="{FF2B5EF4-FFF2-40B4-BE49-F238E27FC236}">
                <a16:creationId xmlns:a16="http://schemas.microsoft.com/office/drawing/2014/main" id="{2A4CFE16-FBAD-4DC4-A5B8-74BEE964F04A}"/>
              </a:ext>
            </a:extLst>
          </p:cNvPr>
          <p:cNvSpPr txBox="1"/>
          <p:nvPr/>
        </p:nvSpPr>
        <p:spPr>
          <a:xfrm>
            <a:off x="6095998" y="3294447"/>
            <a:ext cx="4663737" cy="2320700"/>
          </a:xfrm>
          <a:prstGeom prst="rect">
            <a:avLst/>
          </a:prstGeom>
          <a:noFill/>
          <a:ln>
            <a:solidFill>
              <a:schemeClr val="bg1">
                <a:lumMod val="65000"/>
              </a:schemeClr>
            </a:solidFill>
          </a:ln>
        </p:spPr>
        <p:txBody>
          <a:bodyPr wrap="square">
            <a:spAutoFit/>
          </a:bodyPr>
          <a:lstStyle/>
          <a:p>
            <a:pPr algn="just">
              <a:lnSpc>
                <a:spcPct val="150000"/>
              </a:lnSpc>
            </a:pPr>
            <a:r>
              <a:rPr lang="en-IN" sz="1400" b="0" i="0" dirty="0">
                <a:solidFill>
                  <a:srgbClr val="525252"/>
                </a:solidFill>
                <a:effectLst/>
                <a:latin typeface="IBM Plex Sans" panose="020B0503050203000203" pitchFamily="34" charset="0"/>
              </a:rPr>
              <a:t>The state of a resource at any particular instant, or timestamp, is known as the resource representation. This information can be delivered to a client in virtually any format including JavaScript Object Notation (JSON), HTML, XLT, Python, PHP, or plain text. JSON is popular because it’s readable by both humans and machines—and it is programming language-agnostic.</a:t>
            </a:r>
            <a:endParaRPr lang="en-IN" sz="1400" dirty="0"/>
          </a:p>
        </p:txBody>
      </p:sp>
      <p:sp>
        <p:nvSpPr>
          <p:cNvPr id="14" name="TextBox 13">
            <a:extLst>
              <a:ext uri="{FF2B5EF4-FFF2-40B4-BE49-F238E27FC236}">
                <a16:creationId xmlns:a16="http://schemas.microsoft.com/office/drawing/2014/main" id="{5954D37A-3714-420E-8FC3-3FF58CD09860}"/>
              </a:ext>
            </a:extLst>
          </p:cNvPr>
          <p:cNvSpPr txBox="1"/>
          <p:nvPr/>
        </p:nvSpPr>
        <p:spPr>
          <a:xfrm>
            <a:off x="3810740" y="863490"/>
            <a:ext cx="7526044" cy="1323439"/>
          </a:xfrm>
          <a:prstGeom prst="rect">
            <a:avLst/>
          </a:prstGeom>
          <a:noFill/>
        </p:spPr>
        <p:txBody>
          <a:bodyPr wrap="square">
            <a:spAutoFit/>
          </a:bodyPr>
          <a:lstStyle/>
          <a:p>
            <a:r>
              <a:rPr lang="en-IN" sz="1600" b="0" i="0" dirty="0">
                <a:solidFill>
                  <a:srgbClr val="525252"/>
                </a:solidFill>
                <a:effectLst/>
                <a:latin typeface="IBM Plex Sans" panose="020B0503050203000203" pitchFamily="34" charset="0"/>
              </a:rPr>
              <a:t>Request headers and parameters are also important in REST API calls because they include important identifier information such as metadata, authorizations, uniform resource identifiers (URIs), caching, cookies and more. Request headers and response headers, along with conventional HTTP status codes, are used within well-designed REST APIs.</a:t>
            </a:r>
            <a:endParaRPr lang="en-IN" sz="1600" dirty="0"/>
          </a:p>
        </p:txBody>
      </p:sp>
    </p:spTree>
    <p:extLst>
      <p:ext uri="{BB962C8B-B14F-4D97-AF65-F5344CB8AC3E}">
        <p14:creationId xmlns:p14="http://schemas.microsoft.com/office/powerpoint/2010/main" val="322869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4D755D-C05F-4B79-9311-68B2FE32EF21}"/>
              </a:ext>
            </a:extLst>
          </p:cNvPr>
          <p:cNvSpPr/>
          <p:nvPr/>
        </p:nvSpPr>
        <p:spPr>
          <a:xfrm>
            <a:off x="622916" y="463858"/>
            <a:ext cx="10946167" cy="593028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D880EA1-7CC3-4ECC-8D7A-06451316C52B}"/>
              </a:ext>
            </a:extLst>
          </p:cNvPr>
          <p:cNvSpPr/>
          <p:nvPr/>
        </p:nvSpPr>
        <p:spPr>
          <a:xfrm>
            <a:off x="363983" y="772357"/>
            <a:ext cx="3355761" cy="754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IN" sz="2400" b="0" i="0" dirty="0">
                <a:solidFill>
                  <a:srgbClr val="262626"/>
                </a:solidFill>
                <a:effectLst/>
                <a:latin typeface="Tahoma" panose="020B0604030504040204" pitchFamily="34" charset="0"/>
                <a:ea typeface="Tahoma" panose="020B0604030504040204" pitchFamily="34" charset="0"/>
                <a:cs typeface="Tahoma" panose="020B0604030504040204" pitchFamily="34" charset="0"/>
              </a:rPr>
              <a:t>  Api Naming EndPoint</a:t>
            </a:r>
          </a:p>
        </p:txBody>
      </p:sp>
      <p:sp>
        <p:nvSpPr>
          <p:cNvPr id="8" name="TextBox 7">
            <a:extLst>
              <a:ext uri="{FF2B5EF4-FFF2-40B4-BE49-F238E27FC236}">
                <a16:creationId xmlns:a16="http://schemas.microsoft.com/office/drawing/2014/main" id="{467B7368-D837-4887-A598-16D5ECE5E512}"/>
              </a:ext>
            </a:extLst>
          </p:cNvPr>
          <p:cNvSpPr txBox="1"/>
          <p:nvPr/>
        </p:nvSpPr>
        <p:spPr>
          <a:xfrm>
            <a:off x="1549893" y="1526959"/>
            <a:ext cx="6094520" cy="369332"/>
          </a:xfrm>
          <a:prstGeom prst="rect">
            <a:avLst/>
          </a:prstGeom>
          <a:noFill/>
        </p:spPr>
        <p:txBody>
          <a:bodyPr wrap="square">
            <a:spAutoFit/>
          </a:bodyPr>
          <a:lstStyle/>
          <a:p>
            <a:pPr algn="l"/>
            <a:r>
              <a:rPr lang="en-IN" b="1" i="0" dirty="0">
                <a:solidFill>
                  <a:srgbClr val="292929"/>
                </a:solidFill>
                <a:effectLst/>
                <a:latin typeface="sohne"/>
              </a:rPr>
              <a:t>Use Nouns</a:t>
            </a:r>
          </a:p>
        </p:txBody>
      </p:sp>
      <p:sp>
        <p:nvSpPr>
          <p:cNvPr id="11" name="TextBox 10">
            <a:extLst>
              <a:ext uri="{FF2B5EF4-FFF2-40B4-BE49-F238E27FC236}">
                <a16:creationId xmlns:a16="http://schemas.microsoft.com/office/drawing/2014/main" id="{BC02D75D-307E-4E29-9322-F86C9C781E32}"/>
              </a:ext>
            </a:extLst>
          </p:cNvPr>
          <p:cNvSpPr txBox="1"/>
          <p:nvPr/>
        </p:nvSpPr>
        <p:spPr>
          <a:xfrm>
            <a:off x="1946429" y="1995152"/>
            <a:ext cx="6094520" cy="369332"/>
          </a:xfrm>
          <a:prstGeom prst="rect">
            <a:avLst/>
          </a:prstGeom>
          <a:solidFill>
            <a:schemeClr val="bg2"/>
          </a:solidFill>
        </p:spPr>
        <p:txBody>
          <a:bodyPr wrap="square">
            <a:spAutoFit/>
          </a:bodyPr>
          <a:lstStyle/>
          <a:p>
            <a:r>
              <a:rPr lang="en-IN" b="0" i="0" dirty="0">
                <a:solidFill>
                  <a:srgbClr val="292929"/>
                </a:solidFill>
                <a:effectLst/>
                <a:latin typeface="Menlo"/>
              </a:rPr>
              <a:t>https://api.example.com/users/abcd-efgh-ijkl</a:t>
            </a:r>
            <a:endParaRPr lang="en-IN" dirty="0"/>
          </a:p>
        </p:txBody>
      </p:sp>
      <p:sp>
        <p:nvSpPr>
          <p:cNvPr id="13" name="TextBox 12">
            <a:extLst>
              <a:ext uri="{FF2B5EF4-FFF2-40B4-BE49-F238E27FC236}">
                <a16:creationId xmlns:a16="http://schemas.microsoft.com/office/drawing/2014/main" id="{504E9049-0B46-498D-8121-B24B42660C28}"/>
              </a:ext>
            </a:extLst>
          </p:cNvPr>
          <p:cNvSpPr txBox="1"/>
          <p:nvPr/>
        </p:nvSpPr>
        <p:spPr>
          <a:xfrm>
            <a:off x="1475912" y="2449556"/>
            <a:ext cx="6094520" cy="369332"/>
          </a:xfrm>
          <a:prstGeom prst="rect">
            <a:avLst/>
          </a:prstGeom>
          <a:noFill/>
        </p:spPr>
        <p:txBody>
          <a:bodyPr wrap="square">
            <a:spAutoFit/>
          </a:bodyPr>
          <a:lstStyle/>
          <a:p>
            <a:pPr algn="l"/>
            <a:r>
              <a:rPr lang="en-IN" b="1" i="0" dirty="0">
                <a:solidFill>
                  <a:srgbClr val="292929"/>
                </a:solidFill>
                <a:effectLst/>
                <a:latin typeface="sohne"/>
              </a:rPr>
              <a:t>Use Intuitive, Clear Names</a:t>
            </a:r>
          </a:p>
        </p:txBody>
      </p:sp>
      <p:sp>
        <p:nvSpPr>
          <p:cNvPr id="15" name="TextBox 14">
            <a:extLst>
              <a:ext uri="{FF2B5EF4-FFF2-40B4-BE49-F238E27FC236}">
                <a16:creationId xmlns:a16="http://schemas.microsoft.com/office/drawing/2014/main" id="{2C0FF8C4-A5B3-43F2-AB2A-53FCD4D65D6B}"/>
              </a:ext>
            </a:extLst>
          </p:cNvPr>
          <p:cNvSpPr txBox="1"/>
          <p:nvPr/>
        </p:nvSpPr>
        <p:spPr>
          <a:xfrm>
            <a:off x="1946429" y="2915528"/>
            <a:ext cx="6094520" cy="369332"/>
          </a:xfrm>
          <a:prstGeom prst="rect">
            <a:avLst/>
          </a:prstGeom>
          <a:solidFill>
            <a:schemeClr val="bg2"/>
          </a:solidFill>
        </p:spPr>
        <p:txBody>
          <a:bodyPr wrap="square">
            <a:spAutoFit/>
          </a:bodyPr>
          <a:lstStyle/>
          <a:p>
            <a:r>
              <a:rPr lang="en-IN" b="0" i="0" dirty="0">
                <a:solidFill>
                  <a:srgbClr val="292929"/>
                </a:solidFill>
                <a:effectLst/>
                <a:latin typeface="Menlo"/>
              </a:rPr>
              <a:t>GET </a:t>
            </a:r>
            <a:r>
              <a:rPr lang="en-IN" b="0" i="0" u="sng" dirty="0">
                <a:effectLst/>
                <a:latin typeface="Menlo"/>
                <a:hlinkClick r:id="rId2"/>
              </a:rPr>
              <a:t>https://api.example.com/users/1234/fn</a:t>
            </a:r>
            <a:endParaRPr lang="en-IN" dirty="0"/>
          </a:p>
        </p:txBody>
      </p:sp>
      <p:sp>
        <p:nvSpPr>
          <p:cNvPr id="16" name="TextBox 15">
            <a:extLst>
              <a:ext uri="{FF2B5EF4-FFF2-40B4-BE49-F238E27FC236}">
                <a16:creationId xmlns:a16="http://schemas.microsoft.com/office/drawing/2014/main" id="{C6374B67-5937-47DB-95D0-E0DFBD275F5C}"/>
              </a:ext>
            </a:extLst>
          </p:cNvPr>
          <p:cNvSpPr txBox="1"/>
          <p:nvPr/>
        </p:nvSpPr>
        <p:spPr>
          <a:xfrm>
            <a:off x="1475912" y="3427585"/>
            <a:ext cx="6094520" cy="369332"/>
          </a:xfrm>
          <a:prstGeom prst="rect">
            <a:avLst/>
          </a:prstGeom>
          <a:noFill/>
        </p:spPr>
        <p:txBody>
          <a:bodyPr wrap="square">
            <a:spAutoFit/>
          </a:bodyPr>
          <a:lstStyle/>
          <a:p>
            <a:pPr algn="l"/>
            <a:r>
              <a:rPr lang="en-IN" b="1" i="0" dirty="0">
                <a:solidFill>
                  <a:srgbClr val="292929"/>
                </a:solidFill>
                <a:effectLst/>
                <a:latin typeface="sohne"/>
              </a:rPr>
              <a:t>Use Lowercase Letters</a:t>
            </a:r>
          </a:p>
        </p:txBody>
      </p:sp>
      <p:sp>
        <p:nvSpPr>
          <p:cNvPr id="18" name="TextBox 17">
            <a:extLst>
              <a:ext uri="{FF2B5EF4-FFF2-40B4-BE49-F238E27FC236}">
                <a16:creationId xmlns:a16="http://schemas.microsoft.com/office/drawing/2014/main" id="{414CD547-54E1-416C-A445-34DC78192823}"/>
              </a:ext>
            </a:extLst>
          </p:cNvPr>
          <p:cNvSpPr txBox="1"/>
          <p:nvPr/>
        </p:nvSpPr>
        <p:spPr>
          <a:xfrm>
            <a:off x="1475912" y="3897193"/>
            <a:ext cx="6094520" cy="369332"/>
          </a:xfrm>
          <a:prstGeom prst="rect">
            <a:avLst/>
          </a:prstGeom>
          <a:noFill/>
        </p:spPr>
        <p:txBody>
          <a:bodyPr wrap="square">
            <a:spAutoFit/>
          </a:bodyPr>
          <a:lstStyle/>
          <a:p>
            <a:pPr algn="l"/>
            <a:r>
              <a:rPr lang="en-IN" b="1" i="0" dirty="0">
                <a:solidFill>
                  <a:srgbClr val="292929"/>
                </a:solidFill>
                <a:effectLst/>
                <a:latin typeface="sohne"/>
              </a:rPr>
              <a:t>Avoid Special Characters</a:t>
            </a:r>
          </a:p>
        </p:txBody>
      </p:sp>
      <p:sp>
        <p:nvSpPr>
          <p:cNvPr id="20" name="TextBox 19">
            <a:extLst>
              <a:ext uri="{FF2B5EF4-FFF2-40B4-BE49-F238E27FC236}">
                <a16:creationId xmlns:a16="http://schemas.microsoft.com/office/drawing/2014/main" id="{DC9D9CCC-F4EC-4778-AD5E-0D6DB42221B8}"/>
              </a:ext>
            </a:extLst>
          </p:cNvPr>
          <p:cNvSpPr txBox="1"/>
          <p:nvPr/>
        </p:nvSpPr>
        <p:spPr>
          <a:xfrm>
            <a:off x="1475912" y="4366801"/>
            <a:ext cx="6094520" cy="369332"/>
          </a:xfrm>
          <a:prstGeom prst="rect">
            <a:avLst/>
          </a:prstGeom>
          <a:noFill/>
        </p:spPr>
        <p:txBody>
          <a:bodyPr wrap="square">
            <a:spAutoFit/>
          </a:bodyPr>
          <a:lstStyle/>
          <a:p>
            <a:pPr algn="l"/>
            <a:r>
              <a:rPr lang="en-IN" b="1" i="0" dirty="0">
                <a:solidFill>
                  <a:srgbClr val="292929"/>
                </a:solidFill>
                <a:effectLst/>
                <a:latin typeface="sohne"/>
              </a:rPr>
              <a:t>Use Forward Slash</a:t>
            </a:r>
          </a:p>
        </p:txBody>
      </p:sp>
      <p:sp>
        <p:nvSpPr>
          <p:cNvPr id="22" name="TextBox 21">
            <a:extLst>
              <a:ext uri="{FF2B5EF4-FFF2-40B4-BE49-F238E27FC236}">
                <a16:creationId xmlns:a16="http://schemas.microsoft.com/office/drawing/2014/main" id="{5C13F7D6-4192-4134-A788-6B969678D815}"/>
              </a:ext>
            </a:extLst>
          </p:cNvPr>
          <p:cNvSpPr txBox="1"/>
          <p:nvPr/>
        </p:nvSpPr>
        <p:spPr>
          <a:xfrm>
            <a:off x="1946429" y="4836409"/>
            <a:ext cx="6094520" cy="369332"/>
          </a:xfrm>
          <a:prstGeom prst="rect">
            <a:avLst/>
          </a:prstGeom>
          <a:solidFill>
            <a:schemeClr val="bg2"/>
          </a:solidFill>
        </p:spPr>
        <p:txBody>
          <a:bodyPr wrap="square">
            <a:spAutoFit/>
          </a:bodyPr>
          <a:lstStyle/>
          <a:p>
            <a:r>
              <a:rPr lang="en-IN" b="0" i="0" dirty="0">
                <a:solidFill>
                  <a:srgbClr val="292929"/>
                </a:solidFill>
                <a:effectLst/>
                <a:latin typeface="Menlo"/>
              </a:rPr>
              <a:t>GET </a:t>
            </a:r>
            <a:r>
              <a:rPr lang="en-IN" b="0" i="0" u="sng" dirty="0">
                <a:effectLst/>
                <a:latin typeface="Menlo"/>
                <a:hlinkClick r:id="rId3"/>
              </a:rPr>
              <a:t>https://api.example.com/users/1234/first-name</a:t>
            </a:r>
            <a:endParaRPr lang="en-IN" dirty="0"/>
          </a:p>
        </p:txBody>
      </p:sp>
      <p:sp>
        <p:nvSpPr>
          <p:cNvPr id="24" name="TextBox 23">
            <a:extLst>
              <a:ext uri="{FF2B5EF4-FFF2-40B4-BE49-F238E27FC236}">
                <a16:creationId xmlns:a16="http://schemas.microsoft.com/office/drawing/2014/main" id="{25A33A60-3FD1-48D9-A258-543E9ACF5535}"/>
              </a:ext>
            </a:extLst>
          </p:cNvPr>
          <p:cNvSpPr txBox="1"/>
          <p:nvPr/>
        </p:nvSpPr>
        <p:spPr>
          <a:xfrm>
            <a:off x="1549893" y="5406293"/>
            <a:ext cx="6094520" cy="369332"/>
          </a:xfrm>
          <a:prstGeom prst="rect">
            <a:avLst/>
          </a:prstGeom>
          <a:noFill/>
        </p:spPr>
        <p:txBody>
          <a:bodyPr wrap="square">
            <a:spAutoFit/>
          </a:bodyPr>
          <a:lstStyle/>
          <a:p>
            <a:pPr algn="l"/>
            <a:r>
              <a:rPr lang="en-IN" b="1" i="0" dirty="0">
                <a:solidFill>
                  <a:srgbClr val="292929"/>
                </a:solidFill>
                <a:effectLst/>
                <a:latin typeface="sohne"/>
              </a:rPr>
              <a:t>Avoid File Extensions</a:t>
            </a:r>
          </a:p>
        </p:txBody>
      </p:sp>
      <p:sp>
        <p:nvSpPr>
          <p:cNvPr id="26" name="TextBox 25">
            <a:extLst>
              <a:ext uri="{FF2B5EF4-FFF2-40B4-BE49-F238E27FC236}">
                <a16:creationId xmlns:a16="http://schemas.microsoft.com/office/drawing/2014/main" id="{AF5D72C8-4236-4283-8209-0E08AFC12646}"/>
              </a:ext>
            </a:extLst>
          </p:cNvPr>
          <p:cNvSpPr txBox="1"/>
          <p:nvPr/>
        </p:nvSpPr>
        <p:spPr>
          <a:xfrm>
            <a:off x="1549893" y="5818074"/>
            <a:ext cx="6094520" cy="369332"/>
          </a:xfrm>
          <a:prstGeom prst="rect">
            <a:avLst/>
          </a:prstGeom>
          <a:noFill/>
        </p:spPr>
        <p:txBody>
          <a:bodyPr wrap="square">
            <a:spAutoFit/>
          </a:bodyPr>
          <a:lstStyle/>
          <a:p>
            <a:pPr algn="l"/>
            <a:r>
              <a:rPr lang="en-IN" b="1" i="0" dirty="0">
                <a:solidFill>
                  <a:srgbClr val="292929"/>
                </a:solidFill>
                <a:effectLst/>
                <a:latin typeface="sohne"/>
              </a:rPr>
              <a:t>Use camelCase for Parameters</a:t>
            </a:r>
          </a:p>
        </p:txBody>
      </p:sp>
    </p:spTree>
    <p:extLst>
      <p:ext uri="{BB962C8B-B14F-4D97-AF65-F5344CB8AC3E}">
        <p14:creationId xmlns:p14="http://schemas.microsoft.com/office/powerpoint/2010/main" val="380163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E789-1947-4600-A317-A3A2601499B5}"/>
              </a:ext>
            </a:extLst>
          </p:cNvPr>
          <p:cNvSpPr>
            <a:spLocks noGrp="1"/>
          </p:cNvSpPr>
          <p:nvPr>
            <p:ph type="title"/>
          </p:nvPr>
        </p:nvSpPr>
        <p:spPr/>
        <p:txBody>
          <a:bodyPr/>
          <a:lstStyle/>
          <a:p>
            <a:r>
              <a:rPr lang="en-IN" dirty="0"/>
              <a:t>Api Response Best Practices</a:t>
            </a:r>
          </a:p>
        </p:txBody>
      </p:sp>
      <p:sp>
        <p:nvSpPr>
          <p:cNvPr id="4" name="TextBox 3">
            <a:extLst>
              <a:ext uri="{FF2B5EF4-FFF2-40B4-BE49-F238E27FC236}">
                <a16:creationId xmlns:a16="http://schemas.microsoft.com/office/drawing/2014/main" id="{4BC5B766-E647-4998-86A5-9B7B2FCE3621}"/>
              </a:ext>
            </a:extLst>
          </p:cNvPr>
          <p:cNvSpPr txBox="1"/>
          <p:nvPr/>
        </p:nvSpPr>
        <p:spPr>
          <a:xfrm>
            <a:off x="916619" y="1690688"/>
            <a:ext cx="6094520" cy="369332"/>
          </a:xfrm>
          <a:prstGeom prst="rect">
            <a:avLst/>
          </a:prstGeom>
          <a:noFill/>
        </p:spPr>
        <p:txBody>
          <a:bodyPr wrap="square">
            <a:spAutoFit/>
          </a:bodyPr>
          <a:lstStyle/>
          <a:p>
            <a:pPr algn="l"/>
            <a:r>
              <a:rPr lang="en-IN" b="0" i="0" dirty="0">
                <a:solidFill>
                  <a:srgbClr val="212529"/>
                </a:solidFill>
                <a:effectLst/>
                <a:latin typeface="Open Sans" panose="020B0606030504020204" pitchFamily="34" charset="0"/>
              </a:rPr>
              <a:t>HTTP methods</a:t>
            </a:r>
          </a:p>
        </p:txBody>
      </p:sp>
      <p:graphicFrame>
        <p:nvGraphicFramePr>
          <p:cNvPr id="5" name="Table 4">
            <a:extLst>
              <a:ext uri="{FF2B5EF4-FFF2-40B4-BE49-F238E27FC236}">
                <a16:creationId xmlns:a16="http://schemas.microsoft.com/office/drawing/2014/main" id="{471EBEEA-64B3-476A-AF3A-A66C7B0B3E69}"/>
              </a:ext>
            </a:extLst>
          </p:cNvPr>
          <p:cNvGraphicFramePr>
            <a:graphicFrameLocks noGrp="1"/>
          </p:cNvGraphicFramePr>
          <p:nvPr>
            <p:extLst>
              <p:ext uri="{D42A27DB-BD31-4B8C-83A1-F6EECF244321}">
                <p14:modId xmlns:p14="http://schemas.microsoft.com/office/powerpoint/2010/main" val="1596977677"/>
              </p:ext>
            </p:extLst>
          </p:nvPr>
        </p:nvGraphicFramePr>
        <p:xfrm>
          <a:off x="1753339" y="2589745"/>
          <a:ext cx="10515600" cy="1828800"/>
        </p:xfrm>
        <a:graphic>
          <a:graphicData uri="http://schemas.openxmlformats.org/drawingml/2006/table">
            <a:tbl>
              <a:tblPr/>
              <a:tblGrid>
                <a:gridCol w="1647548">
                  <a:extLst>
                    <a:ext uri="{9D8B030D-6E8A-4147-A177-3AD203B41FA5}">
                      <a16:colId xmlns:a16="http://schemas.microsoft.com/office/drawing/2014/main" val="1578352036"/>
                    </a:ext>
                  </a:extLst>
                </a:gridCol>
                <a:gridCol w="8868052">
                  <a:extLst>
                    <a:ext uri="{9D8B030D-6E8A-4147-A177-3AD203B41FA5}">
                      <a16:colId xmlns:a16="http://schemas.microsoft.com/office/drawing/2014/main" val="2703966364"/>
                    </a:ext>
                  </a:extLst>
                </a:gridCol>
              </a:tblGrid>
              <a:tr h="0">
                <a:tc>
                  <a:txBody>
                    <a:bodyPr/>
                    <a:lstStyle/>
                    <a:p>
                      <a:r>
                        <a:rPr lang="en-IN" b="0" dirty="0">
                          <a:effectLst/>
                        </a:rPr>
                        <a:t>GET</a:t>
                      </a:r>
                      <a:endParaRPr lang="en-IN" dirty="0">
                        <a:effectLst/>
                      </a:endParaRPr>
                    </a:p>
                  </a:txBody>
                  <a:tcPr anchor="ctr">
                    <a:lnL>
                      <a:noFill/>
                    </a:lnL>
                    <a:lnR>
                      <a:noFill/>
                    </a:lnR>
                    <a:lnT>
                      <a:noFill/>
                    </a:lnT>
                    <a:lnB>
                      <a:noFill/>
                    </a:lnB>
                    <a:solidFill>
                      <a:srgbClr val="FFFFFF"/>
                    </a:solidFill>
                  </a:tcPr>
                </a:tc>
                <a:tc>
                  <a:txBody>
                    <a:bodyPr/>
                    <a:lstStyle/>
                    <a:p>
                      <a:r>
                        <a:rPr lang="en-IN" b="0">
                          <a:effectLst/>
                        </a:rPr>
                        <a:t>Used to retrieve a representation of a resource.</a:t>
                      </a:r>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414845916"/>
                  </a:ext>
                </a:extLst>
              </a:tr>
              <a:tr h="0">
                <a:tc>
                  <a:txBody>
                    <a:bodyPr/>
                    <a:lstStyle/>
                    <a:p>
                      <a:r>
                        <a:rPr lang="en-IN" b="0">
                          <a:effectLst/>
                        </a:rPr>
                        <a:t>POST</a:t>
                      </a:r>
                      <a:endParaRPr lang="en-IN">
                        <a:effectLst/>
                      </a:endParaRPr>
                    </a:p>
                  </a:txBody>
                  <a:tcPr anchor="ctr">
                    <a:lnL>
                      <a:noFill/>
                    </a:lnL>
                    <a:lnR>
                      <a:noFill/>
                    </a:lnR>
                    <a:lnT>
                      <a:noFill/>
                    </a:lnT>
                    <a:lnB>
                      <a:noFill/>
                    </a:lnB>
                    <a:solidFill>
                      <a:srgbClr val="FFFFFF"/>
                    </a:solidFill>
                  </a:tcPr>
                </a:tc>
                <a:tc>
                  <a:txBody>
                    <a:bodyPr/>
                    <a:lstStyle/>
                    <a:p>
                      <a:r>
                        <a:rPr lang="en-IN" b="0">
                          <a:effectLst/>
                        </a:rPr>
                        <a:t>Used to create new new resources and sub-resources</a:t>
                      </a:r>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315707369"/>
                  </a:ext>
                </a:extLst>
              </a:tr>
              <a:tr h="0">
                <a:tc>
                  <a:txBody>
                    <a:bodyPr/>
                    <a:lstStyle/>
                    <a:p>
                      <a:r>
                        <a:rPr lang="en-IN" b="0">
                          <a:effectLst/>
                        </a:rPr>
                        <a:t>PUT</a:t>
                      </a:r>
                      <a:endParaRPr lang="en-IN">
                        <a:effectLst/>
                      </a:endParaRPr>
                    </a:p>
                  </a:txBody>
                  <a:tcPr anchor="ctr">
                    <a:lnL>
                      <a:noFill/>
                    </a:lnL>
                    <a:lnR>
                      <a:noFill/>
                    </a:lnR>
                    <a:lnT>
                      <a:noFill/>
                    </a:lnT>
                    <a:lnB>
                      <a:noFill/>
                    </a:lnB>
                    <a:solidFill>
                      <a:srgbClr val="FFFFFF"/>
                    </a:solidFill>
                  </a:tcPr>
                </a:tc>
                <a:tc>
                  <a:txBody>
                    <a:bodyPr/>
                    <a:lstStyle/>
                    <a:p>
                      <a:r>
                        <a:rPr lang="en-IN" b="0">
                          <a:effectLst/>
                        </a:rPr>
                        <a:t>Used to update existing resources</a:t>
                      </a:r>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674597727"/>
                  </a:ext>
                </a:extLst>
              </a:tr>
              <a:tr h="0">
                <a:tc>
                  <a:txBody>
                    <a:bodyPr/>
                    <a:lstStyle/>
                    <a:p>
                      <a:r>
                        <a:rPr lang="en-IN" b="0">
                          <a:effectLst/>
                        </a:rPr>
                        <a:t>PATCH</a:t>
                      </a:r>
                      <a:endParaRPr lang="en-IN">
                        <a:effectLst/>
                      </a:endParaRPr>
                    </a:p>
                  </a:txBody>
                  <a:tcPr anchor="ctr">
                    <a:lnL>
                      <a:noFill/>
                    </a:lnL>
                    <a:lnR>
                      <a:noFill/>
                    </a:lnR>
                    <a:lnT>
                      <a:noFill/>
                    </a:lnT>
                    <a:lnB>
                      <a:noFill/>
                    </a:lnB>
                    <a:solidFill>
                      <a:srgbClr val="FFFFFF"/>
                    </a:solidFill>
                  </a:tcPr>
                </a:tc>
                <a:tc>
                  <a:txBody>
                    <a:bodyPr/>
                    <a:lstStyle/>
                    <a:p>
                      <a:r>
                        <a:rPr lang="en-IN" b="0">
                          <a:effectLst/>
                        </a:rPr>
                        <a:t>Used to update existing resources</a:t>
                      </a:r>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790887526"/>
                  </a:ext>
                </a:extLst>
              </a:tr>
              <a:tr h="0">
                <a:tc>
                  <a:txBody>
                    <a:bodyPr/>
                    <a:lstStyle/>
                    <a:p>
                      <a:r>
                        <a:rPr lang="en-IN" b="0">
                          <a:effectLst/>
                        </a:rPr>
                        <a:t>DELETE</a:t>
                      </a:r>
                      <a:endParaRPr lang="en-IN">
                        <a:effectLst/>
                      </a:endParaRPr>
                    </a:p>
                  </a:txBody>
                  <a:tcPr anchor="ctr">
                    <a:lnL>
                      <a:noFill/>
                    </a:lnL>
                    <a:lnR>
                      <a:noFill/>
                    </a:lnR>
                    <a:lnT>
                      <a:noFill/>
                    </a:lnT>
                    <a:lnB>
                      <a:noFill/>
                    </a:lnB>
                    <a:solidFill>
                      <a:srgbClr val="FFFFFF"/>
                    </a:solidFill>
                  </a:tcPr>
                </a:tc>
                <a:tc>
                  <a:txBody>
                    <a:bodyPr/>
                    <a:lstStyle/>
                    <a:p>
                      <a:r>
                        <a:rPr lang="en-IN" b="0" dirty="0">
                          <a:effectLst/>
                        </a:rPr>
                        <a:t>Used to delete existing resources</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204953930"/>
                  </a:ext>
                </a:extLst>
              </a:tr>
            </a:tbl>
          </a:graphicData>
        </a:graphic>
      </p:graphicFrame>
    </p:spTree>
    <p:extLst>
      <p:ext uri="{BB962C8B-B14F-4D97-AF65-F5344CB8AC3E}">
        <p14:creationId xmlns:p14="http://schemas.microsoft.com/office/powerpoint/2010/main" val="420084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E0BA-E2D8-4F99-9048-A1C309545939}"/>
              </a:ext>
            </a:extLst>
          </p:cNvPr>
          <p:cNvSpPr>
            <a:spLocks noGrp="1"/>
          </p:cNvSpPr>
          <p:nvPr>
            <p:ph type="title"/>
          </p:nvPr>
        </p:nvSpPr>
        <p:spPr>
          <a:xfrm>
            <a:off x="838200" y="231960"/>
            <a:ext cx="10515600" cy="1325563"/>
          </a:xfrm>
        </p:spPr>
        <p:txBody>
          <a:bodyPr/>
          <a:lstStyle/>
          <a:p>
            <a:r>
              <a:rPr lang="en-IN" dirty="0"/>
              <a:t>Api Request Handling </a:t>
            </a:r>
          </a:p>
        </p:txBody>
      </p:sp>
      <p:sp>
        <p:nvSpPr>
          <p:cNvPr id="3" name="TextBox 2">
            <a:extLst>
              <a:ext uri="{FF2B5EF4-FFF2-40B4-BE49-F238E27FC236}">
                <a16:creationId xmlns:a16="http://schemas.microsoft.com/office/drawing/2014/main" id="{41B37A3C-C6E9-4BA5-9A9B-7310768A3F3D}"/>
              </a:ext>
            </a:extLst>
          </p:cNvPr>
          <p:cNvSpPr txBox="1"/>
          <p:nvPr/>
        </p:nvSpPr>
        <p:spPr>
          <a:xfrm>
            <a:off x="1056443" y="1713390"/>
            <a:ext cx="1532599" cy="369332"/>
          </a:xfrm>
          <a:prstGeom prst="rect">
            <a:avLst/>
          </a:prstGeom>
          <a:noFill/>
        </p:spPr>
        <p:txBody>
          <a:bodyPr wrap="none" rtlCol="0">
            <a:spAutoFit/>
          </a:bodyPr>
          <a:lstStyle/>
          <a:p>
            <a:r>
              <a:rPr lang="en-IN" dirty="0"/>
              <a:t>Request Body:</a:t>
            </a:r>
          </a:p>
        </p:txBody>
      </p:sp>
      <p:sp>
        <p:nvSpPr>
          <p:cNvPr id="4" name="TextBox 3">
            <a:extLst>
              <a:ext uri="{FF2B5EF4-FFF2-40B4-BE49-F238E27FC236}">
                <a16:creationId xmlns:a16="http://schemas.microsoft.com/office/drawing/2014/main" id="{1E5194B8-84D0-4AE3-B07B-EF05AFA120B2}"/>
              </a:ext>
            </a:extLst>
          </p:cNvPr>
          <p:cNvSpPr txBox="1"/>
          <p:nvPr/>
        </p:nvSpPr>
        <p:spPr>
          <a:xfrm>
            <a:off x="1899821" y="2405849"/>
            <a:ext cx="9455281" cy="171136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t>Request body should be structured in JSON array/ Object pattern</a:t>
            </a:r>
          </a:p>
          <a:p>
            <a:pPr marL="285750" indent="-285750">
              <a:lnSpc>
                <a:spcPct val="150000"/>
              </a:lnSpc>
              <a:buFont typeface="Arial" panose="020B0604020202020204" pitchFamily="34" charset="0"/>
              <a:buChar char="•"/>
            </a:pPr>
            <a:r>
              <a:rPr lang="en-IN" dirty="0"/>
              <a:t>Request body hold multipart/form-data like images, audio, video etc</a:t>
            </a:r>
          </a:p>
          <a:p>
            <a:pPr marL="285750" indent="-285750">
              <a:lnSpc>
                <a:spcPct val="150000"/>
              </a:lnSpc>
              <a:buFont typeface="Arial" panose="020B0604020202020204" pitchFamily="34" charset="0"/>
              <a:buChar char="•"/>
            </a:pPr>
            <a:r>
              <a:rPr lang="en-IN" dirty="0"/>
              <a:t>Request body should not hold any auth related information</a:t>
            </a:r>
          </a:p>
          <a:p>
            <a:pPr marL="285750" indent="-285750">
              <a:lnSpc>
                <a:spcPct val="150000"/>
              </a:lnSpc>
              <a:buFont typeface="Arial" panose="020B0604020202020204" pitchFamily="34" charset="0"/>
              <a:buChar char="•"/>
            </a:pPr>
            <a:r>
              <a:rPr lang="en-IN" dirty="0"/>
              <a:t>Request body should associated with specific request data model, setter getter can used for this</a:t>
            </a:r>
          </a:p>
        </p:txBody>
      </p:sp>
    </p:spTree>
    <p:extLst>
      <p:ext uri="{BB962C8B-B14F-4D97-AF65-F5344CB8AC3E}">
        <p14:creationId xmlns:p14="http://schemas.microsoft.com/office/powerpoint/2010/main" val="100310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E0BA-E2D8-4F99-9048-A1C309545939}"/>
              </a:ext>
            </a:extLst>
          </p:cNvPr>
          <p:cNvSpPr>
            <a:spLocks noGrp="1"/>
          </p:cNvSpPr>
          <p:nvPr>
            <p:ph type="title"/>
          </p:nvPr>
        </p:nvSpPr>
        <p:spPr>
          <a:xfrm>
            <a:off x="838200" y="231960"/>
            <a:ext cx="10515600" cy="1325563"/>
          </a:xfrm>
        </p:spPr>
        <p:txBody>
          <a:bodyPr/>
          <a:lstStyle/>
          <a:p>
            <a:r>
              <a:rPr lang="en-IN" dirty="0"/>
              <a:t>Api Request Handling </a:t>
            </a:r>
          </a:p>
        </p:txBody>
      </p:sp>
      <p:sp>
        <p:nvSpPr>
          <p:cNvPr id="3" name="TextBox 2">
            <a:extLst>
              <a:ext uri="{FF2B5EF4-FFF2-40B4-BE49-F238E27FC236}">
                <a16:creationId xmlns:a16="http://schemas.microsoft.com/office/drawing/2014/main" id="{41B37A3C-C6E9-4BA5-9A9B-7310768A3F3D}"/>
              </a:ext>
            </a:extLst>
          </p:cNvPr>
          <p:cNvSpPr txBox="1"/>
          <p:nvPr/>
        </p:nvSpPr>
        <p:spPr>
          <a:xfrm>
            <a:off x="1056443" y="1713390"/>
            <a:ext cx="1747401" cy="369332"/>
          </a:xfrm>
          <a:prstGeom prst="rect">
            <a:avLst/>
          </a:prstGeom>
          <a:noFill/>
        </p:spPr>
        <p:txBody>
          <a:bodyPr wrap="none" rtlCol="0">
            <a:spAutoFit/>
          </a:bodyPr>
          <a:lstStyle/>
          <a:p>
            <a:r>
              <a:rPr lang="en-IN" dirty="0"/>
              <a:t>Request Header:</a:t>
            </a:r>
          </a:p>
        </p:txBody>
      </p:sp>
      <p:sp>
        <p:nvSpPr>
          <p:cNvPr id="5" name="TextBox 4">
            <a:extLst>
              <a:ext uri="{FF2B5EF4-FFF2-40B4-BE49-F238E27FC236}">
                <a16:creationId xmlns:a16="http://schemas.microsoft.com/office/drawing/2014/main" id="{84613A42-66E4-4DA0-A202-E97296A7E7C3}"/>
              </a:ext>
            </a:extLst>
          </p:cNvPr>
          <p:cNvSpPr txBox="1"/>
          <p:nvPr/>
        </p:nvSpPr>
        <p:spPr>
          <a:xfrm>
            <a:off x="1784412" y="2352583"/>
            <a:ext cx="7991675" cy="1295868"/>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IN" dirty="0"/>
              <a:t>Request header should carry all security related information, like token, auth etc</a:t>
            </a:r>
          </a:p>
          <a:p>
            <a:pPr marL="285750" indent="-285750">
              <a:lnSpc>
                <a:spcPct val="150000"/>
              </a:lnSpc>
              <a:buFont typeface="Wingdings" panose="05000000000000000000" pitchFamily="2" charset="2"/>
              <a:buChar char="§"/>
            </a:pPr>
            <a:r>
              <a:rPr lang="en-IN" dirty="0"/>
              <a:t>Only string key-pair value is allowed for header</a:t>
            </a:r>
          </a:p>
          <a:p>
            <a:pPr marL="285750" indent="-285750">
              <a:lnSpc>
                <a:spcPct val="150000"/>
              </a:lnSpc>
              <a:buFont typeface="Wingdings" panose="05000000000000000000" pitchFamily="2" charset="2"/>
              <a:buChar char="§"/>
            </a:pPr>
            <a:r>
              <a:rPr lang="en-IN" dirty="0"/>
              <a:t>Request header should provider user agent information of client application</a:t>
            </a:r>
          </a:p>
        </p:txBody>
      </p:sp>
    </p:spTree>
    <p:extLst>
      <p:ext uri="{BB962C8B-B14F-4D97-AF65-F5344CB8AC3E}">
        <p14:creationId xmlns:p14="http://schemas.microsoft.com/office/powerpoint/2010/main" val="247507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594</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Calibri</vt:lpstr>
      <vt:lpstr>Calibri Light</vt:lpstr>
      <vt:lpstr>Century Gothic</vt:lpstr>
      <vt:lpstr>Helvetica Neue</vt:lpstr>
      <vt:lpstr>IBM Plex Sans</vt:lpstr>
      <vt:lpstr>Lato</vt:lpstr>
      <vt:lpstr>Menlo</vt:lpstr>
      <vt:lpstr>Open Sans</vt:lpstr>
      <vt:lpstr>sohne</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Api Response Best Practices</vt:lpstr>
      <vt:lpstr>Api Request Handling </vt:lpstr>
      <vt:lpstr>Api Request Handling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SHAKIL HOSSEN</dc:creator>
  <cp:lastModifiedBy>SHAKIL HOSSEN</cp:lastModifiedBy>
  <cp:revision>21</cp:revision>
  <dcterms:created xsi:type="dcterms:W3CDTF">2022-10-29T02:17:20Z</dcterms:created>
  <dcterms:modified xsi:type="dcterms:W3CDTF">2022-11-05T16:33:30Z</dcterms:modified>
</cp:coreProperties>
</file>