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255346" y="2750337"/>
            <a:ext cx="1171888" cy="1356442"/>
          </a:xfrm>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39003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309"/>
            <a:ext cx="1154151" cy="1090789"/>
          </a:xfrm>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417484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615"/>
            <a:ext cx="1154151" cy="1090789"/>
          </a:xfrm>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61947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BA11FB53-D075-4DF0-B89C-F3AE27F93832}" type="slidenum">
              <a:rPr lang="en-IN" smtClean="0"/>
              <a:t>‹#›</a:t>
            </a:fld>
            <a:endParaRPr lang="en-IN"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8383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2946734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242860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1312677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3579972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55C7892-A77F-4E58-9CA5-D36C667A8AC6}" type="datetimeFigureOut">
              <a:rPr lang="en-IN" smtClean="0"/>
              <a:t>05-11-2022</a:t>
            </a:fld>
            <a:endParaRPr lang="en-IN" dirty="0"/>
          </a:p>
        </p:txBody>
      </p:sp>
      <p:sp>
        <p:nvSpPr>
          <p:cNvPr id="5" name="Footer Placeholder 4"/>
          <p:cNvSpPr>
            <a:spLocks noGrp="1"/>
          </p:cNvSpPr>
          <p:nvPr>
            <p:ph type="ftr" sz="quarter" idx="11"/>
          </p:nvPr>
        </p:nvSpPr>
        <p:spPr>
          <a:xfrm>
            <a:off x="680321" y="5936188"/>
            <a:ext cx="6126805" cy="365125"/>
          </a:xfrm>
        </p:spPr>
        <p:txBody>
          <a:bodyPr/>
          <a:lstStyle/>
          <a:p>
            <a:endParaRPr lang="en-IN"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A11FB53-D075-4DF0-B89C-F3AE27F93832}" type="slidenum">
              <a:rPr lang="en-IN" smtClean="0"/>
              <a:t>‹#›</a:t>
            </a:fld>
            <a:endParaRPr lang="en-IN" dirty="0"/>
          </a:p>
        </p:txBody>
      </p:sp>
    </p:spTree>
    <p:extLst>
      <p:ext uri="{BB962C8B-B14F-4D97-AF65-F5344CB8AC3E}">
        <p14:creationId xmlns:p14="http://schemas.microsoft.com/office/powerpoint/2010/main" val="374863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218729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729455" y="2869895"/>
            <a:ext cx="1154151" cy="1090789"/>
          </a:xfrm>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50369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29075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45011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132406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30116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186331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5C7892-A77F-4E58-9CA5-D36C667A8AC6}" type="datetimeFigureOut">
              <a:rPr lang="en-IN" smtClean="0"/>
              <a:t>05-11-2022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11FB53-D075-4DF0-B89C-F3AE27F93832}" type="slidenum">
              <a:rPr lang="en-IN" smtClean="0"/>
              <a:t>‹#›</a:t>
            </a:fld>
            <a:endParaRPr lang="en-IN" dirty="0"/>
          </a:p>
        </p:txBody>
      </p:sp>
    </p:spTree>
    <p:extLst>
      <p:ext uri="{BB962C8B-B14F-4D97-AF65-F5344CB8AC3E}">
        <p14:creationId xmlns:p14="http://schemas.microsoft.com/office/powerpoint/2010/main" val="128817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5C7892-A77F-4E58-9CA5-D36C667A8AC6}" type="datetimeFigureOut">
              <a:rPr lang="en-IN" smtClean="0"/>
              <a:t>05-11-2022</a:t>
            </a:fld>
            <a:endParaRPr lang="en-IN"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A11FB53-D075-4DF0-B89C-F3AE27F93832}" type="slidenum">
              <a:rPr lang="en-IN" smtClean="0"/>
              <a:t>‹#›</a:t>
            </a:fld>
            <a:endParaRPr lang="en-IN" dirty="0"/>
          </a:p>
        </p:txBody>
      </p:sp>
    </p:spTree>
    <p:extLst>
      <p:ext uri="{BB962C8B-B14F-4D97-AF65-F5344CB8AC3E}">
        <p14:creationId xmlns:p14="http://schemas.microsoft.com/office/powerpoint/2010/main" val="135896743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7A85BD-CAB8-4F1A-A339-FBBD5BEF3270}"/>
              </a:ext>
            </a:extLst>
          </p:cNvPr>
          <p:cNvSpPr txBox="1"/>
          <p:nvPr/>
        </p:nvSpPr>
        <p:spPr>
          <a:xfrm>
            <a:off x="5690587" y="967667"/>
            <a:ext cx="4030912" cy="707886"/>
          </a:xfrm>
          <a:prstGeom prst="rect">
            <a:avLst/>
          </a:prstGeom>
          <a:noFill/>
        </p:spPr>
        <p:txBody>
          <a:bodyPr wrap="none" rtlCol="0">
            <a:spAutoFit/>
          </a:bodyPr>
          <a:lstStyle/>
          <a:p>
            <a:r>
              <a:rPr lang="en-IN" sz="4000" dirty="0"/>
              <a:t>Rest Api Security</a:t>
            </a:r>
          </a:p>
        </p:txBody>
      </p:sp>
      <p:pic>
        <p:nvPicPr>
          <p:cNvPr id="4" name="Picture 3">
            <a:extLst>
              <a:ext uri="{FF2B5EF4-FFF2-40B4-BE49-F238E27FC236}">
                <a16:creationId xmlns:a16="http://schemas.microsoft.com/office/drawing/2014/main" id="{68B4B205-E1D0-4628-AA08-EFDA07B7B76F}"/>
              </a:ext>
            </a:extLst>
          </p:cNvPr>
          <p:cNvPicPr>
            <a:picLocks noChangeAspect="1"/>
          </p:cNvPicPr>
          <p:nvPr/>
        </p:nvPicPr>
        <p:blipFill rotWithShape="1">
          <a:blip r:embed="rId2">
            <a:extLst>
              <a:ext uri="{28A0092B-C50C-407E-A947-70E740481C1C}">
                <a14:useLocalDpi xmlns:a14="http://schemas.microsoft.com/office/drawing/2010/main" val="0"/>
              </a:ext>
            </a:extLst>
          </a:blip>
          <a:srcRect b="7295"/>
          <a:stretch/>
        </p:blipFill>
        <p:spPr>
          <a:xfrm>
            <a:off x="7167120" y="2080927"/>
            <a:ext cx="1077846" cy="1079155"/>
          </a:xfrm>
          <a:prstGeom prst="rect">
            <a:avLst/>
          </a:prstGeom>
        </p:spPr>
      </p:pic>
      <p:sp>
        <p:nvSpPr>
          <p:cNvPr id="6" name="TextBox 5">
            <a:extLst>
              <a:ext uri="{FF2B5EF4-FFF2-40B4-BE49-F238E27FC236}">
                <a16:creationId xmlns:a16="http://schemas.microsoft.com/office/drawing/2014/main" id="{437A6431-D199-46B8-A6AE-9B1941A8E2A0}"/>
              </a:ext>
            </a:extLst>
          </p:cNvPr>
          <p:cNvSpPr txBox="1"/>
          <p:nvPr/>
        </p:nvSpPr>
        <p:spPr>
          <a:xfrm>
            <a:off x="1246373" y="3017245"/>
            <a:ext cx="4444214" cy="3170099"/>
          </a:xfrm>
          <a:prstGeom prst="rect">
            <a:avLst/>
          </a:prstGeom>
          <a:noFill/>
        </p:spPr>
        <p:txBody>
          <a:bodyPr wrap="square">
            <a:spAutoFit/>
          </a:bodyPr>
          <a:lstStyle/>
          <a:p>
            <a:pPr algn="l"/>
            <a:r>
              <a:rPr lang="en-IN" sz="4000" b="1" i="0" dirty="0">
                <a:effectLst/>
                <a:latin typeface="Roboto Slab"/>
              </a:rPr>
              <a:t>Best practices for REST API security: Authentication and authorization</a:t>
            </a:r>
          </a:p>
        </p:txBody>
      </p:sp>
    </p:spTree>
    <p:extLst>
      <p:ext uri="{BB962C8B-B14F-4D97-AF65-F5344CB8AC3E}">
        <p14:creationId xmlns:p14="http://schemas.microsoft.com/office/powerpoint/2010/main" val="46853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41CD6-0783-4100-A53C-C6E90A79AD00}"/>
              </a:ext>
            </a:extLst>
          </p:cNvPr>
          <p:cNvSpPr txBox="1"/>
          <p:nvPr/>
        </p:nvSpPr>
        <p:spPr>
          <a:xfrm>
            <a:off x="3127159" y="592130"/>
            <a:ext cx="6094520" cy="523220"/>
          </a:xfrm>
          <a:prstGeom prst="rect">
            <a:avLst/>
          </a:prstGeom>
          <a:noFill/>
        </p:spPr>
        <p:txBody>
          <a:bodyPr wrap="square">
            <a:spAutoFit/>
          </a:bodyPr>
          <a:lstStyle/>
          <a:p>
            <a:pPr algn="l"/>
            <a:r>
              <a:rPr lang="en-IN" sz="2800" b="1" i="0" dirty="0">
                <a:effectLst/>
                <a:latin typeface="Raleway" panose="020B0604020202020204" pitchFamily="2" charset="0"/>
              </a:rPr>
              <a:t>REST Security Design Principles</a:t>
            </a:r>
          </a:p>
        </p:txBody>
      </p:sp>
      <p:cxnSp>
        <p:nvCxnSpPr>
          <p:cNvPr id="7" name="Straight Connector 6">
            <a:extLst>
              <a:ext uri="{FF2B5EF4-FFF2-40B4-BE49-F238E27FC236}">
                <a16:creationId xmlns:a16="http://schemas.microsoft.com/office/drawing/2014/main" id="{4F33DBE5-0E77-423D-A8E4-D799DAD05848}"/>
              </a:ext>
            </a:extLst>
          </p:cNvPr>
          <p:cNvCxnSpPr/>
          <p:nvPr/>
        </p:nvCxnSpPr>
        <p:spPr>
          <a:xfrm>
            <a:off x="5663953" y="1429305"/>
            <a:ext cx="0" cy="763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F183-4D27-4D52-A96B-5024E76C830E}"/>
              </a:ext>
            </a:extLst>
          </p:cNvPr>
          <p:cNvCxnSpPr/>
          <p:nvPr/>
        </p:nvCxnSpPr>
        <p:spPr>
          <a:xfrm>
            <a:off x="1393794" y="2201662"/>
            <a:ext cx="90729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7EF4DA2-A4B9-44CC-AF05-86C398487521}"/>
              </a:ext>
            </a:extLst>
          </p:cNvPr>
          <p:cNvCxnSpPr/>
          <p:nvPr/>
        </p:nvCxnSpPr>
        <p:spPr>
          <a:xfrm>
            <a:off x="1393794" y="2192784"/>
            <a:ext cx="0" cy="1606859"/>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1CBA0403-27E4-44E9-AB17-73F1E6171DE9}"/>
              </a:ext>
            </a:extLst>
          </p:cNvPr>
          <p:cNvCxnSpPr/>
          <p:nvPr/>
        </p:nvCxnSpPr>
        <p:spPr>
          <a:xfrm>
            <a:off x="2831977" y="2201662"/>
            <a:ext cx="0" cy="2752078"/>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DBF338D3-3B8A-409C-8696-E2CF50C09837}"/>
              </a:ext>
            </a:extLst>
          </p:cNvPr>
          <p:cNvCxnSpPr>
            <a:cxnSpLocks/>
          </p:cNvCxnSpPr>
          <p:nvPr/>
        </p:nvCxnSpPr>
        <p:spPr>
          <a:xfrm>
            <a:off x="4270159" y="2201662"/>
            <a:ext cx="22195" cy="1597981"/>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0D42AB01-0CB1-47A1-9F50-B4AEB939F323}"/>
              </a:ext>
            </a:extLst>
          </p:cNvPr>
          <p:cNvCxnSpPr/>
          <p:nvPr/>
        </p:nvCxnSpPr>
        <p:spPr>
          <a:xfrm>
            <a:off x="5663953" y="2201662"/>
            <a:ext cx="0" cy="2654423"/>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786703FD-138E-4D90-8DE6-ECE8F4DD12A0}"/>
              </a:ext>
            </a:extLst>
          </p:cNvPr>
          <p:cNvCxnSpPr>
            <a:cxnSpLocks/>
          </p:cNvCxnSpPr>
          <p:nvPr/>
        </p:nvCxnSpPr>
        <p:spPr>
          <a:xfrm>
            <a:off x="7164280" y="2201662"/>
            <a:ext cx="0" cy="1597981"/>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D1B13A8E-7D27-4F9C-835A-E1B0AB396D5F}"/>
              </a:ext>
            </a:extLst>
          </p:cNvPr>
          <p:cNvCxnSpPr/>
          <p:nvPr/>
        </p:nvCxnSpPr>
        <p:spPr>
          <a:xfrm>
            <a:off x="8673483" y="2201662"/>
            <a:ext cx="0" cy="2654423"/>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B9D3BC07-9571-4E25-A5B0-3F1F21082415}"/>
              </a:ext>
            </a:extLst>
          </p:cNvPr>
          <p:cNvCxnSpPr>
            <a:cxnSpLocks/>
          </p:cNvCxnSpPr>
          <p:nvPr/>
        </p:nvCxnSpPr>
        <p:spPr>
          <a:xfrm>
            <a:off x="10466773" y="2201662"/>
            <a:ext cx="0" cy="1597981"/>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3B130862-E99F-4A97-A79E-488FCAC3C4A2}"/>
              </a:ext>
            </a:extLst>
          </p:cNvPr>
          <p:cNvSpPr/>
          <p:nvPr/>
        </p:nvSpPr>
        <p:spPr>
          <a:xfrm>
            <a:off x="319596" y="3986074"/>
            <a:ext cx="2334828" cy="381732"/>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0">
                <a:solidFill>
                  <a:schemeClr val="tx1"/>
                </a:solidFill>
                <a:effectLst/>
                <a:latin typeface="Raleway" pitchFamily="2" charset="0"/>
              </a:rPr>
              <a:t>Least Privilege</a:t>
            </a:r>
            <a:endParaRPr lang="en-IN" sz="1100">
              <a:solidFill>
                <a:schemeClr val="tx1"/>
              </a:solidFill>
            </a:endParaRPr>
          </a:p>
        </p:txBody>
      </p:sp>
      <p:sp>
        <p:nvSpPr>
          <p:cNvPr id="30" name="Rectangle 29">
            <a:extLst>
              <a:ext uri="{FF2B5EF4-FFF2-40B4-BE49-F238E27FC236}">
                <a16:creationId xmlns:a16="http://schemas.microsoft.com/office/drawing/2014/main" id="{4397A5DF-55FF-4655-8F87-DAA5F280C1BA}"/>
              </a:ext>
            </a:extLst>
          </p:cNvPr>
          <p:cNvSpPr/>
          <p:nvPr/>
        </p:nvSpPr>
        <p:spPr>
          <a:xfrm>
            <a:off x="1639410" y="5106140"/>
            <a:ext cx="2334828" cy="381732"/>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0">
                <a:solidFill>
                  <a:schemeClr val="tx1"/>
                </a:solidFill>
                <a:effectLst/>
                <a:latin typeface="Raleway" pitchFamily="2" charset="0"/>
              </a:rPr>
              <a:t>Fail-Safe Defaults</a:t>
            </a:r>
            <a:endParaRPr lang="en-IN" sz="1100">
              <a:solidFill>
                <a:schemeClr val="tx1"/>
              </a:solidFill>
            </a:endParaRPr>
          </a:p>
        </p:txBody>
      </p:sp>
      <p:sp>
        <p:nvSpPr>
          <p:cNvPr id="31" name="Rectangle 30">
            <a:extLst>
              <a:ext uri="{FF2B5EF4-FFF2-40B4-BE49-F238E27FC236}">
                <a16:creationId xmlns:a16="http://schemas.microsoft.com/office/drawing/2014/main" id="{2EF63F13-D290-4EE4-B7D6-CFBFAD3D2A81}"/>
              </a:ext>
            </a:extLst>
          </p:cNvPr>
          <p:cNvSpPr/>
          <p:nvPr/>
        </p:nvSpPr>
        <p:spPr>
          <a:xfrm>
            <a:off x="3124940" y="3965367"/>
            <a:ext cx="2334828" cy="381732"/>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0">
                <a:solidFill>
                  <a:schemeClr val="tx1"/>
                </a:solidFill>
                <a:effectLst/>
                <a:latin typeface="Raleway" pitchFamily="2" charset="0"/>
              </a:rPr>
              <a:t>economy of Mechanism</a:t>
            </a:r>
            <a:endParaRPr lang="en-IN" sz="1100">
              <a:solidFill>
                <a:schemeClr val="tx1"/>
              </a:solidFill>
            </a:endParaRPr>
          </a:p>
        </p:txBody>
      </p:sp>
      <p:sp>
        <p:nvSpPr>
          <p:cNvPr id="32" name="Rectangle 31">
            <a:extLst>
              <a:ext uri="{FF2B5EF4-FFF2-40B4-BE49-F238E27FC236}">
                <a16:creationId xmlns:a16="http://schemas.microsoft.com/office/drawing/2014/main" id="{CDB48718-FC1B-4940-B7B8-EA8810001AE4}"/>
              </a:ext>
            </a:extLst>
          </p:cNvPr>
          <p:cNvSpPr/>
          <p:nvPr/>
        </p:nvSpPr>
        <p:spPr>
          <a:xfrm>
            <a:off x="4572739" y="5070631"/>
            <a:ext cx="2334828" cy="381732"/>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0">
                <a:solidFill>
                  <a:schemeClr val="tx1"/>
                </a:solidFill>
                <a:effectLst/>
                <a:latin typeface="Raleway" pitchFamily="2" charset="0"/>
              </a:rPr>
              <a:t>Complete Mediation</a:t>
            </a:r>
            <a:endParaRPr lang="en-IN" sz="1100">
              <a:solidFill>
                <a:schemeClr val="tx1"/>
              </a:solidFill>
            </a:endParaRPr>
          </a:p>
        </p:txBody>
      </p:sp>
      <p:sp>
        <p:nvSpPr>
          <p:cNvPr id="33" name="Rectangle 32">
            <a:extLst>
              <a:ext uri="{FF2B5EF4-FFF2-40B4-BE49-F238E27FC236}">
                <a16:creationId xmlns:a16="http://schemas.microsoft.com/office/drawing/2014/main" id="{F260508A-AA48-4BFC-A756-A63F9E659702}"/>
              </a:ext>
            </a:extLst>
          </p:cNvPr>
          <p:cNvSpPr/>
          <p:nvPr/>
        </p:nvSpPr>
        <p:spPr>
          <a:xfrm>
            <a:off x="5996866" y="3973683"/>
            <a:ext cx="2334828" cy="381732"/>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0">
                <a:solidFill>
                  <a:schemeClr val="tx1"/>
                </a:solidFill>
                <a:effectLst/>
                <a:latin typeface="Raleway" pitchFamily="2" charset="0"/>
              </a:rPr>
              <a:t>Open Design</a:t>
            </a:r>
            <a:endParaRPr lang="en-IN" sz="1100">
              <a:solidFill>
                <a:schemeClr val="tx1"/>
              </a:solidFill>
            </a:endParaRPr>
          </a:p>
        </p:txBody>
      </p:sp>
      <p:sp>
        <p:nvSpPr>
          <p:cNvPr id="34" name="Rectangle 33">
            <a:extLst>
              <a:ext uri="{FF2B5EF4-FFF2-40B4-BE49-F238E27FC236}">
                <a16:creationId xmlns:a16="http://schemas.microsoft.com/office/drawing/2014/main" id="{399981FD-BA56-4AAE-ACA6-32ED57E54E86}"/>
              </a:ext>
            </a:extLst>
          </p:cNvPr>
          <p:cNvSpPr/>
          <p:nvPr/>
        </p:nvSpPr>
        <p:spPr>
          <a:xfrm>
            <a:off x="7506069" y="5070631"/>
            <a:ext cx="2334828" cy="381732"/>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0">
                <a:solidFill>
                  <a:schemeClr val="tx1"/>
                </a:solidFill>
                <a:effectLst/>
                <a:latin typeface="Raleway" pitchFamily="2" charset="0"/>
              </a:rPr>
              <a:t>Separation of Privilege</a:t>
            </a:r>
            <a:endParaRPr lang="en-IN" sz="1100">
              <a:solidFill>
                <a:schemeClr val="tx1"/>
              </a:solidFill>
            </a:endParaRPr>
          </a:p>
        </p:txBody>
      </p:sp>
      <p:sp>
        <p:nvSpPr>
          <p:cNvPr id="35" name="Rectangle 34">
            <a:extLst>
              <a:ext uri="{FF2B5EF4-FFF2-40B4-BE49-F238E27FC236}">
                <a16:creationId xmlns:a16="http://schemas.microsoft.com/office/drawing/2014/main" id="{235CEC52-6A22-4321-AE7F-2E85B38F9137}"/>
              </a:ext>
            </a:extLst>
          </p:cNvPr>
          <p:cNvSpPr/>
          <p:nvPr/>
        </p:nvSpPr>
        <p:spPr>
          <a:xfrm>
            <a:off x="9221679" y="3961500"/>
            <a:ext cx="2334828" cy="381732"/>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0">
                <a:solidFill>
                  <a:schemeClr val="tx1"/>
                </a:solidFill>
                <a:effectLst/>
                <a:latin typeface="Raleway" pitchFamily="2" charset="0"/>
              </a:rPr>
              <a:t>Psychological Acceptability</a:t>
            </a:r>
            <a:endParaRPr lang="en-IN" sz="1100">
              <a:solidFill>
                <a:schemeClr val="tx1"/>
              </a:solidFill>
            </a:endParaRPr>
          </a:p>
        </p:txBody>
      </p:sp>
    </p:spTree>
    <p:extLst>
      <p:ext uri="{BB962C8B-B14F-4D97-AF65-F5344CB8AC3E}">
        <p14:creationId xmlns:p14="http://schemas.microsoft.com/office/powerpoint/2010/main" val="56865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60A78-2476-4B1F-9034-14E15FDCAE84}"/>
              </a:ext>
            </a:extLst>
          </p:cNvPr>
          <p:cNvSpPr txBox="1"/>
          <p:nvPr/>
        </p:nvSpPr>
        <p:spPr>
          <a:xfrm>
            <a:off x="774576" y="609884"/>
            <a:ext cx="6094520" cy="1200329"/>
          </a:xfrm>
          <a:prstGeom prst="rect">
            <a:avLst/>
          </a:prstGeom>
          <a:noFill/>
        </p:spPr>
        <p:txBody>
          <a:bodyPr wrap="square">
            <a:spAutoFit/>
          </a:bodyPr>
          <a:lstStyle/>
          <a:p>
            <a:pPr algn="l"/>
            <a:r>
              <a:rPr lang="en-IN" sz="3600" b="1" i="0" dirty="0">
                <a:solidFill>
                  <a:schemeClr val="tx1">
                    <a:lumMod val="65000"/>
                  </a:schemeClr>
                </a:solidFill>
                <a:effectLst/>
                <a:latin typeface="Arial Nova" panose="020B0504020202020204" pitchFamily="34" charset="0"/>
              </a:rPr>
              <a:t>Best Practices to Secure REST APIs</a:t>
            </a:r>
          </a:p>
        </p:txBody>
      </p:sp>
      <p:sp>
        <p:nvSpPr>
          <p:cNvPr id="4" name="TextBox 3">
            <a:extLst>
              <a:ext uri="{FF2B5EF4-FFF2-40B4-BE49-F238E27FC236}">
                <a16:creationId xmlns:a16="http://schemas.microsoft.com/office/drawing/2014/main" id="{300718B5-E819-4D10-AB26-1A1D39FCCD13}"/>
              </a:ext>
            </a:extLst>
          </p:cNvPr>
          <p:cNvSpPr txBox="1"/>
          <p:nvPr/>
        </p:nvSpPr>
        <p:spPr>
          <a:xfrm>
            <a:off x="1461254" y="2277798"/>
            <a:ext cx="4721164" cy="3970318"/>
          </a:xfrm>
          <a:prstGeom prst="rect">
            <a:avLst/>
          </a:prstGeom>
          <a:noFill/>
        </p:spPr>
        <p:txBody>
          <a:bodyPr wrap="none" rtlCol="0">
            <a:spAutoFit/>
          </a:bodyPr>
          <a:lstStyle/>
          <a:p>
            <a:pPr marL="285750" indent="-285750">
              <a:buFont typeface="Arial" panose="020B0604020202020204" pitchFamily="34" charset="0"/>
              <a:buChar char="•"/>
            </a:pPr>
            <a:r>
              <a:rPr lang="en-IN" b="0" i="0" dirty="0">
                <a:solidFill>
                  <a:srgbClr val="222222"/>
                </a:solidFill>
                <a:effectLst/>
                <a:latin typeface="Raleway" pitchFamily="2" charset="0"/>
              </a:rPr>
              <a:t>Keep it Simple</a:t>
            </a:r>
          </a:p>
          <a:p>
            <a:pPr marL="285750" indent="-285750">
              <a:buFont typeface="Arial" panose="020B0604020202020204" pitchFamily="34" charset="0"/>
              <a:buChar char="•"/>
            </a:pPr>
            <a:endParaRPr lang="en-IN" dirty="0">
              <a:solidFill>
                <a:srgbClr val="222222"/>
              </a:solidFill>
              <a:latin typeface="Raleway" pitchFamily="2" charset="0"/>
            </a:endParaRPr>
          </a:p>
          <a:p>
            <a:pPr marL="285750" indent="-285750">
              <a:buFont typeface="Arial" panose="020B0604020202020204" pitchFamily="34" charset="0"/>
              <a:buChar char="•"/>
            </a:pPr>
            <a:r>
              <a:rPr lang="en-IN" b="0" i="0" dirty="0">
                <a:solidFill>
                  <a:srgbClr val="222222"/>
                </a:solidFill>
                <a:effectLst/>
                <a:latin typeface="Raleway" pitchFamily="2" charset="0"/>
              </a:rPr>
              <a:t>Always Use HTTPS</a:t>
            </a:r>
          </a:p>
          <a:p>
            <a:pPr marL="285750" indent="-285750">
              <a:buFont typeface="Arial" panose="020B0604020202020204" pitchFamily="34" charset="0"/>
              <a:buChar char="•"/>
            </a:pPr>
            <a:endParaRPr lang="en-IN" b="0" i="0" dirty="0">
              <a:solidFill>
                <a:srgbClr val="222222"/>
              </a:solidFill>
              <a:effectLst/>
              <a:latin typeface="Raleway" pitchFamily="2" charset="0"/>
            </a:endParaRPr>
          </a:p>
          <a:p>
            <a:pPr marL="285750" indent="-285750">
              <a:buFont typeface="Arial" panose="020B0604020202020204" pitchFamily="34" charset="0"/>
              <a:buChar char="•"/>
            </a:pPr>
            <a:r>
              <a:rPr lang="en-IN" b="0" i="0" dirty="0">
                <a:solidFill>
                  <a:srgbClr val="222222"/>
                </a:solidFill>
                <a:effectLst/>
                <a:latin typeface="Raleway" pitchFamily="2" charset="0"/>
              </a:rPr>
              <a:t>Use Password Hash</a:t>
            </a:r>
          </a:p>
          <a:p>
            <a:pPr marL="285750" indent="-285750">
              <a:buFont typeface="Arial" panose="020B0604020202020204" pitchFamily="34" charset="0"/>
              <a:buChar char="•"/>
            </a:pPr>
            <a:endParaRPr lang="en-IN" dirty="0">
              <a:solidFill>
                <a:srgbClr val="222222"/>
              </a:solidFill>
              <a:latin typeface="Raleway" pitchFamily="2" charset="0"/>
            </a:endParaRPr>
          </a:p>
          <a:p>
            <a:pPr marL="285750" indent="-285750">
              <a:buFont typeface="Arial" panose="020B0604020202020204" pitchFamily="34" charset="0"/>
              <a:buChar char="•"/>
            </a:pPr>
            <a:r>
              <a:rPr lang="en-IN" b="0" i="0" dirty="0">
                <a:solidFill>
                  <a:srgbClr val="222222"/>
                </a:solidFill>
                <a:effectLst/>
                <a:latin typeface="Raleway" pitchFamily="2" charset="0"/>
              </a:rPr>
              <a:t>Never expose information on URLs</a:t>
            </a:r>
          </a:p>
          <a:p>
            <a:pPr marL="285750" indent="-285750">
              <a:buFont typeface="Arial" panose="020B0604020202020204" pitchFamily="34" charset="0"/>
              <a:buChar char="•"/>
            </a:pPr>
            <a:endParaRPr lang="en-IN" b="0" i="0" dirty="0">
              <a:solidFill>
                <a:srgbClr val="222222"/>
              </a:solidFill>
              <a:effectLst/>
              <a:latin typeface="Raleway" pitchFamily="2" charset="0"/>
            </a:endParaRPr>
          </a:p>
          <a:p>
            <a:pPr marL="285750" indent="-285750">
              <a:buFont typeface="Arial" panose="020B0604020202020204" pitchFamily="34" charset="0"/>
              <a:buChar char="•"/>
            </a:pPr>
            <a:r>
              <a:rPr lang="en-IN" b="0" i="0" dirty="0">
                <a:solidFill>
                  <a:srgbClr val="222222"/>
                </a:solidFill>
                <a:effectLst/>
                <a:latin typeface="Raleway" pitchFamily="2" charset="0"/>
              </a:rPr>
              <a:t>Consider OAuth</a:t>
            </a:r>
          </a:p>
          <a:p>
            <a:pPr marL="285750" indent="-285750">
              <a:buFont typeface="Arial" panose="020B0604020202020204" pitchFamily="34" charset="0"/>
              <a:buChar char="•"/>
            </a:pPr>
            <a:endParaRPr lang="en-IN" dirty="0">
              <a:solidFill>
                <a:srgbClr val="222222"/>
              </a:solidFill>
              <a:latin typeface="Raleway" pitchFamily="2" charset="0"/>
            </a:endParaRPr>
          </a:p>
          <a:p>
            <a:pPr marL="285750" indent="-285750">
              <a:buFont typeface="Arial" panose="020B0604020202020204" pitchFamily="34" charset="0"/>
              <a:buChar char="•"/>
            </a:pPr>
            <a:r>
              <a:rPr lang="en-IN" b="0" i="0" dirty="0">
                <a:solidFill>
                  <a:srgbClr val="222222"/>
                </a:solidFill>
                <a:effectLst/>
                <a:latin typeface="Raleway" pitchFamily="2" charset="0"/>
              </a:rPr>
              <a:t>Consider Adding Timestamp in Request</a:t>
            </a:r>
          </a:p>
          <a:p>
            <a:pPr marL="285750" indent="-285750">
              <a:buFont typeface="Arial" panose="020B0604020202020204" pitchFamily="34" charset="0"/>
              <a:buChar char="•"/>
            </a:pPr>
            <a:endParaRPr lang="en-IN" b="0" i="0" dirty="0">
              <a:solidFill>
                <a:srgbClr val="222222"/>
              </a:solidFill>
              <a:effectLst/>
              <a:latin typeface="Raleway" pitchFamily="2" charset="0"/>
            </a:endParaRPr>
          </a:p>
          <a:p>
            <a:pPr marL="285750" indent="-285750">
              <a:buFont typeface="Arial" panose="020B0604020202020204" pitchFamily="34" charset="0"/>
              <a:buChar char="•"/>
            </a:pPr>
            <a:r>
              <a:rPr lang="en-IN" b="0" i="0" dirty="0">
                <a:solidFill>
                  <a:srgbClr val="222222"/>
                </a:solidFill>
                <a:effectLst/>
                <a:latin typeface="Raleway" pitchFamily="2" charset="0"/>
              </a:rPr>
              <a:t>Input Parameter Validation</a:t>
            </a:r>
          </a:p>
          <a:p>
            <a:pPr marL="285750" indent="-285750">
              <a:buFont typeface="Arial" panose="020B0604020202020204" pitchFamily="34" charset="0"/>
              <a:buChar char="•"/>
            </a:pPr>
            <a:endParaRPr lang="en-IN" b="0" i="0" dirty="0">
              <a:solidFill>
                <a:srgbClr val="222222"/>
              </a:solidFill>
              <a:effectLst/>
              <a:latin typeface="Raleway" pitchFamily="2" charset="0"/>
            </a:endParaRPr>
          </a:p>
        </p:txBody>
      </p:sp>
    </p:spTree>
    <p:extLst>
      <p:ext uri="{BB962C8B-B14F-4D97-AF65-F5344CB8AC3E}">
        <p14:creationId xmlns:p14="http://schemas.microsoft.com/office/powerpoint/2010/main" val="278436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9EDE49-5925-4260-B0FA-2E02839D953C}"/>
              </a:ext>
            </a:extLst>
          </p:cNvPr>
          <p:cNvSpPr/>
          <p:nvPr/>
        </p:nvSpPr>
        <p:spPr>
          <a:xfrm>
            <a:off x="676182" y="523783"/>
            <a:ext cx="10839635" cy="5832629"/>
          </a:xfrm>
          <a:prstGeom prst="rect">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5" name="Rectangle 4">
            <a:extLst>
              <a:ext uri="{FF2B5EF4-FFF2-40B4-BE49-F238E27FC236}">
                <a16:creationId xmlns:a16="http://schemas.microsoft.com/office/drawing/2014/main" id="{E0A59388-21D8-4156-A28C-7BE94F6059BD}"/>
              </a:ext>
            </a:extLst>
          </p:cNvPr>
          <p:cNvSpPr/>
          <p:nvPr/>
        </p:nvSpPr>
        <p:spPr>
          <a:xfrm>
            <a:off x="435006" y="941033"/>
            <a:ext cx="3000652" cy="790113"/>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i="0" dirty="0">
                <a:ln w="0"/>
                <a:solidFill>
                  <a:schemeClr val="tx1"/>
                </a:solidFill>
                <a:effectLst>
                  <a:outerShdw blurRad="38100" dist="19050" dir="2700000" algn="tl" rotWithShape="0">
                    <a:schemeClr val="dk1">
                      <a:alpha val="40000"/>
                    </a:schemeClr>
                  </a:outerShdw>
                </a:effectLst>
                <a:latin typeface="Roboto" panose="02000000000000000000" pitchFamily="2" charset="0"/>
              </a:rPr>
              <a:t>  Encryption</a:t>
            </a:r>
          </a:p>
        </p:txBody>
      </p:sp>
      <p:sp>
        <p:nvSpPr>
          <p:cNvPr id="7" name="TextBox 6">
            <a:extLst>
              <a:ext uri="{FF2B5EF4-FFF2-40B4-BE49-F238E27FC236}">
                <a16:creationId xmlns:a16="http://schemas.microsoft.com/office/drawing/2014/main" id="{3D6780C6-582D-4890-9204-E72B91EA18D0}"/>
              </a:ext>
            </a:extLst>
          </p:cNvPr>
          <p:cNvSpPr txBox="1"/>
          <p:nvPr/>
        </p:nvSpPr>
        <p:spPr>
          <a:xfrm>
            <a:off x="1831020" y="2342783"/>
            <a:ext cx="8546976" cy="923330"/>
          </a:xfrm>
          <a:prstGeom prst="rect">
            <a:avLst/>
          </a:prstGeom>
          <a:noFill/>
        </p:spPr>
        <p:txBody>
          <a:bodyPr wrap="square">
            <a:spAutoFit/>
          </a:bodyPr>
          <a:lstStyle/>
          <a:p>
            <a:r>
              <a:rPr lang="en-IN" b="0" i="0" dirty="0">
                <a:effectLst/>
                <a:latin typeface="Roboto" panose="02000000000000000000" pitchFamily="2" charset="0"/>
              </a:rPr>
              <a:t>Be cryptic. Nothing should be in the clear for internal or external communications. Encryption will convert your information into code. This will make it much more difficult for sensitive data to end up in the wrong hands.</a:t>
            </a:r>
            <a:endParaRPr lang="en-IN" dirty="0"/>
          </a:p>
        </p:txBody>
      </p:sp>
      <p:sp>
        <p:nvSpPr>
          <p:cNvPr id="9" name="TextBox 8">
            <a:extLst>
              <a:ext uri="{FF2B5EF4-FFF2-40B4-BE49-F238E27FC236}">
                <a16:creationId xmlns:a16="http://schemas.microsoft.com/office/drawing/2014/main" id="{DDF5C03E-E1A1-41EF-8EC8-9EF0B4CD53A1}"/>
              </a:ext>
            </a:extLst>
          </p:cNvPr>
          <p:cNvSpPr txBox="1"/>
          <p:nvPr/>
        </p:nvSpPr>
        <p:spPr>
          <a:xfrm>
            <a:off x="1831019" y="3550146"/>
            <a:ext cx="8404933" cy="923330"/>
          </a:xfrm>
          <a:prstGeom prst="rect">
            <a:avLst/>
          </a:prstGeom>
          <a:noFill/>
        </p:spPr>
        <p:txBody>
          <a:bodyPr wrap="square">
            <a:spAutoFit/>
          </a:bodyPr>
          <a:lstStyle/>
          <a:p>
            <a:r>
              <a:rPr lang="en-IN" b="0" i="0" dirty="0">
                <a:effectLst/>
                <a:latin typeface="Roboto" panose="02000000000000000000" pitchFamily="2" charset="0"/>
              </a:rPr>
              <a:t>You and your partners should cipher all exchanges with TLS (the successor to SSL), whether it is one-way encryption (standard one-way TLS) or, even better, mutual encryption (two-way TLS).</a:t>
            </a:r>
            <a:endParaRPr lang="en-IN" dirty="0"/>
          </a:p>
        </p:txBody>
      </p:sp>
      <p:sp>
        <p:nvSpPr>
          <p:cNvPr id="11" name="TextBox 10">
            <a:extLst>
              <a:ext uri="{FF2B5EF4-FFF2-40B4-BE49-F238E27FC236}">
                <a16:creationId xmlns:a16="http://schemas.microsoft.com/office/drawing/2014/main" id="{5D1C9A6F-BFA8-4F92-98E8-E53466F3EBA0}"/>
              </a:ext>
            </a:extLst>
          </p:cNvPr>
          <p:cNvSpPr txBox="1"/>
          <p:nvPr/>
        </p:nvSpPr>
        <p:spPr>
          <a:xfrm>
            <a:off x="1831019" y="4768612"/>
            <a:ext cx="8404932" cy="369332"/>
          </a:xfrm>
          <a:prstGeom prst="rect">
            <a:avLst/>
          </a:prstGeom>
          <a:noFill/>
        </p:spPr>
        <p:txBody>
          <a:bodyPr wrap="square">
            <a:spAutoFit/>
          </a:bodyPr>
          <a:lstStyle/>
          <a:p>
            <a:r>
              <a:rPr lang="en-IN" b="0" i="0" dirty="0">
                <a:effectLst/>
                <a:latin typeface="Roboto" panose="02000000000000000000" pitchFamily="2" charset="0"/>
              </a:rPr>
              <a:t>Use the latest TLS versions to block the usage of the weakest cipher suites.</a:t>
            </a:r>
            <a:endParaRPr lang="en-IN" dirty="0"/>
          </a:p>
        </p:txBody>
      </p:sp>
    </p:spTree>
    <p:extLst>
      <p:ext uri="{BB962C8B-B14F-4D97-AF65-F5344CB8AC3E}">
        <p14:creationId xmlns:p14="http://schemas.microsoft.com/office/powerpoint/2010/main" val="400195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9EDE49-5925-4260-B0FA-2E02839D953C}"/>
              </a:ext>
            </a:extLst>
          </p:cNvPr>
          <p:cNvSpPr/>
          <p:nvPr/>
        </p:nvSpPr>
        <p:spPr>
          <a:xfrm>
            <a:off x="676182" y="523783"/>
            <a:ext cx="10839635" cy="5832629"/>
          </a:xfrm>
          <a:prstGeom prst="rect">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5" name="Rectangle 4">
            <a:extLst>
              <a:ext uri="{FF2B5EF4-FFF2-40B4-BE49-F238E27FC236}">
                <a16:creationId xmlns:a16="http://schemas.microsoft.com/office/drawing/2014/main" id="{E0A59388-21D8-4156-A28C-7BE94F6059BD}"/>
              </a:ext>
            </a:extLst>
          </p:cNvPr>
          <p:cNvSpPr/>
          <p:nvPr/>
        </p:nvSpPr>
        <p:spPr>
          <a:xfrm>
            <a:off x="435006" y="941033"/>
            <a:ext cx="3000652" cy="7901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400" b="0" i="0" dirty="0">
                <a:solidFill>
                  <a:srgbClr val="006580"/>
                </a:solidFill>
                <a:effectLst/>
                <a:latin typeface="Roboto" panose="02000000000000000000" pitchFamily="2" charset="0"/>
              </a:rPr>
              <a:t>  Authentication</a:t>
            </a:r>
          </a:p>
        </p:txBody>
      </p:sp>
      <p:sp>
        <p:nvSpPr>
          <p:cNvPr id="8" name="TextBox 7">
            <a:extLst>
              <a:ext uri="{FF2B5EF4-FFF2-40B4-BE49-F238E27FC236}">
                <a16:creationId xmlns:a16="http://schemas.microsoft.com/office/drawing/2014/main" id="{E73EFDF9-97A1-47C2-90DB-1AFF23F2EC21}"/>
              </a:ext>
            </a:extLst>
          </p:cNvPr>
          <p:cNvSpPr txBox="1"/>
          <p:nvPr/>
        </p:nvSpPr>
        <p:spPr>
          <a:xfrm>
            <a:off x="757381" y="1951672"/>
            <a:ext cx="10758435" cy="369332"/>
          </a:xfrm>
          <a:prstGeom prst="rect">
            <a:avLst/>
          </a:prstGeom>
          <a:noFill/>
        </p:spPr>
        <p:txBody>
          <a:bodyPr wrap="square">
            <a:spAutoFit/>
          </a:bodyPr>
          <a:lstStyle/>
          <a:p>
            <a:r>
              <a:rPr lang="en-IN" b="0" i="0" dirty="0">
                <a:solidFill>
                  <a:schemeClr val="bg2"/>
                </a:solidFill>
                <a:effectLst/>
                <a:latin typeface="Roboto" panose="02000000000000000000" pitchFamily="2" charset="0"/>
              </a:rPr>
              <a:t>So, you should always know who is calling your APIs. There are several methods to authenticate:</a:t>
            </a:r>
            <a:endParaRPr lang="en-IN" dirty="0">
              <a:solidFill>
                <a:schemeClr val="bg2"/>
              </a:solidFill>
            </a:endParaRPr>
          </a:p>
        </p:txBody>
      </p:sp>
      <p:sp>
        <p:nvSpPr>
          <p:cNvPr id="12" name="TextBox 11">
            <a:extLst>
              <a:ext uri="{FF2B5EF4-FFF2-40B4-BE49-F238E27FC236}">
                <a16:creationId xmlns:a16="http://schemas.microsoft.com/office/drawing/2014/main" id="{BB1172A4-42E8-4F89-82BC-24F162ABB957}"/>
              </a:ext>
            </a:extLst>
          </p:cNvPr>
          <p:cNvSpPr txBox="1"/>
          <p:nvPr/>
        </p:nvSpPr>
        <p:spPr>
          <a:xfrm>
            <a:off x="932874" y="2733187"/>
            <a:ext cx="10492508" cy="2031325"/>
          </a:xfrm>
          <a:prstGeom prst="rect">
            <a:avLst/>
          </a:prstGeom>
          <a:noFill/>
        </p:spPr>
        <p:txBody>
          <a:bodyPr wrap="square">
            <a:spAutoFit/>
          </a:bodyPr>
          <a:lstStyle/>
          <a:p>
            <a:pPr algn="l">
              <a:buFont typeface="Arial" panose="020B0604020202020204" pitchFamily="34" charset="0"/>
              <a:buChar char="•"/>
            </a:pPr>
            <a:r>
              <a:rPr lang="en-IN" b="0" i="0" dirty="0">
                <a:solidFill>
                  <a:srgbClr val="353535"/>
                </a:solidFill>
                <a:effectLst/>
                <a:latin typeface="Roboto" panose="02000000000000000000" pitchFamily="2" charset="0"/>
              </a:rPr>
              <a:t>  HTTP Basic authentication where a user needs to provide user ID and password</a:t>
            </a:r>
          </a:p>
          <a:p>
            <a:pPr algn="l">
              <a:buFont typeface="Arial" panose="020B0604020202020204" pitchFamily="34" charset="0"/>
              <a:buChar char="•"/>
            </a:pPr>
            <a:endParaRPr lang="en-IN" b="0" i="0" dirty="0">
              <a:solidFill>
                <a:srgbClr val="353535"/>
              </a:solidFill>
              <a:effectLst/>
              <a:latin typeface="Roboto" panose="02000000000000000000" pitchFamily="2" charset="0"/>
            </a:endParaRPr>
          </a:p>
          <a:p>
            <a:pPr algn="l">
              <a:buFont typeface="Arial" panose="020B0604020202020204" pitchFamily="34" charset="0"/>
              <a:buChar char="•"/>
            </a:pPr>
            <a:r>
              <a:rPr lang="en-IN" b="0" i="0" dirty="0">
                <a:solidFill>
                  <a:srgbClr val="353535"/>
                </a:solidFill>
                <a:effectLst/>
                <a:latin typeface="Roboto" panose="02000000000000000000" pitchFamily="2" charset="0"/>
              </a:rPr>
              <a:t>  API key where a user needs to a unique identifier configured for each API and known to API Gateway</a:t>
            </a:r>
          </a:p>
          <a:p>
            <a:pPr algn="l">
              <a:buFont typeface="Arial" panose="020B0604020202020204" pitchFamily="34" charset="0"/>
              <a:buChar char="•"/>
            </a:pPr>
            <a:endParaRPr lang="en-IN" b="0" i="0" dirty="0">
              <a:solidFill>
                <a:srgbClr val="353535"/>
              </a:solidFill>
              <a:effectLst/>
              <a:latin typeface="Roboto" panose="02000000000000000000" pitchFamily="2" charset="0"/>
            </a:endParaRPr>
          </a:p>
          <a:p>
            <a:pPr algn="l">
              <a:buFont typeface="Arial" panose="020B0604020202020204" pitchFamily="34" charset="0"/>
              <a:buChar char="•"/>
            </a:pPr>
            <a:r>
              <a:rPr lang="en-IN" b="0" i="0" dirty="0">
                <a:solidFill>
                  <a:srgbClr val="353535"/>
                </a:solidFill>
                <a:effectLst/>
                <a:latin typeface="Roboto" panose="02000000000000000000" pitchFamily="2" charset="0"/>
              </a:rPr>
              <a:t>  A token that is generated by an Identity Provider (IdP) server. OAuth 2 is the most popular protocol that supports this method.</a:t>
            </a:r>
          </a:p>
        </p:txBody>
      </p:sp>
    </p:spTree>
    <p:extLst>
      <p:ext uri="{BB962C8B-B14F-4D97-AF65-F5344CB8AC3E}">
        <p14:creationId xmlns:p14="http://schemas.microsoft.com/office/powerpoint/2010/main" val="73295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9EDE49-5925-4260-B0FA-2E02839D953C}"/>
              </a:ext>
            </a:extLst>
          </p:cNvPr>
          <p:cNvSpPr/>
          <p:nvPr/>
        </p:nvSpPr>
        <p:spPr>
          <a:xfrm>
            <a:off x="676182" y="523783"/>
            <a:ext cx="10839635" cy="5832629"/>
          </a:xfrm>
          <a:prstGeom prst="rect">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3" name="TextBox 2">
            <a:extLst>
              <a:ext uri="{FF2B5EF4-FFF2-40B4-BE49-F238E27FC236}">
                <a16:creationId xmlns:a16="http://schemas.microsoft.com/office/drawing/2014/main" id="{E42C5E5F-B443-45EF-B705-08B12A2B5446}"/>
              </a:ext>
            </a:extLst>
          </p:cNvPr>
          <p:cNvSpPr txBox="1"/>
          <p:nvPr/>
        </p:nvSpPr>
        <p:spPr>
          <a:xfrm>
            <a:off x="3888420" y="834501"/>
            <a:ext cx="3465821" cy="584775"/>
          </a:xfrm>
          <a:prstGeom prst="rect">
            <a:avLst/>
          </a:prstGeom>
          <a:noFill/>
        </p:spPr>
        <p:txBody>
          <a:bodyPr wrap="none" rtlCol="0">
            <a:spAutoFit/>
          </a:bodyPr>
          <a:lstStyle/>
          <a:p>
            <a:r>
              <a:rPr lang="en-IN" sz="3200" dirty="0">
                <a:solidFill>
                  <a:srgbClr val="002060"/>
                </a:solidFill>
              </a:rPr>
              <a:t>Client Application</a:t>
            </a:r>
          </a:p>
        </p:txBody>
      </p:sp>
      <p:cxnSp>
        <p:nvCxnSpPr>
          <p:cNvPr id="6" name="Straight Arrow Connector 5">
            <a:extLst>
              <a:ext uri="{FF2B5EF4-FFF2-40B4-BE49-F238E27FC236}">
                <a16:creationId xmlns:a16="http://schemas.microsoft.com/office/drawing/2014/main" id="{98D40100-BC01-4EC9-BFFC-F3577EE910DB}"/>
              </a:ext>
            </a:extLst>
          </p:cNvPr>
          <p:cNvCxnSpPr/>
          <p:nvPr/>
        </p:nvCxnSpPr>
        <p:spPr>
          <a:xfrm>
            <a:off x="5548544" y="1695635"/>
            <a:ext cx="0" cy="69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9BD46EC-92F2-41DA-8371-BE5E4FE17E1E}"/>
              </a:ext>
            </a:extLst>
          </p:cNvPr>
          <p:cNvSpPr/>
          <p:nvPr/>
        </p:nvSpPr>
        <p:spPr>
          <a:xfrm>
            <a:off x="4456590" y="2547891"/>
            <a:ext cx="2396970" cy="46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a:t>
            </a:r>
          </a:p>
        </p:txBody>
      </p:sp>
      <p:cxnSp>
        <p:nvCxnSpPr>
          <p:cNvPr id="9" name="Straight Arrow Connector 8">
            <a:extLst>
              <a:ext uri="{FF2B5EF4-FFF2-40B4-BE49-F238E27FC236}">
                <a16:creationId xmlns:a16="http://schemas.microsoft.com/office/drawing/2014/main" id="{F90776B8-1CAB-4068-8E49-AE7148A067C0}"/>
              </a:ext>
            </a:extLst>
          </p:cNvPr>
          <p:cNvCxnSpPr/>
          <p:nvPr/>
        </p:nvCxnSpPr>
        <p:spPr>
          <a:xfrm>
            <a:off x="5655076" y="3142695"/>
            <a:ext cx="0" cy="38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3A74D05-1BC4-48D5-BD1C-6BAD8BBED68D}"/>
              </a:ext>
            </a:extLst>
          </p:cNvPr>
          <p:cNvCxnSpPr>
            <a:cxnSpLocks/>
          </p:cNvCxnSpPr>
          <p:nvPr/>
        </p:nvCxnSpPr>
        <p:spPr>
          <a:xfrm flipV="1">
            <a:off x="1538796" y="3524436"/>
            <a:ext cx="9114408" cy="7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D4772E6-59BE-4D4D-8277-C5F23B842594}"/>
              </a:ext>
            </a:extLst>
          </p:cNvPr>
          <p:cNvCxnSpPr/>
          <p:nvPr/>
        </p:nvCxnSpPr>
        <p:spPr>
          <a:xfrm>
            <a:off x="1538796" y="3604334"/>
            <a:ext cx="0" cy="82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2A52ADA-196E-4492-B8C2-862F83D779E9}"/>
              </a:ext>
            </a:extLst>
          </p:cNvPr>
          <p:cNvCxnSpPr>
            <a:cxnSpLocks/>
          </p:cNvCxnSpPr>
          <p:nvPr/>
        </p:nvCxnSpPr>
        <p:spPr>
          <a:xfrm>
            <a:off x="2849732" y="3604334"/>
            <a:ext cx="0" cy="175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A11C4F-7768-4E19-9A9E-D82D357EB21D}"/>
              </a:ext>
            </a:extLst>
          </p:cNvPr>
          <p:cNvCxnSpPr>
            <a:cxnSpLocks/>
          </p:cNvCxnSpPr>
          <p:nvPr/>
        </p:nvCxnSpPr>
        <p:spPr>
          <a:xfrm>
            <a:off x="5113538" y="3604334"/>
            <a:ext cx="0" cy="175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AC0638-581E-4FA8-BDB0-B4DC0CB6AB27}"/>
              </a:ext>
            </a:extLst>
          </p:cNvPr>
          <p:cNvCxnSpPr/>
          <p:nvPr/>
        </p:nvCxnSpPr>
        <p:spPr>
          <a:xfrm>
            <a:off x="3888420" y="3604334"/>
            <a:ext cx="0" cy="82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386EC9-09F4-4152-B07F-A24B418AE6AF}"/>
              </a:ext>
            </a:extLst>
          </p:cNvPr>
          <p:cNvCxnSpPr>
            <a:cxnSpLocks/>
          </p:cNvCxnSpPr>
          <p:nvPr/>
        </p:nvCxnSpPr>
        <p:spPr>
          <a:xfrm>
            <a:off x="6853560" y="3604334"/>
            <a:ext cx="0" cy="175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9DED69-4167-49AF-874C-34FAF2B686E6}"/>
              </a:ext>
            </a:extLst>
          </p:cNvPr>
          <p:cNvCxnSpPr/>
          <p:nvPr/>
        </p:nvCxnSpPr>
        <p:spPr>
          <a:xfrm>
            <a:off x="8043169" y="3604334"/>
            <a:ext cx="0" cy="82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881EEB-9317-43D0-B434-BF7B4D8B2A1C}"/>
              </a:ext>
            </a:extLst>
          </p:cNvPr>
          <p:cNvCxnSpPr>
            <a:cxnSpLocks/>
          </p:cNvCxnSpPr>
          <p:nvPr/>
        </p:nvCxnSpPr>
        <p:spPr>
          <a:xfrm>
            <a:off x="9570128" y="3524435"/>
            <a:ext cx="0" cy="175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1E291-A407-4F99-AB67-4D4C975B2B1F}"/>
              </a:ext>
            </a:extLst>
          </p:cNvPr>
          <p:cNvCxnSpPr/>
          <p:nvPr/>
        </p:nvCxnSpPr>
        <p:spPr>
          <a:xfrm>
            <a:off x="10644326" y="3524435"/>
            <a:ext cx="0" cy="905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DE4A6E6-D7DC-4377-8C6C-082A2E34D302}"/>
              </a:ext>
            </a:extLst>
          </p:cNvPr>
          <p:cNvSpPr/>
          <p:nvPr/>
        </p:nvSpPr>
        <p:spPr>
          <a:xfrm>
            <a:off x="870012" y="4643021"/>
            <a:ext cx="1890939" cy="38174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a:solidFill>
                  <a:schemeClr val="tx1"/>
                </a:solidFill>
              </a:rPr>
              <a:t>Api</a:t>
            </a:r>
            <a:r>
              <a:rPr lang="en-IN" sz="1000" dirty="0">
                <a:solidFill>
                  <a:schemeClr val="tx1"/>
                </a:solidFill>
              </a:rPr>
              <a:t> Key Verification</a:t>
            </a:r>
          </a:p>
        </p:txBody>
      </p:sp>
      <p:sp>
        <p:nvSpPr>
          <p:cNvPr id="39" name="Rectangle 38">
            <a:extLst>
              <a:ext uri="{FF2B5EF4-FFF2-40B4-BE49-F238E27FC236}">
                <a16:creationId xmlns:a16="http://schemas.microsoft.com/office/drawing/2014/main" id="{C6AA4069-87B5-4A62-9851-4B697C3D1BAC}"/>
              </a:ext>
            </a:extLst>
          </p:cNvPr>
          <p:cNvSpPr/>
          <p:nvPr/>
        </p:nvSpPr>
        <p:spPr>
          <a:xfrm>
            <a:off x="1815481" y="5468642"/>
            <a:ext cx="1890939" cy="38174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User Agent Verification</a:t>
            </a:r>
          </a:p>
        </p:txBody>
      </p:sp>
      <p:sp>
        <p:nvSpPr>
          <p:cNvPr id="40" name="Rectangle 39">
            <a:extLst>
              <a:ext uri="{FF2B5EF4-FFF2-40B4-BE49-F238E27FC236}">
                <a16:creationId xmlns:a16="http://schemas.microsoft.com/office/drawing/2014/main" id="{0F20EEC1-B2ED-4CC1-95C0-C2A8BCA02D9D}"/>
              </a:ext>
            </a:extLst>
          </p:cNvPr>
          <p:cNvSpPr/>
          <p:nvPr/>
        </p:nvSpPr>
        <p:spPr>
          <a:xfrm>
            <a:off x="3018417" y="4649677"/>
            <a:ext cx="1890939" cy="38174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CSRF Protection</a:t>
            </a:r>
          </a:p>
        </p:txBody>
      </p:sp>
      <p:sp>
        <p:nvSpPr>
          <p:cNvPr id="41" name="Rectangle 40">
            <a:extLst>
              <a:ext uri="{FF2B5EF4-FFF2-40B4-BE49-F238E27FC236}">
                <a16:creationId xmlns:a16="http://schemas.microsoft.com/office/drawing/2014/main" id="{11565117-701F-4A60-AEE4-6EABC328DA81}"/>
              </a:ext>
            </a:extLst>
          </p:cNvPr>
          <p:cNvSpPr/>
          <p:nvPr/>
        </p:nvSpPr>
        <p:spPr>
          <a:xfrm>
            <a:off x="6095999" y="5484180"/>
            <a:ext cx="1890939" cy="38174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HTTP Secure Headers</a:t>
            </a:r>
          </a:p>
        </p:txBody>
      </p:sp>
      <p:sp>
        <p:nvSpPr>
          <p:cNvPr id="42" name="Rectangle 41">
            <a:extLst>
              <a:ext uri="{FF2B5EF4-FFF2-40B4-BE49-F238E27FC236}">
                <a16:creationId xmlns:a16="http://schemas.microsoft.com/office/drawing/2014/main" id="{C260DC1C-A6E8-4F92-A1AB-60BAE32A104E}"/>
              </a:ext>
            </a:extLst>
          </p:cNvPr>
          <p:cNvSpPr/>
          <p:nvPr/>
        </p:nvSpPr>
        <p:spPr>
          <a:xfrm>
            <a:off x="7137651" y="4567560"/>
            <a:ext cx="1890939" cy="38174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Parameter Pollution</a:t>
            </a:r>
          </a:p>
        </p:txBody>
      </p:sp>
      <p:sp>
        <p:nvSpPr>
          <p:cNvPr id="43" name="Rectangle 42">
            <a:extLst>
              <a:ext uri="{FF2B5EF4-FFF2-40B4-BE49-F238E27FC236}">
                <a16:creationId xmlns:a16="http://schemas.microsoft.com/office/drawing/2014/main" id="{57FAAF01-04BE-4025-A133-CEC777F8C0BB}"/>
              </a:ext>
            </a:extLst>
          </p:cNvPr>
          <p:cNvSpPr/>
          <p:nvPr/>
        </p:nvSpPr>
        <p:spPr>
          <a:xfrm>
            <a:off x="8485582" y="5461986"/>
            <a:ext cx="1890939" cy="38174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Data sanitization</a:t>
            </a:r>
          </a:p>
        </p:txBody>
      </p:sp>
      <p:sp>
        <p:nvSpPr>
          <p:cNvPr id="44" name="Rectangle 43">
            <a:extLst>
              <a:ext uri="{FF2B5EF4-FFF2-40B4-BE49-F238E27FC236}">
                <a16:creationId xmlns:a16="http://schemas.microsoft.com/office/drawing/2014/main" id="{4E294926-393F-4EF6-9F1A-09A4610F3A45}"/>
              </a:ext>
            </a:extLst>
          </p:cNvPr>
          <p:cNvSpPr/>
          <p:nvPr/>
        </p:nvSpPr>
        <p:spPr>
          <a:xfrm>
            <a:off x="9713659" y="4567560"/>
            <a:ext cx="1890939" cy="38174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a:solidFill>
                  <a:schemeClr val="tx1"/>
                </a:solidFill>
              </a:rPr>
              <a:t>Authentacation</a:t>
            </a:r>
            <a:endParaRPr lang="en-IN" sz="1000" dirty="0">
              <a:solidFill>
                <a:schemeClr val="tx1"/>
              </a:solidFill>
            </a:endParaRPr>
          </a:p>
        </p:txBody>
      </p:sp>
      <p:sp>
        <p:nvSpPr>
          <p:cNvPr id="45" name="Rectangle 44">
            <a:extLst>
              <a:ext uri="{FF2B5EF4-FFF2-40B4-BE49-F238E27FC236}">
                <a16:creationId xmlns:a16="http://schemas.microsoft.com/office/drawing/2014/main" id="{3A507B6C-987E-459C-BFE4-F817D453607D}"/>
              </a:ext>
            </a:extLst>
          </p:cNvPr>
          <p:cNvSpPr/>
          <p:nvPr/>
        </p:nvSpPr>
        <p:spPr>
          <a:xfrm>
            <a:off x="4116279" y="5468642"/>
            <a:ext cx="1890939" cy="38174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Rate limiting</a:t>
            </a:r>
          </a:p>
        </p:txBody>
      </p:sp>
    </p:spTree>
    <p:extLst>
      <p:ext uri="{BB962C8B-B14F-4D97-AF65-F5344CB8AC3E}">
        <p14:creationId xmlns:p14="http://schemas.microsoft.com/office/powerpoint/2010/main" val="71498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E4E6-F178-418C-B243-E4E1FF08B19B}"/>
              </a:ext>
            </a:extLst>
          </p:cNvPr>
          <p:cNvSpPr>
            <a:spLocks noGrp="1"/>
          </p:cNvSpPr>
          <p:nvPr>
            <p:ph type="title"/>
          </p:nvPr>
        </p:nvSpPr>
        <p:spPr/>
        <p:txBody>
          <a:bodyPr/>
          <a:lstStyle/>
          <a:p>
            <a:r>
              <a:rPr lang="en-IN" b="1" i="0" dirty="0">
                <a:solidFill>
                  <a:srgbClr val="FF0000"/>
                </a:solidFill>
                <a:effectLst/>
                <a:latin typeface="Roboto" panose="02000000000000000000" pitchFamily="2" charset="0"/>
              </a:rPr>
              <a:t>OWASP</a:t>
            </a:r>
            <a:endParaRPr lang="en-IN" dirty="0">
              <a:solidFill>
                <a:srgbClr val="FF0000"/>
              </a:solidFill>
            </a:endParaRPr>
          </a:p>
        </p:txBody>
      </p:sp>
      <p:sp>
        <p:nvSpPr>
          <p:cNvPr id="3" name="TextBox 2">
            <a:extLst>
              <a:ext uri="{FF2B5EF4-FFF2-40B4-BE49-F238E27FC236}">
                <a16:creationId xmlns:a16="http://schemas.microsoft.com/office/drawing/2014/main" id="{E724B585-70D1-4FF3-A97E-870DE7D025FA}"/>
              </a:ext>
            </a:extLst>
          </p:cNvPr>
          <p:cNvSpPr txBox="1"/>
          <p:nvPr/>
        </p:nvSpPr>
        <p:spPr>
          <a:xfrm>
            <a:off x="1526959" y="2396971"/>
            <a:ext cx="2369559" cy="361124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sz="1400" dirty="0"/>
              <a:t>HTTPS</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Access Control</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JWT Token</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API Keys</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Restrict HTTP methods</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Input validation</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Validate content types</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Management endpoints</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Error handling</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Security Headers</a:t>
            </a:r>
          </a:p>
          <a:p>
            <a:pPr marL="285750" indent="-285750">
              <a:lnSpc>
                <a:spcPct val="150000"/>
              </a:lnSpc>
              <a:buFont typeface="Arial" panose="020B0604020202020204" pitchFamily="34" charset="0"/>
              <a:buChar char="•"/>
            </a:pPr>
            <a:r>
              <a:rPr lang="en-IN" sz="1400" b="0" i="0" dirty="0">
                <a:solidFill>
                  <a:srgbClr val="E9EBFC"/>
                </a:solidFill>
                <a:effectLst/>
                <a:latin typeface="Roboto" panose="02000000000000000000" pitchFamily="2" charset="0"/>
              </a:rPr>
              <a:t>CORS</a:t>
            </a:r>
          </a:p>
        </p:txBody>
      </p:sp>
    </p:spTree>
    <p:extLst>
      <p:ext uri="{BB962C8B-B14F-4D97-AF65-F5344CB8AC3E}">
        <p14:creationId xmlns:p14="http://schemas.microsoft.com/office/powerpoint/2010/main" val="3294207876"/>
      </p:ext>
    </p:extLst>
  </p:cSld>
  <p:clrMapOvr>
    <a:masterClrMapping/>
  </p:clrMapOvr>
</p:sld>
</file>

<file path=ppt/theme/theme1.xml><?xml version="1.0" encoding="utf-8"?>
<a:theme xmlns:a="http://schemas.openxmlformats.org/drawingml/2006/main" name="Berl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63</TotalTime>
  <Words>284</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Nova</vt:lpstr>
      <vt:lpstr>Raleway</vt:lpstr>
      <vt:lpstr>Roboto</vt:lpstr>
      <vt:lpstr>Roboto Slab</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OWASP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SHAKIL HOSSEN</dc:creator>
  <cp:lastModifiedBy>SHAKIL HOSSEN</cp:lastModifiedBy>
  <cp:revision>10</cp:revision>
  <dcterms:created xsi:type="dcterms:W3CDTF">2022-11-03T15:51:19Z</dcterms:created>
  <dcterms:modified xsi:type="dcterms:W3CDTF">2022-11-05T16:29:17Z</dcterms:modified>
</cp:coreProperties>
</file>