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83" autoAdjust="0"/>
  </p:normalViewPr>
  <p:slideViewPr>
    <p:cSldViewPr>
      <p:cViewPr varScale="1">
        <p:scale>
          <a:sx n="112" d="100"/>
          <a:sy n="112" d="100"/>
        </p:scale>
        <p:origin x="-158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F7F429-356A-4CFB-9A2C-61CEB56222A7}" type="datetimeFigureOut">
              <a:rPr lang="en-US" smtClean="0"/>
              <a:t>10/31/2022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CAF1FF-733B-444C-94D3-E3708ECB52D0}" type="slidenum">
              <a:rPr lang="en-US" smtClean="0"/>
              <a:t>‹#›</a:t>
            </a:fld>
            <a:endParaRPr lang="en-US"/>
          </a:p>
        </p:txBody>
      </p:sp>
    </p:spTree>
    <p:extLst>
      <p:ext uri="{BB962C8B-B14F-4D97-AF65-F5344CB8AC3E}">
        <p14:creationId xmlns:p14="http://schemas.microsoft.com/office/powerpoint/2010/main" val="867017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AF1FF-733B-444C-94D3-E3708ECB52D0}" type="slidenum">
              <a:rPr lang="en-US" smtClean="0"/>
              <a:t>19</a:t>
            </a:fld>
            <a:endParaRPr lang="en-US"/>
          </a:p>
        </p:txBody>
      </p:sp>
    </p:spTree>
    <p:extLst>
      <p:ext uri="{BB962C8B-B14F-4D97-AF65-F5344CB8AC3E}">
        <p14:creationId xmlns:p14="http://schemas.microsoft.com/office/powerpoint/2010/main" val="3077827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FBA0C4-8017-4578-B32A-C7F54BF02B16}"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3E613-E58F-4CCC-820A-883E8AA1AE6C}" type="slidenum">
              <a:rPr lang="en-US" smtClean="0"/>
              <a:t>‹#›</a:t>
            </a:fld>
            <a:endParaRPr lang="en-US"/>
          </a:p>
        </p:txBody>
      </p:sp>
    </p:spTree>
    <p:extLst>
      <p:ext uri="{BB962C8B-B14F-4D97-AF65-F5344CB8AC3E}">
        <p14:creationId xmlns:p14="http://schemas.microsoft.com/office/powerpoint/2010/main" val="60994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BA0C4-8017-4578-B32A-C7F54BF02B16}"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3E613-E58F-4CCC-820A-883E8AA1AE6C}" type="slidenum">
              <a:rPr lang="en-US" smtClean="0"/>
              <a:t>‹#›</a:t>
            </a:fld>
            <a:endParaRPr lang="en-US"/>
          </a:p>
        </p:txBody>
      </p:sp>
    </p:spTree>
    <p:extLst>
      <p:ext uri="{BB962C8B-B14F-4D97-AF65-F5344CB8AC3E}">
        <p14:creationId xmlns:p14="http://schemas.microsoft.com/office/powerpoint/2010/main" val="244416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BA0C4-8017-4578-B32A-C7F54BF02B16}"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3E613-E58F-4CCC-820A-883E8AA1AE6C}" type="slidenum">
              <a:rPr lang="en-US" smtClean="0"/>
              <a:t>‹#›</a:t>
            </a:fld>
            <a:endParaRPr lang="en-US"/>
          </a:p>
        </p:txBody>
      </p:sp>
    </p:spTree>
    <p:extLst>
      <p:ext uri="{BB962C8B-B14F-4D97-AF65-F5344CB8AC3E}">
        <p14:creationId xmlns:p14="http://schemas.microsoft.com/office/powerpoint/2010/main" val="302225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BA0C4-8017-4578-B32A-C7F54BF02B16}"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3E613-E58F-4CCC-820A-883E8AA1AE6C}" type="slidenum">
              <a:rPr lang="en-US" smtClean="0"/>
              <a:t>‹#›</a:t>
            </a:fld>
            <a:endParaRPr lang="en-US"/>
          </a:p>
        </p:txBody>
      </p:sp>
    </p:spTree>
    <p:extLst>
      <p:ext uri="{BB962C8B-B14F-4D97-AF65-F5344CB8AC3E}">
        <p14:creationId xmlns:p14="http://schemas.microsoft.com/office/powerpoint/2010/main" val="1472954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BA0C4-8017-4578-B32A-C7F54BF02B16}"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3E613-E58F-4CCC-820A-883E8AA1AE6C}" type="slidenum">
              <a:rPr lang="en-US" smtClean="0"/>
              <a:t>‹#›</a:t>
            </a:fld>
            <a:endParaRPr lang="en-US"/>
          </a:p>
        </p:txBody>
      </p:sp>
    </p:spTree>
    <p:extLst>
      <p:ext uri="{BB962C8B-B14F-4D97-AF65-F5344CB8AC3E}">
        <p14:creationId xmlns:p14="http://schemas.microsoft.com/office/powerpoint/2010/main" val="392733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FBA0C4-8017-4578-B32A-C7F54BF02B16}"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3E613-E58F-4CCC-820A-883E8AA1AE6C}" type="slidenum">
              <a:rPr lang="en-US" smtClean="0"/>
              <a:t>‹#›</a:t>
            </a:fld>
            <a:endParaRPr lang="en-US"/>
          </a:p>
        </p:txBody>
      </p:sp>
    </p:spTree>
    <p:extLst>
      <p:ext uri="{BB962C8B-B14F-4D97-AF65-F5344CB8AC3E}">
        <p14:creationId xmlns:p14="http://schemas.microsoft.com/office/powerpoint/2010/main" val="120938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FBA0C4-8017-4578-B32A-C7F54BF02B16}"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3E613-E58F-4CCC-820A-883E8AA1AE6C}" type="slidenum">
              <a:rPr lang="en-US" smtClean="0"/>
              <a:t>‹#›</a:t>
            </a:fld>
            <a:endParaRPr lang="en-US"/>
          </a:p>
        </p:txBody>
      </p:sp>
    </p:spTree>
    <p:extLst>
      <p:ext uri="{BB962C8B-B14F-4D97-AF65-F5344CB8AC3E}">
        <p14:creationId xmlns:p14="http://schemas.microsoft.com/office/powerpoint/2010/main" val="300999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FBA0C4-8017-4578-B32A-C7F54BF02B16}"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E3E613-E58F-4CCC-820A-883E8AA1AE6C}" type="slidenum">
              <a:rPr lang="en-US" smtClean="0"/>
              <a:t>‹#›</a:t>
            </a:fld>
            <a:endParaRPr lang="en-US"/>
          </a:p>
        </p:txBody>
      </p:sp>
    </p:spTree>
    <p:extLst>
      <p:ext uri="{BB962C8B-B14F-4D97-AF65-F5344CB8AC3E}">
        <p14:creationId xmlns:p14="http://schemas.microsoft.com/office/powerpoint/2010/main" val="3293989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BA0C4-8017-4578-B32A-C7F54BF02B16}"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E3E613-E58F-4CCC-820A-883E8AA1AE6C}" type="slidenum">
              <a:rPr lang="en-US" smtClean="0"/>
              <a:t>‹#›</a:t>
            </a:fld>
            <a:endParaRPr lang="en-US"/>
          </a:p>
        </p:txBody>
      </p:sp>
    </p:spTree>
    <p:extLst>
      <p:ext uri="{BB962C8B-B14F-4D97-AF65-F5344CB8AC3E}">
        <p14:creationId xmlns:p14="http://schemas.microsoft.com/office/powerpoint/2010/main" val="307595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BA0C4-8017-4578-B32A-C7F54BF02B16}"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3E613-E58F-4CCC-820A-883E8AA1AE6C}" type="slidenum">
              <a:rPr lang="en-US" smtClean="0"/>
              <a:t>‹#›</a:t>
            </a:fld>
            <a:endParaRPr lang="en-US"/>
          </a:p>
        </p:txBody>
      </p:sp>
    </p:spTree>
    <p:extLst>
      <p:ext uri="{BB962C8B-B14F-4D97-AF65-F5344CB8AC3E}">
        <p14:creationId xmlns:p14="http://schemas.microsoft.com/office/powerpoint/2010/main" val="4251419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BA0C4-8017-4578-B32A-C7F54BF02B16}"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3E613-E58F-4CCC-820A-883E8AA1AE6C}" type="slidenum">
              <a:rPr lang="en-US" smtClean="0"/>
              <a:t>‹#›</a:t>
            </a:fld>
            <a:endParaRPr lang="en-US"/>
          </a:p>
        </p:txBody>
      </p:sp>
    </p:spTree>
    <p:extLst>
      <p:ext uri="{BB962C8B-B14F-4D97-AF65-F5344CB8AC3E}">
        <p14:creationId xmlns:p14="http://schemas.microsoft.com/office/powerpoint/2010/main" val="144145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BA0C4-8017-4578-B32A-C7F54BF02B16}" type="datetimeFigureOut">
              <a:rPr lang="en-US" smtClean="0"/>
              <a:t>10/31/2022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3E613-E58F-4CCC-820A-883E8AA1AE6C}" type="slidenum">
              <a:rPr lang="en-US" smtClean="0"/>
              <a:t>‹#›</a:t>
            </a:fld>
            <a:endParaRPr lang="en-US"/>
          </a:p>
        </p:txBody>
      </p:sp>
    </p:spTree>
    <p:extLst>
      <p:ext uri="{BB962C8B-B14F-4D97-AF65-F5344CB8AC3E}">
        <p14:creationId xmlns:p14="http://schemas.microsoft.com/office/powerpoint/2010/main" val="1918024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ackoverflow.blog/2021/10/06/best-practices-for-authentication-and-authorization-for-rest-api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reate,_read,_update_and_delet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Web/HTTP/Status/50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b="1" dirty="0">
                <a:solidFill>
                  <a:srgbClr val="FF0000"/>
                </a:solidFill>
              </a:rPr>
              <a:t>Rest </a:t>
            </a:r>
            <a:r>
              <a:rPr lang="en-US" sz="9600" b="1" dirty="0" smtClean="0">
                <a:solidFill>
                  <a:srgbClr val="FF0000"/>
                </a:solidFill>
              </a:rPr>
              <a:t>API </a:t>
            </a:r>
            <a:br>
              <a:rPr lang="en-US" sz="9600" b="1" dirty="0" smtClean="0">
                <a:solidFill>
                  <a:srgbClr val="FF0000"/>
                </a:solidFill>
              </a:rPr>
            </a:br>
            <a:r>
              <a:rPr lang="en-US" sz="9600" b="1" dirty="0" smtClean="0">
                <a:solidFill>
                  <a:srgbClr val="FF0000"/>
                </a:solidFill>
              </a:rPr>
              <a:t>Best Practices</a:t>
            </a:r>
            <a:endParaRPr lang="en-US" sz="9600" b="1" dirty="0">
              <a:solidFill>
                <a:srgbClr val="FF0000"/>
              </a:solidFill>
            </a:endParaRPr>
          </a:p>
        </p:txBody>
      </p:sp>
      <p:sp>
        <p:nvSpPr>
          <p:cNvPr id="3" name="Subtitle 2"/>
          <p:cNvSpPr>
            <a:spLocks noGrp="1"/>
          </p:cNvSpPr>
          <p:nvPr>
            <p:ph type="subTitle" idx="1"/>
          </p:nvPr>
        </p:nvSpPr>
        <p:spPr>
          <a:xfrm flipV="1">
            <a:off x="1295401" y="4114800"/>
            <a:ext cx="6781800" cy="1600200"/>
          </a:xfrm>
        </p:spPr>
        <p:txBody>
          <a:bodyPr>
            <a:normAutofit/>
          </a:bodyPr>
          <a:lstStyle/>
          <a:p>
            <a:r>
              <a:rPr lang="en-US" dirty="0" smtClean="0"/>
              <a:t> </a:t>
            </a:r>
            <a:endParaRPr lang="en-US" dirty="0"/>
          </a:p>
        </p:txBody>
      </p:sp>
    </p:spTree>
    <p:extLst>
      <p:ext uri="{BB962C8B-B14F-4D97-AF65-F5344CB8AC3E}">
        <p14:creationId xmlns:p14="http://schemas.microsoft.com/office/powerpoint/2010/main" val="2906077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lstStyle/>
          <a:p>
            <a:pPr marL="0" indent="0">
              <a:buNone/>
            </a:pPr>
            <a:r>
              <a:rPr lang="en-US" sz="2400" dirty="0" smtClean="0"/>
              <a:t>If </a:t>
            </a:r>
            <a:r>
              <a:rPr lang="en-US" sz="2400" dirty="0"/>
              <a:t>we want to reject the data from the request payload, then we should return a 400 response as follows in an </a:t>
            </a:r>
            <a:r>
              <a:rPr lang="en-US" sz="2400" dirty="0" smtClean="0"/>
              <a:t>Express </a:t>
            </a:r>
            <a:r>
              <a:rPr lang="en-US" sz="2400" dirty="0"/>
              <a:t>API</a:t>
            </a:r>
            <a:r>
              <a:rPr lang="en-US" sz="2400" dirty="0" smtClean="0"/>
              <a:t>:</a:t>
            </a:r>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458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34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Allow filtering, sorting, and </a:t>
            </a:r>
            <a:r>
              <a:rPr lang="en-US" b="1" dirty="0" smtClean="0"/>
              <a:t>pagination(</a:t>
            </a:r>
            <a:r>
              <a:rPr lang="as-IN" sz="3100" b="1" dirty="0" smtClean="0"/>
              <a:t>পৃষ্ঠা সংখ্যা</a:t>
            </a:r>
            <a:r>
              <a:rPr lang="en-US" b="1" dirty="0" smtClean="0"/>
              <a:t>)</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The databases behind a REST API can get very large. Sometimes, there’s so much data that it shouldn’t be returned all at once because it’s way too slow or will bring down our systems. Therefore, we need ways to filter items.</a:t>
            </a:r>
          </a:p>
        </p:txBody>
      </p:sp>
    </p:spTree>
    <p:extLst>
      <p:ext uri="{BB962C8B-B14F-4D97-AF65-F5344CB8AC3E}">
        <p14:creationId xmlns:p14="http://schemas.microsoft.com/office/powerpoint/2010/main" val="2068084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229600" cy="58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372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7594"/>
            <a:ext cx="8229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8229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05" y="4038600"/>
            <a:ext cx="8360789"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458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229600" cy="1470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8305799" cy="1841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694" y="4419600"/>
            <a:ext cx="8230416"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8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1"/>
            <a:ext cx="8229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5667" y="2209800"/>
            <a:ext cx="8229600" cy="1867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3218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Response Best Practice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600" cy="394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776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8229600" cy="2518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387177"/>
            <a:ext cx="8202613" cy="177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4368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093075" cy="1024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992818"/>
            <a:ext cx="8229600" cy="3740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403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0267" y="228600"/>
            <a:ext cx="8686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17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 REST API?</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 REST API is an application programming interface that conforms to specific architectural constraints, like stateless communication and cacheable data</a:t>
            </a:r>
            <a:r>
              <a:rPr lang="en-US" dirty="0" smtClean="0"/>
              <a:t>.</a:t>
            </a:r>
          </a:p>
          <a:p>
            <a:pPr marL="0" indent="0">
              <a:buNone/>
            </a:pPr>
            <a:r>
              <a:rPr lang="en-US" dirty="0"/>
              <a:t>It is not a protocol or standard. While REST APIs can be accessed through a number of communication protocols, most commonly, they are called over HTTPS, so the guidelines below apply to REST API endpoints that will be called over the internet</a:t>
            </a:r>
            <a:r>
              <a:rPr lang="en-US" dirty="0" smtClean="0"/>
              <a:t>.</a:t>
            </a:r>
          </a:p>
          <a:p>
            <a:pPr marL="0" indent="0">
              <a:buNone/>
            </a:pPr>
            <a:endParaRPr lang="en-US" dirty="0" smtClean="0"/>
          </a:p>
          <a:p>
            <a:pPr marL="0" indent="0" algn="ctr">
              <a:buNone/>
            </a:pPr>
            <a:r>
              <a:rPr lang="en-US" sz="3600" b="1" dirty="0" smtClean="0"/>
              <a:t>Best practices for REST API authentication </a:t>
            </a:r>
            <a:r>
              <a:rPr lang="en-US" b="1" dirty="0" smtClean="0"/>
              <a:t>:</a:t>
            </a:r>
            <a:endParaRPr lang="en-US" b="1" dirty="0"/>
          </a:p>
          <a:p>
            <a:pPr marL="0" indent="0">
              <a:buNone/>
            </a:pPr>
            <a:r>
              <a:rPr lang="en-US" dirty="0" smtClean="0">
                <a:hlinkClick r:id="rId2"/>
              </a:rPr>
              <a:t>https://stackoverflow.blog/2021/10/06/best-practices-for-authentication-and-authorization-for-rest-apis/</a:t>
            </a:r>
            <a:endParaRPr lang="en-US" dirty="0"/>
          </a:p>
        </p:txBody>
      </p:sp>
    </p:spTree>
    <p:extLst>
      <p:ext uri="{BB962C8B-B14F-4D97-AF65-F5344CB8AC3E}">
        <p14:creationId xmlns:p14="http://schemas.microsoft.com/office/powerpoint/2010/main" val="1145500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7200"/>
            <a:ext cx="6019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286000"/>
            <a:ext cx="8229600" cy="2850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384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46240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133600"/>
            <a:ext cx="8229600" cy="3207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630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Accept and respond with JSON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REST APIs should accept JSON for request payload and also send responses to JSON. JSON is the standard for transferring data. Almost every networked technology can use </a:t>
            </a:r>
            <a:r>
              <a:rPr lang="en-US" dirty="0" smtClean="0"/>
              <a:t>it.</a:t>
            </a:r>
          </a:p>
          <a:p>
            <a:r>
              <a:rPr lang="en-US" b="1" i="1" dirty="0"/>
              <a:t>Form data </a:t>
            </a:r>
            <a:r>
              <a:rPr lang="en-US" dirty="0"/>
              <a:t>is good for sending data, especially if we </a:t>
            </a:r>
            <a:r>
              <a:rPr lang="en-US" b="1" i="1" dirty="0"/>
              <a:t>want to send </a:t>
            </a:r>
            <a:r>
              <a:rPr lang="en-US" b="1" i="1" dirty="0" smtClean="0"/>
              <a:t>files</a:t>
            </a:r>
            <a:r>
              <a:rPr lang="en-US" i="1" dirty="0" smtClean="0"/>
              <a:t>.</a:t>
            </a:r>
            <a:r>
              <a:rPr lang="en-US" dirty="0" smtClean="0"/>
              <a:t> But </a:t>
            </a:r>
            <a:r>
              <a:rPr lang="en-US" dirty="0"/>
              <a:t>for </a:t>
            </a:r>
            <a:r>
              <a:rPr lang="en-US" b="1" i="1" dirty="0"/>
              <a:t>text and numbers</a:t>
            </a:r>
            <a:r>
              <a:rPr lang="en-US" dirty="0"/>
              <a:t>, we don’t need form data to transfer those since—with most frameworks—we can transfer </a:t>
            </a:r>
            <a:r>
              <a:rPr lang="en-US" b="1" i="1" dirty="0"/>
              <a:t>JSON</a:t>
            </a:r>
            <a:r>
              <a:rPr lang="en-US" dirty="0"/>
              <a:t> by just getting the data from it directly on the client side</a:t>
            </a:r>
            <a:r>
              <a:rPr lang="en-US" dirty="0" smtClean="0"/>
              <a:t>.</a:t>
            </a:r>
          </a:p>
          <a:p>
            <a:r>
              <a:rPr lang="en-US" dirty="0"/>
              <a:t>we should set </a:t>
            </a:r>
            <a:r>
              <a:rPr lang="en-US" b="1" i="1" dirty="0" smtClean="0"/>
              <a:t>Content-Type</a:t>
            </a:r>
            <a:r>
              <a:rPr lang="en-US" dirty="0"/>
              <a:t> in the response header to </a:t>
            </a:r>
            <a:r>
              <a:rPr lang="en-US" b="1" i="1" dirty="0" smtClean="0"/>
              <a:t>application/</a:t>
            </a:r>
            <a:r>
              <a:rPr lang="en-US" b="1" i="1" dirty="0" err="1" smtClean="0"/>
              <a:t>json</a:t>
            </a:r>
            <a:r>
              <a:rPr lang="en-US" dirty="0"/>
              <a:t> after the request is made. Some HTTP clients look at the </a:t>
            </a:r>
            <a:r>
              <a:rPr lang="en-US" b="1" i="1" dirty="0" smtClean="0"/>
              <a:t>Content-Type</a:t>
            </a:r>
            <a:r>
              <a:rPr lang="en-US" dirty="0"/>
              <a:t> response header and parse the data according to that format</a:t>
            </a:r>
            <a:r>
              <a:rPr lang="en-US" dirty="0" smtClean="0"/>
              <a:t>.</a:t>
            </a:r>
          </a:p>
          <a:p>
            <a:r>
              <a:rPr lang="en-US" dirty="0"/>
              <a:t> if we’re trying </a:t>
            </a:r>
            <a:r>
              <a:rPr lang="en-US" i="1" dirty="0"/>
              <a:t>to send and receive files </a:t>
            </a:r>
            <a:r>
              <a:rPr lang="en-US" dirty="0"/>
              <a:t>between client and server. Then we need to handle </a:t>
            </a:r>
            <a:r>
              <a:rPr lang="en-US" b="1" i="1" dirty="0"/>
              <a:t>file responses </a:t>
            </a:r>
            <a:r>
              <a:rPr lang="en-US" dirty="0"/>
              <a:t>and </a:t>
            </a:r>
            <a:r>
              <a:rPr lang="en-US" b="1" i="1" dirty="0"/>
              <a:t>send form data </a:t>
            </a:r>
            <a:r>
              <a:rPr lang="en-US" dirty="0"/>
              <a:t>from client to server. </a:t>
            </a:r>
            <a:endParaRPr lang="en-US" dirty="0" smtClean="0"/>
          </a:p>
          <a:p>
            <a:endParaRPr lang="en-US" dirty="0"/>
          </a:p>
        </p:txBody>
      </p:sp>
    </p:spTree>
    <p:extLst>
      <p:ext uri="{BB962C8B-B14F-4D97-AF65-F5344CB8AC3E}">
        <p14:creationId xmlns:p14="http://schemas.microsoft.com/office/powerpoint/2010/main" val="2642560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29600" cy="466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7558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a:solidFill>
            <a:schemeClr val="bg1"/>
          </a:solidFill>
          <a:ln>
            <a:solidFill>
              <a:schemeClr val="bg1"/>
            </a:solidFill>
          </a:ln>
        </p:spPr>
        <p:txBody>
          <a:bodyPr>
            <a:normAutofit fontScale="85000" lnSpcReduction="10000"/>
          </a:bodyPr>
          <a:lstStyle/>
          <a:p>
            <a:pPr marL="0" indent="0">
              <a:buNone/>
            </a:pPr>
            <a:r>
              <a:rPr lang="en-US" dirty="0"/>
              <a:t>The action should be indicated by the HTTP request method that we’re making. The most common methods include </a:t>
            </a:r>
            <a:r>
              <a:rPr lang="en-US" i="1" dirty="0"/>
              <a:t>GET, POST, PUT</a:t>
            </a:r>
            <a:r>
              <a:rPr lang="en-US" dirty="0"/>
              <a:t>, and </a:t>
            </a:r>
            <a:r>
              <a:rPr lang="en-US" i="1" dirty="0"/>
              <a:t>DELETE</a:t>
            </a:r>
            <a:r>
              <a:rPr lang="en-US" dirty="0" smtClean="0"/>
              <a:t>.</a:t>
            </a:r>
            <a:endParaRPr lang="en-US" dirty="0"/>
          </a:p>
          <a:p>
            <a:pPr lvl="1"/>
            <a:r>
              <a:rPr lang="en-US" b="1" i="1" dirty="0"/>
              <a:t>GET</a:t>
            </a:r>
            <a:r>
              <a:rPr lang="en-US" dirty="0"/>
              <a:t> retrieves resources</a:t>
            </a:r>
            <a:r>
              <a:rPr lang="en-US" dirty="0" smtClean="0"/>
              <a:t>.(</a:t>
            </a:r>
            <a:r>
              <a:rPr lang="as-IN" dirty="0" smtClean="0"/>
              <a:t>সম্পদ উদ্ধার করে</a:t>
            </a:r>
            <a:r>
              <a:rPr lang="en-US" dirty="0" smtClean="0"/>
              <a:t>)</a:t>
            </a:r>
          </a:p>
          <a:p>
            <a:pPr lvl="1"/>
            <a:r>
              <a:rPr lang="en-US" b="1" i="1" dirty="0" smtClean="0"/>
              <a:t>POST</a:t>
            </a:r>
            <a:r>
              <a:rPr lang="en-US" dirty="0" smtClean="0"/>
              <a:t> submits new data to the server.</a:t>
            </a:r>
          </a:p>
          <a:p>
            <a:pPr lvl="1"/>
            <a:r>
              <a:rPr lang="en-US" b="1" i="1" dirty="0" smtClean="0"/>
              <a:t>PUT</a:t>
            </a:r>
            <a:r>
              <a:rPr lang="en-US" dirty="0" smtClean="0"/>
              <a:t> updates existing data.</a:t>
            </a:r>
          </a:p>
          <a:p>
            <a:pPr lvl="1"/>
            <a:r>
              <a:rPr lang="en-US" b="1" i="1" dirty="0" smtClean="0"/>
              <a:t>DELETE</a:t>
            </a:r>
            <a:r>
              <a:rPr lang="en-US" dirty="0" smtClean="0"/>
              <a:t> removes data.</a:t>
            </a:r>
            <a:endParaRPr lang="en-US" dirty="0"/>
          </a:p>
          <a:p>
            <a:pPr marL="0" indent="0">
              <a:buNone/>
            </a:pPr>
            <a:r>
              <a:rPr lang="en-US" dirty="0" smtClean="0"/>
              <a:t>The </a:t>
            </a:r>
            <a:r>
              <a:rPr lang="en-US" dirty="0"/>
              <a:t>verbs map to </a:t>
            </a:r>
            <a:r>
              <a:rPr lang="en-US" dirty="0">
                <a:hlinkClick r:id="rId2"/>
              </a:rPr>
              <a:t>CRUD</a:t>
            </a:r>
            <a:r>
              <a:rPr lang="en-US" dirty="0"/>
              <a:t> operations</a:t>
            </a:r>
            <a:r>
              <a:rPr lang="en-US" dirty="0" smtClean="0"/>
              <a:t>.</a:t>
            </a:r>
          </a:p>
          <a:p>
            <a:pPr marL="0" indent="0">
              <a:buNone/>
            </a:pPr>
            <a:endParaRPr lang="en-US" dirty="0"/>
          </a:p>
          <a:p>
            <a:pPr marL="0" indent="0">
              <a:buNone/>
            </a:pPr>
            <a:r>
              <a:rPr lang="en-US" dirty="0" smtClean="0"/>
              <a:t>We </a:t>
            </a:r>
            <a:r>
              <a:rPr lang="en-US" dirty="0"/>
              <a:t>should create routes like </a:t>
            </a:r>
            <a:r>
              <a:rPr lang="en-US" b="1" dirty="0"/>
              <a:t>GET </a:t>
            </a:r>
            <a:r>
              <a:rPr lang="en-US" sz="3100" b="1" i="1" dirty="0">
                <a:solidFill>
                  <a:schemeClr val="tx2">
                    <a:lumMod val="60000"/>
                    <a:lumOff val="40000"/>
                  </a:schemeClr>
                </a:solidFill>
              </a:rPr>
              <a:t>/articles/</a:t>
            </a:r>
            <a:r>
              <a:rPr lang="en-US" b="1" dirty="0"/>
              <a:t> </a:t>
            </a:r>
            <a:r>
              <a:rPr lang="en-US" dirty="0"/>
              <a:t>for </a:t>
            </a:r>
            <a:r>
              <a:rPr lang="en-US" b="1" dirty="0">
                <a:solidFill>
                  <a:schemeClr val="accent1">
                    <a:lumMod val="60000"/>
                    <a:lumOff val="40000"/>
                  </a:schemeClr>
                </a:solidFill>
              </a:rPr>
              <a:t>getting </a:t>
            </a:r>
            <a:r>
              <a:rPr lang="en-US" dirty="0">
                <a:solidFill>
                  <a:schemeClr val="accent1">
                    <a:lumMod val="60000"/>
                    <a:lumOff val="40000"/>
                  </a:schemeClr>
                </a:solidFill>
              </a:rPr>
              <a:t>news </a:t>
            </a:r>
            <a:r>
              <a:rPr lang="en-US" dirty="0"/>
              <a:t>articles. Likewise, </a:t>
            </a:r>
            <a:r>
              <a:rPr lang="en-US" b="1" dirty="0"/>
              <a:t>POST </a:t>
            </a:r>
            <a:r>
              <a:rPr lang="en-US" b="1" i="1" dirty="0">
                <a:solidFill>
                  <a:schemeClr val="tx2">
                    <a:lumMod val="60000"/>
                    <a:lumOff val="40000"/>
                  </a:schemeClr>
                </a:solidFill>
              </a:rPr>
              <a:t>/articles/</a:t>
            </a:r>
            <a:r>
              <a:rPr lang="en-US" dirty="0"/>
              <a:t> is for </a:t>
            </a:r>
            <a:r>
              <a:rPr lang="en-US" b="1" dirty="0">
                <a:solidFill>
                  <a:schemeClr val="accent1">
                    <a:lumMod val="60000"/>
                    <a:lumOff val="40000"/>
                  </a:schemeClr>
                </a:solidFill>
              </a:rPr>
              <a:t>adding</a:t>
            </a:r>
            <a:r>
              <a:rPr lang="en-US" dirty="0"/>
              <a:t> a new article , </a:t>
            </a:r>
            <a:r>
              <a:rPr lang="en-US" b="1" dirty="0"/>
              <a:t>PUT </a:t>
            </a:r>
            <a:r>
              <a:rPr lang="en-US" b="1" i="1" dirty="0">
                <a:solidFill>
                  <a:schemeClr val="tx2">
                    <a:lumMod val="60000"/>
                    <a:lumOff val="40000"/>
                  </a:schemeClr>
                </a:solidFill>
              </a:rPr>
              <a:t>/articles/:id </a:t>
            </a:r>
            <a:r>
              <a:rPr lang="en-US" dirty="0"/>
              <a:t>is for </a:t>
            </a:r>
            <a:r>
              <a:rPr lang="en-US" b="1" dirty="0">
                <a:solidFill>
                  <a:schemeClr val="accent1">
                    <a:lumMod val="60000"/>
                    <a:lumOff val="40000"/>
                  </a:schemeClr>
                </a:solidFill>
              </a:rPr>
              <a:t>updating </a:t>
            </a:r>
            <a:r>
              <a:rPr lang="en-US" dirty="0"/>
              <a:t>the article with the given id. </a:t>
            </a:r>
            <a:r>
              <a:rPr lang="en-US" b="1" dirty="0"/>
              <a:t>DELETE </a:t>
            </a:r>
            <a:r>
              <a:rPr lang="en-US" b="1" i="1" dirty="0">
                <a:solidFill>
                  <a:schemeClr val="tx2">
                    <a:lumMod val="60000"/>
                    <a:lumOff val="40000"/>
                  </a:schemeClr>
                </a:solidFill>
              </a:rPr>
              <a:t>/articles/:id</a:t>
            </a:r>
            <a:r>
              <a:rPr lang="en-US" dirty="0"/>
              <a:t> is for </a:t>
            </a:r>
            <a:r>
              <a:rPr lang="en-US" b="1" dirty="0">
                <a:solidFill>
                  <a:schemeClr val="accent1">
                    <a:lumMod val="60000"/>
                    <a:lumOff val="40000"/>
                  </a:schemeClr>
                </a:solidFill>
              </a:rPr>
              <a:t>deleting</a:t>
            </a:r>
            <a:r>
              <a:rPr lang="en-US" dirty="0"/>
              <a:t> an existing article with the given ID</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736130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82296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225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533400"/>
            <a:ext cx="8229600" cy="5592763"/>
          </a:xfrm>
        </p:spPr>
        <p:txBody>
          <a:bodyPr/>
          <a:lstStyle/>
          <a:p>
            <a:pPr marL="0" indent="0">
              <a:buNone/>
            </a:pPr>
            <a:r>
              <a:rPr lang="en-US" sz="2400" dirty="0" smtClean="0"/>
              <a:t>If we </a:t>
            </a:r>
            <a:r>
              <a:rPr lang="en-US" sz="2400" dirty="0"/>
              <a:t>want an endpoint to get the comments for a news article, we should </a:t>
            </a:r>
            <a:r>
              <a:rPr lang="en-US" sz="2400" dirty="0" smtClean="0"/>
              <a:t>append the</a:t>
            </a:r>
            <a:r>
              <a:rPr lang="en-US" sz="2400" dirty="0"/>
              <a:t> </a:t>
            </a:r>
            <a:r>
              <a:rPr lang="en-US" sz="2400" dirty="0" smtClean="0"/>
              <a:t> </a:t>
            </a:r>
            <a:r>
              <a:rPr lang="en-US" sz="2400" b="1" i="1" dirty="0" smtClean="0"/>
              <a:t>/comments</a:t>
            </a:r>
            <a:r>
              <a:rPr lang="en-US" sz="2400" dirty="0"/>
              <a:t> path to the end of the </a:t>
            </a:r>
            <a:r>
              <a:rPr lang="en-US" sz="2400" b="1" i="1" dirty="0" smtClean="0"/>
              <a:t>/articles</a:t>
            </a:r>
            <a:r>
              <a:rPr lang="en-US" sz="2400" dirty="0"/>
              <a:t> path</a:t>
            </a:r>
            <a:r>
              <a:rPr lang="en-US" sz="2400" dirty="0" smtClean="0"/>
              <a:t>.</a:t>
            </a: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080453" cy="441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67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pPr marL="0" indent="0">
              <a:buNone/>
            </a:pPr>
            <a:r>
              <a:rPr lang="en-US" dirty="0" smtClean="0"/>
              <a:t>Suppose </a:t>
            </a:r>
            <a:r>
              <a:rPr lang="en-US" dirty="0"/>
              <a:t>you wanted to return the author of particular comments. You could </a:t>
            </a:r>
            <a:r>
              <a:rPr lang="en-US" dirty="0" smtClean="0"/>
              <a:t>use</a:t>
            </a:r>
          </a:p>
          <a:p>
            <a:pPr marL="0" indent="0">
              <a:buNone/>
            </a:pPr>
            <a:endParaRPr lang="en-US" dirty="0" smtClean="0"/>
          </a:p>
          <a:p>
            <a:pPr marL="0" indent="0">
              <a:buNone/>
            </a:pPr>
            <a:r>
              <a:rPr lang="en-US" sz="2800" b="1" i="1" dirty="0" smtClean="0"/>
              <a:t>/articles/:</a:t>
            </a:r>
            <a:r>
              <a:rPr lang="en-US" sz="2800" b="1" i="1" dirty="0" err="1" smtClean="0"/>
              <a:t>articleId</a:t>
            </a:r>
            <a:r>
              <a:rPr lang="en-US" sz="2800" b="1" i="1" dirty="0" smtClean="0"/>
              <a:t>/comments/:</a:t>
            </a:r>
            <a:r>
              <a:rPr lang="en-US" sz="2800" b="1" i="1" dirty="0" err="1" smtClean="0"/>
              <a:t>commentId</a:t>
            </a:r>
            <a:r>
              <a:rPr lang="en-US" sz="2800" b="1" i="1" dirty="0" smtClean="0"/>
              <a:t>/author </a:t>
            </a:r>
            <a:r>
              <a:rPr lang="en-US" sz="2800" i="1" dirty="0" smtClean="0"/>
              <a:t>.</a:t>
            </a:r>
          </a:p>
          <a:p>
            <a:pPr marL="0" indent="0">
              <a:buNone/>
            </a:pPr>
            <a:endParaRPr lang="en-US" sz="2800" i="1" dirty="0" smtClean="0"/>
          </a:p>
          <a:p>
            <a:pPr marL="0" indent="0">
              <a:buNone/>
            </a:pPr>
            <a:r>
              <a:rPr lang="en-US" dirty="0"/>
              <a:t>But that’s getting out of hand. Instead, return the URI for that particular user within the JSON response instead: </a:t>
            </a:r>
            <a:endParaRPr lang="en-US" dirty="0" smtClean="0"/>
          </a:p>
          <a:p>
            <a:pPr marL="0" indent="0">
              <a:buNone/>
            </a:pPr>
            <a:endParaRPr lang="en-US" dirty="0" smtClean="0"/>
          </a:p>
          <a:p>
            <a:pPr marL="0" indent="0">
              <a:buNone/>
            </a:pPr>
            <a:r>
              <a:rPr lang="en-US" sz="2800" b="1" i="1" dirty="0"/>
              <a:t>"author": "/users/:</a:t>
            </a:r>
            <a:r>
              <a:rPr lang="en-US" sz="2800" b="1" i="1" dirty="0" err="1"/>
              <a:t>userId</a:t>
            </a:r>
            <a:r>
              <a:rPr lang="en-US" sz="2800" b="1" i="1" dirty="0"/>
              <a:t>"  </a:t>
            </a:r>
            <a:endParaRPr lang="en-US" sz="2800" b="1" i="1" dirty="0" smtClean="0"/>
          </a:p>
          <a:p>
            <a:pPr marL="0" indent="0">
              <a:buNone/>
            </a:pPr>
            <a:endParaRPr lang="en-US" sz="2800" b="1" i="1" dirty="0"/>
          </a:p>
        </p:txBody>
      </p:sp>
    </p:spTree>
    <p:extLst>
      <p:ext uri="{BB962C8B-B14F-4D97-AF65-F5344CB8AC3E}">
        <p14:creationId xmlns:p14="http://schemas.microsoft.com/office/powerpoint/2010/main" val="259041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Handle errors gracefully and return standard error codes</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5800" dirty="0"/>
              <a:t>Common error HTTP status codes include</a:t>
            </a:r>
            <a:r>
              <a:rPr lang="en-US" dirty="0"/>
              <a:t>:</a:t>
            </a:r>
            <a:br>
              <a:rPr lang="en-US" dirty="0"/>
            </a:br>
            <a:endParaRPr lang="en-US" dirty="0"/>
          </a:p>
          <a:p>
            <a:r>
              <a:rPr lang="en-US" dirty="0"/>
              <a:t>400 Bad Request – This means that client-side input fails validation.</a:t>
            </a:r>
          </a:p>
          <a:p>
            <a:r>
              <a:rPr lang="en-US" dirty="0"/>
              <a:t>401 Unauthorized – This means the user isn’t not authorized to access a resource. It usually returns when the user isn’t authenticated.</a:t>
            </a:r>
          </a:p>
          <a:p>
            <a:r>
              <a:rPr lang="en-US" dirty="0"/>
              <a:t>403 Forbidden – This means the user is authenticated, but it’s not allowed to access a resource.</a:t>
            </a:r>
          </a:p>
          <a:p>
            <a:r>
              <a:rPr lang="en-US" dirty="0"/>
              <a:t>404 Not Found – This indicates that a resource is not found.</a:t>
            </a:r>
          </a:p>
          <a:p>
            <a:r>
              <a:rPr lang="en-US" dirty="0"/>
              <a:t>500 Internal server error – This is a generic server error. It probably shouldn’t be thrown explicitly.</a:t>
            </a:r>
          </a:p>
          <a:p>
            <a:r>
              <a:rPr lang="en-US" dirty="0"/>
              <a:t>502 </a:t>
            </a:r>
            <a:r>
              <a:rPr lang="en-US" dirty="0">
                <a:hlinkClick r:id="rId2"/>
              </a:rPr>
              <a:t>Bad Gateway</a:t>
            </a:r>
            <a:r>
              <a:rPr lang="en-US" dirty="0"/>
              <a:t> – This indicates an invalid response from an upstream server.</a:t>
            </a:r>
          </a:p>
          <a:p>
            <a:r>
              <a:rPr lang="en-US" dirty="0"/>
              <a:t>503 Service Unavailable – This indicates that something unexpected happened on server side (It can be anything like server overload, some parts of the system failed, etc.).</a:t>
            </a:r>
          </a:p>
          <a:p>
            <a:pPr marL="0" indent="0">
              <a:buNone/>
            </a:pPr>
            <a:endParaRPr lang="en-US" dirty="0"/>
          </a:p>
        </p:txBody>
      </p:sp>
    </p:spTree>
    <p:extLst>
      <p:ext uri="{BB962C8B-B14F-4D97-AF65-F5344CB8AC3E}">
        <p14:creationId xmlns:p14="http://schemas.microsoft.com/office/powerpoint/2010/main" val="440050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409</Words>
  <Application>Microsoft Office PowerPoint</Application>
  <PresentationFormat>On-screen Show (4:3)</PresentationFormat>
  <Paragraphs>46</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Rest API  Best Practices</vt:lpstr>
      <vt:lpstr>What is a REST API? </vt:lpstr>
      <vt:lpstr>Accept and respond with JSON </vt:lpstr>
      <vt:lpstr>PowerPoint Presentation</vt:lpstr>
      <vt:lpstr>PowerPoint Presentation</vt:lpstr>
      <vt:lpstr>PowerPoint Presentation</vt:lpstr>
      <vt:lpstr> </vt:lpstr>
      <vt:lpstr> </vt:lpstr>
      <vt:lpstr>Handle errors gracefully and return standard error codes </vt:lpstr>
      <vt:lpstr> </vt:lpstr>
      <vt:lpstr>Allow filtering, sorting, and pagination(পৃষ্ঠা সংখ্যা) </vt:lpstr>
      <vt:lpstr>PowerPoint Presentation</vt:lpstr>
      <vt:lpstr>PowerPoint Presentation</vt:lpstr>
      <vt:lpstr>PowerPoint Presentation</vt:lpstr>
      <vt:lpstr>PowerPoint Presentation</vt:lpstr>
      <vt:lpstr>REST API Response Best Practice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 Best Practices</dc:title>
  <dc:creator>user</dc:creator>
  <cp:lastModifiedBy>user</cp:lastModifiedBy>
  <cp:revision>13</cp:revision>
  <dcterms:created xsi:type="dcterms:W3CDTF">2022-10-30T19:30:14Z</dcterms:created>
  <dcterms:modified xsi:type="dcterms:W3CDTF">2022-10-30T22:37:08Z</dcterms:modified>
</cp:coreProperties>
</file>