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75" r:id="rId16"/>
    <p:sldId id="276" r:id="rId17"/>
    <p:sldId id="277"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E307EA-81A6-41E7-ABE1-6639FDA755AC}"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394141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307EA-81A6-41E7-ABE1-6639FDA755AC}"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418714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307EA-81A6-41E7-ABE1-6639FDA755AC}"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168411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307EA-81A6-41E7-ABE1-6639FDA755AC}"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136533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E307EA-81A6-41E7-ABE1-6639FDA755AC}"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345731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E307EA-81A6-41E7-ABE1-6639FDA755AC}"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41384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E307EA-81A6-41E7-ABE1-6639FDA755AC}"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47339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E307EA-81A6-41E7-ABE1-6639FDA755AC}"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15456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307EA-81A6-41E7-ABE1-6639FDA755AC}"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1485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E307EA-81A6-41E7-ABE1-6639FDA755AC}"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199568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E307EA-81A6-41E7-ABE1-6639FDA755AC}"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07559-D212-4617-8769-912A9DC1C376}" type="slidenum">
              <a:rPr lang="en-US" smtClean="0"/>
              <a:t>‹#›</a:t>
            </a:fld>
            <a:endParaRPr lang="en-US"/>
          </a:p>
        </p:txBody>
      </p:sp>
    </p:spTree>
    <p:extLst>
      <p:ext uri="{BB962C8B-B14F-4D97-AF65-F5344CB8AC3E}">
        <p14:creationId xmlns:p14="http://schemas.microsoft.com/office/powerpoint/2010/main" val="377996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307EA-81A6-41E7-ABE1-6639FDA755AC}" type="datetimeFigureOut">
              <a:rPr lang="en-US" smtClean="0"/>
              <a:t>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07559-D212-4617-8769-912A9DC1C376}" type="slidenum">
              <a:rPr lang="en-US" smtClean="0"/>
              <a:t>‹#›</a:t>
            </a:fld>
            <a:endParaRPr lang="en-US"/>
          </a:p>
        </p:txBody>
      </p:sp>
    </p:spTree>
    <p:extLst>
      <p:ext uri="{BB962C8B-B14F-4D97-AF65-F5344CB8AC3E}">
        <p14:creationId xmlns:p14="http://schemas.microsoft.com/office/powerpoint/2010/main" val="271449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hyperlink" Target="http://sqlmap.org/" TargetMode="External"/><Relationship Id="rId1" Type="http://schemas.openxmlformats.org/officeDocument/2006/relationships/slideLayout" Target="../slideLayouts/slideLayout2.xml"/><Relationship Id="rId6" Type="http://schemas.openxmlformats.org/officeDocument/2006/relationships/hyperlink" Target="https://www.owasp.org/index.php/Regular_expression_Denial_of_Service_-_ReDoS" TargetMode="External"/><Relationship Id="rId5" Type="http://schemas.openxmlformats.org/officeDocument/2006/relationships/hyperlink" Target="https://www.npmjs.com/package/safe-regex" TargetMode="External"/><Relationship Id="rId4" Type="http://schemas.openxmlformats.org/officeDocument/2006/relationships/hyperlink" Target="https://github.com/nabla-c0d3/sslyz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ransport_Layer_Secur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elmetjs.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nimir/node-rate-limiter-flexib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nyk.io/docs/github" TargetMode="External"/><Relationship Id="rId2" Type="http://schemas.openxmlformats.org/officeDocument/2006/relationships/hyperlink" Target="https://www.npmjs.com/package/snyk" TargetMode="External"/><Relationship Id="rId1" Type="http://schemas.openxmlformats.org/officeDocument/2006/relationships/slideLayout" Target="../slideLayouts/slideLayout2.xml"/><Relationship Id="rId4" Type="http://schemas.openxmlformats.org/officeDocument/2006/relationships/hyperlink" Target="https://snyk.io/vul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b="1" dirty="0" smtClean="0"/>
              <a:t>Web &amp; REST API</a:t>
            </a:r>
            <a:r>
              <a:rPr lang="en-US" sz="7200" b="1" dirty="0" smtClean="0"/>
              <a:t> Security </a:t>
            </a:r>
            <a:endParaRPr lang="en-US" sz="7200" b="1" dirty="0"/>
          </a:p>
        </p:txBody>
      </p:sp>
      <p:sp>
        <p:nvSpPr>
          <p:cNvPr id="3" name="Subtitle 2"/>
          <p:cNvSpPr>
            <a:spLocks noGrp="1"/>
          </p:cNvSpPr>
          <p:nvPr>
            <p:ph type="subTitle" idx="1"/>
          </p:nvPr>
        </p:nvSpPr>
        <p:spPr/>
        <p:txBody>
          <a:bodyPr>
            <a:normAutofit/>
          </a:bodyPr>
          <a:lstStyle/>
          <a:p>
            <a:r>
              <a:rPr lang="en-US" sz="5400" b="1" dirty="0" smtClean="0"/>
              <a:t>Best Practices</a:t>
            </a:r>
            <a:endParaRPr lang="en-US" sz="5400" b="1" dirty="0"/>
          </a:p>
        </p:txBody>
      </p:sp>
    </p:spTree>
    <p:extLst>
      <p:ext uri="{BB962C8B-B14F-4D97-AF65-F5344CB8AC3E}">
        <p14:creationId xmlns:p14="http://schemas.microsoft.com/office/powerpoint/2010/main" val="2851541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Additional </a:t>
            </a:r>
            <a:r>
              <a:rPr lang="en-US" b="1" dirty="0" smtClean="0"/>
              <a:t>considerations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Always filter and sanitize user input to protect against </a:t>
            </a:r>
            <a:r>
              <a:rPr lang="en-US" b="1" dirty="0"/>
              <a:t>cross-site scripting (XSS) </a:t>
            </a:r>
            <a:r>
              <a:rPr lang="en-US" dirty="0"/>
              <a:t>and </a:t>
            </a:r>
            <a:r>
              <a:rPr lang="en-US" b="1" dirty="0"/>
              <a:t>command injection attacks</a:t>
            </a:r>
            <a:r>
              <a:rPr lang="en-US" dirty="0"/>
              <a:t>.</a:t>
            </a:r>
          </a:p>
          <a:p>
            <a:r>
              <a:rPr lang="en-US" dirty="0"/>
              <a:t>Defend against SQL injection attacks by using parameterized queries or prepared statements.</a:t>
            </a:r>
          </a:p>
          <a:p>
            <a:r>
              <a:rPr lang="en-US" dirty="0"/>
              <a:t>Use the open-source </a:t>
            </a:r>
            <a:r>
              <a:rPr lang="en-US" dirty="0" err="1">
                <a:hlinkClick r:id="rId2"/>
              </a:rPr>
              <a:t>sqlmap</a:t>
            </a:r>
            <a:r>
              <a:rPr lang="en-US" dirty="0"/>
              <a:t> tool to detect SQL injection vulnerabilities in your app.</a:t>
            </a:r>
          </a:p>
          <a:p>
            <a:r>
              <a:rPr lang="en-US" dirty="0"/>
              <a:t>Use the </a:t>
            </a:r>
            <a:r>
              <a:rPr lang="en-US" dirty="0" err="1">
                <a:hlinkClick r:id="rId3"/>
              </a:rPr>
              <a:t>nmap</a:t>
            </a:r>
            <a:r>
              <a:rPr lang="en-US" dirty="0"/>
              <a:t> and </a:t>
            </a:r>
            <a:r>
              <a:rPr lang="en-US" dirty="0" err="1">
                <a:hlinkClick r:id="rId4"/>
              </a:rPr>
              <a:t>sslyze</a:t>
            </a:r>
            <a:r>
              <a:rPr lang="en-US" dirty="0"/>
              <a:t> tools to test the configuration of your SSL ciphers, keys, and renegotiation as well as the validity of your certificate.</a:t>
            </a:r>
          </a:p>
          <a:p>
            <a:r>
              <a:rPr lang="en-US" dirty="0"/>
              <a:t>Use </a:t>
            </a:r>
            <a:r>
              <a:rPr lang="en-US" dirty="0">
                <a:hlinkClick r:id="rId5"/>
              </a:rPr>
              <a:t>safe-regex</a:t>
            </a:r>
            <a:r>
              <a:rPr lang="en-US" dirty="0"/>
              <a:t> to ensure your regular expressions are not susceptible to </a:t>
            </a:r>
            <a:r>
              <a:rPr lang="en-US" dirty="0">
                <a:hlinkClick r:id="rId6"/>
              </a:rPr>
              <a:t>regular expression denial of service</a:t>
            </a:r>
            <a:r>
              <a:rPr lang="en-US" dirty="0"/>
              <a:t> attacks.</a:t>
            </a:r>
          </a:p>
          <a:p>
            <a:endParaRPr lang="en-US" dirty="0"/>
          </a:p>
        </p:txBody>
      </p:sp>
    </p:spTree>
    <p:extLst>
      <p:ext uri="{BB962C8B-B14F-4D97-AF65-F5344CB8AC3E}">
        <p14:creationId xmlns:p14="http://schemas.microsoft.com/office/powerpoint/2010/main" val="661667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API Security</a:t>
            </a:r>
            <a:endParaRPr 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641" y="1600200"/>
            <a:ext cx="817071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452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249107"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725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229600" cy="156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1332"/>
            <a:ext cx="8305800" cy="179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495800"/>
            <a:ext cx="8451850" cy="185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329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229600" cy="422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40612"/>
            <a:ext cx="7650163" cy="125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73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 WEB TOKEN (JWT)</a:t>
            </a:r>
            <a:endParaRPr lang="en-US" b="1"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949" y="2057400"/>
            <a:ext cx="8229600" cy="244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029200"/>
            <a:ext cx="838549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472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 WEB TOKEN HEADER</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54117"/>
            <a:ext cx="8229600" cy="4018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154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 WEB TOKEN PAYLOAD</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46929"/>
            <a:ext cx="8229600" cy="403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159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 WEB TOKEN SIGNATURE</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87943"/>
            <a:ext cx="8229600" cy="435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235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JWT</a:t>
            </a:r>
            <a:endParaRPr lang="en-US" b="1"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88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709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a:t>
            </a:r>
            <a:r>
              <a:rPr lang="en-US" b="1" dirty="0" smtClean="0"/>
              <a:t>TLS</a:t>
            </a:r>
            <a:endParaRPr lang="en-US" dirty="0"/>
          </a:p>
        </p:txBody>
      </p:sp>
      <p:sp>
        <p:nvSpPr>
          <p:cNvPr id="3" name="Content Placeholder 2"/>
          <p:cNvSpPr>
            <a:spLocks noGrp="1"/>
          </p:cNvSpPr>
          <p:nvPr>
            <p:ph idx="1"/>
          </p:nvPr>
        </p:nvSpPr>
        <p:spPr/>
        <p:txBody>
          <a:bodyPr/>
          <a:lstStyle/>
          <a:p>
            <a:pPr marL="0" indent="0">
              <a:buNone/>
            </a:pPr>
            <a:r>
              <a:rPr lang="en-US" dirty="0"/>
              <a:t>If your app deals with or transmits sensitive data, use </a:t>
            </a:r>
            <a:r>
              <a:rPr lang="en-US" dirty="0">
                <a:hlinkClick r:id="rId2"/>
              </a:rPr>
              <a:t>Transport Layer Security</a:t>
            </a:r>
            <a:r>
              <a:rPr lang="en-US" dirty="0"/>
              <a:t> (TLS) to secure the connection and the data. This technology encrypts data before it is sent from the client to the server, thus preventing some common (and easy) hacks. </a:t>
            </a:r>
          </a:p>
        </p:txBody>
      </p:sp>
    </p:spTree>
    <p:extLst>
      <p:ext uri="{BB962C8B-B14F-4D97-AF65-F5344CB8AC3E}">
        <p14:creationId xmlns:p14="http://schemas.microsoft.com/office/powerpoint/2010/main" val="829709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a:t>
            </a:r>
            <a:r>
              <a:rPr lang="en-US" b="1" dirty="0" smtClean="0"/>
              <a:t>Helmet</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Helmet</a:t>
            </a:r>
            <a:r>
              <a:rPr lang="en-US" dirty="0"/>
              <a:t> can help protect your app from some well-known web vulnerabilities by setting HTTP headers appropriately</a:t>
            </a:r>
            <a:r>
              <a:rPr lang="en-US" dirty="0" smtClean="0"/>
              <a:t>.</a:t>
            </a:r>
          </a:p>
          <a:p>
            <a:pPr marL="0" indent="0">
              <a:buNone/>
            </a:pPr>
            <a:endParaRPr lang="en-US" dirty="0"/>
          </a:p>
          <a:p>
            <a:pPr marL="0" indent="0">
              <a:buNone/>
            </a:pPr>
            <a:endParaRPr lang="en-US" dirty="0" smtClean="0"/>
          </a:p>
          <a:p>
            <a:pPr marL="0" indent="0" algn="ctr">
              <a:buNone/>
            </a:pPr>
            <a:r>
              <a:rPr lang="en-US" b="1" i="1" dirty="0" smtClean="0"/>
              <a:t>$ </a:t>
            </a:r>
            <a:r>
              <a:rPr lang="en-US" b="1" i="1" dirty="0" err="1" smtClean="0"/>
              <a:t>npm</a:t>
            </a:r>
            <a:r>
              <a:rPr lang="en-US" b="1" i="1" dirty="0" smtClean="0"/>
              <a:t> install --save helmet</a:t>
            </a:r>
            <a:endParaRPr lang="en-US" b="1" i="1" dirty="0"/>
          </a:p>
        </p:txBody>
      </p:sp>
    </p:spTree>
    <p:extLst>
      <p:ext uri="{BB962C8B-B14F-4D97-AF65-F5344CB8AC3E}">
        <p14:creationId xmlns:p14="http://schemas.microsoft.com/office/powerpoint/2010/main" val="1759407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Reduce </a:t>
            </a:r>
            <a:r>
              <a:rPr lang="en-US" b="1" dirty="0" smtClean="0"/>
              <a:t>Fingerprinting</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It can help to provide an extra layer of </a:t>
            </a:r>
            <a:r>
              <a:rPr lang="en-US" sz="2800" dirty="0" err="1"/>
              <a:t>obsecurity</a:t>
            </a:r>
            <a:r>
              <a:rPr lang="en-US" sz="2800" dirty="0"/>
              <a:t> to reduce server fingerprinting. Though not a security issue itself, a method to improve the overall posture of a web server is to take measures to reduce the ability to fingerprint the software being used on the server. Server software can be fingerprinted by </a:t>
            </a:r>
            <a:r>
              <a:rPr lang="en-US" sz="2800" dirty="0" err="1"/>
              <a:t>kwirks</a:t>
            </a:r>
            <a:r>
              <a:rPr lang="en-US" sz="2800" dirty="0"/>
              <a:t> in how they respond to specific requests</a:t>
            </a:r>
            <a:r>
              <a:rPr lang="en-US" sz="2800" dirty="0" smtClean="0"/>
              <a:t>.</a:t>
            </a:r>
          </a:p>
          <a:p>
            <a:pPr marL="0" indent="0">
              <a:buNone/>
            </a:pPr>
            <a:endParaRPr lang="en-US" sz="2800" dirty="0"/>
          </a:p>
          <a:p>
            <a:pPr marL="0" indent="0" algn="ctr">
              <a:buNone/>
            </a:pPr>
            <a:r>
              <a:rPr lang="en-US" sz="2800" b="1" dirty="0" err="1" smtClean="0"/>
              <a:t>app</a:t>
            </a:r>
            <a:r>
              <a:rPr lang="en-US" sz="2800" b="1" dirty="0" err="1"/>
              <a:t>.disable</a:t>
            </a:r>
            <a:r>
              <a:rPr lang="en-US" sz="2800" b="1" dirty="0"/>
              <a:t>('x-powered-by')</a:t>
            </a:r>
          </a:p>
        </p:txBody>
      </p:sp>
    </p:spTree>
    <p:extLst>
      <p:ext uri="{BB962C8B-B14F-4D97-AF65-F5344CB8AC3E}">
        <p14:creationId xmlns:p14="http://schemas.microsoft.com/office/powerpoint/2010/main" val="862669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cookies </a:t>
            </a:r>
            <a:r>
              <a:rPr lang="en-US" b="1" dirty="0" smtClean="0"/>
              <a:t>securely</a:t>
            </a:r>
            <a:endParaRPr lang="en-US" dirty="0"/>
          </a:p>
        </p:txBody>
      </p:sp>
      <p:sp>
        <p:nvSpPr>
          <p:cNvPr id="3" name="Content Placeholder 2"/>
          <p:cNvSpPr>
            <a:spLocks noGrp="1"/>
          </p:cNvSpPr>
          <p:nvPr>
            <p:ph idx="1"/>
          </p:nvPr>
        </p:nvSpPr>
        <p:spPr/>
        <p:txBody>
          <a:bodyPr/>
          <a:lstStyle/>
          <a:p>
            <a:pPr marL="0" indent="0">
              <a:buNone/>
            </a:pPr>
            <a:r>
              <a:rPr lang="en-US" dirty="0"/>
              <a:t>To ensure cookies don’t open your app to exploits, don’t use the default session cookie name and set cookie security options appropriately</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66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Don’t use the default session cookie </a:t>
            </a:r>
            <a:r>
              <a:rPr lang="en-US" b="1" dirty="0" smtClean="0"/>
              <a:t>name</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const</a:t>
            </a:r>
            <a:r>
              <a:rPr lang="en-US" dirty="0" smtClean="0"/>
              <a:t> session </a:t>
            </a:r>
            <a:r>
              <a:rPr lang="en-US" dirty="0"/>
              <a:t>=</a:t>
            </a:r>
            <a:r>
              <a:rPr lang="en-US" dirty="0" smtClean="0"/>
              <a:t> </a:t>
            </a:r>
            <a:r>
              <a:rPr lang="en-US" dirty="0"/>
              <a:t>require('express-session')</a:t>
            </a:r>
            <a:r>
              <a:rPr lang="en-US" dirty="0" smtClean="0"/>
              <a:t> </a:t>
            </a:r>
            <a:r>
              <a:rPr lang="en-US" dirty="0" err="1" smtClean="0"/>
              <a:t>app</a:t>
            </a:r>
            <a:r>
              <a:rPr lang="en-US" dirty="0" err="1"/>
              <a:t>.set</a:t>
            </a:r>
            <a:r>
              <a:rPr lang="en-US" dirty="0"/>
              <a:t>('trust proxy',</a:t>
            </a:r>
            <a:r>
              <a:rPr lang="en-US" dirty="0" smtClean="0"/>
              <a:t> </a:t>
            </a:r>
            <a:r>
              <a:rPr lang="en-US" dirty="0"/>
              <a:t>1)</a:t>
            </a:r>
            <a:r>
              <a:rPr lang="en-US" dirty="0" smtClean="0"/>
              <a:t>        // </a:t>
            </a:r>
            <a:r>
              <a:rPr lang="en-US" dirty="0"/>
              <a:t>trust first proxy </a:t>
            </a:r>
            <a:endParaRPr lang="en-US" dirty="0" smtClean="0"/>
          </a:p>
          <a:p>
            <a:pPr marL="400050" lvl="1" indent="0">
              <a:buNone/>
            </a:pPr>
            <a:r>
              <a:rPr lang="en-US" dirty="0" err="1" smtClean="0"/>
              <a:t>app.use</a:t>
            </a:r>
            <a:r>
              <a:rPr lang="en-US" dirty="0" smtClean="0"/>
              <a:t>(session</a:t>
            </a:r>
            <a:r>
              <a:rPr lang="en-US" dirty="0"/>
              <a:t>({</a:t>
            </a:r>
            <a:r>
              <a:rPr lang="en-US" dirty="0" smtClean="0"/>
              <a:t> </a:t>
            </a:r>
          </a:p>
          <a:p>
            <a:pPr marL="400050" lvl="1" indent="0">
              <a:buNone/>
            </a:pPr>
            <a:r>
              <a:rPr lang="en-US" dirty="0" smtClean="0"/>
              <a:t>secret</a:t>
            </a:r>
            <a:r>
              <a:rPr lang="en-US" dirty="0"/>
              <a:t>:</a:t>
            </a:r>
            <a:r>
              <a:rPr lang="en-US" dirty="0" smtClean="0"/>
              <a:t> </a:t>
            </a:r>
            <a:r>
              <a:rPr lang="en-US" dirty="0"/>
              <a:t>'s3Cur3',</a:t>
            </a:r>
            <a:r>
              <a:rPr lang="en-US" dirty="0" smtClean="0"/>
              <a:t> </a:t>
            </a:r>
          </a:p>
          <a:p>
            <a:pPr marL="0" indent="0">
              <a:buNone/>
            </a:pPr>
            <a:r>
              <a:rPr lang="en-US" dirty="0" smtClean="0"/>
              <a:t>name</a:t>
            </a:r>
            <a:r>
              <a:rPr lang="en-US" dirty="0"/>
              <a:t>:</a:t>
            </a:r>
            <a:r>
              <a:rPr lang="en-US" dirty="0" smtClean="0"/>
              <a:t> </a:t>
            </a:r>
            <a:r>
              <a:rPr lang="en-US" dirty="0"/>
              <a:t>'</a:t>
            </a:r>
            <a:r>
              <a:rPr lang="en-US" dirty="0" err="1"/>
              <a:t>sessionId</a:t>
            </a:r>
            <a:r>
              <a:rPr lang="en-US" dirty="0"/>
              <a:t>'</a:t>
            </a:r>
            <a:r>
              <a:rPr lang="en-US" dirty="0" smtClean="0"/>
              <a:t> </a:t>
            </a:r>
            <a:r>
              <a:rPr lang="en-US" dirty="0"/>
              <a:t>}))</a:t>
            </a:r>
          </a:p>
        </p:txBody>
      </p:sp>
    </p:spTree>
    <p:extLst>
      <p:ext uri="{BB962C8B-B14F-4D97-AF65-F5344CB8AC3E}">
        <p14:creationId xmlns:p14="http://schemas.microsoft.com/office/powerpoint/2010/main" val="2706954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Set cookie security </a:t>
            </a:r>
            <a:r>
              <a:rPr lang="en-US" b="1" dirty="0" smtClean="0"/>
              <a:t>options</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Set the following cookie options to enhance security:</a:t>
            </a:r>
          </a:p>
          <a:p>
            <a:pPr lvl="1" algn="just"/>
            <a:r>
              <a:rPr lang="en-US" b="1" dirty="0"/>
              <a:t>secure</a:t>
            </a:r>
            <a:r>
              <a:rPr lang="en-US" dirty="0"/>
              <a:t> - Ensures the browser only sends the cookie over HTTPS.</a:t>
            </a:r>
          </a:p>
          <a:p>
            <a:pPr lvl="1" algn="just"/>
            <a:r>
              <a:rPr lang="en-US" b="1" dirty="0" err="1"/>
              <a:t>httpOnly</a:t>
            </a:r>
            <a:r>
              <a:rPr lang="en-US" dirty="0"/>
              <a:t> - Ensures the cookie is sent only over HTTP(S), not client JavaScript, helping to protect against cross-site scripting attacks.</a:t>
            </a:r>
          </a:p>
          <a:p>
            <a:pPr lvl="1" algn="just"/>
            <a:r>
              <a:rPr lang="en-US" b="1" dirty="0"/>
              <a:t>domain</a:t>
            </a:r>
            <a:r>
              <a:rPr lang="en-US" dirty="0"/>
              <a:t> - indicates the domain of the cookie; use it to compare against the domain of the server in which the URL is being requested. If they match, then check the path attribute next.</a:t>
            </a:r>
          </a:p>
          <a:p>
            <a:pPr lvl="1" algn="just"/>
            <a:r>
              <a:rPr lang="en-US" b="1" dirty="0"/>
              <a:t>path</a:t>
            </a:r>
            <a:r>
              <a:rPr lang="en-US" dirty="0"/>
              <a:t> - indicates the path of the cookie; use it to compare against the request path. If this and domain match, then send the cookie in the request.</a:t>
            </a:r>
          </a:p>
          <a:p>
            <a:pPr lvl="1" algn="just"/>
            <a:r>
              <a:rPr lang="en-US" b="1" dirty="0"/>
              <a:t>expires</a:t>
            </a:r>
            <a:r>
              <a:rPr lang="en-US" dirty="0"/>
              <a:t> - use to set expiration date for persistent cookies.</a:t>
            </a:r>
          </a:p>
          <a:p>
            <a:pPr marL="0" indent="0">
              <a:buNone/>
            </a:pPr>
            <a:endParaRPr lang="en-US" dirty="0"/>
          </a:p>
        </p:txBody>
      </p:sp>
    </p:spTree>
    <p:extLst>
      <p:ext uri="{BB962C8B-B14F-4D97-AF65-F5344CB8AC3E}">
        <p14:creationId xmlns:p14="http://schemas.microsoft.com/office/powerpoint/2010/main" val="2750555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Prevent brute-force attacks against authorization</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Make sure login endpoints are protected to make private data more secure.</a:t>
            </a:r>
          </a:p>
          <a:p>
            <a:pPr marL="0" indent="0" algn="just">
              <a:buNone/>
            </a:pPr>
            <a:r>
              <a:rPr lang="en-US" dirty="0"/>
              <a:t>A simple and powerful technique is to block authorization attempts using two metrics:</a:t>
            </a:r>
          </a:p>
          <a:p>
            <a:pPr lvl="1" algn="just"/>
            <a:r>
              <a:rPr lang="en-US" dirty="0"/>
              <a:t>The first is number of consecutive failed attempts by the same user name and IP address.</a:t>
            </a:r>
          </a:p>
          <a:p>
            <a:pPr lvl="1" algn="just"/>
            <a:r>
              <a:rPr lang="en-US" dirty="0"/>
              <a:t>The second is number of failed attempts from an IP address over some long period of time. For example, block an IP address if it makes 100 failed attempts in one day.</a:t>
            </a:r>
          </a:p>
          <a:p>
            <a:pPr marL="0" indent="0" algn="just">
              <a:buNone/>
            </a:pPr>
            <a:r>
              <a:rPr lang="en-US" sz="3800" b="1" dirty="0">
                <a:hlinkClick r:id="rId2"/>
              </a:rPr>
              <a:t>rate-limiter-flexible</a:t>
            </a:r>
            <a:r>
              <a:rPr lang="en-US" dirty="0"/>
              <a:t> package provides tools to make this technique easy and fast</a:t>
            </a:r>
          </a:p>
          <a:p>
            <a:pPr marL="0" indent="0">
              <a:buNone/>
            </a:pPr>
            <a:endParaRPr lang="en-US" dirty="0"/>
          </a:p>
        </p:txBody>
      </p:sp>
    </p:spTree>
    <p:extLst>
      <p:ext uri="{BB962C8B-B14F-4D97-AF65-F5344CB8AC3E}">
        <p14:creationId xmlns:p14="http://schemas.microsoft.com/office/powerpoint/2010/main" val="3657635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Ensure your dependencies are secure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You </a:t>
            </a:r>
            <a:r>
              <a:rPr lang="en-US" dirty="0"/>
              <a:t>can use ‘</a:t>
            </a:r>
            <a:r>
              <a:rPr lang="en-US" b="1" dirty="0" err="1"/>
              <a:t>npm</a:t>
            </a:r>
            <a:r>
              <a:rPr lang="en-US" b="1" dirty="0"/>
              <a:t> audit</a:t>
            </a:r>
            <a:r>
              <a:rPr lang="en-US" dirty="0"/>
              <a:t>’ to analyze your dependency tree.</a:t>
            </a:r>
          </a:p>
          <a:p>
            <a:pPr marL="0" indent="0" algn="ctr">
              <a:buNone/>
            </a:pPr>
            <a:r>
              <a:rPr lang="en-US" b="1" dirty="0" smtClean="0"/>
              <a:t>$ </a:t>
            </a:r>
            <a:r>
              <a:rPr lang="en-US" b="1" dirty="0" err="1" smtClean="0"/>
              <a:t>npm</a:t>
            </a:r>
            <a:r>
              <a:rPr lang="en-US" b="1" dirty="0" smtClean="0"/>
              <a:t> audit</a:t>
            </a:r>
            <a:endParaRPr lang="en-US" b="1" dirty="0"/>
          </a:p>
          <a:p>
            <a:pPr marL="0" indent="0">
              <a:buNone/>
            </a:pPr>
            <a:r>
              <a:rPr lang="en-US" dirty="0" err="1"/>
              <a:t>Snyk</a:t>
            </a:r>
            <a:r>
              <a:rPr lang="en-US" dirty="0"/>
              <a:t> offers both a </a:t>
            </a:r>
            <a:r>
              <a:rPr lang="en-US" dirty="0">
                <a:hlinkClick r:id="rId2"/>
              </a:rPr>
              <a:t>command-line tool</a:t>
            </a:r>
            <a:r>
              <a:rPr lang="en-US" dirty="0"/>
              <a:t> and a </a:t>
            </a:r>
            <a:r>
              <a:rPr lang="en-US" dirty="0" err="1">
                <a:hlinkClick r:id="rId3"/>
              </a:rPr>
              <a:t>Github</a:t>
            </a:r>
            <a:r>
              <a:rPr lang="en-US" dirty="0">
                <a:hlinkClick r:id="rId3"/>
              </a:rPr>
              <a:t> integration</a:t>
            </a:r>
            <a:r>
              <a:rPr lang="en-US" dirty="0"/>
              <a:t> that checks your application against </a:t>
            </a:r>
            <a:r>
              <a:rPr lang="en-US" dirty="0" err="1">
                <a:hlinkClick r:id="rId4"/>
              </a:rPr>
              <a:t>Snyk’s</a:t>
            </a:r>
            <a:r>
              <a:rPr lang="en-US" dirty="0">
                <a:hlinkClick r:id="rId4"/>
              </a:rPr>
              <a:t> open source vulnerability database</a:t>
            </a:r>
            <a:r>
              <a:rPr lang="en-US" dirty="0"/>
              <a:t> for any known vulnerabilities in your dependencies. Install the CLI as follows:</a:t>
            </a:r>
          </a:p>
          <a:p>
            <a:pPr marL="0" indent="0" algn="ctr">
              <a:buNone/>
            </a:pPr>
            <a:r>
              <a:rPr lang="en-US" b="1" dirty="0" smtClean="0"/>
              <a:t>$ </a:t>
            </a:r>
            <a:r>
              <a:rPr lang="en-US" b="1" dirty="0" err="1" smtClean="0"/>
              <a:t>npm</a:t>
            </a:r>
            <a:r>
              <a:rPr lang="en-US" b="1" dirty="0" smtClean="0"/>
              <a:t> install -g </a:t>
            </a:r>
            <a:r>
              <a:rPr lang="en-US" b="1" dirty="0" err="1" smtClean="0"/>
              <a:t>snyk</a:t>
            </a:r>
            <a:r>
              <a:rPr lang="en-US" b="1" dirty="0" smtClean="0"/>
              <a:t> </a:t>
            </a:r>
          </a:p>
          <a:p>
            <a:pPr marL="0" indent="0" algn="ctr">
              <a:buNone/>
            </a:pPr>
            <a:r>
              <a:rPr lang="en-US" b="1" dirty="0" smtClean="0"/>
              <a:t>$ cd your-app</a:t>
            </a:r>
          </a:p>
          <a:p>
            <a:pPr marL="0" indent="0">
              <a:buNone/>
            </a:pPr>
            <a:r>
              <a:rPr lang="en-US" dirty="0"/>
              <a:t>Use this command to test your application for vulnerabilities:</a:t>
            </a:r>
          </a:p>
          <a:p>
            <a:pPr marL="0" indent="0" algn="ctr">
              <a:buNone/>
            </a:pPr>
            <a:r>
              <a:rPr lang="en-US" b="1" dirty="0" smtClean="0"/>
              <a:t>$ </a:t>
            </a:r>
            <a:r>
              <a:rPr lang="en-US" b="1" dirty="0" err="1" smtClean="0"/>
              <a:t>snyk</a:t>
            </a:r>
            <a:r>
              <a:rPr lang="en-US" b="1" dirty="0" smtClean="0"/>
              <a:t> test</a:t>
            </a:r>
          </a:p>
          <a:p>
            <a:pPr marL="0" indent="0">
              <a:buNone/>
            </a:pPr>
            <a:r>
              <a:rPr lang="en-US" dirty="0"/>
              <a:t>Use this command to open a wizard that walks you through the process of applying updates or patches to fix the vulnerabilities that were found:</a:t>
            </a:r>
          </a:p>
          <a:p>
            <a:pPr marL="0" indent="0" algn="ctr">
              <a:buNone/>
            </a:pPr>
            <a:r>
              <a:rPr lang="en-US" b="1" dirty="0" smtClean="0"/>
              <a:t>$ </a:t>
            </a:r>
            <a:r>
              <a:rPr lang="en-US" b="1" dirty="0" err="1" smtClean="0"/>
              <a:t>snyk</a:t>
            </a:r>
            <a:r>
              <a:rPr lang="en-US" b="1" dirty="0" smtClean="0"/>
              <a:t> wizard</a:t>
            </a:r>
            <a:endParaRPr lang="en-US" b="1" dirty="0"/>
          </a:p>
        </p:txBody>
      </p:sp>
    </p:spTree>
    <p:extLst>
      <p:ext uri="{BB962C8B-B14F-4D97-AF65-F5344CB8AC3E}">
        <p14:creationId xmlns:p14="http://schemas.microsoft.com/office/powerpoint/2010/main" val="4223808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341</Words>
  <Application>Microsoft Office PowerPoint</Application>
  <PresentationFormat>On-screen Show (4:3)</PresentationFormat>
  <Paragraphs>55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Web &amp; REST API Security </vt:lpstr>
      <vt:lpstr>Use TLS</vt:lpstr>
      <vt:lpstr>Use Helmet</vt:lpstr>
      <vt:lpstr>Reduce Fingerprinting</vt:lpstr>
      <vt:lpstr>Use cookies securely</vt:lpstr>
      <vt:lpstr>Don’t use the default session cookie name</vt:lpstr>
      <vt:lpstr>Set cookie security options</vt:lpstr>
      <vt:lpstr>Prevent brute-force attacks against authorization </vt:lpstr>
      <vt:lpstr>Ensure your dependencies are secure </vt:lpstr>
      <vt:lpstr>Additional considerations</vt:lpstr>
      <vt:lpstr>REST API Security</vt:lpstr>
      <vt:lpstr>PowerPoint Presentation</vt:lpstr>
      <vt:lpstr>PowerPoint Presentation</vt:lpstr>
      <vt:lpstr>PowerPoint Presentation</vt:lpstr>
      <vt:lpstr>JSON WEB TOKEN (JWT)</vt:lpstr>
      <vt:lpstr>JSON WEB TOKEN HEADER</vt:lpstr>
      <vt:lpstr>JSON WEB TOKEN PAYLOAD</vt:lpstr>
      <vt:lpstr>JSON WEB TOKEN SIGNATURE</vt:lpstr>
      <vt:lpstr>JWT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2022-11-03T19:21:24Z</dcterms:created>
  <dcterms:modified xsi:type="dcterms:W3CDTF">2022-11-03T20:09:35Z</dcterms:modified>
</cp:coreProperties>
</file>