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206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F6EBA-6B85-4146-8E48-15E7ACF266A9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937DB-B71C-4C39-9EAA-3679A0DE3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9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F6EBA-6B85-4146-8E48-15E7ACF266A9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937DB-B71C-4C39-9EAA-3679A0DE3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08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F6EBA-6B85-4146-8E48-15E7ACF266A9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937DB-B71C-4C39-9EAA-3679A0DE3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2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F6EBA-6B85-4146-8E48-15E7ACF266A9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937DB-B71C-4C39-9EAA-3679A0DE3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69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F6EBA-6B85-4146-8E48-15E7ACF266A9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937DB-B71C-4C39-9EAA-3679A0DE3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F6EBA-6B85-4146-8E48-15E7ACF266A9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937DB-B71C-4C39-9EAA-3679A0DE3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94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F6EBA-6B85-4146-8E48-15E7ACF266A9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937DB-B71C-4C39-9EAA-3679A0DE3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75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F6EBA-6B85-4146-8E48-15E7ACF266A9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937DB-B71C-4C39-9EAA-3679A0DE3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80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F6EBA-6B85-4146-8E48-15E7ACF266A9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937DB-B71C-4C39-9EAA-3679A0DE3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87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F6EBA-6B85-4146-8E48-15E7ACF266A9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937DB-B71C-4C39-9EAA-3679A0DE3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90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F6EBA-6B85-4146-8E48-15E7ACF266A9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937DB-B71C-4C39-9EAA-3679A0DE3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68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F6EBA-6B85-4146-8E48-15E7ACF266A9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937DB-B71C-4C39-9EAA-3679A0DE3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26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1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6712" y="198782"/>
            <a:ext cx="8177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What types of software our industry building now </a:t>
            </a: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12" y="1135949"/>
            <a:ext cx="2716696" cy="15281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628" y="3061294"/>
            <a:ext cx="4325592" cy="10633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628" y="4607951"/>
            <a:ext cx="2645259" cy="12480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71" y="1282226"/>
            <a:ext cx="1455098" cy="14550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303" y="1354817"/>
            <a:ext cx="3482944" cy="10904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82356" y="4755731"/>
            <a:ext cx="1885950" cy="952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79303" y="3061294"/>
            <a:ext cx="3705225" cy="14954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87108" y="4818614"/>
            <a:ext cx="4850927" cy="103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46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6712" y="198782"/>
            <a:ext cx="9232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Where should we focus more for full-stack development </a:t>
            </a: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0A2923A2-6B98-49E5-81FA-79B25F936C86}"/>
              </a:ext>
            </a:extLst>
          </p:cNvPr>
          <p:cNvGrpSpPr/>
          <p:nvPr/>
        </p:nvGrpSpPr>
        <p:grpSpPr>
          <a:xfrm>
            <a:off x="7634687" y="2532547"/>
            <a:ext cx="1700986" cy="1542079"/>
            <a:chOff x="991385" y="2480503"/>
            <a:chExt cx="1328360" cy="1204263"/>
          </a:xfrm>
        </p:grpSpPr>
        <p:pic>
          <p:nvPicPr>
            <p:cNvPr id="12" name="Picture 2" descr="C:\Users\Rabbil\Desktop\Lumen\computer.png">
              <a:extLst>
                <a:ext uri="{FF2B5EF4-FFF2-40B4-BE49-F238E27FC236}">
                  <a16:creationId xmlns="" xmlns:a16="http://schemas.microsoft.com/office/drawing/2014/main" id="{5ACA1F69-E611-4BEB-9D3E-95E37F11FB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385" y="2480503"/>
              <a:ext cx="1099721" cy="7545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AC6CCC46-94CF-4855-8547-8D94CF4C95A0}"/>
                </a:ext>
              </a:extLst>
            </p:cNvPr>
            <p:cNvSpPr txBox="1"/>
            <p:nvPr/>
          </p:nvSpPr>
          <p:spPr>
            <a:xfrm>
              <a:off x="1038427" y="3317683"/>
              <a:ext cx="1281318" cy="367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Client </a:t>
              </a:r>
              <a:r>
                <a:rPr lang="en-US" sz="1600" b="1" dirty="0" smtClean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Side</a:t>
              </a:r>
              <a:endParaRPr lang="en-US" sz="16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83823" y="2532547"/>
            <a:ext cx="2212807" cy="1477823"/>
            <a:chOff x="4434749" y="2761026"/>
            <a:chExt cx="2212807" cy="1477823"/>
          </a:xfrm>
        </p:grpSpPr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75DAB70F-AA8F-4A8F-B2AB-34C4C8A70ED8}"/>
                </a:ext>
              </a:extLst>
            </p:cNvPr>
            <p:cNvSpPr txBox="1"/>
            <p:nvPr/>
          </p:nvSpPr>
          <p:spPr>
            <a:xfrm>
              <a:off x="4434749" y="3900295"/>
              <a:ext cx="22128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Montserrat" pitchFamily="50" charset="0"/>
                </a:rPr>
                <a:t>Server-Side</a:t>
              </a:r>
              <a:endParaRPr lang="en-US" sz="1600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0171" y="2761026"/>
              <a:ext cx="1201965" cy="1201965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4464191" y="2491408"/>
            <a:ext cx="2107159" cy="1583218"/>
            <a:chOff x="9410317" y="2778893"/>
            <a:chExt cx="1926918" cy="1447793"/>
          </a:xfrm>
        </p:grpSpPr>
        <p:pic>
          <p:nvPicPr>
            <p:cNvPr id="19" name="Picture 3" descr="C:\Users\Rabbil\Desktop\Lumen\database.png">
              <a:extLst>
                <a:ext uri="{FF2B5EF4-FFF2-40B4-BE49-F238E27FC236}">
                  <a16:creationId xmlns="" xmlns:a16="http://schemas.microsoft.com/office/drawing/2014/main" id="{672DEE75-025E-4D3A-8A36-9BF63E4EB3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10753" y="3185085"/>
              <a:ext cx="493152" cy="573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08898EDC-4FFD-4C41-8B8E-92FACFDFAA71}"/>
                </a:ext>
              </a:extLst>
            </p:cNvPr>
            <p:cNvSpPr txBox="1"/>
            <p:nvPr/>
          </p:nvSpPr>
          <p:spPr>
            <a:xfrm>
              <a:off x="9410317" y="3888132"/>
              <a:ext cx="1926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Database-Server</a:t>
              </a:r>
              <a:endParaRPr lang="en-US" sz="16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8216" y="2778893"/>
              <a:ext cx="1151117" cy="11493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744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1060" y="172278"/>
            <a:ext cx="3286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What is Software ? </a:t>
            </a: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1060" y="1159565"/>
            <a:ext cx="74095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Software is a set of instructions, </a:t>
            </a:r>
            <a:r>
              <a:rPr lang="en-US" sz="2400" dirty="0" smtClean="0"/>
              <a:t>data </a:t>
            </a:r>
            <a:r>
              <a:rPr lang="en-US" sz="2400" dirty="0"/>
              <a:t>or </a:t>
            </a:r>
            <a:r>
              <a:rPr lang="en-US" sz="2400" dirty="0" smtClean="0"/>
              <a:t>programs.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Used </a:t>
            </a:r>
            <a:r>
              <a:rPr lang="en-US" sz="2400" dirty="0"/>
              <a:t>to </a:t>
            </a:r>
            <a:r>
              <a:rPr lang="en-US" sz="2400" dirty="0" smtClean="0"/>
              <a:t>operate </a:t>
            </a:r>
            <a:r>
              <a:rPr lang="en-US" sz="2400" dirty="0"/>
              <a:t>computers </a:t>
            </a:r>
            <a:r>
              <a:rPr lang="en-US" sz="2400" dirty="0" smtClean="0"/>
              <a:t>and </a:t>
            </a:r>
            <a:r>
              <a:rPr lang="en-US" sz="2400" dirty="0"/>
              <a:t>execute specific tasks.</a:t>
            </a:r>
            <a:endParaRPr lang="en-US" sz="2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41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1060" y="172278"/>
            <a:ext cx="3098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Types of software</a:t>
            </a: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6712" y="1239077"/>
            <a:ext cx="8860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System software: </a:t>
            </a:r>
            <a:r>
              <a:rPr lang="en-US" sz="2000" dirty="0" smtClean="0">
                <a:latin typeface="Roboto" panose="02000000000000000000" pitchFamily="2" charset="0"/>
                <a:ea typeface="Roboto" panose="02000000000000000000" pitchFamily="2" charset="0"/>
              </a:rPr>
              <a:t>Operating 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systems like Windows,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macOS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, Android and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</a:rPr>
              <a:t>iOS</a:t>
            </a:r>
            <a:endParaRPr lang="en-US" sz="2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6712" y="1880968"/>
            <a:ext cx="98716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Utility software: </a:t>
            </a:r>
            <a:r>
              <a:rPr lang="en-US" sz="2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dirty="0" smtClean="0">
                <a:latin typeface="Roboto" panose="02000000000000000000" pitchFamily="2" charset="0"/>
                <a:ea typeface="Roboto" panose="02000000000000000000" pitchFamily="2" charset="0"/>
              </a:rPr>
              <a:t>Anti-virus 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software, tools for system clean-up, disk defragmentation, </a:t>
            </a:r>
            <a:endParaRPr lang="en-US" sz="20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000" dirty="0" smtClean="0">
                <a:latin typeface="Roboto" panose="02000000000000000000" pitchFamily="2" charset="0"/>
                <a:ea typeface="Roboto" panose="02000000000000000000" pitchFamily="2" charset="0"/>
              </a:rPr>
              <a:t>and 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file compression </a:t>
            </a:r>
            <a:endParaRPr lang="en-US" sz="2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6712" y="2830635"/>
            <a:ext cx="5229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Application software: 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This is everything else</a:t>
            </a:r>
            <a:endParaRPr lang="en-US" sz="2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81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6712" y="198782"/>
            <a:ext cx="3530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Application software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6712" y="1239077"/>
            <a:ext cx="4780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Web Application : </a:t>
            </a:r>
            <a:r>
              <a:rPr lang="en-US" sz="2000" dirty="0" smtClean="0">
                <a:latin typeface="Roboto" panose="02000000000000000000" pitchFamily="2" charset="0"/>
                <a:ea typeface="Roboto" panose="02000000000000000000" pitchFamily="2" charset="0"/>
              </a:rPr>
              <a:t>Runs on web browser </a:t>
            </a:r>
            <a:endParaRPr lang="en-US" sz="2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6712" y="1880968"/>
            <a:ext cx="4860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Mobile Application:  </a:t>
            </a:r>
            <a:r>
              <a:rPr lang="en-US" sz="2000" dirty="0" smtClean="0">
                <a:latin typeface="Roboto" panose="02000000000000000000" pitchFamily="2" charset="0"/>
                <a:ea typeface="Roboto" panose="02000000000000000000" pitchFamily="2" charset="0"/>
              </a:rPr>
              <a:t>Runs on android IOS</a:t>
            </a:r>
            <a:endParaRPr lang="en-US" sz="2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6712" y="2522859"/>
            <a:ext cx="6141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Roboto" panose="02000000000000000000" pitchFamily="2" charset="0"/>
                <a:ea typeface="Roboto" panose="02000000000000000000" pitchFamily="2" charset="0"/>
              </a:rPr>
              <a:t>Desktop Application : </a:t>
            </a:r>
            <a:r>
              <a:rPr lang="en-US" sz="2000" dirty="0" smtClean="0">
                <a:latin typeface="Roboto" panose="02000000000000000000" pitchFamily="2" charset="0"/>
                <a:ea typeface="Roboto" panose="02000000000000000000" pitchFamily="2" charset="0"/>
              </a:rPr>
              <a:t>Runs on Windows, Mac, Linux </a:t>
            </a:r>
            <a:endParaRPr lang="en-US" sz="2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90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6712" y="198782"/>
            <a:ext cx="36936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Why Web Application </a:t>
            </a: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6712" y="1099929"/>
            <a:ext cx="2730235" cy="32726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Roboto" panose="02000000000000000000" pitchFamily="2" charset="0"/>
                <a:ea typeface="Roboto" panose="02000000000000000000" pitchFamily="2" charset="0"/>
              </a:rPr>
              <a:t>Low cost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Roboto" panose="02000000000000000000" pitchFamily="2" charset="0"/>
                <a:ea typeface="Roboto" panose="02000000000000000000" pitchFamily="2" charset="0"/>
              </a:rPr>
              <a:t>Easy maintenance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Easy </a:t>
            </a:r>
            <a:r>
              <a:rPr lang="en-US" sz="2000" dirty="0" smtClean="0">
                <a:latin typeface="Roboto" panose="02000000000000000000" pitchFamily="2" charset="0"/>
                <a:ea typeface="Roboto" panose="02000000000000000000" pitchFamily="2" charset="0"/>
              </a:rPr>
              <a:t>deploy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Easy </a:t>
            </a:r>
            <a:r>
              <a:rPr lang="en-US" sz="2000" dirty="0" smtClean="0">
                <a:latin typeface="Roboto" panose="02000000000000000000" pitchFamily="2" charset="0"/>
                <a:ea typeface="Roboto" panose="02000000000000000000" pitchFamily="2" charset="0"/>
              </a:rPr>
              <a:t>distribution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Roboto" panose="02000000000000000000" pitchFamily="2" charset="0"/>
                <a:ea typeface="Roboto" panose="02000000000000000000" pitchFamily="2" charset="0"/>
              </a:rPr>
              <a:t>Easy bug fixing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Roboto" panose="02000000000000000000" pitchFamily="2" charset="0"/>
                <a:ea typeface="Roboto" panose="02000000000000000000" pitchFamily="2" charset="0"/>
              </a:rPr>
              <a:t>Huge Resource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Roboto" panose="02000000000000000000" pitchFamily="2" charset="0"/>
                <a:ea typeface="Roboto" panose="02000000000000000000" pitchFamily="2" charset="0"/>
              </a:rPr>
              <a:t>Big community 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07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6712" y="198782"/>
            <a:ext cx="4836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How Web Application Works </a:t>
            </a: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0A2923A2-6B98-49E5-81FA-79B25F936C86}"/>
              </a:ext>
            </a:extLst>
          </p:cNvPr>
          <p:cNvGrpSpPr/>
          <p:nvPr/>
        </p:nvGrpSpPr>
        <p:grpSpPr>
          <a:xfrm>
            <a:off x="929086" y="2908853"/>
            <a:ext cx="1700986" cy="1542079"/>
            <a:chOff x="991385" y="2480503"/>
            <a:chExt cx="1328360" cy="1204263"/>
          </a:xfrm>
        </p:grpSpPr>
        <p:pic>
          <p:nvPicPr>
            <p:cNvPr id="8" name="Picture 2" descr="C:\Users\Rabbil\Desktop\Lumen\computer.png">
              <a:extLst>
                <a:ext uri="{FF2B5EF4-FFF2-40B4-BE49-F238E27FC236}">
                  <a16:creationId xmlns="" xmlns:a16="http://schemas.microsoft.com/office/drawing/2014/main" id="{5ACA1F69-E611-4BEB-9D3E-95E37F11FB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385" y="2480503"/>
              <a:ext cx="1099721" cy="7545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AC6CCC46-94CF-4855-8547-8D94CF4C95A0}"/>
                </a:ext>
              </a:extLst>
            </p:cNvPr>
            <p:cNvSpPr txBox="1"/>
            <p:nvPr/>
          </p:nvSpPr>
          <p:spPr>
            <a:xfrm>
              <a:off x="1038427" y="3317683"/>
              <a:ext cx="1281318" cy="367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Client </a:t>
              </a:r>
              <a:r>
                <a:rPr lang="en-US" sz="1600" b="1" dirty="0" smtClean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Side</a:t>
              </a:r>
              <a:endParaRPr lang="en-US" sz="16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42D8A002-ACFE-4C42-9CCB-6A1882220F89}"/>
              </a:ext>
            </a:extLst>
          </p:cNvPr>
          <p:cNvCxnSpPr>
            <a:cxnSpLocks/>
          </p:cNvCxnSpPr>
          <p:nvPr/>
        </p:nvCxnSpPr>
        <p:spPr>
          <a:xfrm flipV="1">
            <a:off x="6753353" y="3394462"/>
            <a:ext cx="3000459" cy="414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CB2F1BCD-BB5E-4066-A1C6-45ADBEF62BF5}"/>
              </a:ext>
            </a:extLst>
          </p:cNvPr>
          <p:cNvCxnSpPr>
            <a:cxnSpLocks/>
          </p:cNvCxnSpPr>
          <p:nvPr/>
        </p:nvCxnSpPr>
        <p:spPr>
          <a:xfrm>
            <a:off x="2654947" y="3415900"/>
            <a:ext cx="2098559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CB2A3C0F-DC00-4103-93B8-8254E1033D84}"/>
              </a:ext>
            </a:extLst>
          </p:cNvPr>
          <p:cNvSpPr txBox="1"/>
          <p:nvPr/>
        </p:nvSpPr>
        <p:spPr>
          <a:xfrm>
            <a:off x="524236" y="1055435"/>
            <a:ext cx="2130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b="1" dirty="0" smtClean="0">
                <a:latin typeface="Roboto" panose="02000000000000000000" pitchFamily="2" charset="0"/>
                <a:ea typeface="Roboto" panose="02000000000000000000" pitchFamily="2" charset="0"/>
              </a:rPr>
              <a:t>Database Server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b="1" dirty="0" smtClean="0">
                <a:latin typeface="Roboto" panose="02000000000000000000" pitchFamily="2" charset="0"/>
                <a:ea typeface="Roboto" panose="02000000000000000000" pitchFamily="2" charset="0"/>
              </a:rPr>
              <a:t>Server-Side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b="1" dirty="0" smtClean="0">
                <a:latin typeface="Roboto" panose="02000000000000000000" pitchFamily="2" charset="0"/>
                <a:ea typeface="Roboto" panose="02000000000000000000" pitchFamily="2" charset="0"/>
              </a:rPr>
              <a:t>Client – Side </a:t>
            </a:r>
            <a:endParaRPr lang="en-US" sz="16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C985C12C-0E0D-448D-A2F4-DC821F794FFE}"/>
              </a:ext>
            </a:extLst>
          </p:cNvPr>
          <p:cNvCxnSpPr>
            <a:cxnSpLocks/>
          </p:cNvCxnSpPr>
          <p:nvPr/>
        </p:nvCxnSpPr>
        <p:spPr>
          <a:xfrm flipH="1">
            <a:off x="6753353" y="3664226"/>
            <a:ext cx="2933986" cy="9207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1FE9DEA8-1DE6-4BC6-8303-20B080206C9E}"/>
              </a:ext>
            </a:extLst>
          </p:cNvPr>
          <p:cNvCxnSpPr>
            <a:cxnSpLocks/>
          </p:cNvCxnSpPr>
          <p:nvPr/>
        </p:nvCxnSpPr>
        <p:spPr>
          <a:xfrm flipH="1">
            <a:off x="2683063" y="3740225"/>
            <a:ext cx="2070443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4979493" y="2807408"/>
            <a:ext cx="2212807" cy="1477823"/>
            <a:chOff x="4434749" y="2761026"/>
            <a:chExt cx="2212807" cy="1477823"/>
          </a:xfrm>
        </p:grpSpPr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75DAB70F-AA8F-4A8F-B2AB-34C4C8A70ED8}"/>
                </a:ext>
              </a:extLst>
            </p:cNvPr>
            <p:cNvSpPr txBox="1"/>
            <p:nvPr/>
          </p:nvSpPr>
          <p:spPr>
            <a:xfrm>
              <a:off x="4434749" y="3900295"/>
              <a:ext cx="22128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Montserrat" pitchFamily="50" charset="0"/>
                </a:rPr>
                <a:t>Server-Side</a:t>
              </a:r>
              <a:endParaRPr lang="en-US" sz="1600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0171" y="2761026"/>
              <a:ext cx="1201965" cy="1201965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9541721" y="2702013"/>
            <a:ext cx="2107159" cy="1583218"/>
            <a:chOff x="9410317" y="2778893"/>
            <a:chExt cx="1926918" cy="1447793"/>
          </a:xfrm>
        </p:grpSpPr>
        <p:pic>
          <p:nvPicPr>
            <p:cNvPr id="19" name="Picture 3" descr="C:\Users\Rabbil\Desktop\Lumen\database.png">
              <a:extLst>
                <a:ext uri="{FF2B5EF4-FFF2-40B4-BE49-F238E27FC236}">
                  <a16:creationId xmlns="" xmlns:a16="http://schemas.microsoft.com/office/drawing/2014/main" id="{672DEE75-025E-4D3A-8A36-9BF63E4EB3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10753" y="3185085"/>
              <a:ext cx="493152" cy="573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08898EDC-4FFD-4C41-8B8E-92FACFDFAA71}"/>
                </a:ext>
              </a:extLst>
            </p:cNvPr>
            <p:cNvSpPr txBox="1"/>
            <p:nvPr/>
          </p:nvSpPr>
          <p:spPr>
            <a:xfrm>
              <a:off x="9410317" y="3888132"/>
              <a:ext cx="1926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Database-Server</a:t>
              </a:r>
              <a:endParaRPr lang="en-US" sz="16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8216" y="2778893"/>
              <a:ext cx="1151117" cy="11493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096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6712" y="198782"/>
            <a:ext cx="789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What Technology Used ? What We Should Learn</a:t>
            </a: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378711" y="1405490"/>
            <a:ext cx="2107159" cy="1583218"/>
            <a:chOff x="9410317" y="2778893"/>
            <a:chExt cx="1926918" cy="1447793"/>
          </a:xfrm>
        </p:grpSpPr>
        <p:pic>
          <p:nvPicPr>
            <p:cNvPr id="19" name="Picture 3" descr="C:\Users\Rabbil\Desktop\Lumen\database.png">
              <a:extLst>
                <a:ext uri="{FF2B5EF4-FFF2-40B4-BE49-F238E27FC236}">
                  <a16:creationId xmlns="" xmlns:a16="http://schemas.microsoft.com/office/drawing/2014/main" id="{672DEE75-025E-4D3A-8A36-9BF63E4EB3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10753" y="3185085"/>
              <a:ext cx="493152" cy="573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08898EDC-4FFD-4C41-8B8E-92FACFDFAA71}"/>
                </a:ext>
              </a:extLst>
            </p:cNvPr>
            <p:cNvSpPr txBox="1"/>
            <p:nvPr/>
          </p:nvSpPr>
          <p:spPr>
            <a:xfrm>
              <a:off x="9410317" y="3888132"/>
              <a:ext cx="1926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Database-Server</a:t>
              </a:r>
              <a:endParaRPr lang="en-US" sz="16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8216" y="2778893"/>
              <a:ext cx="1151117" cy="1149321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CB2A3C0F-DC00-4103-93B8-8254E1033D84}"/>
              </a:ext>
            </a:extLst>
          </p:cNvPr>
          <p:cNvSpPr txBox="1"/>
          <p:nvPr/>
        </p:nvSpPr>
        <p:spPr>
          <a:xfrm>
            <a:off x="617002" y="1246711"/>
            <a:ext cx="1494383" cy="1900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16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MongoDB</a:t>
            </a:r>
            <a:endParaRPr lang="en-US" sz="1600" b="1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b="1" dirty="0" smtClean="0">
                <a:latin typeface="Roboto" panose="02000000000000000000" pitchFamily="2" charset="0"/>
                <a:ea typeface="Roboto" panose="02000000000000000000" pitchFamily="2" charset="0"/>
              </a:rPr>
              <a:t>MSSQL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b="1" dirty="0" smtClean="0">
                <a:latin typeface="Roboto" panose="02000000000000000000" pitchFamily="2" charset="0"/>
                <a:ea typeface="Roboto" panose="02000000000000000000" pitchFamily="2" charset="0"/>
              </a:rPr>
              <a:t>PLSQL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b="1" dirty="0" smtClean="0">
                <a:latin typeface="Roboto" panose="02000000000000000000" pitchFamily="2" charset="0"/>
                <a:ea typeface="Roboto" panose="02000000000000000000" pitchFamily="2" charset="0"/>
              </a:rPr>
              <a:t>MYSQL 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1600" b="1" dirty="0" err="1" smtClean="0"/>
              <a:t>PostgreSQL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54760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6712" y="198782"/>
            <a:ext cx="789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What Technology Used ? What We Should Learn</a:t>
            </a: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CB2A3C0F-DC00-4103-93B8-8254E1033D84}"/>
              </a:ext>
            </a:extLst>
          </p:cNvPr>
          <p:cNvSpPr txBox="1"/>
          <p:nvPr/>
        </p:nvSpPr>
        <p:spPr>
          <a:xfrm>
            <a:off x="634963" y="1528573"/>
            <a:ext cx="21226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b="1" dirty="0" smtClean="0">
                <a:latin typeface="Roboto" panose="02000000000000000000" pitchFamily="2" charset="0"/>
                <a:ea typeface="Roboto" panose="02000000000000000000" pitchFamily="2" charset="0"/>
              </a:rPr>
              <a:t>Node-Express JS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b="1" dirty="0" smtClean="0">
                <a:latin typeface="Roboto" panose="02000000000000000000" pitchFamily="2" charset="0"/>
                <a:ea typeface="Roboto" panose="02000000000000000000" pitchFamily="2" charset="0"/>
              </a:rPr>
              <a:t>PHP-</a:t>
            </a:r>
            <a:r>
              <a:rPr lang="en-US" sz="16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Laravel</a:t>
            </a:r>
            <a:endParaRPr lang="en-US" sz="1600" b="1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b="1" dirty="0" smtClean="0">
                <a:latin typeface="Roboto" panose="02000000000000000000" pitchFamily="2" charset="0"/>
                <a:ea typeface="Roboto" panose="02000000000000000000" pitchFamily="2" charset="0"/>
              </a:rPr>
              <a:t>C#- ASP.NET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b="1" dirty="0" smtClean="0">
                <a:latin typeface="Roboto" panose="02000000000000000000" pitchFamily="2" charset="0"/>
                <a:ea typeface="Roboto" panose="02000000000000000000" pitchFamily="2" charset="0"/>
              </a:rPr>
              <a:t>Python- </a:t>
            </a:r>
            <a:r>
              <a:rPr lang="en-US" sz="16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Django</a:t>
            </a:r>
            <a:endParaRPr lang="en-US" sz="1600" b="1" dirty="0" smtClean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77197" y="1528573"/>
            <a:ext cx="2212807" cy="1477823"/>
            <a:chOff x="4434749" y="2761026"/>
            <a:chExt cx="2212807" cy="1477823"/>
          </a:xfrm>
        </p:grpSpPr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75DAB70F-AA8F-4A8F-B2AB-34C4C8A70ED8}"/>
                </a:ext>
              </a:extLst>
            </p:cNvPr>
            <p:cNvSpPr txBox="1"/>
            <p:nvPr/>
          </p:nvSpPr>
          <p:spPr>
            <a:xfrm>
              <a:off x="4434749" y="3900295"/>
              <a:ext cx="22128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Montserrat" pitchFamily="50" charset="0"/>
                </a:rPr>
                <a:t>Server-Side</a:t>
              </a:r>
              <a:endParaRPr lang="en-US" sz="1600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0171" y="2761026"/>
              <a:ext cx="1201965" cy="12019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799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6712" y="198782"/>
            <a:ext cx="789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What Technology Used ? What We Should Learn</a:t>
            </a: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CB2A3C0F-DC00-4103-93B8-8254E1033D84}"/>
              </a:ext>
            </a:extLst>
          </p:cNvPr>
          <p:cNvSpPr txBox="1"/>
          <p:nvPr/>
        </p:nvSpPr>
        <p:spPr>
          <a:xfrm>
            <a:off x="634963" y="1528573"/>
            <a:ext cx="25683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HTML,CSS,JavaScript</a:t>
            </a:r>
            <a:endParaRPr lang="en-US" sz="1600" b="1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b="1" dirty="0" smtClean="0">
                <a:latin typeface="Roboto" panose="02000000000000000000" pitchFamily="2" charset="0"/>
                <a:ea typeface="Roboto" panose="02000000000000000000" pitchFamily="2" charset="0"/>
              </a:rPr>
              <a:t>JS</a:t>
            </a:r>
            <a:r>
              <a:rPr lang="en-US" sz="1600" b="1" dirty="0" smtClean="0"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 React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b="1" dirty="0" smtClean="0"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JS </a:t>
            </a:r>
            <a:r>
              <a:rPr lang="en-US" sz="1600" b="1" dirty="0" err="1" smtClean="0"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Vue</a:t>
            </a:r>
            <a:endParaRPr lang="en-US" sz="1600" b="1" dirty="0" smtClean="0">
              <a:latin typeface="Roboto" panose="02000000000000000000" pitchFamily="2" charset="0"/>
              <a:ea typeface="Roboto" panose="02000000000000000000" pitchFamily="2" charset="0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b="1" dirty="0" smtClean="0"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JS Angular </a:t>
            </a:r>
            <a:endParaRPr lang="en-US" sz="1600" b="1" dirty="0" smtClean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0A2923A2-6B98-49E5-81FA-79B25F936C86}"/>
              </a:ext>
            </a:extLst>
          </p:cNvPr>
          <p:cNvGrpSpPr/>
          <p:nvPr/>
        </p:nvGrpSpPr>
        <p:grpSpPr>
          <a:xfrm>
            <a:off x="3745173" y="1709532"/>
            <a:ext cx="1700986" cy="1542079"/>
            <a:chOff x="991385" y="2480503"/>
            <a:chExt cx="1328360" cy="1204263"/>
          </a:xfrm>
        </p:grpSpPr>
        <p:pic>
          <p:nvPicPr>
            <p:cNvPr id="11" name="Picture 2" descr="C:\Users\Rabbil\Desktop\Lumen\computer.png">
              <a:extLst>
                <a:ext uri="{FF2B5EF4-FFF2-40B4-BE49-F238E27FC236}">
                  <a16:creationId xmlns="" xmlns:a16="http://schemas.microsoft.com/office/drawing/2014/main" id="{5ACA1F69-E611-4BEB-9D3E-95E37F11FB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385" y="2480503"/>
              <a:ext cx="1099721" cy="7545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AC6CCC46-94CF-4855-8547-8D94CF4C95A0}"/>
                </a:ext>
              </a:extLst>
            </p:cNvPr>
            <p:cNvSpPr txBox="1"/>
            <p:nvPr/>
          </p:nvSpPr>
          <p:spPr>
            <a:xfrm>
              <a:off x="1038427" y="3317683"/>
              <a:ext cx="1281318" cy="367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Client </a:t>
              </a:r>
              <a:r>
                <a:rPr lang="en-US" sz="1600" b="1" dirty="0" smtClean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Side</a:t>
              </a:r>
              <a:endParaRPr lang="en-US" sz="16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476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193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Montserrat</vt:lpstr>
      <vt:lpstr>Roboto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65</cp:revision>
  <dcterms:created xsi:type="dcterms:W3CDTF">2022-10-15T12:18:20Z</dcterms:created>
  <dcterms:modified xsi:type="dcterms:W3CDTF">2022-10-21T11:40:04Z</dcterms:modified>
</cp:coreProperties>
</file>