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8" r:id="rId1"/>
  </p:sldMasterIdLst>
  <p:notesMasterIdLst>
    <p:notesMasterId r:id="rId12"/>
  </p:notesMasterIdLst>
  <p:sldIdLst>
    <p:sldId id="258" r:id="rId2"/>
    <p:sldId id="272" r:id="rId3"/>
    <p:sldId id="296" r:id="rId4"/>
    <p:sldId id="298" r:id="rId5"/>
    <p:sldId id="299" r:id="rId6"/>
    <p:sldId id="297" r:id="rId7"/>
    <p:sldId id="300" r:id="rId8"/>
    <p:sldId id="301" r:id="rId9"/>
    <p:sldId id="302" r:id="rId10"/>
    <p:sldId id="29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4" autoAdjust="0"/>
    <p:restoredTop sz="94660"/>
  </p:normalViewPr>
  <p:slideViewPr>
    <p:cSldViewPr snapToGrid="0">
      <p:cViewPr varScale="1">
        <p:scale>
          <a:sx n="72" d="100"/>
          <a:sy n="72" d="100"/>
        </p:scale>
        <p:origin x="4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BE251D-97B3-4F06-8608-3B1ADED79B1C}" type="datetimeFigureOut">
              <a:rPr lang="en-IE" smtClean="0"/>
              <a:t>09/05/2020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49E036-CB38-4818-B98A-A61A334C2102}" type="slidenum">
              <a:rPr lang="en-IE" smtClean="0"/>
              <a:t>‹#›</a:t>
            </a:fld>
            <a:endParaRPr lang="en-IE"/>
          </a:p>
        </p:txBody>
      </p:sp>
    </p:spTree>
    <p:extLst>
      <p:ext uri="{BB962C8B-B14F-4D97-AF65-F5344CB8AC3E}">
        <p14:creationId xmlns:p14="http://schemas.microsoft.com/office/powerpoint/2010/main" val="100373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EEB798D1-C5C8-4384-A00D-519E62402842}" type="datetime1">
              <a:rPr lang="en-IE" smtClean="0"/>
              <a:t>09/05/2020</a:t>
            </a:fld>
            <a:endParaRPr lang="en-IE" dirty="0"/>
          </a:p>
        </p:txBody>
      </p:sp>
      <p:sp>
        <p:nvSpPr>
          <p:cNvPr id="5" name="Footer Placeholder 4"/>
          <p:cNvSpPr>
            <a:spLocks noGrp="1"/>
          </p:cNvSpPr>
          <p:nvPr>
            <p:ph type="ftr" sz="quarter" idx="11"/>
          </p:nvPr>
        </p:nvSpPr>
        <p:spPr/>
        <p:txBody>
          <a:bodyPr/>
          <a:lstStyle/>
          <a:p>
            <a:r>
              <a:rPr lang="en-IE" dirty="0"/>
              <a:t>Department of Computing</a:t>
            </a:r>
          </a:p>
          <a:p>
            <a:r>
              <a:rPr lang="en-IE" dirty="0"/>
              <a:t>© John O’Raw 2017</a:t>
            </a:r>
          </a:p>
        </p:txBody>
      </p:sp>
      <p:sp>
        <p:nvSpPr>
          <p:cNvPr id="6" name="Slide Number Placeholder 5"/>
          <p:cNvSpPr>
            <a:spLocks noGrp="1"/>
          </p:cNvSpPr>
          <p:nvPr>
            <p:ph type="sldNum" sz="quarter" idx="12"/>
          </p:nvPr>
        </p:nvSpPr>
        <p:spPr/>
        <p:txBody>
          <a:bodyPr/>
          <a:lstStyle/>
          <a:p>
            <a:fld id="{4DADDF82-8990-4558-84CF-42B3CAB7C69C}" type="slidenum">
              <a:rPr lang="en-IE" smtClean="0"/>
              <a:t>‹#›</a:t>
            </a:fld>
            <a:endParaRPr lang="en-IE"/>
          </a:p>
        </p:txBody>
      </p:sp>
      <p:pic>
        <p:nvPicPr>
          <p:cNvPr id="7" name="Picture 6"/>
          <p:cNvPicPr>
            <a:picLocks noChangeAspect="1"/>
          </p:cNvPicPr>
          <p:nvPr userDrawn="1"/>
        </p:nvPicPr>
        <p:blipFill rotWithShape="1">
          <a:blip r:embed="rId2"/>
          <a:srcRect b="11384"/>
          <a:stretch/>
        </p:blipFill>
        <p:spPr>
          <a:xfrm>
            <a:off x="28575" y="0"/>
            <a:ext cx="4362450" cy="548640"/>
          </a:xfrm>
          <a:prstGeom prst="rect">
            <a:avLst/>
          </a:prstGeom>
        </p:spPr>
      </p:pic>
    </p:spTree>
    <p:extLst>
      <p:ext uri="{BB962C8B-B14F-4D97-AF65-F5344CB8AC3E}">
        <p14:creationId xmlns:p14="http://schemas.microsoft.com/office/powerpoint/2010/main" val="3832766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175B3F54-D801-4E13-8EB8-78BCF2E364CA}" type="datetime1">
              <a:rPr lang="en-IE" smtClean="0"/>
              <a:t>09/05/2020</a:t>
            </a:fld>
            <a:endParaRPr lang="en-IE"/>
          </a:p>
        </p:txBody>
      </p:sp>
      <p:sp>
        <p:nvSpPr>
          <p:cNvPr id="5" name="Footer Placeholder 4"/>
          <p:cNvSpPr>
            <a:spLocks noGrp="1"/>
          </p:cNvSpPr>
          <p:nvPr>
            <p:ph type="ftr" sz="quarter" idx="11"/>
          </p:nvPr>
        </p:nvSpPr>
        <p:spPr/>
        <p:txBody>
          <a:bodyPr/>
          <a:lstStyle/>
          <a:p>
            <a:r>
              <a:rPr lang="en-IE" dirty="0"/>
              <a:t>Department of Computing</a:t>
            </a:r>
          </a:p>
          <a:p>
            <a:r>
              <a:rPr lang="en-IE" dirty="0"/>
              <a:t>© John O’Raw 2017</a:t>
            </a:r>
          </a:p>
        </p:txBody>
      </p:sp>
      <p:sp>
        <p:nvSpPr>
          <p:cNvPr id="6" name="Slide Number Placeholder 5"/>
          <p:cNvSpPr>
            <a:spLocks noGrp="1"/>
          </p:cNvSpPr>
          <p:nvPr>
            <p:ph type="sldNum" sz="quarter" idx="12"/>
          </p:nvPr>
        </p:nvSpPr>
        <p:spPr/>
        <p:txBody>
          <a:bodyPr/>
          <a:lstStyle/>
          <a:p>
            <a:fld id="{4DADDF82-8990-4558-84CF-42B3CAB7C69C}" type="slidenum">
              <a:rPr lang="en-IE" smtClean="0"/>
              <a:t>‹#›</a:t>
            </a:fld>
            <a:endParaRPr lang="en-IE"/>
          </a:p>
        </p:txBody>
      </p:sp>
    </p:spTree>
    <p:extLst>
      <p:ext uri="{BB962C8B-B14F-4D97-AF65-F5344CB8AC3E}">
        <p14:creationId xmlns:p14="http://schemas.microsoft.com/office/powerpoint/2010/main" val="104720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75249"/>
            <a:ext cx="2628900" cy="5501714"/>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838200" y="675249"/>
            <a:ext cx="7734300" cy="55017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6DB5C03A-F4B5-4F95-9033-8FB88B55BAD0}" type="datetime1">
              <a:rPr lang="en-IE" smtClean="0"/>
              <a:t>09/05/2020</a:t>
            </a:fld>
            <a:endParaRPr lang="en-IE"/>
          </a:p>
        </p:txBody>
      </p:sp>
      <p:sp>
        <p:nvSpPr>
          <p:cNvPr id="5" name="Footer Placeholder 4"/>
          <p:cNvSpPr>
            <a:spLocks noGrp="1"/>
          </p:cNvSpPr>
          <p:nvPr>
            <p:ph type="ftr" sz="quarter" idx="11"/>
          </p:nvPr>
        </p:nvSpPr>
        <p:spPr/>
        <p:txBody>
          <a:bodyPr/>
          <a:lstStyle/>
          <a:p>
            <a:r>
              <a:rPr lang="en-IE" dirty="0"/>
              <a:t>Department of Computing</a:t>
            </a:r>
          </a:p>
          <a:p>
            <a:r>
              <a:rPr lang="en-IE" dirty="0"/>
              <a:t>© John O’Raw 2017</a:t>
            </a:r>
          </a:p>
        </p:txBody>
      </p:sp>
      <p:sp>
        <p:nvSpPr>
          <p:cNvPr id="6" name="Slide Number Placeholder 5"/>
          <p:cNvSpPr>
            <a:spLocks noGrp="1"/>
          </p:cNvSpPr>
          <p:nvPr>
            <p:ph type="sldNum" sz="quarter" idx="12"/>
          </p:nvPr>
        </p:nvSpPr>
        <p:spPr/>
        <p:txBody>
          <a:bodyPr/>
          <a:lstStyle/>
          <a:p>
            <a:fld id="{4DADDF82-8990-4558-84CF-42B3CAB7C69C}" type="slidenum">
              <a:rPr lang="en-IE" smtClean="0"/>
              <a:t>‹#›</a:t>
            </a:fld>
            <a:endParaRPr lang="en-IE"/>
          </a:p>
        </p:txBody>
      </p:sp>
    </p:spTree>
    <p:extLst>
      <p:ext uri="{BB962C8B-B14F-4D97-AF65-F5344CB8AC3E}">
        <p14:creationId xmlns:p14="http://schemas.microsoft.com/office/powerpoint/2010/main" val="2454958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03F0A3F7-199C-448D-B540-51A543176DA1}" type="datetime1">
              <a:rPr lang="en-IE" smtClean="0"/>
              <a:t>09/05/2020</a:t>
            </a:fld>
            <a:endParaRPr lang="en-IE"/>
          </a:p>
        </p:txBody>
      </p:sp>
      <p:sp>
        <p:nvSpPr>
          <p:cNvPr id="5" name="Footer Placeholder 4"/>
          <p:cNvSpPr>
            <a:spLocks noGrp="1"/>
          </p:cNvSpPr>
          <p:nvPr>
            <p:ph type="ftr" sz="quarter" idx="11"/>
          </p:nvPr>
        </p:nvSpPr>
        <p:spPr/>
        <p:txBody>
          <a:bodyPr/>
          <a:lstStyle/>
          <a:p>
            <a:r>
              <a:rPr lang="en-IE" dirty="0"/>
              <a:t>Department of Computing</a:t>
            </a:r>
          </a:p>
          <a:p>
            <a:r>
              <a:rPr lang="en-IE" dirty="0"/>
              <a:t>© John O’Raw 2017</a:t>
            </a:r>
          </a:p>
        </p:txBody>
      </p:sp>
      <p:sp>
        <p:nvSpPr>
          <p:cNvPr id="6" name="Slide Number Placeholder 5"/>
          <p:cNvSpPr>
            <a:spLocks noGrp="1"/>
          </p:cNvSpPr>
          <p:nvPr>
            <p:ph type="sldNum" sz="quarter" idx="12"/>
          </p:nvPr>
        </p:nvSpPr>
        <p:spPr/>
        <p:txBody>
          <a:bodyPr/>
          <a:lstStyle/>
          <a:p>
            <a:fld id="{4DADDF82-8990-4558-84CF-42B3CAB7C69C}" type="slidenum">
              <a:rPr lang="en-IE" smtClean="0"/>
              <a:t>‹#›</a:t>
            </a:fld>
            <a:endParaRPr lang="en-IE"/>
          </a:p>
        </p:txBody>
      </p:sp>
    </p:spTree>
    <p:extLst>
      <p:ext uri="{BB962C8B-B14F-4D97-AF65-F5344CB8AC3E}">
        <p14:creationId xmlns:p14="http://schemas.microsoft.com/office/powerpoint/2010/main" val="420386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042801-18D1-4214-A3BC-9D269A7C8FA6}" type="datetime1">
              <a:rPr lang="en-IE" smtClean="0"/>
              <a:t>09/05/2020</a:t>
            </a:fld>
            <a:endParaRPr lang="en-IE"/>
          </a:p>
        </p:txBody>
      </p:sp>
      <p:sp>
        <p:nvSpPr>
          <p:cNvPr id="5" name="Footer Placeholder 4"/>
          <p:cNvSpPr>
            <a:spLocks noGrp="1"/>
          </p:cNvSpPr>
          <p:nvPr>
            <p:ph type="ftr" sz="quarter" idx="11"/>
          </p:nvPr>
        </p:nvSpPr>
        <p:spPr/>
        <p:txBody>
          <a:bodyPr/>
          <a:lstStyle/>
          <a:p>
            <a:r>
              <a:rPr lang="en-IE" dirty="0"/>
              <a:t>Department of Computing</a:t>
            </a:r>
          </a:p>
          <a:p>
            <a:r>
              <a:rPr lang="en-IE" dirty="0"/>
              <a:t>© John O’Raw 2017</a:t>
            </a:r>
          </a:p>
        </p:txBody>
      </p:sp>
      <p:sp>
        <p:nvSpPr>
          <p:cNvPr id="6" name="Slide Number Placeholder 5"/>
          <p:cNvSpPr>
            <a:spLocks noGrp="1"/>
          </p:cNvSpPr>
          <p:nvPr>
            <p:ph type="sldNum" sz="quarter" idx="12"/>
          </p:nvPr>
        </p:nvSpPr>
        <p:spPr/>
        <p:txBody>
          <a:bodyPr/>
          <a:lstStyle/>
          <a:p>
            <a:fld id="{4DADDF82-8990-4558-84CF-42B3CAB7C69C}" type="slidenum">
              <a:rPr lang="en-IE" smtClean="0"/>
              <a:t>‹#›</a:t>
            </a:fld>
            <a:endParaRPr lang="en-IE"/>
          </a:p>
        </p:txBody>
      </p:sp>
      <p:pic>
        <p:nvPicPr>
          <p:cNvPr id="7" name="Picture 6"/>
          <p:cNvPicPr>
            <a:picLocks noChangeAspect="1"/>
          </p:cNvPicPr>
          <p:nvPr userDrawn="1"/>
        </p:nvPicPr>
        <p:blipFill rotWithShape="1">
          <a:blip r:embed="rId2"/>
          <a:srcRect b="11384"/>
          <a:stretch/>
        </p:blipFill>
        <p:spPr>
          <a:xfrm>
            <a:off x="28575" y="0"/>
            <a:ext cx="4362450" cy="548640"/>
          </a:xfrm>
          <a:prstGeom prst="rect">
            <a:avLst/>
          </a:prstGeom>
        </p:spPr>
      </p:pic>
    </p:spTree>
    <p:extLst>
      <p:ext uri="{BB962C8B-B14F-4D97-AF65-F5344CB8AC3E}">
        <p14:creationId xmlns:p14="http://schemas.microsoft.com/office/powerpoint/2010/main" val="356537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58B6EA97-90AB-4889-A203-286B5DE32438}" type="datetime1">
              <a:rPr lang="en-IE" smtClean="0"/>
              <a:t>09/05/2020</a:t>
            </a:fld>
            <a:endParaRPr lang="en-IE"/>
          </a:p>
        </p:txBody>
      </p:sp>
      <p:sp>
        <p:nvSpPr>
          <p:cNvPr id="6" name="Footer Placeholder 5"/>
          <p:cNvSpPr>
            <a:spLocks noGrp="1"/>
          </p:cNvSpPr>
          <p:nvPr>
            <p:ph type="ftr" sz="quarter" idx="11"/>
          </p:nvPr>
        </p:nvSpPr>
        <p:spPr/>
        <p:txBody>
          <a:bodyPr/>
          <a:lstStyle/>
          <a:p>
            <a:r>
              <a:rPr lang="en-IE" dirty="0"/>
              <a:t>Department of Computing</a:t>
            </a:r>
          </a:p>
          <a:p>
            <a:r>
              <a:rPr lang="en-IE" dirty="0"/>
              <a:t>© John O’Raw 2017</a:t>
            </a:r>
          </a:p>
        </p:txBody>
      </p:sp>
      <p:sp>
        <p:nvSpPr>
          <p:cNvPr id="7" name="Slide Number Placeholder 6"/>
          <p:cNvSpPr>
            <a:spLocks noGrp="1"/>
          </p:cNvSpPr>
          <p:nvPr>
            <p:ph type="sldNum" sz="quarter" idx="12"/>
          </p:nvPr>
        </p:nvSpPr>
        <p:spPr/>
        <p:txBody>
          <a:bodyPr/>
          <a:lstStyle/>
          <a:p>
            <a:fld id="{4DADDF82-8990-4558-84CF-42B3CAB7C69C}" type="slidenum">
              <a:rPr lang="en-IE" smtClean="0"/>
              <a:t>‹#›</a:t>
            </a:fld>
            <a:endParaRPr lang="en-IE"/>
          </a:p>
        </p:txBody>
      </p:sp>
    </p:spTree>
    <p:extLst>
      <p:ext uri="{BB962C8B-B14F-4D97-AF65-F5344CB8AC3E}">
        <p14:creationId xmlns:p14="http://schemas.microsoft.com/office/powerpoint/2010/main" val="18139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689317"/>
            <a:ext cx="10515600" cy="1001371"/>
          </a:xfrm>
        </p:spPr>
        <p:txBody>
          <a:bodyPr/>
          <a:lstStyle/>
          <a:p>
            <a:r>
              <a:rPr lang="en-US"/>
              <a:t>Click to edit Master title style</a:t>
            </a:r>
            <a:endParaRPr lang="en-I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0A96B33B-FAD2-4CF0-B066-FEFE9336EEC7}" type="datetime1">
              <a:rPr lang="en-IE" smtClean="0"/>
              <a:t>09/05/2020</a:t>
            </a:fld>
            <a:endParaRPr lang="en-IE"/>
          </a:p>
        </p:txBody>
      </p:sp>
      <p:sp>
        <p:nvSpPr>
          <p:cNvPr id="8" name="Footer Placeholder 7"/>
          <p:cNvSpPr>
            <a:spLocks noGrp="1"/>
          </p:cNvSpPr>
          <p:nvPr>
            <p:ph type="ftr" sz="quarter" idx="11"/>
          </p:nvPr>
        </p:nvSpPr>
        <p:spPr/>
        <p:txBody>
          <a:bodyPr/>
          <a:lstStyle/>
          <a:p>
            <a:r>
              <a:rPr lang="en-IE" dirty="0"/>
              <a:t>Department of Computing</a:t>
            </a:r>
          </a:p>
          <a:p>
            <a:r>
              <a:rPr lang="en-IE" dirty="0"/>
              <a:t>© John O’Raw 2017</a:t>
            </a:r>
          </a:p>
        </p:txBody>
      </p:sp>
      <p:sp>
        <p:nvSpPr>
          <p:cNvPr id="9" name="Slide Number Placeholder 8"/>
          <p:cNvSpPr>
            <a:spLocks noGrp="1"/>
          </p:cNvSpPr>
          <p:nvPr>
            <p:ph type="sldNum" sz="quarter" idx="12"/>
          </p:nvPr>
        </p:nvSpPr>
        <p:spPr/>
        <p:txBody>
          <a:bodyPr/>
          <a:lstStyle/>
          <a:p>
            <a:fld id="{4DADDF82-8990-4558-84CF-42B3CAB7C69C}" type="slidenum">
              <a:rPr lang="en-IE" smtClean="0"/>
              <a:t>‹#›</a:t>
            </a:fld>
            <a:endParaRPr lang="en-IE"/>
          </a:p>
        </p:txBody>
      </p:sp>
    </p:spTree>
    <p:extLst>
      <p:ext uri="{BB962C8B-B14F-4D97-AF65-F5344CB8AC3E}">
        <p14:creationId xmlns:p14="http://schemas.microsoft.com/office/powerpoint/2010/main" val="2058568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40A986A8-50F2-448C-BA1C-0F37C65F20A9}" type="datetime1">
              <a:rPr lang="en-IE" smtClean="0"/>
              <a:t>09/05/2020</a:t>
            </a:fld>
            <a:endParaRPr lang="en-IE"/>
          </a:p>
        </p:txBody>
      </p:sp>
      <p:sp>
        <p:nvSpPr>
          <p:cNvPr id="4" name="Footer Placeholder 3"/>
          <p:cNvSpPr>
            <a:spLocks noGrp="1"/>
          </p:cNvSpPr>
          <p:nvPr>
            <p:ph type="ftr" sz="quarter" idx="11"/>
          </p:nvPr>
        </p:nvSpPr>
        <p:spPr/>
        <p:txBody>
          <a:bodyPr/>
          <a:lstStyle/>
          <a:p>
            <a:r>
              <a:rPr lang="en-IE" dirty="0"/>
              <a:t>Department of Computing</a:t>
            </a:r>
          </a:p>
          <a:p>
            <a:r>
              <a:rPr lang="en-IE" dirty="0"/>
              <a:t>© John O’Raw 2017</a:t>
            </a:r>
          </a:p>
        </p:txBody>
      </p:sp>
      <p:sp>
        <p:nvSpPr>
          <p:cNvPr id="5" name="Slide Number Placeholder 4"/>
          <p:cNvSpPr>
            <a:spLocks noGrp="1"/>
          </p:cNvSpPr>
          <p:nvPr>
            <p:ph type="sldNum" sz="quarter" idx="12"/>
          </p:nvPr>
        </p:nvSpPr>
        <p:spPr/>
        <p:txBody>
          <a:bodyPr/>
          <a:lstStyle/>
          <a:p>
            <a:fld id="{4DADDF82-8990-4558-84CF-42B3CAB7C69C}" type="slidenum">
              <a:rPr lang="en-IE" smtClean="0"/>
              <a:t>‹#›</a:t>
            </a:fld>
            <a:endParaRPr lang="en-IE"/>
          </a:p>
        </p:txBody>
      </p:sp>
    </p:spTree>
    <p:extLst>
      <p:ext uri="{BB962C8B-B14F-4D97-AF65-F5344CB8AC3E}">
        <p14:creationId xmlns:p14="http://schemas.microsoft.com/office/powerpoint/2010/main" val="3732119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625C59-18EF-4C62-B0A8-993CBFEF1CAD}" type="datetime1">
              <a:rPr lang="en-IE" smtClean="0"/>
              <a:t>09/05/2020</a:t>
            </a:fld>
            <a:endParaRPr lang="en-IE"/>
          </a:p>
        </p:txBody>
      </p:sp>
      <p:sp>
        <p:nvSpPr>
          <p:cNvPr id="3" name="Footer Placeholder 2"/>
          <p:cNvSpPr>
            <a:spLocks noGrp="1"/>
          </p:cNvSpPr>
          <p:nvPr>
            <p:ph type="ftr" sz="quarter" idx="11"/>
          </p:nvPr>
        </p:nvSpPr>
        <p:spPr/>
        <p:txBody>
          <a:bodyPr/>
          <a:lstStyle/>
          <a:p>
            <a:r>
              <a:rPr lang="en-IE" dirty="0"/>
              <a:t>Department of Computing</a:t>
            </a:r>
          </a:p>
          <a:p>
            <a:r>
              <a:rPr lang="en-IE" dirty="0"/>
              <a:t>© John O’Raw 2017</a:t>
            </a:r>
          </a:p>
        </p:txBody>
      </p:sp>
      <p:sp>
        <p:nvSpPr>
          <p:cNvPr id="4" name="Slide Number Placeholder 3"/>
          <p:cNvSpPr>
            <a:spLocks noGrp="1"/>
          </p:cNvSpPr>
          <p:nvPr>
            <p:ph type="sldNum" sz="quarter" idx="12"/>
          </p:nvPr>
        </p:nvSpPr>
        <p:spPr/>
        <p:txBody>
          <a:bodyPr/>
          <a:lstStyle/>
          <a:p>
            <a:fld id="{4DADDF82-8990-4558-84CF-42B3CAB7C69C}" type="slidenum">
              <a:rPr lang="en-IE" smtClean="0"/>
              <a:t>‹#›</a:t>
            </a:fld>
            <a:endParaRPr lang="en-IE"/>
          </a:p>
        </p:txBody>
      </p:sp>
    </p:spTree>
    <p:extLst>
      <p:ext uri="{BB962C8B-B14F-4D97-AF65-F5344CB8AC3E}">
        <p14:creationId xmlns:p14="http://schemas.microsoft.com/office/powerpoint/2010/main" val="3399631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I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FF4929-742B-41EB-A4AB-C5DB21CFEF08}" type="datetime1">
              <a:rPr lang="en-IE" smtClean="0"/>
              <a:t>09/05/2020</a:t>
            </a:fld>
            <a:endParaRPr lang="en-IE"/>
          </a:p>
        </p:txBody>
      </p:sp>
      <p:sp>
        <p:nvSpPr>
          <p:cNvPr id="6" name="Footer Placeholder 5"/>
          <p:cNvSpPr>
            <a:spLocks noGrp="1"/>
          </p:cNvSpPr>
          <p:nvPr>
            <p:ph type="ftr" sz="quarter" idx="11"/>
          </p:nvPr>
        </p:nvSpPr>
        <p:spPr/>
        <p:txBody>
          <a:bodyPr/>
          <a:lstStyle/>
          <a:p>
            <a:r>
              <a:rPr lang="en-IE" dirty="0"/>
              <a:t>Department of Computing</a:t>
            </a:r>
          </a:p>
          <a:p>
            <a:r>
              <a:rPr lang="en-IE" dirty="0"/>
              <a:t>© John O’Raw 2017</a:t>
            </a:r>
          </a:p>
        </p:txBody>
      </p:sp>
      <p:sp>
        <p:nvSpPr>
          <p:cNvPr id="7" name="Slide Number Placeholder 6"/>
          <p:cNvSpPr>
            <a:spLocks noGrp="1"/>
          </p:cNvSpPr>
          <p:nvPr>
            <p:ph type="sldNum" sz="quarter" idx="12"/>
          </p:nvPr>
        </p:nvSpPr>
        <p:spPr/>
        <p:txBody>
          <a:bodyPr/>
          <a:lstStyle/>
          <a:p>
            <a:fld id="{4DADDF82-8990-4558-84CF-42B3CAB7C69C}" type="slidenum">
              <a:rPr lang="en-IE" smtClean="0"/>
              <a:t>‹#›</a:t>
            </a:fld>
            <a:endParaRPr lang="en-IE"/>
          </a:p>
        </p:txBody>
      </p:sp>
    </p:spTree>
    <p:extLst>
      <p:ext uri="{BB962C8B-B14F-4D97-AF65-F5344CB8AC3E}">
        <p14:creationId xmlns:p14="http://schemas.microsoft.com/office/powerpoint/2010/main" val="188144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I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B00F1E-741C-43AE-AFBF-D2C60618B7AD}" type="datetime1">
              <a:rPr lang="en-IE" smtClean="0"/>
              <a:t>09/05/2020</a:t>
            </a:fld>
            <a:endParaRPr lang="en-IE"/>
          </a:p>
        </p:txBody>
      </p:sp>
      <p:sp>
        <p:nvSpPr>
          <p:cNvPr id="6" name="Footer Placeholder 5"/>
          <p:cNvSpPr>
            <a:spLocks noGrp="1"/>
          </p:cNvSpPr>
          <p:nvPr>
            <p:ph type="ftr" sz="quarter" idx="11"/>
          </p:nvPr>
        </p:nvSpPr>
        <p:spPr/>
        <p:txBody>
          <a:bodyPr/>
          <a:lstStyle/>
          <a:p>
            <a:r>
              <a:rPr lang="en-IE" dirty="0"/>
              <a:t>Department of Computing</a:t>
            </a:r>
          </a:p>
          <a:p>
            <a:r>
              <a:rPr lang="en-IE" dirty="0"/>
              <a:t>© John O’Raw 2017</a:t>
            </a:r>
          </a:p>
        </p:txBody>
      </p:sp>
      <p:sp>
        <p:nvSpPr>
          <p:cNvPr id="7" name="Slide Number Placeholder 6"/>
          <p:cNvSpPr>
            <a:spLocks noGrp="1"/>
          </p:cNvSpPr>
          <p:nvPr>
            <p:ph type="sldNum" sz="quarter" idx="12"/>
          </p:nvPr>
        </p:nvSpPr>
        <p:spPr/>
        <p:txBody>
          <a:bodyPr/>
          <a:lstStyle/>
          <a:p>
            <a:fld id="{4DADDF82-8990-4558-84CF-42B3CAB7C69C}" type="slidenum">
              <a:rPr lang="en-IE" smtClean="0"/>
              <a:t>‹#›</a:t>
            </a:fld>
            <a:endParaRPr lang="en-IE"/>
          </a:p>
        </p:txBody>
      </p:sp>
    </p:spTree>
    <p:extLst>
      <p:ext uri="{BB962C8B-B14F-4D97-AF65-F5344CB8AC3E}">
        <p14:creationId xmlns:p14="http://schemas.microsoft.com/office/powerpoint/2010/main" val="3648759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758962"/>
            <a:ext cx="10515600" cy="931725"/>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9428B-39D8-4FA6-A8DD-E0F798BA7BE5}" type="datetime1">
              <a:rPr lang="en-IE" smtClean="0"/>
              <a:t>09/05/2020</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E" dirty="0"/>
              <a:t>Department of Computing</a:t>
            </a:r>
          </a:p>
          <a:p>
            <a:r>
              <a:rPr lang="en-IE" dirty="0"/>
              <a:t>© John O’Raw 2017</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ADDF82-8990-4558-84CF-42B3CAB7C69C}" type="slidenum">
              <a:rPr lang="en-IE" smtClean="0"/>
              <a:t>‹#›</a:t>
            </a:fld>
            <a:endParaRPr lang="en-IE"/>
          </a:p>
        </p:txBody>
      </p:sp>
    </p:spTree>
    <p:extLst>
      <p:ext uri="{BB962C8B-B14F-4D97-AF65-F5344CB8AC3E}">
        <p14:creationId xmlns:p14="http://schemas.microsoft.com/office/powerpoint/2010/main" val="386948688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opencv-python-tutroals.readthedocs.io/en/latest/py_tutorials/py_video/py_lucas_kanade/py_lucas_kanade.html"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7692505-4B89-40A2-984B-3AEAB8B4C5F5}"/>
              </a:ext>
            </a:extLst>
          </p:cNvPr>
          <p:cNvSpPr>
            <a:spLocks noGrp="1"/>
          </p:cNvSpPr>
          <p:nvPr>
            <p:ph type="ctrTitle"/>
          </p:nvPr>
        </p:nvSpPr>
        <p:spPr>
          <a:xfrm>
            <a:off x="1524000" y="1783316"/>
            <a:ext cx="9144000" cy="1376363"/>
          </a:xfrm>
        </p:spPr>
        <p:txBody>
          <a:bodyPr/>
          <a:lstStyle/>
          <a:p>
            <a:r>
              <a:rPr lang="en-IE" dirty="0"/>
              <a:t>Object Tracking</a:t>
            </a:r>
          </a:p>
        </p:txBody>
      </p:sp>
      <p:sp>
        <p:nvSpPr>
          <p:cNvPr id="11" name="Subtitle 2">
            <a:extLst>
              <a:ext uri="{FF2B5EF4-FFF2-40B4-BE49-F238E27FC236}">
                <a16:creationId xmlns:a16="http://schemas.microsoft.com/office/drawing/2014/main" id="{C54DB8A8-2681-43B4-821B-DF12979E261B}"/>
              </a:ext>
            </a:extLst>
          </p:cNvPr>
          <p:cNvSpPr>
            <a:spLocks noGrp="1"/>
          </p:cNvSpPr>
          <p:nvPr>
            <p:ph type="subTitle" idx="1"/>
          </p:nvPr>
        </p:nvSpPr>
        <p:spPr>
          <a:xfrm>
            <a:off x="1524000" y="4069383"/>
            <a:ext cx="9144000" cy="1801329"/>
          </a:xfrm>
        </p:spPr>
        <p:txBody>
          <a:bodyPr>
            <a:normAutofit/>
          </a:bodyPr>
          <a:lstStyle/>
          <a:p>
            <a:r>
              <a:rPr lang="en-IE" dirty="0"/>
              <a:t>Optical Flow</a:t>
            </a:r>
          </a:p>
          <a:p>
            <a:r>
              <a:rPr lang="en-IE" dirty="0"/>
              <a:t>Lucas </a:t>
            </a:r>
            <a:r>
              <a:rPr lang="en-IE" dirty="0" err="1"/>
              <a:t>Kanade</a:t>
            </a:r>
            <a:r>
              <a:rPr lang="en-IE" dirty="0"/>
              <a:t> Method</a:t>
            </a:r>
          </a:p>
          <a:p>
            <a:r>
              <a:rPr lang="en-IE" dirty="0"/>
              <a:t>Gunnar </a:t>
            </a:r>
            <a:r>
              <a:rPr lang="en-IE" dirty="0" err="1"/>
              <a:t>Farneback’s</a:t>
            </a:r>
            <a:r>
              <a:rPr lang="en-IE" dirty="0"/>
              <a:t> Algorithm</a:t>
            </a:r>
          </a:p>
          <a:p>
            <a:endParaRPr lang="en-IE" dirty="0"/>
          </a:p>
        </p:txBody>
      </p:sp>
    </p:spTree>
    <p:extLst>
      <p:ext uri="{BB962C8B-B14F-4D97-AF65-F5344CB8AC3E}">
        <p14:creationId xmlns:p14="http://schemas.microsoft.com/office/powerpoint/2010/main" val="979140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F465E0EE-B85E-4D55-B895-9CDD6555070D}"/>
              </a:ext>
            </a:extLst>
          </p:cNvPr>
          <p:cNvSpPr>
            <a:spLocks noGrp="1"/>
          </p:cNvSpPr>
          <p:nvPr>
            <p:ph type="ftr" sz="quarter" idx="11"/>
          </p:nvPr>
        </p:nvSpPr>
        <p:spPr>
          <a:xfrm>
            <a:off x="4038600" y="6356350"/>
            <a:ext cx="4114800" cy="365125"/>
          </a:xfrm>
        </p:spPr>
        <p:txBody>
          <a:bodyPr/>
          <a:lstStyle/>
          <a:p>
            <a:r>
              <a:rPr lang="en-IE" dirty="0"/>
              <a:t>Department of Computing</a:t>
            </a:r>
          </a:p>
          <a:p>
            <a:r>
              <a:rPr lang="en-IE" dirty="0"/>
              <a:t>© 2020</a:t>
            </a:r>
          </a:p>
        </p:txBody>
      </p:sp>
      <p:sp>
        <p:nvSpPr>
          <p:cNvPr id="32" name="object 2">
            <a:extLst>
              <a:ext uri="{FF2B5EF4-FFF2-40B4-BE49-F238E27FC236}">
                <a16:creationId xmlns:a16="http://schemas.microsoft.com/office/drawing/2014/main" id="{2B8D8D96-3E3E-4824-AD52-221818A5F0BF}"/>
              </a:ext>
            </a:extLst>
          </p:cNvPr>
          <p:cNvSpPr txBox="1">
            <a:spLocks/>
          </p:cNvSpPr>
          <p:nvPr/>
        </p:nvSpPr>
        <p:spPr>
          <a:xfrm>
            <a:off x="1383496" y="1168948"/>
            <a:ext cx="5971461" cy="936795"/>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5"/>
              </a:spcBef>
            </a:pPr>
            <a:r>
              <a:rPr lang="en-IE" spc="-10" dirty="0"/>
              <a:t>Practical Activities</a:t>
            </a:r>
            <a:endParaRPr lang="en-IE" spc="-15" dirty="0"/>
          </a:p>
        </p:txBody>
      </p:sp>
      <p:sp>
        <p:nvSpPr>
          <p:cNvPr id="33" name="object 3">
            <a:extLst>
              <a:ext uri="{FF2B5EF4-FFF2-40B4-BE49-F238E27FC236}">
                <a16:creationId xmlns:a16="http://schemas.microsoft.com/office/drawing/2014/main" id="{441CE98A-882D-4018-B00B-6D977C397BAC}"/>
              </a:ext>
            </a:extLst>
          </p:cNvPr>
          <p:cNvSpPr txBox="1"/>
          <p:nvPr/>
        </p:nvSpPr>
        <p:spPr>
          <a:xfrm>
            <a:off x="1383496" y="2368420"/>
            <a:ext cx="9085529" cy="4296688"/>
          </a:xfrm>
          <a:prstGeom prst="rect">
            <a:avLst/>
          </a:prstGeom>
        </p:spPr>
        <p:txBody>
          <a:bodyPr vert="horz" wrap="square" lIns="0" tIns="48894" rIns="0" bIns="0" rtlCol="0">
            <a:spAutoFit/>
          </a:bodyPr>
          <a:lstStyle/>
          <a:p>
            <a:pPr marL="342900" indent="-342900">
              <a:buFont typeface="Arial" panose="020B0604020202020204" pitchFamily="34" charset="0"/>
              <a:buChar char="•"/>
            </a:pPr>
            <a:r>
              <a:rPr lang="en-IE" altLang="en-US" sz="2800" dirty="0"/>
              <a:t>The practical for today’s class (Week 4b) will explore:</a:t>
            </a:r>
          </a:p>
          <a:p>
            <a:endParaRPr lang="en-IE" altLang="en-US" sz="2400" dirty="0"/>
          </a:p>
          <a:p>
            <a:pPr marL="914400" lvl="1" indent="-457200">
              <a:buFont typeface="Wingdings" panose="05000000000000000000" pitchFamily="2" charset="2"/>
              <a:buChar char="ü"/>
            </a:pPr>
            <a:r>
              <a:rPr lang="en-IE" altLang="en-US" sz="2800" dirty="0"/>
              <a:t>Optical Flow</a:t>
            </a:r>
          </a:p>
          <a:p>
            <a:pPr marL="914400" lvl="1" indent="-457200">
              <a:buFont typeface="Wingdings" panose="05000000000000000000" pitchFamily="2" charset="2"/>
              <a:buChar char="ü"/>
            </a:pPr>
            <a:r>
              <a:rPr lang="en-IE" altLang="en-US" sz="2800" dirty="0"/>
              <a:t>Lucas </a:t>
            </a:r>
            <a:r>
              <a:rPr lang="en-IE" altLang="en-US" sz="2800" dirty="0" err="1"/>
              <a:t>Kanade</a:t>
            </a:r>
            <a:r>
              <a:rPr lang="en-IE" altLang="en-US" sz="2800" dirty="0"/>
              <a:t> Method (Sparse)</a:t>
            </a:r>
          </a:p>
          <a:p>
            <a:pPr marL="914400" lvl="1" indent="-457200">
              <a:buFont typeface="Wingdings" panose="05000000000000000000" pitchFamily="2" charset="2"/>
              <a:buChar char="ü"/>
            </a:pPr>
            <a:r>
              <a:rPr lang="en-IE" altLang="en-US" sz="2800" dirty="0"/>
              <a:t>Gunnar </a:t>
            </a:r>
            <a:r>
              <a:rPr lang="en-IE" altLang="en-US" sz="2800" dirty="0" err="1"/>
              <a:t>Farneback's</a:t>
            </a:r>
            <a:r>
              <a:rPr lang="en-IE" altLang="en-US" sz="2800" dirty="0"/>
              <a:t> algorithm (Dense)</a:t>
            </a:r>
          </a:p>
          <a:p>
            <a:endParaRPr lang="en-IE" altLang="en-US" sz="2800" dirty="0"/>
          </a:p>
          <a:p>
            <a:r>
              <a:rPr lang="en-IE" altLang="en-US" sz="2800" dirty="0"/>
              <a:t>Use both the Sparse Optical Flow and Dense Optical Flow with different backgrounds and lighting levels.</a:t>
            </a:r>
          </a:p>
          <a:p>
            <a:r>
              <a:rPr lang="en-IE" altLang="en-US" sz="2800" dirty="0"/>
              <a:t>Move your head/hand left to right and up and down</a:t>
            </a:r>
          </a:p>
          <a:p>
            <a:pPr marL="914400" lvl="1" indent="-457200">
              <a:buFont typeface="Wingdings" panose="05000000000000000000" pitchFamily="2" charset="2"/>
              <a:buChar char="ü"/>
            </a:pPr>
            <a:endParaRPr lang="en-IE" altLang="en-US" sz="2800" dirty="0"/>
          </a:p>
        </p:txBody>
      </p:sp>
      <p:pic>
        <p:nvPicPr>
          <p:cNvPr id="13314" name="Picture 2" descr="Image result for jupyter notebook icon">
            <a:extLst>
              <a:ext uri="{FF2B5EF4-FFF2-40B4-BE49-F238E27FC236}">
                <a16:creationId xmlns:a16="http://schemas.microsoft.com/office/drawing/2014/main" id="{DDC895BF-57A8-4227-AA50-A9FC470E427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97498" y="192892"/>
            <a:ext cx="1661134" cy="216279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Image result for python icon">
            <a:extLst>
              <a:ext uri="{FF2B5EF4-FFF2-40B4-BE49-F238E27FC236}">
                <a16:creationId xmlns:a16="http://schemas.microsoft.com/office/drawing/2014/main" id="{9EB6B494-2108-4EE9-A6FA-228C352EF3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54957" y="248657"/>
            <a:ext cx="2093844" cy="2093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617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F465E0EE-B85E-4D55-B895-9CDD6555070D}"/>
              </a:ext>
            </a:extLst>
          </p:cNvPr>
          <p:cNvSpPr>
            <a:spLocks noGrp="1"/>
          </p:cNvSpPr>
          <p:nvPr>
            <p:ph type="ftr" sz="quarter" idx="11"/>
          </p:nvPr>
        </p:nvSpPr>
        <p:spPr>
          <a:xfrm>
            <a:off x="4038600" y="6356350"/>
            <a:ext cx="4114800" cy="365125"/>
          </a:xfrm>
        </p:spPr>
        <p:txBody>
          <a:bodyPr/>
          <a:lstStyle/>
          <a:p>
            <a:r>
              <a:rPr lang="en-IE" dirty="0"/>
              <a:t>Department of Computing</a:t>
            </a:r>
          </a:p>
          <a:p>
            <a:r>
              <a:rPr lang="en-IE" dirty="0"/>
              <a:t>© 2020</a:t>
            </a:r>
          </a:p>
        </p:txBody>
      </p:sp>
      <p:sp>
        <p:nvSpPr>
          <p:cNvPr id="32" name="object 2">
            <a:extLst>
              <a:ext uri="{FF2B5EF4-FFF2-40B4-BE49-F238E27FC236}">
                <a16:creationId xmlns:a16="http://schemas.microsoft.com/office/drawing/2014/main" id="{2B8D8D96-3E3E-4824-AD52-221818A5F0BF}"/>
              </a:ext>
            </a:extLst>
          </p:cNvPr>
          <p:cNvSpPr txBox="1">
            <a:spLocks/>
          </p:cNvSpPr>
          <p:nvPr/>
        </p:nvSpPr>
        <p:spPr>
          <a:xfrm>
            <a:off x="1264420" y="917156"/>
            <a:ext cx="4423687" cy="936795"/>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5"/>
              </a:spcBef>
            </a:pPr>
            <a:r>
              <a:rPr lang="en-IE" spc="-10" dirty="0"/>
              <a:t>Introduction</a:t>
            </a:r>
            <a:endParaRPr lang="en-IE" spc="-15" dirty="0"/>
          </a:p>
        </p:txBody>
      </p:sp>
      <p:sp>
        <p:nvSpPr>
          <p:cNvPr id="33" name="object 3">
            <a:extLst>
              <a:ext uri="{FF2B5EF4-FFF2-40B4-BE49-F238E27FC236}">
                <a16:creationId xmlns:a16="http://schemas.microsoft.com/office/drawing/2014/main" id="{441CE98A-882D-4018-B00B-6D977C397BAC}"/>
              </a:ext>
            </a:extLst>
          </p:cNvPr>
          <p:cNvSpPr txBox="1"/>
          <p:nvPr/>
        </p:nvSpPr>
        <p:spPr>
          <a:xfrm>
            <a:off x="1264420" y="2141472"/>
            <a:ext cx="9933667" cy="3927356"/>
          </a:xfrm>
          <a:prstGeom prst="rect">
            <a:avLst/>
          </a:prstGeom>
        </p:spPr>
        <p:txBody>
          <a:bodyPr vert="horz" wrap="square" lIns="0" tIns="48894" rIns="0" bIns="0" rtlCol="0">
            <a:spAutoFit/>
          </a:bodyPr>
          <a:lstStyle/>
          <a:p>
            <a:pPr marL="342900" indent="-342900" algn="just">
              <a:buFont typeface="Arial" panose="020B0604020202020204" pitchFamily="34" charset="0"/>
              <a:buChar char="•"/>
            </a:pPr>
            <a:r>
              <a:rPr lang="en-IE" altLang="en-US" sz="2800" dirty="0"/>
              <a:t>We are going to demonstrate Object Tracking using Optical Flow. Optical Flow is the pattern of apparent motion (of objects within images) between two consecutive frames.</a:t>
            </a:r>
          </a:p>
          <a:p>
            <a:pPr marL="342900" indent="-342900" algn="just">
              <a:buFont typeface="Arial" panose="020B0604020202020204" pitchFamily="34" charset="0"/>
              <a:buChar char="•"/>
            </a:pPr>
            <a:endParaRPr lang="en-IE" altLang="en-US" sz="2800" dirty="0"/>
          </a:p>
          <a:p>
            <a:pPr marL="342900" indent="-342900" algn="just">
              <a:buFont typeface="Arial" panose="020B0604020202020204" pitchFamily="34" charset="0"/>
              <a:buChar char="•"/>
            </a:pPr>
            <a:r>
              <a:rPr lang="en-IE" altLang="en-US" sz="2800" dirty="0"/>
              <a:t>It assumes that the pixel intensities of an object do not change between frames and the neighbouring pixels have similar motion.</a:t>
            </a:r>
          </a:p>
          <a:p>
            <a:pPr marL="342900" indent="-342900" algn="just">
              <a:buFont typeface="Arial" panose="020B0604020202020204" pitchFamily="34" charset="0"/>
              <a:buChar char="•"/>
            </a:pPr>
            <a:endParaRPr lang="en-IE" altLang="en-US" sz="2800" dirty="0"/>
          </a:p>
          <a:p>
            <a:pPr marL="342900" indent="-342900" algn="just">
              <a:buFont typeface="Arial" panose="020B0604020202020204" pitchFamily="34" charset="0"/>
              <a:buChar char="•"/>
            </a:pPr>
            <a:r>
              <a:rPr lang="en-IE" altLang="en-US" sz="2800" dirty="0"/>
              <a:t>This can be used for tracking movement on a camera capture or video.</a:t>
            </a:r>
          </a:p>
        </p:txBody>
      </p:sp>
    </p:spTree>
    <p:extLst>
      <p:ext uri="{BB962C8B-B14F-4D97-AF65-F5344CB8AC3E}">
        <p14:creationId xmlns:p14="http://schemas.microsoft.com/office/powerpoint/2010/main" val="2273512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F465E0EE-B85E-4D55-B895-9CDD6555070D}"/>
              </a:ext>
            </a:extLst>
          </p:cNvPr>
          <p:cNvSpPr>
            <a:spLocks noGrp="1"/>
          </p:cNvSpPr>
          <p:nvPr>
            <p:ph type="ftr" sz="quarter" idx="11"/>
          </p:nvPr>
        </p:nvSpPr>
        <p:spPr>
          <a:xfrm>
            <a:off x="4038600" y="6356350"/>
            <a:ext cx="4114800" cy="365125"/>
          </a:xfrm>
        </p:spPr>
        <p:txBody>
          <a:bodyPr/>
          <a:lstStyle/>
          <a:p>
            <a:r>
              <a:rPr lang="en-IE" dirty="0"/>
              <a:t>Department of Computing</a:t>
            </a:r>
          </a:p>
          <a:p>
            <a:r>
              <a:rPr lang="en-IE" dirty="0"/>
              <a:t>© 2020</a:t>
            </a:r>
          </a:p>
        </p:txBody>
      </p:sp>
      <p:sp>
        <p:nvSpPr>
          <p:cNvPr id="32" name="object 2">
            <a:extLst>
              <a:ext uri="{FF2B5EF4-FFF2-40B4-BE49-F238E27FC236}">
                <a16:creationId xmlns:a16="http://schemas.microsoft.com/office/drawing/2014/main" id="{2B8D8D96-3E3E-4824-AD52-221818A5F0BF}"/>
              </a:ext>
            </a:extLst>
          </p:cNvPr>
          <p:cNvSpPr txBox="1">
            <a:spLocks/>
          </p:cNvSpPr>
          <p:nvPr/>
        </p:nvSpPr>
        <p:spPr>
          <a:xfrm>
            <a:off x="1264420" y="917156"/>
            <a:ext cx="5030363" cy="936795"/>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5"/>
              </a:spcBef>
            </a:pPr>
            <a:r>
              <a:rPr lang="en-IE" spc="-10" dirty="0"/>
              <a:t>Object Tracking</a:t>
            </a:r>
            <a:endParaRPr lang="en-IE" spc="-15" dirty="0"/>
          </a:p>
        </p:txBody>
      </p:sp>
      <p:sp>
        <p:nvSpPr>
          <p:cNvPr id="33" name="object 3">
            <a:extLst>
              <a:ext uri="{FF2B5EF4-FFF2-40B4-BE49-F238E27FC236}">
                <a16:creationId xmlns:a16="http://schemas.microsoft.com/office/drawing/2014/main" id="{441CE98A-882D-4018-B00B-6D977C397BAC}"/>
              </a:ext>
            </a:extLst>
          </p:cNvPr>
          <p:cNvSpPr txBox="1"/>
          <p:nvPr/>
        </p:nvSpPr>
        <p:spPr>
          <a:xfrm>
            <a:off x="1321321" y="2056351"/>
            <a:ext cx="9549353" cy="1342033"/>
          </a:xfrm>
          <a:prstGeom prst="rect">
            <a:avLst/>
          </a:prstGeom>
        </p:spPr>
        <p:txBody>
          <a:bodyPr vert="horz" wrap="square" lIns="0" tIns="48894" rIns="0" bIns="0" rtlCol="0">
            <a:spAutoFit/>
          </a:bodyPr>
          <a:lstStyle/>
          <a:p>
            <a:pPr algn="just"/>
            <a:r>
              <a:rPr lang="en-IE" sz="2800" dirty="0"/>
              <a:t>In this image it is difficult to determine if the ball is moving up from the left to the right or if the camera is moving down to the left. </a:t>
            </a:r>
            <a:endParaRPr lang="en-IE" altLang="en-US" sz="2800" dirty="0"/>
          </a:p>
        </p:txBody>
      </p:sp>
      <p:pic>
        <p:nvPicPr>
          <p:cNvPr id="2" name="Picture 1">
            <a:extLst>
              <a:ext uri="{FF2B5EF4-FFF2-40B4-BE49-F238E27FC236}">
                <a16:creationId xmlns:a16="http://schemas.microsoft.com/office/drawing/2014/main" id="{19C15344-7958-48E6-A2D0-42D52D252C15}"/>
              </a:ext>
            </a:extLst>
          </p:cNvPr>
          <p:cNvPicPr>
            <a:picLocks noChangeAspect="1"/>
          </p:cNvPicPr>
          <p:nvPr/>
        </p:nvPicPr>
        <p:blipFill>
          <a:blip r:embed="rId2"/>
          <a:stretch>
            <a:fillRect/>
          </a:stretch>
        </p:blipFill>
        <p:spPr>
          <a:xfrm>
            <a:off x="3109911" y="3269981"/>
            <a:ext cx="5972175" cy="2828925"/>
          </a:xfrm>
          <a:prstGeom prst="rect">
            <a:avLst/>
          </a:prstGeom>
        </p:spPr>
      </p:pic>
    </p:spTree>
    <p:extLst>
      <p:ext uri="{BB962C8B-B14F-4D97-AF65-F5344CB8AC3E}">
        <p14:creationId xmlns:p14="http://schemas.microsoft.com/office/powerpoint/2010/main" val="1696566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F465E0EE-B85E-4D55-B895-9CDD6555070D}"/>
              </a:ext>
            </a:extLst>
          </p:cNvPr>
          <p:cNvSpPr>
            <a:spLocks noGrp="1"/>
          </p:cNvSpPr>
          <p:nvPr>
            <p:ph type="ftr" sz="quarter" idx="11"/>
          </p:nvPr>
        </p:nvSpPr>
        <p:spPr>
          <a:xfrm>
            <a:off x="4038600" y="6356350"/>
            <a:ext cx="4114800" cy="365125"/>
          </a:xfrm>
        </p:spPr>
        <p:txBody>
          <a:bodyPr/>
          <a:lstStyle/>
          <a:p>
            <a:r>
              <a:rPr lang="en-IE" dirty="0"/>
              <a:t>Department of Computing</a:t>
            </a:r>
          </a:p>
          <a:p>
            <a:r>
              <a:rPr lang="en-IE" dirty="0"/>
              <a:t>© 2020</a:t>
            </a:r>
          </a:p>
        </p:txBody>
      </p:sp>
      <p:sp>
        <p:nvSpPr>
          <p:cNvPr id="32" name="object 2">
            <a:extLst>
              <a:ext uri="{FF2B5EF4-FFF2-40B4-BE49-F238E27FC236}">
                <a16:creationId xmlns:a16="http://schemas.microsoft.com/office/drawing/2014/main" id="{2B8D8D96-3E3E-4824-AD52-221818A5F0BF}"/>
              </a:ext>
            </a:extLst>
          </p:cNvPr>
          <p:cNvSpPr txBox="1">
            <a:spLocks/>
          </p:cNvSpPr>
          <p:nvPr/>
        </p:nvSpPr>
        <p:spPr>
          <a:xfrm>
            <a:off x="1321321" y="759094"/>
            <a:ext cx="4423687" cy="936795"/>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5"/>
              </a:spcBef>
            </a:pPr>
            <a:r>
              <a:rPr lang="en-IE" spc="-10" dirty="0"/>
              <a:t>Lucas </a:t>
            </a:r>
            <a:r>
              <a:rPr lang="en-IE" spc="-10" dirty="0" err="1"/>
              <a:t>Kanade</a:t>
            </a:r>
            <a:endParaRPr lang="en-IE" spc="-15" dirty="0"/>
          </a:p>
        </p:txBody>
      </p:sp>
      <p:sp>
        <p:nvSpPr>
          <p:cNvPr id="33" name="object 3">
            <a:extLst>
              <a:ext uri="{FF2B5EF4-FFF2-40B4-BE49-F238E27FC236}">
                <a16:creationId xmlns:a16="http://schemas.microsoft.com/office/drawing/2014/main" id="{441CE98A-882D-4018-B00B-6D977C397BAC}"/>
              </a:ext>
            </a:extLst>
          </p:cNvPr>
          <p:cNvSpPr txBox="1"/>
          <p:nvPr/>
        </p:nvSpPr>
        <p:spPr>
          <a:xfrm>
            <a:off x="1321321" y="1731893"/>
            <a:ext cx="9549353" cy="1342033"/>
          </a:xfrm>
          <a:prstGeom prst="rect">
            <a:avLst/>
          </a:prstGeom>
        </p:spPr>
        <p:txBody>
          <a:bodyPr vert="horz" wrap="square" lIns="0" tIns="48894" rIns="0" bIns="0" rtlCol="0">
            <a:spAutoFit/>
          </a:bodyPr>
          <a:lstStyle/>
          <a:p>
            <a:pPr algn="just"/>
            <a:r>
              <a:rPr lang="en-IE" sz="2800" dirty="0"/>
              <a:t>The Lucas </a:t>
            </a:r>
            <a:r>
              <a:rPr lang="en-IE" sz="2800" dirty="0" err="1"/>
              <a:t>Kanade</a:t>
            </a:r>
            <a:r>
              <a:rPr lang="en-IE" sz="2800" dirty="0"/>
              <a:t> method is used on sparse feature sets. If we want to track movement from Frame 4 to Frame 5 then we pass in Frame 4, Points from Frame 4 and Frame 5.</a:t>
            </a:r>
            <a:endParaRPr lang="en-IE" altLang="en-US" sz="2800" dirty="0"/>
          </a:p>
        </p:txBody>
      </p:sp>
      <p:pic>
        <p:nvPicPr>
          <p:cNvPr id="2" name="Picture 1">
            <a:extLst>
              <a:ext uri="{FF2B5EF4-FFF2-40B4-BE49-F238E27FC236}">
                <a16:creationId xmlns:a16="http://schemas.microsoft.com/office/drawing/2014/main" id="{19C15344-7958-48E6-A2D0-42D52D252C15}"/>
              </a:ext>
            </a:extLst>
          </p:cNvPr>
          <p:cNvPicPr>
            <a:picLocks noChangeAspect="1"/>
          </p:cNvPicPr>
          <p:nvPr/>
        </p:nvPicPr>
        <p:blipFill>
          <a:blip r:embed="rId2"/>
          <a:stretch>
            <a:fillRect/>
          </a:stretch>
        </p:blipFill>
        <p:spPr>
          <a:xfrm>
            <a:off x="3109911" y="3269981"/>
            <a:ext cx="5972175" cy="2828925"/>
          </a:xfrm>
          <a:prstGeom prst="rect">
            <a:avLst/>
          </a:prstGeom>
        </p:spPr>
      </p:pic>
      <p:sp>
        <p:nvSpPr>
          <p:cNvPr id="3" name="Oval 2">
            <a:extLst>
              <a:ext uri="{FF2B5EF4-FFF2-40B4-BE49-F238E27FC236}">
                <a16:creationId xmlns:a16="http://schemas.microsoft.com/office/drawing/2014/main" id="{B69FCDC1-2A3C-44B4-B45B-9AD893D70D8E}"/>
              </a:ext>
            </a:extLst>
          </p:cNvPr>
          <p:cNvSpPr/>
          <p:nvPr/>
        </p:nvSpPr>
        <p:spPr>
          <a:xfrm>
            <a:off x="7129670" y="4359965"/>
            <a:ext cx="172278" cy="212035"/>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E"/>
          </a:p>
        </p:txBody>
      </p:sp>
      <p:sp>
        <p:nvSpPr>
          <p:cNvPr id="4" name="Rectangle 3">
            <a:extLst>
              <a:ext uri="{FF2B5EF4-FFF2-40B4-BE49-F238E27FC236}">
                <a16:creationId xmlns:a16="http://schemas.microsoft.com/office/drawing/2014/main" id="{A0FCA025-8DC5-4F84-9269-9CEBCB566BDA}"/>
              </a:ext>
            </a:extLst>
          </p:cNvPr>
          <p:cNvSpPr/>
          <p:nvPr/>
        </p:nvSpPr>
        <p:spPr>
          <a:xfrm>
            <a:off x="6785113" y="3591339"/>
            <a:ext cx="940904" cy="1524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a:extLst>
              <a:ext uri="{FF2B5EF4-FFF2-40B4-BE49-F238E27FC236}">
                <a16:creationId xmlns:a16="http://schemas.microsoft.com/office/drawing/2014/main" id="{800DA7C7-BB84-4DFA-BA20-380EEF0ED65C}"/>
              </a:ext>
            </a:extLst>
          </p:cNvPr>
          <p:cNvSpPr/>
          <p:nvPr/>
        </p:nvSpPr>
        <p:spPr>
          <a:xfrm>
            <a:off x="8050695" y="3309732"/>
            <a:ext cx="940904" cy="1524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4106522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F465E0EE-B85E-4D55-B895-9CDD6555070D}"/>
              </a:ext>
            </a:extLst>
          </p:cNvPr>
          <p:cNvSpPr>
            <a:spLocks noGrp="1"/>
          </p:cNvSpPr>
          <p:nvPr>
            <p:ph type="ftr" sz="quarter" idx="11"/>
          </p:nvPr>
        </p:nvSpPr>
        <p:spPr>
          <a:xfrm>
            <a:off x="4038600" y="6356350"/>
            <a:ext cx="4114800" cy="365125"/>
          </a:xfrm>
        </p:spPr>
        <p:txBody>
          <a:bodyPr/>
          <a:lstStyle/>
          <a:p>
            <a:r>
              <a:rPr lang="en-IE" dirty="0"/>
              <a:t>Department of Computing</a:t>
            </a:r>
          </a:p>
          <a:p>
            <a:r>
              <a:rPr lang="en-IE" dirty="0"/>
              <a:t>© 2020</a:t>
            </a:r>
          </a:p>
        </p:txBody>
      </p:sp>
      <p:sp>
        <p:nvSpPr>
          <p:cNvPr id="32" name="object 2">
            <a:extLst>
              <a:ext uri="{FF2B5EF4-FFF2-40B4-BE49-F238E27FC236}">
                <a16:creationId xmlns:a16="http://schemas.microsoft.com/office/drawing/2014/main" id="{2B8D8D96-3E3E-4824-AD52-221818A5F0BF}"/>
              </a:ext>
            </a:extLst>
          </p:cNvPr>
          <p:cNvSpPr txBox="1">
            <a:spLocks/>
          </p:cNvSpPr>
          <p:nvPr/>
        </p:nvSpPr>
        <p:spPr>
          <a:xfrm>
            <a:off x="1321321" y="759094"/>
            <a:ext cx="4423687" cy="936795"/>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5"/>
              </a:spcBef>
            </a:pPr>
            <a:r>
              <a:rPr lang="en-IE" spc="-10" dirty="0"/>
              <a:t>Lucas </a:t>
            </a:r>
            <a:r>
              <a:rPr lang="en-IE" spc="-10" dirty="0" err="1"/>
              <a:t>Kanade</a:t>
            </a:r>
            <a:endParaRPr lang="en-IE" spc="-15" dirty="0"/>
          </a:p>
        </p:txBody>
      </p:sp>
      <p:sp>
        <p:nvSpPr>
          <p:cNvPr id="33" name="object 3">
            <a:extLst>
              <a:ext uri="{FF2B5EF4-FFF2-40B4-BE49-F238E27FC236}">
                <a16:creationId xmlns:a16="http://schemas.microsoft.com/office/drawing/2014/main" id="{441CE98A-882D-4018-B00B-6D977C397BAC}"/>
              </a:ext>
            </a:extLst>
          </p:cNvPr>
          <p:cNvSpPr txBox="1"/>
          <p:nvPr/>
        </p:nvSpPr>
        <p:spPr>
          <a:xfrm>
            <a:off x="1321321" y="1818419"/>
            <a:ext cx="9549353" cy="1772920"/>
          </a:xfrm>
          <a:prstGeom prst="rect">
            <a:avLst/>
          </a:prstGeom>
        </p:spPr>
        <p:txBody>
          <a:bodyPr vert="horz" wrap="square" lIns="0" tIns="48894" rIns="0" bIns="0" rtlCol="0">
            <a:spAutoFit/>
          </a:bodyPr>
          <a:lstStyle/>
          <a:p>
            <a:pPr algn="just"/>
            <a:r>
              <a:rPr lang="en-IE" sz="2800" dirty="0"/>
              <a:t>This makes an assumption that the pixel intensities of an object do not change between frames and the neighbouring pixels have similar motion.</a:t>
            </a:r>
          </a:p>
          <a:p>
            <a:pPr algn="just"/>
            <a:endParaRPr lang="en-IE" altLang="en-US" sz="2800" dirty="0"/>
          </a:p>
        </p:txBody>
      </p:sp>
      <p:pic>
        <p:nvPicPr>
          <p:cNvPr id="2" name="Picture 1">
            <a:extLst>
              <a:ext uri="{FF2B5EF4-FFF2-40B4-BE49-F238E27FC236}">
                <a16:creationId xmlns:a16="http://schemas.microsoft.com/office/drawing/2014/main" id="{19C15344-7958-48E6-A2D0-42D52D252C15}"/>
              </a:ext>
            </a:extLst>
          </p:cNvPr>
          <p:cNvPicPr>
            <a:picLocks noChangeAspect="1"/>
          </p:cNvPicPr>
          <p:nvPr/>
        </p:nvPicPr>
        <p:blipFill>
          <a:blip r:embed="rId2"/>
          <a:stretch>
            <a:fillRect/>
          </a:stretch>
        </p:blipFill>
        <p:spPr>
          <a:xfrm>
            <a:off x="3109911" y="3269981"/>
            <a:ext cx="5972175" cy="2828925"/>
          </a:xfrm>
          <a:prstGeom prst="rect">
            <a:avLst/>
          </a:prstGeom>
        </p:spPr>
      </p:pic>
      <p:sp>
        <p:nvSpPr>
          <p:cNvPr id="3" name="Oval 2">
            <a:extLst>
              <a:ext uri="{FF2B5EF4-FFF2-40B4-BE49-F238E27FC236}">
                <a16:creationId xmlns:a16="http://schemas.microsoft.com/office/drawing/2014/main" id="{B69FCDC1-2A3C-44B4-B45B-9AD893D70D8E}"/>
              </a:ext>
            </a:extLst>
          </p:cNvPr>
          <p:cNvSpPr/>
          <p:nvPr/>
        </p:nvSpPr>
        <p:spPr>
          <a:xfrm>
            <a:off x="7129670" y="4359965"/>
            <a:ext cx="172278" cy="212035"/>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E"/>
          </a:p>
        </p:txBody>
      </p:sp>
      <p:sp>
        <p:nvSpPr>
          <p:cNvPr id="4" name="Rectangle 3">
            <a:extLst>
              <a:ext uri="{FF2B5EF4-FFF2-40B4-BE49-F238E27FC236}">
                <a16:creationId xmlns:a16="http://schemas.microsoft.com/office/drawing/2014/main" id="{A0FCA025-8DC5-4F84-9269-9CEBCB566BDA}"/>
              </a:ext>
            </a:extLst>
          </p:cNvPr>
          <p:cNvSpPr/>
          <p:nvPr/>
        </p:nvSpPr>
        <p:spPr>
          <a:xfrm>
            <a:off x="6785113" y="3591339"/>
            <a:ext cx="940904" cy="1524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a:extLst>
              <a:ext uri="{FF2B5EF4-FFF2-40B4-BE49-F238E27FC236}">
                <a16:creationId xmlns:a16="http://schemas.microsoft.com/office/drawing/2014/main" id="{800DA7C7-BB84-4DFA-BA20-380EEF0ED65C}"/>
              </a:ext>
            </a:extLst>
          </p:cNvPr>
          <p:cNvSpPr/>
          <p:nvPr/>
        </p:nvSpPr>
        <p:spPr>
          <a:xfrm>
            <a:off x="8050695" y="3309732"/>
            <a:ext cx="940904" cy="1524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a:extLst>
              <a:ext uri="{FF2B5EF4-FFF2-40B4-BE49-F238E27FC236}">
                <a16:creationId xmlns:a16="http://schemas.microsoft.com/office/drawing/2014/main" id="{0F7D633B-DF90-46C7-86B6-2DCBBB93BC92}"/>
              </a:ext>
            </a:extLst>
          </p:cNvPr>
          <p:cNvSpPr/>
          <p:nvPr/>
        </p:nvSpPr>
        <p:spPr>
          <a:xfrm>
            <a:off x="8322138" y="4104373"/>
            <a:ext cx="172278" cy="212035"/>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50676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F465E0EE-B85E-4D55-B895-9CDD6555070D}"/>
              </a:ext>
            </a:extLst>
          </p:cNvPr>
          <p:cNvSpPr>
            <a:spLocks noGrp="1"/>
          </p:cNvSpPr>
          <p:nvPr>
            <p:ph type="ftr" sz="quarter" idx="11"/>
          </p:nvPr>
        </p:nvSpPr>
        <p:spPr>
          <a:xfrm>
            <a:off x="4038600" y="6356350"/>
            <a:ext cx="4114800" cy="365125"/>
          </a:xfrm>
        </p:spPr>
        <p:txBody>
          <a:bodyPr/>
          <a:lstStyle/>
          <a:p>
            <a:r>
              <a:rPr lang="en-IE" dirty="0"/>
              <a:t>Department of Computing</a:t>
            </a:r>
          </a:p>
          <a:p>
            <a:r>
              <a:rPr lang="en-IE" dirty="0"/>
              <a:t>© 2020</a:t>
            </a:r>
          </a:p>
        </p:txBody>
      </p:sp>
      <p:sp>
        <p:nvSpPr>
          <p:cNvPr id="32" name="object 2">
            <a:extLst>
              <a:ext uri="{FF2B5EF4-FFF2-40B4-BE49-F238E27FC236}">
                <a16:creationId xmlns:a16="http://schemas.microsoft.com/office/drawing/2014/main" id="{2B8D8D96-3E3E-4824-AD52-221818A5F0BF}"/>
              </a:ext>
            </a:extLst>
          </p:cNvPr>
          <p:cNvSpPr txBox="1">
            <a:spLocks/>
          </p:cNvSpPr>
          <p:nvPr/>
        </p:nvSpPr>
        <p:spPr>
          <a:xfrm>
            <a:off x="1264420" y="917156"/>
            <a:ext cx="7482015" cy="936795"/>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5"/>
              </a:spcBef>
            </a:pPr>
            <a:r>
              <a:rPr lang="en-IE" spc="-10" dirty="0"/>
              <a:t>Lucas </a:t>
            </a:r>
            <a:r>
              <a:rPr lang="en-IE" spc="-10" dirty="0" err="1"/>
              <a:t>Kanade</a:t>
            </a:r>
            <a:r>
              <a:rPr lang="en-IE" spc="-10" dirty="0"/>
              <a:t> Method</a:t>
            </a:r>
            <a:endParaRPr lang="en-IE" spc="-15" dirty="0"/>
          </a:p>
        </p:txBody>
      </p:sp>
      <p:sp>
        <p:nvSpPr>
          <p:cNvPr id="33" name="object 3">
            <a:extLst>
              <a:ext uri="{FF2B5EF4-FFF2-40B4-BE49-F238E27FC236}">
                <a16:creationId xmlns:a16="http://schemas.microsoft.com/office/drawing/2014/main" id="{441CE98A-882D-4018-B00B-6D977C397BAC}"/>
              </a:ext>
            </a:extLst>
          </p:cNvPr>
          <p:cNvSpPr txBox="1"/>
          <p:nvPr/>
        </p:nvSpPr>
        <p:spPr>
          <a:xfrm>
            <a:off x="1264421" y="2369355"/>
            <a:ext cx="5613458" cy="4142800"/>
          </a:xfrm>
          <a:prstGeom prst="rect">
            <a:avLst/>
          </a:prstGeom>
        </p:spPr>
        <p:txBody>
          <a:bodyPr vert="horz" wrap="square" lIns="0" tIns="48894" rIns="0" bIns="0" rtlCol="0">
            <a:spAutoFit/>
          </a:bodyPr>
          <a:lstStyle/>
          <a:p>
            <a:pPr marL="342900" indent="-342900" algn="just">
              <a:buFont typeface="Arial" panose="020B0604020202020204" pitchFamily="34" charset="0"/>
              <a:buChar char="•"/>
            </a:pPr>
            <a:r>
              <a:rPr lang="en-IE" sz="2800" dirty="0"/>
              <a:t>Lucas-</a:t>
            </a:r>
            <a:r>
              <a:rPr lang="en-IE" sz="2800" dirty="0" err="1"/>
              <a:t>Kanade</a:t>
            </a:r>
            <a:r>
              <a:rPr lang="en-IE" sz="2800" dirty="0"/>
              <a:t> method takes a 3x3 grid patch around a designated point. So all the 9 points will have the same motion.</a:t>
            </a:r>
          </a:p>
          <a:p>
            <a:pPr marL="342900" indent="-342900" algn="just">
              <a:buFont typeface="Arial" panose="020B0604020202020204" pitchFamily="34" charset="0"/>
              <a:buChar char="•"/>
            </a:pPr>
            <a:endParaRPr lang="en-IE" sz="2800" dirty="0"/>
          </a:p>
          <a:p>
            <a:pPr marL="342900" indent="-342900" algn="just">
              <a:buFont typeface="Arial" panose="020B0604020202020204" pitchFamily="34" charset="0"/>
              <a:buChar char="•"/>
            </a:pPr>
            <a:r>
              <a:rPr lang="en-IE" sz="2800" dirty="0"/>
              <a:t>This method works well with small motions but it may lose tracking if larger motions are detected. </a:t>
            </a:r>
          </a:p>
          <a:p>
            <a:pPr algn="just"/>
            <a:endParaRPr lang="en-IE" sz="1400" dirty="0"/>
          </a:p>
          <a:p>
            <a:pPr algn="just"/>
            <a:r>
              <a:rPr lang="en-IE" altLang="en-US" sz="2800" dirty="0"/>
              <a:t>    </a:t>
            </a:r>
            <a:r>
              <a:rPr lang="en-IE" altLang="en-US" sz="2800" i="1" dirty="0"/>
              <a:t>*</a:t>
            </a:r>
            <a:r>
              <a:rPr lang="en-IE" altLang="en-US" sz="2800" i="1" dirty="0">
                <a:hlinkClick r:id="rId2"/>
              </a:rPr>
              <a:t>Read more here.</a:t>
            </a:r>
            <a:endParaRPr lang="en-IE" altLang="en-US" sz="2800" i="1" dirty="0"/>
          </a:p>
        </p:txBody>
      </p:sp>
      <p:pic>
        <p:nvPicPr>
          <p:cNvPr id="1026" name="Picture 2" descr="Lucas-Kanade method for optical flow">
            <a:extLst>
              <a:ext uri="{FF2B5EF4-FFF2-40B4-BE49-F238E27FC236}">
                <a16:creationId xmlns:a16="http://schemas.microsoft.com/office/drawing/2014/main" id="{7B014F04-A40F-4024-BADA-53541B3670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8246" y="2757363"/>
            <a:ext cx="4286250"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0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F465E0EE-B85E-4D55-B895-9CDD6555070D}"/>
              </a:ext>
            </a:extLst>
          </p:cNvPr>
          <p:cNvSpPr>
            <a:spLocks noGrp="1"/>
          </p:cNvSpPr>
          <p:nvPr>
            <p:ph type="ftr" sz="quarter" idx="11"/>
          </p:nvPr>
        </p:nvSpPr>
        <p:spPr>
          <a:xfrm>
            <a:off x="4038600" y="6356350"/>
            <a:ext cx="4114800" cy="365125"/>
          </a:xfrm>
        </p:spPr>
        <p:txBody>
          <a:bodyPr/>
          <a:lstStyle/>
          <a:p>
            <a:r>
              <a:rPr lang="en-IE" dirty="0"/>
              <a:t>Department of Computing</a:t>
            </a:r>
          </a:p>
          <a:p>
            <a:r>
              <a:rPr lang="en-IE" dirty="0"/>
              <a:t>© 2020</a:t>
            </a:r>
          </a:p>
        </p:txBody>
      </p:sp>
      <p:sp>
        <p:nvSpPr>
          <p:cNvPr id="32" name="object 2">
            <a:extLst>
              <a:ext uri="{FF2B5EF4-FFF2-40B4-BE49-F238E27FC236}">
                <a16:creationId xmlns:a16="http://schemas.microsoft.com/office/drawing/2014/main" id="{2B8D8D96-3E3E-4824-AD52-221818A5F0BF}"/>
              </a:ext>
            </a:extLst>
          </p:cNvPr>
          <p:cNvSpPr txBox="1">
            <a:spLocks/>
          </p:cNvSpPr>
          <p:nvPr/>
        </p:nvSpPr>
        <p:spPr>
          <a:xfrm>
            <a:off x="1264420" y="784635"/>
            <a:ext cx="6541110" cy="936795"/>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5"/>
              </a:spcBef>
            </a:pPr>
            <a:r>
              <a:rPr lang="en-IE" spc="-15" dirty="0"/>
              <a:t>Dense Optical Flow</a:t>
            </a:r>
          </a:p>
        </p:txBody>
      </p:sp>
      <p:sp>
        <p:nvSpPr>
          <p:cNvPr id="33" name="object 3">
            <a:extLst>
              <a:ext uri="{FF2B5EF4-FFF2-40B4-BE49-F238E27FC236}">
                <a16:creationId xmlns:a16="http://schemas.microsoft.com/office/drawing/2014/main" id="{441CE98A-882D-4018-B00B-6D977C397BAC}"/>
              </a:ext>
            </a:extLst>
          </p:cNvPr>
          <p:cNvSpPr txBox="1"/>
          <p:nvPr/>
        </p:nvSpPr>
        <p:spPr>
          <a:xfrm>
            <a:off x="1264420" y="1932344"/>
            <a:ext cx="10556519" cy="4789131"/>
          </a:xfrm>
          <a:prstGeom prst="rect">
            <a:avLst/>
          </a:prstGeom>
        </p:spPr>
        <p:txBody>
          <a:bodyPr vert="horz" wrap="square" lIns="0" tIns="48894" rIns="0" bIns="0" rtlCol="0">
            <a:spAutoFit/>
          </a:bodyPr>
          <a:lstStyle/>
          <a:p>
            <a:pPr marL="342900" indent="-342900" algn="just">
              <a:buFont typeface="Arial" panose="020B0604020202020204" pitchFamily="34" charset="0"/>
              <a:buChar char="•"/>
            </a:pPr>
            <a:r>
              <a:rPr lang="en-IE" altLang="en-US" sz="2800" dirty="0"/>
              <a:t>OpenCV provides a function for dense optical flow. It is based on Gunner </a:t>
            </a:r>
            <a:r>
              <a:rPr lang="en-IE" altLang="en-US" sz="2800" dirty="0" err="1"/>
              <a:t>Farneback’s</a:t>
            </a:r>
            <a:r>
              <a:rPr lang="en-IE" altLang="en-US" sz="2800" dirty="0"/>
              <a:t> algorithm which is explained in “Two-Frame Motion Estimation Based on Polynomial Expansion” by Gunner </a:t>
            </a:r>
            <a:r>
              <a:rPr lang="en-IE" altLang="en-US" sz="2800" dirty="0" err="1"/>
              <a:t>Farneback</a:t>
            </a:r>
            <a:r>
              <a:rPr lang="en-IE" altLang="en-US" sz="2800" dirty="0"/>
              <a:t> in 2003.</a:t>
            </a:r>
          </a:p>
          <a:p>
            <a:pPr marL="342900" indent="-342900" algn="just">
              <a:buFont typeface="Arial" panose="020B0604020202020204" pitchFamily="34" charset="0"/>
              <a:buChar char="•"/>
            </a:pPr>
            <a:endParaRPr lang="en-IE" altLang="en-US" sz="2800" dirty="0"/>
          </a:p>
          <a:p>
            <a:pPr marL="342900" indent="-342900" algn="just">
              <a:buFont typeface="Arial" panose="020B0604020202020204" pitchFamily="34" charset="0"/>
              <a:buChar char="•"/>
            </a:pPr>
            <a:r>
              <a:rPr lang="en-IE" altLang="en-US" sz="2800" dirty="0"/>
              <a:t>This algorithm will help to find the magnitude and direction of movement. The results are colour coded to provide easier understanding when visualising. The direction corresponds to the Hue value of the image and Magnitude corresponds to the Value plane.</a:t>
            </a:r>
          </a:p>
          <a:p>
            <a:pPr marL="342900" indent="-342900" algn="just">
              <a:buFont typeface="Arial" panose="020B0604020202020204" pitchFamily="34" charset="0"/>
              <a:buChar char="•"/>
            </a:pPr>
            <a:endParaRPr lang="en-IE" altLang="en-US" sz="2800" dirty="0"/>
          </a:p>
          <a:p>
            <a:pPr marL="342900" indent="-342900" algn="just">
              <a:buFont typeface="Arial" panose="020B0604020202020204" pitchFamily="34" charset="0"/>
              <a:buChar char="•"/>
            </a:pPr>
            <a:endParaRPr lang="en-IE" altLang="en-US" sz="2800" dirty="0"/>
          </a:p>
        </p:txBody>
      </p:sp>
    </p:spTree>
    <p:extLst>
      <p:ext uri="{BB962C8B-B14F-4D97-AF65-F5344CB8AC3E}">
        <p14:creationId xmlns:p14="http://schemas.microsoft.com/office/powerpoint/2010/main" val="1764338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F465E0EE-B85E-4D55-B895-9CDD6555070D}"/>
              </a:ext>
            </a:extLst>
          </p:cNvPr>
          <p:cNvSpPr>
            <a:spLocks noGrp="1"/>
          </p:cNvSpPr>
          <p:nvPr>
            <p:ph type="ftr" sz="quarter" idx="11"/>
          </p:nvPr>
        </p:nvSpPr>
        <p:spPr>
          <a:xfrm>
            <a:off x="4038600" y="6356350"/>
            <a:ext cx="4114800" cy="365125"/>
          </a:xfrm>
        </p:spPr>
        <p:txBody>
          <a:bodyPr/>
          <a:lstStyle/>
          <a:p>
            <a:r>
              <a:rPr lang="en-IE" dirty="0"/>
              <a:t>Department of Computing</a:t>
            </a:r>
          </a:p>
          <a:p>
            <a:r>
              <a:rPr lang="en-IE" dirty="0"/>
              <a:t>© 2020</a:t>
            </a:r>
          </a:p>
        </p:txBody>
      </p:sp>
      <p:sp>
        <p:nvSpPr>
          <p:cNvPr id="32" name="object 2">
            <a:extLst>
              <a:ext uri="{FF2B5EF4-FFF2-40B4-BE49-F238E27FC236}">
                <a16:creationId xmlns:a16="http://schemas.microsoft.com/office/drawing/2014/main" id="{2B8D8D96-3E3E-4824-AD52-221818A5F0BF}"/>
              </a:ext>
            </a:extLst>
          </p:cNvPr>
          <p:cNvSpPr txBox="1">
            <a:spLocks/>
          </p:cNvSpPr>
          <p:nvPr/>
        </p:nvSpPr>
        <p:spPr>
          <a:xfrm>
            <a:off x="1264420" y="784635"/>
            <a:ext cx="6541110" cy="936795"/>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5"/>
              </a:spcBef>
            </a:pPr>
            <a:r>
              <a:rPr lang="en-IE" spc="-15" dirty="0"/>
              <a:t>Dense Optical Flow</a:t>
            </a:r>
          </a:p>
        </p:txBody>
      </p:sp>
      <p:sp>
        <p:nvSpPr>
          <p:cNvPr id="33" name="object 3">
            <a:extLst>
              <a:ext uri="{FF2B5EF4-FFF2-40B4-BE49-F238E27FC236}">
                <a16:creationId xmlns:a16="http://schemas.microsoft.com/office/drawing/2014/main" id="{441CE98A-882D-4018-B00B-6D977C397BAC}"/>
              </a:ext>
            </a:extLst>
          </p:cNvPr>
          <p:cNvSpPr txBox="1"/>
          <p:nvPr/>
        </p:nvSpPr>
        <p:spPr>
          <a:xfrm>
            <a:off x="1264420" y="1932344"/>
            <a:ext cx="10556519" cy="2203807"/>
          </a:xfrm>
          <a:prstGeom prst="rect">
            <a:avLst/>
          </a:prstGeom>
        </p:spPr>
        <p:txBody>
          <a:bodyPr vert="horz" wrap="square" lIns="0" tIns="48894" rIns="0" bIns="0" rtlCol="0">
            <a:spAutoFit/>
          </a:bodyPr>
          <a:lstStyle/>
          <a:p>
            <a:pPr marL="342900" indent="-342900" algn="just">
              <a:buFont typeface="Arial" panose="020B0604020202020204" pitchFamily="34" charset="0"/>
              <a:buChar char="•"/>
            </a:pPr>
            <a:r>
              <a:rPr lang="en-IE" altLang="en-US" sz="2800" dirty="0"/>
              <a:t>We have the vector flow information for the object. We want to convert this into polar coordinates to get magnitude and angle. We then map this on to a HSV colour chart to choose a hue/saturation. Using the cartToPolar function in OpenCV.</a:t>
            </a:r>
          </a:p>
          <a:p>
            <a:pPr marL="342900" indent="-342900" algn="just">
              <a:buFont typeface="Arial" panose="020B0604020202020204" pitchFamily="34" charset="0"/>
              <a:buChar char="•"/>
            </a:pPr>
            <a:endParaRPr lang="en-IE" altLang="en-US" sz="2800" dirty="0"/>
          </a:p>
        </p:txBody>
      </p:sp>
      <p:pic>
        <p:nvPicPr>
          <p:cNvPr id="2" name="Picture 1">
            <a:extLst>
              <a:ext uri="{FF2B5EF4-FFF2-40B4-BE49-F238E27FC236}">
                <a16:creationId xmlns:a16="http://schemas.microsoft.com/office/drawing/2014/main" id="{9D27DCC0-71A2-49B5-BFF1-6009F9205AB8}"/>
              </a:ext>
            </a:extLst>
          </p:cNvPr>
          <p:cNvPicPr>
            <a:picLocks noChangeAspect="1"/>
          </p:cNvPicPr>
          <p:nvPr/>
        </p:nvPicPr>
        <p:blipFill rotWithShape="1">
          <a:blip r:embed="rId2"/>
          <a:srcRect b="4226"/>
          <a:stretch/>
        </p:blipFill>
        <p:spPr>
          <a:xfrm>
            <a:off x="1048538" y="3725748"/>
            <a:ext cx="3209925" cy="2919180"/>
          </a:xfrm>
          <a:prstGeom prst="rect">
            <a:avLst/>
          </a:prstGeom>
        </p:spPr>
      </p:pic>
      <p:pic>
        <p:nvPicPr>
          <p:cNvPr id="3" name="Picture 2">
            <a:extLst>
              <a:ext uri="{FF2B5EF4-FFF2-40B4-BE49-F238E27FC236}">
                <a16:creationId xmlns:a16="http://schemas.microsoft.com/office/drawing/2014/main" id="{63BAA9CC-4ED4-4266-811D-DD10D6BB809D}"/>
              </a:ext>
            </a:extLst>
          </p:cNvPr>
          <p:cNvPicPr>
            <a:picLocks noChangeAspect="1"/>
          </p:cNvPicPr>
          <p:nvPr/>
        </p:nvPicPr>
        <p:blipFill>
          <a:blip r:embed="rId3"/>
          <a:stretch>
            <a:fillRect/>
          </a:stretch>
        </p:blipFill>
        <p:spPr>
          <a:xfrm>
            <a:off x="4738687" y="3727823"/>
            <a:ext cx="2714625" cy="2571750"/>
          </a:xfrm>
          <a:prstGeom prst="rect">
            <a:avLst/>
          </a:prstGeom>
        </p:spPr>
      </p:pic>
      <p:pic>
        <p:nvPicPr>
          <p:cNvPr id="4" name="Picture 3">
            <a:extLst>
              <a:ext uri="{FF2B5EF4-FFF2-40B4-BE49-F238E27FC236}">
                <a16:creationId xmlns:a16="http://schemas.microsoft.com/office/drawing/2014/main" id="{0E4CD22C-6EDC-4B2C-AC56-C65251F15634}"/>
              </a:ext>
            </a:extLst>
          </p:cNvPr>
          <p:cNvPicPr>
            <a:picLocks noChangeAspect="1"/>
          </p:cNvPicPr>
          <p:nvPr/>
        </p:nvPicPr>
        <p:blipFill>
          <a:blip r:embed="rId4"/>
          <a:stretch>
            <a:fillRect/>
          </a:stretch>
        </p:blipFill>
        <p:spPr>
          <a:xfrm>
            <a:off x="7933536" y="3689640"/>
            <a:ext cx="3440723" cy="2609933"/>
          </a:xfrm>
          <a:prstGeom prst="rect">
            <a:avLst/>
          </a:prstGeom>
        </p:spPr>
      </p:pic>
    </p:spTree>
    <p:extLst>
      <p:ext uri="{BB962C8B-B14F-4D97-AF65-F5344CB8AC3E}">
        <p14:creationId xmlns:p14="http://schemas.microsoft.com/office/powerpoint/2010/main" val="3761455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F465E0EE-B85E-4D55-B895-9CDD6555070D}"/>
              </a:ext>
            </a:extLst>
          </p:cNvPr>
          <p:cNvSpPr>
            <a:spLocks noGrp="1"/>
          </p:cNvSpPr>
          <p:nvPr>
            <p:ph type="ftr" sz="quarter" idx="11"/>
          </p:nvPr>
        </p:nvSpPr>
        <p:spPr>
          <a:xfrm>
            <a:off x="4038600" y="6356350"/>
            <a:ext cx="4114800" cy="365125"/>
          </a:xfrm>
        </p:spPr>
        <p:txBody>
          <a:bodyPr/>
          <a:lstStyle/>
          <a:p>
            <a:r>
              <a:rPr lang="en-IE" dirty="0"/>
              <a:t>Department of Computing</a:t>
            </a:r>
          </a:p>
          <a:p>
            <a:r>
              <a:rPr lang="en-IE" dirty="0"/>
              <a:t>© 2020</a:t>
            </a:r>
          </a:p>
        </p:txBody>
      </p:sp>
      <p:sp>
        <p:nvSpPr>
          <p:cNvPr id="32" name="object 2">
            <a:extLst>
              <a:ext uri="{FF2B5EF4-FFF2-40B4-BE49-F238E27FC236}">
                <a16:creationId xmlns:a16="http://schemas.microsoft.com/office/drawing/2014/main" id="{2B8D8D96-3E3E-4824-AD52-221818A5F0BF}"/>
              </a:ext>
            </a:extLst>
          </p:cNvPr>
          <p:cNvSpPr txBox="1">
            <a:spLocks/>
          </p:cNvSpPr>
          <p:nvPr/>
        </p:nvSpPr>
        <p:spPr>
          <a:xfrm>
            <a:off x="1264420" y="917156"/>
            <a:ext cx="5030363" cy="936795"/>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5"/>
              </a:spcBef>
            </a:pPr>
            <a:r>
              <a:rPr lang="en-IE" spc="-10" dirty="0"/>
              <a:t>Optical Flow</a:t>
            </a:r>
            <a:endParaRPr lang="en-IE" spc="-15" dirty="0"/>
          </a:p>
        </p:txBody>
      </p:sp>
      <p:pic>
        <p:nvPicPr>
          <p:cNvPr id="3" name="Picture 2">
            <a:extLst>
              <a:ext uri="{FF2B5EF4-FFF2-40B4-BE49-F238E27FC236}">
                <a16:creationId xmlns:a16="http://schemas.microsoft.com/office/drawing/2014/main" id="{3A6E08A8-1B6D-4261-A237-078E53B6CF46}"/>
              </a:ext>
            </a:extLst>
          </p:cNvPr>
          <p:cNvPicPr>
            <a:picLocks noChangeAspect="1"/>
          </p:cNvPicPr>
          <p:nvPr/>
        </p:nvPicPr>
        <p:blipFill>
          <a:blip r:embed="rId2"/>
          <a:stretch>
            <a:fillRect/>
          </a:stretch>
        </p:blipFill>
        <p:spPr>
          <a:xfrm>
            <a:off x="734335" y="2330516"/>
            <a:ext cx="4076700" cy="2886075"/>
          </a:xfrm>
          <a:prstGeom prst="rect">
            <a:avLst/>
          </a:prstGeom>
        </p:spPr>
      </p:pic>
      <p:pic>
        <p:nvPicPr>
          <p:cNvPr id="4" name="Picture 3">
            <a:extLst>
              <a:ext uri="{FF2B5EF4-FFF2-40B4-BE49-F238E27FC236}">
                <a16:creationId xmlns:a16="http://schemas.microsoft.com/office/drawing/2014/main" id="{41CDA6DE-FA56-4A25-80CA-6F762DCF4C6C}"/>
              </a:ext>
            </a:extLst>
          </p:cNvPr>
          <p:cNvPicPr>
            <a:picLocks noChangeAspect="1"/>
          </p:cNvPicPr>
          <p:nvPr/>
        </p:nvPicPr>
        <p:blipFill>
          <a:blip r:embed="rId3"/>
          <a:stretch>
            <a:fillRect/>
          </a:stretch>
        </p:blipFill>
        <p:spPr>
          <a:xfrm>
            <a:off x="4914788" y="2330516"/>
            <a:ext cx="3646533" cy="2886075"/>
          </a:xfrm>
          <a:prstGeom prst="rect">
            <a:avLst/>
          </a:prstGeom>
        </p:spPr>
      </p:pic>
      <p:pic>
        <p:nvPicPr>
          <p:cNvPr id="5" name="Picture 4">
            <a:extLst>
              <a:ext uri="{FF2B5EF4-FFF2-40B4-BE49-F238E27FC236}">
                <a16:creationId xmlns:a16="http://schemas.microsoft.com/office/drawing/2014/main" id="{34F6EA7E-4329-41CE-90C0-B749D0A323E8}"/>
              </a:ext>
            </a:extLst>
          </p:cNvPr>
          <p:cNvPicPr>
            <a:picLocks noChangeAspect="1"/>
          </p:cNvPicPr>
          <p:nvPr/>
        </p:nvPicPr>
        <p:blipFill>
          <a:blip r:embed="rId4"/>
          <a:stretch>
            <a:fillRect/>
          </a:stretch>
        </p:blipFill>
        <p:spPr>
          <a:xfrm>
            <a:off x="8665074" y="2330515"/>
            <a:ext cx="3168688" cy="2886075"/>
          </a:xfrm>
          <a:prstGeom prst="rect">
            <a:avLst/>
          </a:prstGeom>
        </p:spPr>
      </p:pic>
      <p:sp>
        <p:nvSpPr>
          <p:cNvPr id="9" name="object 2">
            <a:extLst>
              <a:ext uri="{FF2B5EF4-FFF2-40B4-BE49-F238E27FC236}">
                <a16:creationId xmlns:a16="http://schemas.microsoft.com/office/drawing/2014/main" id="{484EFE17-8A1A-4268-B7B3-8E8532DE640B}"/>
              </a:ext>
            </a:extLst>
          </p:cNvPr>
          <p:cNvSpPr txBox="1">
            <a:spLocks/>
          </p:cNvSpPr>
          <p:nvPr/>
        </p:nvSpPr>
        <p:spPr>
          <a:xfrm>
            <a:off x="2062863" y="5250270"/>
            <a:ext cx="1975737" cy="690574"/>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5"/>
              </a:spcBef>
            </a:pPr>
            <a:r>
              <a:rPr lang="en-IE" sz="4400" spc="-10" dirty="0"/>
              <a:t>Sparse</a:t>
            </a:r>
            <a:endParaRPr lang="en-IE" sz="4400" spc="-15" dirty="0"/>
          </a:p>
        </p:txBody>
      </p:sp>
      <p:sp>
        <p:nvSpPr>
          <p:cNvPr id="10" name="object 2">
            <a:extLst>
              <a:ext uri="{FF2B5EF4-FFF2-40B4-BE49-F238E27FC236}">
                <a16:creationId xmlns:a16="http://schemas.microsoft.com/office/drawing/2014/main" id="{8DA021A1-2780-4085-8772-F114222B4779}"/>
              </a:ext>
            </a:extLst>
          </p:cNvPr>
          <p:cNvSpPr txBox="1">
            <a:spLocks/>
          </p:cNvSpPr>
          <p:nvPr/>
        </p:nvSpPr>
        <p:spPr>
          <a:xfrm>
            <a:off x="7892639" y="5200735"/>
            <a:ext cx="1975737" cy="690574"/>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gn="l">
              <a:lnSpc>
                <a:spcPct val="100000"/>
              </a:lnSpc>
              <a:spcBef>
                <a:spcPts val="105"/>
              </a:spcBef>
            </a:pPr>
            <a:r>
              <a:rPr lang="en-IE" sz="4400" spc="-10" dirty="0"/>
              <a:t>Dense</a:t>
            </a:r>
            <a:endParaRPr lang="en-IE" sz="4400" spc="-15" dirty="0"/>
          </a:p>
        </p:txBody>
      </p:sp>
    </p:spTree>
    <p:extLst>
      <p:ext uri="{BB962C8B-B14F-4D97-AF65-F5344CB8AC3E}">
        <p14:creationId xmlns:p14="http://schemas.microsoft.com/office/powerpoint/2010/main" val="2049088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3615</TotalTime>
  <Words>464</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Object Tracking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LYIT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lyit</dc:creator>
  <cp:lastModifiedBy>Meehan Kevin</cp:lastModifiedBy>
  <cp:revision>168</cp:revision>
  <dcterms:created xsi:type="dcterms:W3CDTF">2014-10-06T13:03:33Z</dcterms:created>
  <dcterms:modified xsi:type="dcterms:W3CDTF">2020-05-09T21:48:59Z</dcterms:modified>
</cp:coreProperties>
</file>