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12"/>
  </p:notesMasterIdLst>
  <p:sldIdLst>
    <p:sldId id="258" r:id="rId2"/>
    <p:sldId id="272" r:id="rId3"/>
    <p:sldId id="296" r:id="rId4"/>
    <p:sldId id="297" r:id="rId5"/>
    <p:sldId id="298" r:id="rId6"/>
    <p:sldId id="299" r:id="rId7"/>
    <p:sldId id="301" r:id="rId8"/>
    <p:sldId id="300" r:id="rId9"/>
    <p:sldId id="302" r:id="rId10"/>
    <p:sldId id="2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60"/>
  </p:normalViewPr>
  <p:slideViewPr>
    <p:cSldViewPr snapToGrid="0">
      <p:cViewPr varScale="1">
        <p:scale>
          <a:sx n="72" d="100"/>
          <a:sy n="72"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251D-97B3-4F06-8608-3B1ADED79B1C}" type="datetimeFigureOut">
              <a:rPr lang="en-IE" smtClean="0"/>
              <a:t>09/05/2020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9E036-CB38-4818-B98A-A61A334C2102}" type="slidenum">
              <a:rPr lang="en-IE" smtClean="0"/>
              <a:t>‹#›</a:t>
            </a:fld>
            <a:endParaRPr lang="en-IE"/>
          </a:p>
        </p:txBody>
      </p:sp>
    </p:spTree>
    <p:extLst>
      <p:ext uri="{BB962C8B-B14F-4D97-AF65-F5344CB8AC3E}">
        <p14:creationId xmlns:p14="http://schemas.microsoft.com/office/powerpoint/2010/main" val="100373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EEB798D1-C5C8-4384-A00D-519E62402842}" type="datetime1">
              <a:rPr lang="en-IE" smtClean="0"/>
              <a:t>09/05/2020</a:t>
            </a:fld>
            <a:endParaRPr lang="en-IE" dirty="0"/>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pic>
        <p:nvPicPr>
          <p:cNvPr id="7" name="Picture 6"/>
          <p:cNvPicPr>
            <a:picLocks noChangeAspect="1"/>
          </p:cNvPicPr>
          <p:nvPr userDrawn="1"/>
        </p:nvPicPr>
        <p:blipFill rotWithShape="1">
          <a:blip r:embed="rId2"/>
          <a:srcRect b="11384"/>
          <a:stretch/>
        </p:blipFill>
        <p:spPr>
          <a:xfrm>
            <a:off x="28575" y="0"/>
            <a:ext cx="4362450" cy="548640"/>
          </a:xfrm>
          <a:prstGeom prst="rect">
            <a:avLst/>
          </a:prstGeom>
        </p:spPr>
      </p:pic>
    </p:spTree>
    <p:extLst>
      <p:ext uri="{BB962C8B-B14F-4D97-AF65-F5344CB8AC3E}">
        <p14:creationId xmlns:p14="http://schemas.microsoft.com/office/powerpoint/2010/main" val="383276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175B3F54-D801-4E13-8EB8-78BCF2E364CA}"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10472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75249"/>
            <a:ext cx="2628900" cy="5501714"/>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675249"/>
            <a:ext cx="7734300" cy="5501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DB5C03A-F4B5-4F95-9033-8FB88B55BAD0}"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245495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3F0A3F7-199C-448D-B540-51A543176DA1}"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420386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42801-18D1-4214-A3BC-9D269A7C8FA6}"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pic>
        <p:nvPicPr>
          <p:cNvPr id="7" name="Picture 6"/>
          <p:cNvPicPr>
            <a:picLocks noChangeAspect="1"/>
          </p:cNvPicPr>
          <p:nvPr userDrawn="1"/>
        </p:nvPicPr>
        <p:blipFill rotWithShape="1">
          <a:blip r:embed="rId2"/>
          <a:srcRect b="11384"/>
          <a:stretch/>
        </p:blipFill>
        <p:spPr>
          <a:xfrm>
            <a:off x="28575" y="0"/>
            <a:ext cx="4362450" cy="548640"/>
          </a:xfrm>
          <a:prstGeom prst="rect">
            <a:avLst/>
          </a:prstGeom>
        </p:spPr>
      </p:pic>
    </p:spTree>
    <p:extLst>
      <p:ext uri="{BB962C8B-B14F-4D97-AF65-F5344CB8AC3E}">
        <p14:creationId xmlns:p14="http://schemas.microsoft.com/office/powerpoint/2010/main" val="35653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58B6EA97-90AB-4889-A203-286B5DE32438}" type="datetime1">
              <a:rPr lang="en-IE" smtClean="0"/>
              <a:t>09/05/2020</a:t>
            </a:fld>
            <a:endParaRPr lang="en-IE"/>
          </a:p>
        </p:txBody>
      </p:sp>
      <p:sp>
        <p:nvSpPr>
          <p:cNvPr id="6" name="Footer Placeholder 5"/>
          <p:cNvSpPr>
            <a:spLocks noGrp="1"/>
          </p:cNvSpPr>
          <p:nvPr>
            <p:ph type="ftr" sz="quarter" idx="11"/>
          </p:nvPr>
        </p:nvSpPr>
        <p:spPr/>
        <p:txBody>
          <a:bodyPr/>
          <a:lstStyle/>
          <a:p>
            <a:r>
              <a:rPr lang="en-IE" dirty="0"/>
              <a:t>Department of Computing</a:t>
            </a:r>
          </a:p>
          <a:p>
            <a:r>
              <a:rPr lang="en-IE" dirty="0"/>
              <a:t>© John O’Raw 2017</a:t>
            </a:r>
          </a:p>
        </p:txBody>
      </p:sp>
      <p:sp>
        <p:nvSpPr>
          <p:cNvPr id="7" name="Slide Number Placeholder 6"/>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18139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689317"/>
            <a:ext cx="10515600" cy="1001371"/>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A96B33B-FAD2-4CF0-B066-FEFE9336EEC7}" type="datetime1">
              <a:rPr lang="en-IE" smtClean="0"/>
              <a:t>09/05/2020</a:t>
            </a:fld>
            <a:endParaRPr lang="en-IE"/>
          </a:p>
        </p:txBody>
      </p:sp>
      <p:sp>
        <p:nvSpPr>
          <p:cNvPr id="8" name="Footer Placeholder 7"/>
          <p:cNvSpPr>
            <a:spLocks noGrp="1"/>
          </p:cNvSpPr>
          <p:nvPr>
            <p:ph type="ftr" sz="quarter" idx="11"/>
          </p:nvPr>
        </p:nvSpPr>
        <p:spPr/>
        <p:txBody>
          <a:bodyPr/>
          <a:lstStyle/>
          <a:p>
            <a:r>
              <a:rPr lang="en-IE" dirty="0"/>
              <a:t>Department of Computing</a:t>
            </a:r>
          </a:p>
          <a:p>
            <a:r>
              <a:rPr lang="en-IE" dirty="0"/>
              <a:t>© John O’Raw 2017</a:t>
            </a:r>
          </a:p>
        </p:txBody>
      </p:sp>
      <p:sp>
        <p:nvSpPr>
          <p:cNvPr id="9" name="Slide Number Placeholder 8"/>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205856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40A986A8-50F2-448C-BA1C-0F37C65F20A9}" type="datetime1">
              <a:rPr lang="en-IE" smtClean="0"/>
              <a:t>09/05/2020</a:t>
            </a:fld>
            <a:endParaRPr lang="en-IE"/>
          </a:p>
        </p:txBody>
      </p:sp>
      <p:sp>
        <p:nvSpPr>
          <p:cNvPr id="4" name="Footer Placeholder 3"/>
          <p:cNvSpPr>
            <a:spLocks noGrp="1"/>
          </p:cNvSpPr>
          <p:nvPr>
            <p:ph type="ftr" sz="quarter" idx="11"/>
          </p:nvPr>
        </p:nvSpPr>
        <p:spPr/>
        <p:txBody>
          <a:bodyPr/>
          <a:lstStyle/>
          <a:p>
            <a:r>
              <a:rPr lang="en-IE" dirty="0"/>
              <a:t>Department of Computing</a:t>
            </a:r>
          </a:p>
          <a:p>
            <a:r>
              <a:rPr lang="en-IE" dirty="0"/>
              <a:t>© John O’Raw 2017</a:t>
            </a:r>
          </a:p>
        </p:txBody>
      </p:sp>
      <p:sp>
        <p:nvSpPr>
          <p:cNvPr id="5" name="Slide Number Placeholder 4"/>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373211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25C59-18EF-4C62-B0A8-993CBFEF1CAD}" type="datetime1">
              <a:rPr lang="en-IE" smtClean="0"/>
              <a:t>09/05/2020</a:t>
            </a:fld>
            <a:endParaRPr lang="en-IE"/>
          </a:p>
        </p:txBody>
      </p:sp>
      <p:sp>
        <p:nvSpPr>
          <p:cNvPr id="3" name="Footer Placeholder 2"/>
          <p:cNvSpPr>
            <a:spLocks noGrp="1"/>
          </p:cNvSpPr>
          <p:nvPr>
            <p:ph type="ftr" sz="quarter" idx="11"/>
          </p:nvPr>
        </p:nvSpPr>
        <p:spPr/>
        <p:txBody>
          <a:bodyPr/>
          <a:lstStyle/>
          <a:p>
            <a:r>
              <a:rPr lang="en-IE" dirty="0"/>
              <a:t>Department of Computing</a:t>
            </a:r>
          </a:p>
          <a:p>
            <a:r>
              <a:rPr lang="en-IE" dirty="0"/>
              <a:t>© John O’Raw 2017</a:t>
            </a:r>
          </a:p>
        </p:txBody>
      </p:sp>
      <p:sp>
        <p:nvSpPr>
          <p:cNvPr id="4" name="Slide Number Placeholder 3"/>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339963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F4929-742B-41EB-A4AB-C5DB21CFEF08}" type="datetime1">
              <a:rPr lang="en-IE" smtClean="0"/>
              <a:t>09/05/2020</a:t>
            </a:fld>
            <a:endParaRPr lang="en-IE"/>
          </a:p>
        </p:txBody>
      </p:sp>
      <p:sp>
        <p:nvSpPr>
          <p:cNvPr id="6" name="Footer Placeholder 5"/>
          <p:cNvSpPr>
            <a:spLocks noGrp="1"/>
          </p:cNvSpPr>
          <p:nvPr>
            <p:ph type="ftr" sz="quarter" idx="11"/>
          </p:nvPr>
        </p:nvSpPr>
        <p:spPr/>
        <p:txBody>
          <a:bodyPr/>
          <a:lstStyle/>
          <a:p>
            <a:r>
              <a:rPr lang="en-IE" dirty="0"/>
              <a:t>Department of Computing</a:t>
            </a:r>
          </a:p>
          <a:p>
            <a:r>
              <a:rPr lang="en-IE" dirty="0"/>
              <a:t>© John O’Raw 2017</a:t>
            </a:r>
          </a:p>
        </p:txBody>
      </p:sp>
      <p:sp>
        <p:nvSpPr>
          <p:cNvPr id="7" name="Slide Number Placeholder 6"/>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188144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B00F1E-741C-43AE-AFBF-D2C60618B7AD}" type="datetime1">
              <a:rPr lang="en-IE" smtClean="0"/>
              <a:t>09/05/2020</a:t>
            </a:fld>
            <a:endParaRPr lang="en-IE"/>
          </a:p>
        </p:txBody>
      </p:sp>
      <p:sp>
        <p:nvSpPr>
          <p:cNvPr id="6" name="Footer Placeholder 5"/>
          <p:cNvSpPr>
            <a:spLocks noGrp="1"/>
          </p:cNvSpPr>
          <p:nvPr>
            <p:ph type="ftr" sz="quarter" idx="11"/>
          </p:nvPr>
        </p:nvSpPr>
        <p:spPr/>
        <p:txBody>
          <a:bodyPr/>
          <a:lstStyle/>
          <a:p>
            <a:r>
              <a:rPr lang="en-IE" dirty="0"/>
              <a:t>Department of Computing</a:t>
            </a:r>
          </a:p>
          <a:p>
            <a:r>
              <a:rPr lang="en-IE" dirty="0"/>
              <a:t>© John O’Raw 2017</a:t>
            </a:r>
          </a:p>
        </p:txBody>
      </p:sp>
      <p:sp>
        <p:nvSpPr>
          <p:cNvPr id="7" name="Slide Number Placeholder 6"/>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364875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58962"/>
            <a:ext cx="10515600" cy="931725"/>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9428B-39D8-4FA6-A8DD-E0F798BA7BE5}" type="datetime1">
              <a:rPr lang="en-IE" smtClean="0"/>
              <a:t>09/05/2020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dirty="0"/>
              <a:t>Department of Computing</a:t>
            </a:r>
          </a:p>
          <a:p>
            <a:r>
              <a:rPr lang="en-IE" dirty="0"/>
              <a:t>© John O’Raw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DDF82-8990-4558-84CF-42B3CAB7C69C}" type="slidenum">
              <a:rPr lang="en-IE" smtClean="0"/>
              <a:t>‹#›</a:t>
            </a:fld>
            <a:endParaRPr lang="en-IE"/>
          </a:p>
        </p:txBody>
      </p:sp>
    </p:spTree>
    <p:extLst>
      <p:ext uri="{BB962C8B-B14F-4D97-AF65-F5344CB8AC3E}">
        <p14:creationId xmlns:p14="http://schemas.microsoft.com/office/powerpoint/2010/main" val="386948688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pencv.org/master/d7/d00/tutorial_meanshift.html" TargetMode="External"/><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docs.opencv.org/master/d7/d00/tutorial_meanshift.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7692505-4B89-40A2-984B-3AEAB8B4C5F5}"/>
              </a:ext>
            </a:extLst>
          </p:cNvPr>
          <p:cNvSpPr>
            <a:spLocks noGrp="1"/>
          </p:cNvSpPr>
          <p:nvPr>
            <p:ph type="ctrTitle"/>
          </p:nvPr>
        </p:nvSpPr>
        <p:spPr>
          <a:xfrm>
            <a:off x="1524000" y="1783316"/>
            <a:ext cx="9144000" cy="1376363"/>
          </a:xfrm>
        </p:spPr>
        <p:txBody>
          <a:bodyPr/>
          <a:lstStyle/>
          <a:p>
            <a:r>
              <a:rPr lang="en-IE" dirty="0"/>
              <a:t>Object Tracking</a:t>
            </a:r>
          </a:p>
        </p:txBody>
      </p:sp>
      <p:sp>
        <p:nvSpPr>
          <p:cNvPr id="11" name="Subtitle 2">
            <a:extLst>
              <a:ext uri="{FF2B5EF4-FFF2-40B4-BE49-F238E27FC236}">
                <a16:creationId xmlns:a16="http://schemas.microsoft.com/office/drawing/2014/main" id="{C54DB8A8-2681-43B4-821B-DF12979E261B}"/>
              </a:ext>
            </a:extLst>
          </p:cNvPr>
          <p:cNvSpPr>
            <a:spLocks noGrp="1"/>
          </p:cNvSpPr>
          <p:nvPr>
            <p:ph type="subTitle" idx="1"/>
          </p:nvPr>
        </p:nvSpPr>
        <p:spPr>
          <a:xfrm>
            <a:off x="1524000" y="4069383"/>
            <a:ext cx="9144000" cy="1801329"/>
          </a:xfrm>
        </p:spPr>
        <p:txBody>
          <a:bodyPr>
            <a:normAutofit/>
          </a:bodyPr>
          <a:lstStyle/>
          <a:p>
            <a:r>
              <a:rPr lang="en-IE" dirty="0" err="1"/>
              <a:t>MeanShift</a:t>
            </a:r>
            <a:r>
              <a:rPr lang="en-IE" dirty="0"/>
              <a:t> Tracking</a:t>
            </a:r>
          </a:p>
          <a:p>
            <a:r>
              <a:rPr lang="en-IE" dirty="0" err="1"/>
              <a:t>CamShift</a:t>
            </a:r>
            <a:r>
              <a:rPr lang="en-IE" dirty="0"/>
              <a:t> Tracking</a:t>
            </a:r>
          </a:p>
          <a:p>
            <a:endParaRPr lang="en-IE" dirty="0"/>
          </a:p>
        </p:txBody>
      </p:sp>
    </p:spTree>
    <p:extLst>
      <p:ext uri="{BB962C8B-B14F-4D97-AF65-F5344CB8AC3E}">
        <p14:creationId xmlns:p14="http://schemas.microsoft.com/office/powerpoint/2010/main" val="97914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383496" y="1168948"/>
            <a:ext cx="5971461"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Practical Activities</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383496" y="2368420"/>
            <a:ext cx="9085529" cy="3865801"/>
          </a:xfrm>
          <a:prstGeom prst="rect">
            <a:avLst/>
          </a:prstGeom>
        </p:spPr>
        <p:txBody>
          <a:bodyPr vert="horz" wrap="square" lIns="0" tIns="48894" rIns="0" bIns="0" rtlCol="0">
            <a:spAutoFit/>
          </a:bodyPr>
          <a:lstStyle/>
          <a:p>
            <a:pPr marL="342900" indent="-342900">
              <a:buFont typeface="Arial" panose="020B0604020202020204" pitchFamily="34" charset="0"/>
              <a:buChar char="•"/>
            </a:pPr>
            <a:r>
              <a:rPr lang="en-IE" altLang="en-US" sz="2800" dirty="0"/>
              <a:t>The practical for today’s class (Week 4c) will explore:</a:t>
            </a:r>
          </a:p>
          <a:p>
            <a:endParaRPr lang="en-IE" altLang="en-US" sz="2400" dirty="0"/>
          </a:p>
          <a:p>
            <a:pPr marL="914400" lvl="1" indent="-457200">
              <a:buFont typeface="Wingdings" panose="05000000000000000000" pitchFamily="2" charset="2"/>
              <a:buChar char="ü"/>
            </a:pPr>
            <a:r>
              <a:rPr lang="en-IE" altLang="en-US" sz="2800" dirty="0" err="1"/>
              <a:t>MeanShift</a:t>
            </a:r>
            <a:endParaRPr lang="en-IE" altLang="en-US" sz="2800" dirty="0"/>
          </a:p>
          <a:p>
            <a:pPr marL="914400" lvl="1" indent="-457200">
              <a:buFont typeface="Wingdings" panose="05000000000000000000" pitchFamily="2" charset="2"/>
              <a:buChar char="ü"/>
            </a:pPr>
            <a:r>
              <a:rPr lang="en-IE" altLang="en-US" sz="2800" dirty="0" err="1"/>
              <a:t>CamShift</a:t>
            </a:r>
            <a:endParaRPr lang="en-IE" altLang="en-US" sz="2800" dirty="0"/>
          </a:p>
          <a:p>
            <a:pPr marL="914400" lvl="1" indent="-457200">
              <a:buFont typeface="Wingdings" panose="05000000000000000000" pitchFamily="2" charset="2"/>
              <a:buChar char="ü"/>
            </a:pPr>
            <a:endParaRPr lang="en-IE" altLang="en-US" sz="2800" dirty="0"/>
          </a:p>
          <a:p>
            <a:r>
              <a:rPr lang="en-IE" altLang="en-US" sz="2800" dirty="0"/>
              <a:t>In the extension activity you can use each of the Tracking APIs:</a:t>
            </a:r>
          </a:p>
          <a:p>
            <a:pPr marL="914400" lvl="1" indent="-457200">
              <a:buFont typeface="Wingdings" panose="05000000000000000000" pitchFamily="2" charset="2"/>
              <a:buChar char="ü"/>
            </a:pPr>
            <a:r>
              <a:rPr lang="en-IE" altLang="en-US" sz="2800" dirty="0"/>
              <a:t>Boosting, MIL</a:t>
            </a:r>
          </a:p>
          <a:p>
            <a:pPr marL="914400" lvl="1" indent="-457200">
              <a:buFont typeface="Wingdings" panose="05000000000000000000" pitchFamily="2" charset="2"/>
              <a:buChar char="ü"/>
            </a:pPr>
            <a:r>
              <a:rPr lang="en-IE" altLang="en-US" sz="2800" dirty="0"/>
              <a:t>KCF, TLD</a:t>
            </a:r>
          </a:p>
          <a:p>
            <a:pPr marL="914400" lvl="1" indent="-457200">
              <a:buFont typeface="Wingdings" panose="05000000000000000000" pitchFamily="2" charset="2"/>
              <a:buChar char="ü"/>
            </a:pPr>
            <a:r>
              <a:rPr lang="en-IE" altLang="en-US" sz="2800" dirty="0" err="1"/>
              <a:t>MedianFlow</a:t>
            </a:r>
            <a:endParaRPr lang="en-IE" altLang="en-US" sz="2800" dirty="0"/>
          </a:p>
        </p:txBody>
      </p:sp>
      <p:pic>
        <p:nvPicPr>
          <p:cNvPr id="13314" name="Picture 2" descr="Image result for jupyter notebook icon">
            <a:extLst>
              <a:ext uri="{FF2B5EF4-FFF2-40B4-BE49-F238E27FC236}">
                <a16:creationId xmlns:a16="http://schemas.microsoft.com/office/drawing/2014/main" id="{DDC895BF-57A8-4227-AA50-A9FC470E42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498" y="192892"/>
            <a:ext cx="1661134" cy="216279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python icon">
            <a:extLst>
              <a:ext uri="{FF2B5EF4-FFF2-40B4-BE49-F238E27FC236}">
                <a16:creationId xmlns:a16="http://schemas.microsoft.com/office/drawing/2014/main" id="{9EB6B494-2108-4EE9-A6FA-228C352EF3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4957" y="248657"/>
            <a:ext cx="2093844" cy="209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1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Introduction</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1" y="2141472"/>
            <a:ext cx="6223058" cy="3927356"/>
          </a:xfrm>
          <a:prstGeom prst="rect">
            <a:avLst/>
          </a:prstGeom>
        </p:spPr>
        <p:txBody>
          <a:bodyPr vert="horz" wrap="square" lIns="0" tIns="48894" rIns="0" bIns="0" rtlCol="0">
            <a:spAutoFit/>
          </a:bodyPr>
          <a:lstStyle/>
          <a:p>
            <a:pPr marL="342900" indent="-342900" algn="just">
              <a:buFont typeface="Arial" panose="020B0604020202020204" pitchFamily="34" charset="0"/>
              <a:buChar char="•"/>
            </a:pPr>
            <a:r>
              <a:rPr lang="en-IE" altLang="en-US" sz="2800" dirty="0"/>
              <a:t>The most commonly used methods of Object Tracking that don’t use Deep Learning techniques are </a:t>
            </a:r>
            <a:r>
              <a:rPr lang="en-IE" altLang="en-US" sz="2800" dirty="0" err="1"/>
              <a:t>MeanShift</a:t>
            </a:r>
            <a:r>
              <a:rPr lang="en-IE" altLang="en-US" sz="2800" dirty="0"/>
              <a:t> and </a:t>
            </a:r>
            <a:r>
              <a:rPr lang="en-IE" altLang="en-US" sz="2800" dirty="0" err="1"/>
              <a:t>CamShift</a:t>
            </a:r>
            <a:r>
              <a:rPr lang="en-IE" altLang="en-US" sz="2800" dirty="0"/>
              <a:t>.</a:t>
            </a:r>
          </a:p>
          <a:p>
            <a:pPr marL="342900" indent="-342900" algn="just">
              <a:buFont typeface="Arial" panose="020B0604020202020204" pitchFamily="34" charset="0"/>
              <a:buChar char="•"/>
            </a:pPr>
            <a:endParaRPr lang="en-IE" altLang="en-US" sz="2800" dirty="0"/>
          </a:p>
          <a:p>
            <a:pPr marL="342900" indent="-342900" algn="just">
              <a:buFont typeface="Arial" panose="020B0604020202020204" pitchFamily="34" charset="0"/>
              <a:buChar char="•"/>
            </a:pPr>
            <a:r>
              <a:rPr lang="en-IE" altLang="en-US" sz="2800" dirty="0" err="1"/>
              <a:t>MeanShift</a:t>
            </a:r>
            <a:r>
              <a:rPr lang="en-IE" altLang="en-US" sz="2800" dirty="0"/>
              <a:t> is the original algorithm and </a:t>
            </a:r>
            <a:r>
              <a:rPr lang="en-IE" altLang="en-US" sz="2800" dirty="0" err="1"/>
              <a:t>CamShift</a:t>
            </a:r>
            <a:r>
              <a:rPr lang="en-IE" altLang="en-US" sz="2800" dirty="0"/>
              <a:t> is an enhancement to this technique. The CAM in </a:t>
            </a:r>
            <a:r>
              <a:rPr lang="en-IE" altLang="en-US" sz="2800" dirty="0" err="1"/>
              <a:t>CamShift</a:t>
            </a:r>
            <a:r>
              <a:rPr lang="en-IE" altLang="en-US" sz="2800" dirty="0"/>
              <a:t> stands for Continuously Adaptive </a:t>
            </a:r>
            <a:r>
              <a:rPr lang="en-IE" altLang="en-US" sz="2800" dirty="0" err="1"/>
              <a:t>MeanShift</a:t>
            </a:r>
            <a:r>
              <a:rPr lang="en-IE" altLang="en-US" sz="2800" dirty="0"/>
              <a:t>.</a:t>
            </a:r>
          </a:p>
        </p:txBody>
      </p:sp>
      <p:pic>
        <p:nvPicPr>
          <p:cNvPr id="1026" name="Picture 2" descr="Mean Shift Clustering Algorithm Example In Python - Towards Data ...">
            <a:extLst>
              <a:ext uri="{FF2B5EF4-FFF2-40B4-BE49-F238E27FC236}">
                <a16:creationId xmlns:a16="http://schemas.microsoft.com/office/drawing/2014/main" id="{65302C46-81D4-487B-A89B-167C60658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2986664"/>
            <a:ext cx="3250600" cy="223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51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s_2d_bw_2">
            <a:extLst>
              <a:ext uri="{FF2B5EF4-FFF2-40B4-BE49-F238E27FC236}">
                <a16:creationId xmlns:a16="http://schemas.microsoft.com/office/drawing/2014/main" id="{7C84C309-5BD2-40A4-A766-DB470F3054E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82887" y="3142415"/>
            <a:ext cx="4426226" cy="312413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err="1"/>
              <a:t>MeanShift</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1954447"/>
            <a:ext cx="10225214" cy="1342033"/>
          </a:xfrm>
          <a:prstGeom prst="rect">
            <a:avLst/>
          </a:prstGeom>
          <a:solidFill>
            <a:schemeClr val="bg1"/>
          </a:solidFill>
        </p:spPr>
        <p:txBody>
          <a:bodyPr vert="horz" wrap="square" lIns="0" tIns="48894" rIns="0" bIns="0" rtlCol="0">
            <a:spAutoFit/>
          </a:bodyPr>
          <a:lstStyle/>
          <a:p>
            <a:pPr algn="just"/>
            <a:r>
              <a:rPr lang="en-IE" altLang="en-US" sz="2800" dirty="0" err="1"/>
              <a:t>MeanShift</a:t>
            </a:r>
            <a:r>
              <a:rPr lang="en-IE" altLang="en-US" sz="2800" dirty="0"/>
              <a:t> is a clustering algorithm and it uses Kernel Density Estimation (KDE). It uses a weighted function through multiple iterations to identify a centroid in each cluster.</a:t>
            </a:r>
          </a:p>
        </p:txBody>
      </p:sp>
    </p:spTree>
    <p:extLst>
      <p:ext uri="{BB962C8B-B14F-4D97-AF65-F5344CB8AC3E}">
        <p14:creationId xmlns:p14="http://schemas.microsoft.com/office/powerpoint/2010/main" val="52737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err="1"/>
              <a:t>MeanShift</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1954447"/>
            <a:ext cx="10225214" cy="1772920"/>
          </a:xfrm>
          <a:prstGeom prst="rect">
            <a:avLst/>
          </a:prstGeom>
          <a:solidFill>
            <a:schemeClr val="bg1"/>
          </a:solidFill>
        </p:spPr>
        <p:txBody>
          <a:bodyPr vert="horz" wrap="square" lIns="0" tIns="48894" rIns="0" bIns="0" rtlCol="0">
            <a:spAutoFit/>
          </a:bodyPr>
          <a:lstStyle/>
          <a:p>
            <a:pPr algn="just"/>
            <a:r>
              <a:rPr lang="en-IE" altLang="en-US" sz="2800" dirty="0"/>
              <a:t>The </a:t>
            </a:r>
            <a:r>
              <a:rPr lang="en-IE" altLang="en-US" sz="2800" dirty="0" err="1"/>
              <a:t>MeanShift</a:t>
            </a:r>
            <a:r>
              <a:rPr lang="en-IE" altLang="en-US" sz="2800" dirty="0"/>
              <a:t> algorithm iteratively shifts each point in the dataset determining the nearest KDE surface peak. The algorithm works by copying the original dataset and freezing the original points. The copied points are shifted against the original frozen points.</a:t>
            </a:r>
          </a:p>
        </p:txBody>
      </p:sp>
      <p:pic>
        <p:nvPicPr>
          <p:cNvPr id="3074" name="Picture 2" descr="sklearn.cluster.MeanShift — scikit-learn 0.22.2 documentation">
            <a:extLst>
              <a:ext uri="{FF2B5EF4-FFF2-40B4-BE49-F238E27FC236}">
                <a16:creationId xmlns:a16="http://schemas.microsoft.com/office/drawing/2014/main" id="{BDC2AFFB-3CF5-4511-B515-D190750E9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689350"/>
            <a:ext cx="3810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54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85089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err="1"/>
              <a:t>MeanShift</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1861683"/>
            <a:ext cx="10225214" cy="1772920"/>
          </a:xfrm>
          <a:prstGeom prst="rect">
            <a:avLst/>
          </a:prstGeom>
          <a:solidFill>
            <a:schemeClr val="bg1"/>
          </a:solidFill>
        </p:spPr>
        <p:txBody>
          <a:bodyPr vert="horz" wrap="square" lIns="0" tIns="48894" rIns="0" bIns="0" rtlCol="0">
            <a:spAutoFit/>
          </a:bodyPr>
          <a:lstStyle/>
          <a:p>
            <a:pPr algn="just"/>
            <a:r>
              <a:rPr lang="en-IE" altLang="en-US" sz="2800" dirty="0"/>
              <a:t>It is not possible to set the number of clusters using </a:t>
            </a:r>
            <a:r>
              <a:rPr lang="en-IE" altLang="en-US" sz="2800" dirty="0" err="1"/>
              <a:t>MeanShift</a:t>
            </a:r>
            <a:r>
              <a:rPr lang="en-IE" altLang="en-US" sz="2800" dirty="0"/>
              <a:t>, it will work this out automatically based on the weighted means. This is different from </a:t>
            </a:r>
            <a:r>
              <a:rPr lang="en-IE" altLang="en-US" sz="2800" dirty="0" err="1"/>
              <a:t>KMeans</a:t>
            </a:r>
            <a:r>
              <a:rPr lang="en-IE" altLang="en-US" sz="2800" dirty="0"/>
              <a:t> as in this algorithm you can manually set the number of ‘k’ clusters.</a:t>
            </a:r>
          </a:p>
        </p:txBody>
      </p:sp>
      <p:pic>
        <p:nvPicPr>
          <p:cNvPr id="2" name="Picture 1">
            <a:extLst>
              <a:ext uri="{FF2B5EF4-FFF2-40B4-BE49-F238E27FC236}">
                <a16:creationId xmlns:a16="http://schemas.microsoft.com/office/drawing/2014/main" id="{584D60A4-AEBF-4988-BDE3-C3AFC8B45C93}"/>
              </a:ext>
            </a:extLst>
          </p:cNvPr>
          <p:cNvPicPr>
            <a:picLocks noChangeAspect="1"/>
          </p:cNvPicPr>
          <p:nvPr/>
        </p:nvPicPr>
        <p:blipFill>
          <a:blip r:embed="rId2"/>
          <a:stretch>
            <a:fillRect/>
          </a:stretch>
        </p:blipFill>
        <p:spPr>
          <a:xfrm>
            <a:off x="3016940" y="3756426"/>
            <a:ext cx="6158120" cy="2520412"/>
          </a:xfrm>
          <a:prstGeom prst="rect">
            <a:avLst/>
          </a:prstGeom>
        </p:spPr>
      </p:pic>
    </p:spTree>
    <p:extLst>
      <p:ext uri="{BB962C8B-B14F-4D97-AF65-F5344CB8AC3E}">
        <p14:creationId xmlns:p14="http://schemas.microsoft.com/office/powerpoint/2010/main" val="287226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19" y="850896"/>
            <a:ext cx="9774641"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IE" spc="-10" dirty="0"/>
              <a:t>Demonstration of </a:t>
            </a:r>
            <a:r>
              <a:rPr lang="en-IE" spc="-10" dirty="0" err="1"/>
              <a:t>MeanShift</a:t>
            </a:r>
            <a:endParaRPr lang="en-IE" spc="-15" dirty="0"/>
          </a:p>
        </p:txBody>
      </p:sp>
      <p:pic>
        <p:nvPicPr>
          <p:cNvPr id="4098" name="Picture 2" descr="meanshift_face.gif">
            <a:extLst>
              <a:ext uri="{FF2B5EF4-FFF2-40B4-BE49-F238E27FC236}">
                <a16:creationId xmlns:a16="http://schemas.microsoft.com/office/drawing/2014/main" id="{D225CFC5-A9EB-4A7F-A271-CF55702DFCA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27739" y="1938310"/>
            <a:ext cx="3048000" cy="4068794"/>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id="{B8F98819-2A55-4049-AEEA-B8D053A6BF76}"/>
              </a:ext>
            </a:extLst>
          </p:cNvPr>
          <p:cNvSpPr txBox="1"/>
          <p:nvPr/>
        </p:nvSpPr>
        <p:spPr>
          <a:xfrm>
            <a:off x="8153400" y="5526845"/>
            <a:ext cx="2774180" cy="480259"/>
          </a:xfrm>
          <a:prstGeom prst="rect">
            <a:avLst/>
          </a:prstGeom>
          <a:solidFill>
            <a:schemeClr val="bg1"/>
          </a:solidFill>
        </p:spPr>
        <p:txBody>
          <a:bodyPr vert="horz" wrap="square" lIns="0" tIns="48894" rIns="0" bIns="0" rtlCol="0">
            <a:spAutoFit/>
          </a:bodyPr>
          <a:lstStyle/>
          <a:p>
            <a:pPr algn="just"/>
            <a:r>
              <a:rPr lang="en-IE" altLang="en-US" sz="2800" dirty="0"/>
              <a:t>Read More </a:t>
            </a:r>
            <a:r>
              <a:rPr lang="en-IE" altLang="en-US" sz="2800" dirty="0">
                <a:hlinkClick r:id="rId3"/>
              </a:rPr>
              <a:t>Here</a:t>
            </a:r>
            <a:r>
              <a:rPr lang="en-IE" altLang="en-US" sz="2800" dirty="0"/>
              <a:t>…</a:t>
            </a:r>
          </a:p>
        </p:txBody>
      </p:sp>
    </p:spTree>
    <p:extLst>
      <p:ext uri="{BB962C8B-B14F-4D97-AF65-F5344CB8AC3E}">
        <p14:creationId xmlns:p14="http://schemas.microsoft.com/office/powerpoint/2010/main" val="82240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85089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err="1"/>
              <a:t>CamShift</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1861683"/>
            <a:ext cx="10225214" cy="4358243"/>
          </a:xfrm>
          <a:prstGeom prst="rect">
            <a:avLst/>
          </a:prstGeom>
          <a:solidFill>
            <a:schemeClr val="bg1"/>
          </a:solidFill>
        </p:spPr>
        <p:txBody>
          <a:bodyPr vert="horz" wrap="square" lIns="0" tIns="48894" rIns="0" bIns="0" rtlCol="0">
            <a:spAutoFit/>
          </a:bodyPr>
          <a:lstStyle/>
          <a:p>
            <a:pPr marL="457200" indent="-457200" algn="just">
              <a:buFont typeface="Arial" panose="020B0604020202020204" pitchFamily="34" charset="0"/>
              <a:buChar char="•"/>
            </a:pPr>
            <a:r>
              <a:rPr lang="en-IE" altLang="en-US" sz="2800" dirty="0"/>
              <a:t>The main limitation of </a:t>
            </a:r>
            <a:r>
              <a:rPr lang="en-IE" altLang="en-US" sz="2800" dirty="0" err="1"/>
              <a:t>MeanShift</a:t>
            </a:r>
            <a:r>
              <a:rPr lang="en-IE" altLang="en-US" sz="2800" dirty="0"/>
              <a:t> is that the window will remain the same size. This is a problem in video as objects will move from further away to closer and as a result change size.</a:t>
            </a:r>
          </a:p>
          <a:p>
            <a:pPr marL="457200" indent="-457200" algn="just">
              <a:buFont typeface="Arial" panose="020B0604020202020204" pitchFamily="34" charset="0"/>
              <a:buChar char="•"/>
            </a:pPr>
            <a:endParaRPr lang="en-IE" altLang="en-US" sz="2800" dirty="0"/>
          </a:p>
          <a:p>
            <a:pPr marL="457200" indent="-457200" algn="just">
              <a:buFont typeface="Arial" panose="020B0604020202020204" pitchFamily="34" charset="0"/>
              <a:buChar char="•"/>
            </a:pPr>
            <a:r>
              <a:rPr lang="en-IE" altLang="en-US" sz="2800" dirty="0" err="1"/>
              <a:t>CAMshift</a:t>
            </a:r>
            <a:r>
              <a:rPr lang="en-IE" altLang="en-US" sz="2800" dirty="0"/>
              <a:t> (Continuously Adaptive </a:t>
            </a:r>
            <a:r>
              <a:rPr lang="en-IE" altLang="en-US" sz="2800" dirty="0" err="1"/>
              <a:t>Meanshift</a:t>
            </a:r>
            <a:r>
              <a:rPr lang="en-IE" altLang="en-US" sz="2800" dirty="0"/>
              <a:t>) was the solution to this, published by Gary </a:t>
            </a:r>
            <a:r>
              <a:rPr lang="en-IE" altLang="en-US" sz="2800" dirty="0" err="1"/>
              <a:t>Bradsky</a:t>
            </a:r>
            <a:r>
              <a:rPr lang="en-IE" altLang="en-US" sz="2800" dirty="0"/>
              <a:t> in his paper "Computer Vision Face Tracking for Use in a Perceptual User Interface" in 1998.</a:t>
            </a:r>
          </a:p>
          <a:p>
            <a:pPr marL="457200" indent="-457200" algn="just">
              <a:buFont typeface="Arial" panose="020B0604020202020204" pitchFamily="34" charset="0"/>
              <a:buChar char="•"/>
            </a:pPr>
            <a:endParaRPr lang="en-IE" altLang="en-US" sz="2800" dirty="0"/>
          </a:p>
          <a:p>
            <a:pPr marL="457200" indent="-457200" algn="just">
              <a:buFont typeface="Arial" panose="020B0604020202020204" pitchFamily="34" charset="0"/>
              <a:buChar char="•"/>
            </a:pPr>
            <a:r>
              <a:rPr lang="en-IE" altLang="en-US" sz="2800" dirty="0"/>
              <a:t>The window size and rotation is updated once </a:t>
            </a:r>
            <a:r>
              <a:rPr lang="en-IE" altLang="en-US" sz="2800" dirty="0" err="1"/>
              <a:t>MeanShift</a:t>
            </a:r>
            <a:r>
              <a:rPr lang="en-IE" altLang="en-US" sz="2800" dirty="0"/>
              <a:t> converges and an ellipse is used rather than a rectangle.</a:t>
            </a:r>
          </a:p>
        </p:txBody>
      </p:sp>
    </p:spTree>
    <p:extLst>
      <p:ext uri="{BB962C8B-B14F-4D97-AF65-F5344CB8AC3E}">
        <p14:creationId xmlns:p14="http://schemas.microsoft.com/office/powerpoint/2010/main" val="87833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08679" y="665077"/>
            <a:ext cx="9774641"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IE" spc="-10" dirty="0"/>
              <a:t>Demonstration of </a:t>
            </a:r>
            <a:r>
              <a:rPr lang="en-IE" spc="-10" dirty="0" err="1"/>
              <a:t>CamShift</a:t>
            </a:r>
            <a:endParaRPr lang="en-IE" spc="-15" dirty="0"/>
          </a:p>
        </p:txBody>
      </p:sp>
      <p:sp>
        <p:nvSpPr>
          <p:cNvPr id="7" name="object 3">
            <a:extLst>
              <a:ext uri="{FF2B5EF4-FFF2-40B4-BE49-F238E27FC236}">
                <a16:creationId xmlns:a16="http://schemas.microsoft.com/office/drawing/2014/main" id="{B8F98819-2A55-4049-AEEA-B8D053A6BF76}"/>
              </a:ext>
            </a:extLst>
          </p:cNvPr>
          <p:cNvSpPr txBox="1"/>
          <p:nvPr/>
        </p:nvSpPr>
        <p:spPr>
          <a:xfrm>
            <a:off x="8153400" y="5526845"/>
            <a:ext cx="2774180" cy="480259"/>
          </a:xfrm>
          <a:prstGeom prst="rect">
            <a:avLst/>
          </a:prstGeom>
          <a:solidFill>
            <a:schemeClr val="bg1"/>
          </a:solidFill>
        </p:spPr>
        <p:txBody>
          <a:bodyPr vert="horz" wrap="square" lIns="0" tIns="48894" rIns="0" bIns="0" rtlCol="0">
            <a:spAutoFit/>
          </a:bodyPr>
          <a:lstStyle/>
          <a:p>
            <a:pPr algn="just"/>
            <a:r>
              <a:rPr lang="en-IE" altLang="en-US" sz="2800" dirty="0"/>
              <a:t>Read More </a:t>
            </a:r>
            <a:r>
              <a:rPr lang="en-IE" altLang="en-US" sz="2800" dirty="0">
                <a:hlinkClick r:id="rId2"/>
              </a:rPr>
              <a:t>Here</a:t>
            </a:r>
            <a:r>
              <a:rPr lang="en-IE" altLang="en-US" sz="2800" dirty="0"/>
              <a:t>…</a:t>
            </a:r>
          </a:p>
        </p:txBody>
      </p:sp>
      <p:pic>
        <p:nvPicPr>
          <p:cNvPr id="6146" name="Picture 2" descr="camshift_face.gif">
            <a:extLst>
              <a:ext uri="{FF2B5EF4-FFF2-40B4-BE49-F238E27FC236}">
                <a16:creationId xmlns:a16="http://schemas.microsoft.com/office/drawing/2014/main" id="{C2441A96-9C9D-4333-9C5D-C97A91A7639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476749" y="1488807"/>
            <a:ext cx="32385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6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85089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Tracking APIs</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2020709"/>
            <a:ext cx="10225214" cy="4358243"/>
          </a:xfrm>
          <a:prstGeom prst="rect">
            <a:avLst/>
          </a:prstGeom>
          <a:solidFill>
            <a:schemeClr val="bg1"/>
          </a:solidFill>
        </p:spPr>
        <p:txBody>
          <a:bodyPr vert="horz" wrap="square" lIns="0" tIns="48894" rIns="0" bIns="0" rtlCol="0">
            <a:spAutoFit/>
          </a:bodyPr>
          <a:lstStyle/>
          <a:p>
            <a:pPr marL="457200" indent="-457200" algn="just">
              <a:buFont typeface="Arial" panose="020B0604020202020204" pitchFamily="34" charset="0"/>
              <a:buChar char="•"/>
            </a:pPr>
            <a:r>
              <a:rPr lang="en-IE" altLang="en-US" sz="2800" dirty="0"/>
              <a:t>Even with the improvements of </a:t>
            </a:r>
            <a:r>
              <a:rPr lang="en-IE" altLang="en-US" sz="2800" dirty="0" err="1"/>
              <a:t>CamShift</a:t>
            </a:r>
            <a:r>
              <a:rPr lang="en-IE" altLang="en-US" sz="2800" dirty="0"/>
              <a:t>, it is still not the best solution for performing object detection.</a:t>
            </a:r>
          </a:p>
          <a:p>
            <a:pPr marL="457200" indent="-457200" algn="just">
              <a:buFont typeface="Arial" panose="020B0604020202020204" pitchFamily="34" charset="0"/>
              <a:buChar char="•"/>
            </a:pPr>
            <a:endParaRPr lang="en-IE" altLang="en-US" sz="2800" dirty="0"/>
          </a:p>
          <a:p>
            <a:pPr marL="457200" indent="-457200" algn="just">
              <a:buFont typeface="Arial" panose="020B0604020202020204" pitchFamily="34" charset="0"/>
              <a:buChar char="•"/>
            </a:pPr>
            <a:r>
              <a:rPr lang="en-IE" altLang="en-US" sz="2800" dirty="0"/>
              <a:t>OpenCV allows us to use multiple APIs for performing object detection such as:</a:t>
            </a:r>
          </a:p>
          <a:p>
            <a:pPr marL="914400" lvl="1" indent="-457200" algn="just">
              <a:buFont typeface="Wingdings" panose="05000000000000000000" pitchFamily="2" charset="2"/>
              <a:buChar char="Ø"/>
            </a:pPr>
            <a:r>
              <a:rPr lang="en-IE" altLang="en-US" sz="2800" dirty="0"/>
              <a:t>Boosting (based on AdaBoost)</a:t>
            </a:r>
          </a:p>
          <a:p>
            <a:pPr marL="914400" lvl="1" indent="-457200" algn="just">
              <a:buFont typeface="Wingdings" panose="05000000000000000000" pitchFamily="2" charset="2"/>
              <a:buChar char="Ø"/>
            </a:pPr>
            <a:r>
              <a:rPr lang="en-IE" altLang="en-US" sz="2800" dirty="0"/>
              <a:t>MIL (Multiple Instance Learning)</a:t>
            </a:r>
          </a:p>
          <a:p>
            <a:pPr marL="914400" lvl="1" indent="-457200" algn="just">
              <a:buFont typeface="Wingdings" panose="05000000000000000000" pitchFamily="2" charset="2"/>
              <a:buChar char="Ø"/>
            </a:pPr>
            <a:r>
              <a:rPr lang="en-IE" altLang="en-US" sz="2800" dirty="0"/>
              <a:t>KCF (</a:t>
            </a:r>
            <a:r>
              <a:rPr lang="en-IE" altLang="en-US" sz="2800" dirty="0" err="1"/>
              <a:t>Kernelised</a:t>
            </a:r>
            <a:r>
              <a:rPr lang="en-IE" altLang="en-US" sz="2800" dirty="0"/>
              <a:t> Correlation Filters)</a:t>
            </a:r>
          </a:p>
          <a:p>
            <a:pPr marL="914400" lvl="1" indent="-457200" algn="just">
              <a:buFont typeface="Wingdings" panose="05000000000000000000" pitchFamily="2" charset="2"/>
              <a:buChar char="Ø"/>
            </a:pPr>
            <a:r>
              <a:rPr lang="en-IE" altLang="en-US" sz="2800" dirty="0"/>
              <a:t>TLD (Tracking, Learning &amp; Detection)</a:t>
            </a:r>
          </a:p>
          <a:p>
            <a:pPr marL="914400" lvl="1" indent="-457200" algn="just">
              <a:buFont typeface="Wingdings" panose="05000000000000000000" pitchFamily="2" charset="2"/>
              <a:buChar char="Ø"/>
            </a:pPr>
            <a:r>
              <a:rPr lang="en-IE" altLang="en-US" sz="2800" dirty="0" err="1"/>
              <a:t>MedianFlow</a:t>
            </a:r>
            <a:endParaRPr lang="en-IE" altLang="en-US" sz="2800" dirty="0"/>
          </a:p>
        </p:txBody>
      </p:sp>
    </p:spTree>
    <p:extLst>
      <p:ext uri="{BB962C8B-B14F-4D97-AF65-F5344CB8AC3E}">
        <p14:creationId xmlns:p14="http://schemas.microsoft.com/office/powerpoint/2010/main" val="23090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3677</TotalTime>
  <Words>421</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Object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lyit</dc:creator>
  <cp:lastModifiedBy>Meehan Kevin</cp:lastModifiedBy>
  <cp:revision>181</cp:revision>
  <dcterms:created xsi:type="dcterms:W3CDTF">2014-10-06T13:03:33Z</dcterms:created>
  <dcterms:modified xsi:type="dcterms:W3CDTF">2020-05-09T21:47:46Z</dcterms:modified>
</cp:coreProperties>
</file>