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E603-00CA-F9A0-A561-2E37A2AB8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28BAD-88D1-D334-B8B1-FD0F8D695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386F5-AE3B-5979-E294-0CEA1DEB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BC22-FA29-4CBC-AE55-E56BD2578BBC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7529B-AA09-B302-EBC6-93F305FA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52D7F-71B5-2074-2233-EA53644D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3DD-AC92-45D3-8CC0-52A4EBC7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61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3F74-32AC-2C37-AAC5-835AFB78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7E726-8300-A58D-2C52-B11660E25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1B08-E633-963A-E991-8E87FD9D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BC22-FA29-4CBC-AE55-E56BD2578BBC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285AF-13C9-0791-2B63-D1FD2C90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8BA84-0166-A514-3891-33DC3324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3DD-AC92-45D3-8CC0-52A4EBC7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86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E698-393F-A0AF-DBD7-6697DA1EC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CAECE-82F1-330B-D6FF-098B85873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200AE-3629-6B90-A6A3-2A28469B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BC22-FA29-4CBC-AE55-E56BD2578BBC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52BA0-92A6-5B56-9D71-C2839C58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1DE3-E634-BFBD-1168-E8FC4A47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3DD-AC92-45D3-8CC0-52A4EBC7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17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A007-ADEC-3263-DFE4-53B8A5EC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5297-97F5-7B38-65C2-2670ABFA4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C6346-9902-D40A-4D3B-DC634483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BC22-FA29-4CBC-AE55-E56BD2578BBC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BE6BE-C9B9-BDB0-236C-C4A4EFC1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97C2-A6FD-F3AB-09FD-D1C35CB0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3DD-AC92-45D3-8CC0-52A4EBC7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6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5FE2-AE4A-ECCE-9073-0581F532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C1714-0004-FE82-E1E3-49CE9D441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1C3F-0F74-C16A-4896-3D725A1F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BC22-FA29-4CBC-AE55-E56BD2578BBC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2C57-45CF-FFE4-B6D2-BEF588CC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E1303-E2F7-F66B-52BB-5D64EF9D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3DD-AC92-45D3-8CC0-52A4EBC7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98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562D-39F0-9FB7-18A3-48280282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0E890-1D52-2C17-60AA-ACEB13964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15FAB-876E-EDE4-1FA7-EFB8F24CB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098F7-3387-18E9-4FD8-2CB0C18D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BC22-FA29-4CBC-AE55-E56BD2578BBC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E7530-A533-2B3B-9890-94F32085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D5313-2B39-6A52-DAB0-20566A50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3DD-AC92-45D3-8CC0-52A4EBC7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52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F68B0-DDD5-AE36-3E10-490874C6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3074F-2E94-95C6-1EC9-23CF2A5F0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1E3BE-6F8C-470E-8DF1-DC1F14D40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ECA79-D8CB-390B-BAEE-0BA2D5E50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65141-A113-64F4-696D-255D29B9E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7B31E-8D38-AA76-1D34-6C72DC68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BC22-FA29-4CBC-AE55-E56BD2578BBC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3D96A2-C5E8-7D1A-3990-1502372C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0A018-DDD0-EF49-448C-CF549A2A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3DD-AC92-45D3-8CC0-52A4EBC7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08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1124-8611-C960-0784-05E74EE8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8358B-FFC0-5158-4456-22A369F8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BC22-FA29-4CBC-AE55-E56BD2578BBC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C891A-F19E-1C68-2586-478EE020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BE593-15C5-C044-ED9A-D1146BAA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3DD-AC92-45D3-8CC0-52A4EBC7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65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4AAF2-6B8C-EA18-005A-3AE98027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BC22-FA29-4CBC-AE55-E56BD2578BBC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6395D-A7E5-6532-3F51-7757557F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218A3-B47F-C4EC-F442-905B799C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3DD-AC92-45D3-8CC0-52A4EBC7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64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0B1A-4910-2496-BCF0-85BDECE0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D2DE-31BA-A01F-BE4E-CCF2FED8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52053-95AC-4A37-2FBE-39154B245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FFDE5-A5EB-486B-B9A4-0B7318E4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BC22-FA29-4CBC-AE55-E56BD2578BBC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62995-ABF9-08BC-5B61-87B17B95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26ED0-EDE2-4369-8820-DFAA348A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3DD-AC92-45D3-8CC0-52A4EBC7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9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E1B6-9418-1B92-E78E-C9452214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2A07A-DA49-8EEF-B8EC-44AC2C797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F742D-6CF7-EC55-2E24-2DFBFB7B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3AC94-08E2-2DFC-3AED-C0CAB56A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BC22-FA29-4CBC-AE55-E56BD2578BBC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AE9DA-BD8F-2004-E9A3-F7920AEB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5AD4B-DBC6-037B-372F-05D26705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3DD-AC92-45D3-8CC0-52A4EBC7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9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084D6-5874-25A4-F499-4E91507A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38B27-6FD6-BCF4-169E-7ED605913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E5A3E-3768-C5AD-1CD4-EF518EE1E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2BC22-FA29-4CBC-AE55-E56BD2578BBC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4F349-51AB-42A3-A5E5-45E2B8754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6297A-794B-D43F-BC46-9825FB9B4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83DD-AC92-45D3-8CC0-52A4EBC76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07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0886-2D1F-86D5-4C83-36CE19884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NHS Dig Data Challenge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4D776-C9FA-F9F6-E5A9-A0BFE575E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Mohammed Faisal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82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DC95F-258E-7A4C-F6A6-488E5EF75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Drugs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BD0887-1AC1-23E8-483F-CA13BF566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622875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638051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9642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/>
                        </a:rPr>
                        <a:t>Drug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Item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39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Sertraline hydrochloride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85402251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53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Amitriptyline hydrochloride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59272937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32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Citalopram hydrobromide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52891620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607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Mirtazapine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46335570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2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Fluoxetine hydrochloride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28211759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71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Venlafaxine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21447209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606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Duloxetine hydrochloride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14262656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881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Escitalopram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6580386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63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Paroxetine hydrochloride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4886615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531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n-IN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Trazodone hydrochloride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4861813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073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82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2C8C-BF19-0079-CC97-382F8C1E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Prescribed Drug in 2024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BD4D28-7E97-777E-CED5-9B03BE26D6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5559"/>
            <a:ext cx="10515600" cy="3991470"/>
          </a:xfrm>
        </p:spPr>
      </p:pic>
    </p:spTree>
    <p:extLst>
      <p:ext uri="{BB962C8B-B14F-4D97-AF65-F5344CB8AC3E}">
        <p14:creationId xmlns:p14="http://schemas.microsoft.com/office/powerpoint/2010/main" val="368957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7206-D8A4-36D6-919F-9ED823C0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National Prescribing cost trend from 2021 to 2024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BFC14D-F9B5-9ADB-ED9F-27D9444FE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3997"/>
            <a:ext cx="10515600" cy="4234594"/>
          </a:xfrm>
        </p:spPr>
      </p:pic>
    </p:spTree>
    <p:extLst>
      <p:ext uri="{BB962C8B-B14F-4D97-AF65-F5344CB8AC3E}">
        <p14:creationId xmlns:p14="http://schemas.microsoft.com/office/powerpoint/2010/main" val="2359203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E789D-72A8-400D-892E-370B4C66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Prescription by region annually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76D8C-CFF0-F8F3-1F79-9AB43A619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825" y="2275185"/>
            <a:ext cx="10654349" cy="2478686"/>
          </a:xfrm>
        </p:spPr>
      </p:pic>
    </p:spTree>
    <p:extLst>
      <p:ext uri="{BB962C8B-B14F-4D97-AF65-F5344CB8AC3E}">
        <p14:creationId xmlns:p14="http://schemas.microsoft.com/office/powerpoint/2010/main" val="258110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8BD6-D203-A03E-1967-01AE1262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drugs prescribed from 2021 to 2024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BAF887-DC39-1E5C-66D2-D306ABDF0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7681"/>
          <a:stretch/>
        </p:blipFill>
        <p:spPr>
          <a:xfrm>
            <a:off x="838200" y="2120835"/>
            <a:ext cx="10515600" cy="4073835"/>
          </a:xfrm>
        </p:spPr>
      </p:pic>
    </p:spTree>
    <p:extLst>
      <p:ext uri="{BB962C8B-B14F-4D97-AF65-F5344CB8AC3E}">
        <p14:creationId xmlns:p14="http://schemas.microsoft.com/office/powerpoint/2010/main" val="49894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AD48A-02D7-3CDF-F041-4A8921AA1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957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AEA0-2697-344B-A6B4-777348825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1351280"/>
            <a:ext cx="11470640" cy="5262879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800"/>
              </a:spcBef>
            </a:pPr>
            <a:r>
              <a:rPr lang="en-US" sz="2400" b="0" dirty="0">
                <a:solidFill>
                  <a:srgbClr val="000000"/>
                </a:solidFill>
                <a:effectLst/>
              </a:rPr>
              <a:t>Sertraline hydrochloride is the most prescribed drug by item quantity and by total cost.</a:t>
            </a:r>
          </a:p>
          <a:p>
            <a:pPr>
              <a:spcBef>
                <a:spcPts val="1800"/>
              </a:spcBef>
            </a:pPr>
            <a:r>
              <a:rPr lang="en-US" sz="2400" b="0" dirty="0">
                <a:solidFill>
                  <a:srgbClr val="000000"/>
                </a:solidFill>
                <a:effectLst/>
              </a:rPr>
              <a:t>Venlafaxine is the second most prescribed drug by cost despite having fewer prescriptions in terms of item quantity, indicating a high price.</a:t>
            </a:r>
          </a:p>
          <a:p>
            <a:pPr>
              <a:spcBef>
                <a:spcPts val="1800"/>
              </a:spcBef>
            </a:pPr>
            <a:r>
              <a:rPr lang="en-US" sz="2400" b="0" dirty="0">
                <a:solidFill>
                  <a:srgbClr val="000000"/>
                </a:solidFill>
                <a:effectLst/>
              </a:rPr>
              <a:t>Trimipramine maleate, Tranylcypromine sulfate, and Vortioxetine appear among the highest total costs but are not among the top prescribed drugs by quantity. </a:t>
            </a:r>
          </a:p>
          <a:p>
            <a:pPr>
              <a:spcBef>
                <a:spcPts val="1800"/>
              </a:spcBef>
            </a:pPr>
            <a:r>
              <a:rPr lang="en-US" sz="2400" b="0" dirty="0">
                <a:solidFill>
                  <a:srgbClr val="000000"/>
                </a:solidFill>
                <a:effectLst/>
              </a:rPr>
              <a:t>Trazodone Hydrochloride, Paroxetine hydrochloride, and Escitalopram are among the top prescribed drugs but not by cost, likely due to the low price per item</a:t>
            </a:r>
          </a:p>
          <a:p>
            <a:pPr>
              <a:spcBef>
                <a:spcPts val="1800"/>
              </a:spcBef>
            </a:pPr>
            <a:r>
              <a:rPr lang="en-US" sz="2400" b="0" dirty="0">
                <a:solidFill>
                  <a:srgbClr val="000000"/>
                </a:solidFill>
                <a:effectLst/>
              </a:rPr>
              <a:t>Monthly prescribing cost has been decreasing since the start of 2021. With an average cost of £</a:t>
            </a:r>
            <a:r>
              <a:rPr lang="en-IN" sz="2400" dirty="0">
                <a:solidFill>
                  <a:srgbClr val="000000"/>
                </a:solidFill>
              </a:rPr>
              <a:t>20,259,788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sz="2400" b="0" dirty="0">
                <a:solidFill>
                  <a:srgbClr val="000000"/>
                </a:solidFill>
                <a:effectLst/>
              </a:rPr>
              <a:t>North East and Yorkshire have the greatest number of Antidepressants prescribed in this duration. East England has a surge in Antidepressants from 2021 to 2023.</a:t>
            </a:r>
          </a:p>
          <a:p>
            <a:pPr>
              <a:spcBef>
                <a:spcPts val="1800"/>
              </a:spcBef>
            </a:pPr>
            <a:r>
              <a:rPr lang="en-US" sz="2400" b="0" dirty="0">
                <a:solidFill>
                  <a:srgbClr val="000000"/>
                </a:solidFill>
                <a:effectLst/>
              </a:rPr>
              <a:t>South West has the lowest number of antidepressants prescribed but the trend is similar to other regions where it increases every year.</a:t>
            </a:r>
          </a:p>
        </p:txBody>
      </p:sp>
    </p:spTree>
    <p:extLst>
      <p:ext uri="{BB962C8B-B14F-4D97-AF65-F5344CB8AC3E}">
        <p14:creationId xmlns:p14="http://schemas.microsoft.com/office/powerpoint/2010/main" val="411792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225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NHS Dig Data Challenge</vt:lpstr>
      <vt:lpstr>Top 10 Drugs</vt:lpstr>
      <vt:lpstr>Most Prescribed Drug in 2024</vt:lpstr>
      <vt:lpstr>National Prescribing cost trend from 2021 to 2024</vt:lpstr>
      <vt:lpstr>Prescription by region annually</vt:lpstr>
      <vt:lpstr>Top 10 drugs prescribed from 2021 to 2024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Faisal</dc:creator>
  <cp:lastModifiedBy>Mohammed Faisal</cp:lastModifiedBy>
  <cp:revision>2</cp:revision>
  <dcterms:created xsi:type="dcterms:W3CDTF">2025-03-18T17:42:49Z</dcterms:created>
  <dcterms:modified xsi:type="dcterms:W3CDTF">2025-03-18T17:57:01Z</dcterms:modified>
</cp:coreProperties>
</file>