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40"/>
  </p:notesMasterIdLst>
  <p:sldIdLst>
    <p:sldId id="256" r:id="rId2"/>
    <p:sldId id="311" r:id="rId3"/>
    <p:sldId id="312" r:id="rId4"/>
    <p:sldId id="313" r:id="rId5"/>
    <p:sldId id="374" r:id="rId6"/>
    <p:sldId id="371" r:id="rId7"/>
    <p:sldId id="372" r:id="rId8"/>
    <p:sldId id="373" r:id="rId9"/>
    <p:sldId id="314" r:id="rId10"/>
    <p:sldId id="315" r:id="rId11"/>
    <p:sldId id="375" r:id="rId12"/>
    <p:sldId id="376" r:id="rId13"/>
    <p:sldId id="382" r:id="rId14"/>
    <p:sldId id="384" r:id="rId15"/>
    <p:sldId id="385" r:id="rId16"/>
    <p:sldId id="369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5" r:id="rId26"/>
    <p:sldId id="358" r:id="rId27"/>
    <p:sldId id="361" r:id="rId28"/>
    <p:sldId id="362" r:id="rId29"/>
    <p:sldId id="363" r:id="rId30"/>
    <p:sldId id="364" r:id="rId31"/>
    <p:sldId id="366" r:id="rId32"/>
    <p:sldId id="367" r:id="rId33"/>
    <p:sldId id="359" r:id="rId34"/>
    <p:sldId id="348" r:id="rId35"/>
    <p:sldId id="360" r:id="rId36"/>
    <p:sldId id="329" r:id="rId37"/>
    <p:sldId id="344" r:id="rId38"/>
    <p:sldId id="368" r:id="rId3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816963" cy="468169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F77D8B-FB28-4994-85CA-CD2E43CE27C5}" type="datetimeFigureOut">
              <a:rPr lang="en-US"/>
              <a:pPr>
                <a:defRPr/>
              </a:pPr>
              <a:t>7/26/2016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17B40A-7E38-4B0D-A560-F2BD8CAB2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0B729D-C15D-46B0-BF65-9D0BB8399423}" type="slidenum">
              <a:rPr lang="en-US"/>
              <a:pPr/>
              <a:t>6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 are four different ways of determining whether something is right or wrong.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b="1" smtClean="0"/>
              <a:t>Cheating in Online Student Assessment: Beyond Plagiarism, </a:t>
            </a:r>
            <a:r>
              <a:rPr lang="en-US" i="1" smtClean="0"/>
              <a:t>Neil C. Rowe  2004</a:t>
            </a: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9656AB5-B819-4C71-AA50-BD0E8B93E136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DF401-2224-4959-AAAD-1B80293E076E}" type="datetimeFigureOut">
              <a:rPr lang="en-US"/>
              <a:pPr>
                <a:defRPr/>
              </a:pPr>
              <a:t>7/26/2016</a:t>
            </a:fld>
            <a:endParaRPr lang="en-US" dirty="0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16285-145E-4E5E-A9F5-D066C16BBA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24EA2-A3D5-4BB9-BD80-89B2EF3A530C}" type="datetimeFigureOut">
              <a:rPr lang="en-US"/>
              <a:pPr>
                <a:defRPr/>
              </a:pPr>
              <a:t>7/26/2016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05BBA-75D3-4E84-A1EE-4C504EA9E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47B49-53C0-4A43-A728-F541C5304130}" type="datetimeFigureOut">
              <a:rPr lang="en-US"/>
              <a:pPr>
                <a:defRPr/>
              </a:pPr>
              <a:t>7/26/2016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1385C-AEB1-4F9E-B8F3-FF5E2EC8B7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BB6A409-80D3-4552-9799-6BEA3864973E}" type="datetimeFigureOut">
              <a:rPr lang="en-US"/>
              <a:pPr>
                <a:defRPr/>
              </a:pPr>
              <a:t>7/26/2016</a:t>
            </a:fld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D220D45-AC9E-4E21-AD79-5DFABDEBFB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E37F7-1AD6-40AF-B2AE-AA01BC887718}" type="datetimeFigureOut">
              <a:rPr lang="en-US"/>
              <a:pPr>
                <a:defRPr/>
              </a:pPr>
              <a:t>7/26/2016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9BF26-FE86-4D64-A562-F1831169BC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ED64E-D452-4AAC-9CA3-99975AFDF5F4}" type="datetimeFigureOut">
              <a:rPr lang="en-US"/>
              <a:pPr>
                <a:defRPr/>
              </a:pPr>
              <a:t>7/26/2016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4452D-6883-40D3-80CA-B732B4E4C6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58809-F5C6-489C-8E52-53EE04320130}" type="datetimeFigureOut">
              <a:rPr lang="en-US"/>
              <a:pPr>
                <a:defRPr/>
              </a:pPr>
              <a:t>7/26/2016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8ADE-DD6D-4980-8C2E-869F5D2AEC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D1CBD9C-031E-4BE8-A23D-A7B304A72D5D}" type="datetimeFigureOut">
              <a:rPr lang="en-US"/>
              <a:pPr>
                <a:defRPr/>
              </a:pPr>
              <a:t>7/26/2016</a:t>
            </a:fld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901C057-AB16-4A47-BCDF-90DD530728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8083E-1E91-4165-B8C7-D43787B27654}" type="datetimeFigureOut">
              <a:rPr lang="en-US"/>
              <a:pPr>
                <a:defRPr/>
              </a:pPr>
              <a:t>7/26/2016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1EE68-6132-4A3C-89A2-0931E3CD52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8570D9F-A243-4B42-BDE0-23514B248A6F}" type="datetimeFigureOut">
              <a:rPr lang="en-US"/>
              <a:pPr>
                <a:defRPr/>
              </a:pPr>
              <a:t>7/26/2016</a:t>
            </a:fld>
            <a:endParaRPr lang="en-US" dirty="0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E99AB46-AD1F-4FDE-BF7F-A4D460C105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1CA539-1992-4428-8D4D-16C173A9C0C5}" type="datetimeFigureOut">
              <a:rPr lang="en-US"/>
              <a:pPr>
                <a:defRPr/>
              </a:pPr>
              <a:t>7/26/2016</a:t>
            </a:fld>
            <a:endParaRPr lang="en-US" dirty="0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2CE5DE6-615E-4462-BB07-6F2DB23305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EA54A58-C3B9-45D4-B96F-ECDCDE32959D}" type="datetimeFigureOut">
              <a:rPr lang="en-US"/>
              <a:pPr>
                <a:defRPr/>
              </a:pPr>
              <a:t>7/26/2016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DC8C288-5475-4F65-8BC7-0780BE8686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87" r:id="rId4"/>
    <p:sldLayoutId id="2147483788" r:id="rId5"/>
    <p:sldLayoutId id="2147483795" r:id="rId6"/>
    <p:sldLayoutId id="2147483789" r:id="rId7"/>
    <p:sldLayoutId id="2147483796" r:id="rId8"/>
    <p:sldLayoutId id="2147483797" r:id="rId9"/>
    <p:sldLayoutId id="2147483790" r:id="rId10"/>
    <p:sldLayoutId id="214748379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-107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307F93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AEC7D0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FED8AA"/>
        </a:buClr>
        <a:buSzPct val="68000"/>
        <a:buFont typeface="Wingdings 2" pitchFamily="-107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8744" y="2828772"/>
            <a:ext cx="6172200" cy="18938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   INTRODUCTION 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              TO 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Engineering Ethics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5613017" y="5257024"/>
            <a:ext cx="3559126" cy="1371600"/>
          </a:xfrm>
        </p:spPr>
        <p:txBody>
          <a:bodyPr/>
          <a:lstStyle/>
          <a:p>
            <a:pPr eaLnBrk="1" hangingPunct="1"/>
            <a:r>
              <a:rPr lang="en-US" dirty="0" smtClean="0"/>
              <a:t>NAZIA HOSSAIN</a:t>
            </a:r>
          </a:p>
          <a:p>
            <a:pPr eaLnBrk="1" hangingPunct="1"/>
            <a:r>
              <a:rPr lang="en-US" dirty="0" smtClean="0"/>
              <a:t>LECTURER, DEPT OF CSE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pPr marL="102870">
                <a:lnSpc>
                  <a:spcPts val="1240"/>
                </a:lnSpc>
              </a:pPr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1414"/>
            <a:ext cx="7467600" cy="1143000"/>
          </a:xfrm>
          <a:prstGeom prst="rect">
            <a:avLst/>
          </a:prstGeom>
        </p:spPr>
        <p:txBody>
          <a:bodyPr vert="horz" wrap="square" lIns="0" tIns="179323" rIns="0" bIns="0" rtlCol="0">
            <a:spAutoFit/>
          </a:bodyPr>
          <a:lstStyle/>
          <a:p>
            <a:pPr marL="3369310">
              <a:lnSpc>
                <a:spcPct val="100000"/>
              </a:lnSpc>
            </a:pPr>
            <a:r>
              <a:rPr spc="-50" dirty="0"/>
              <a:t>E</a:t>
            </a:r>
            <a:r>
              <a:rPr dirty="0"/>
              <a:t>thics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473"/>
            <a:ext cx="8061325" cy="3500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1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In the </a:t>
            </a:r>
            <a:r>
              <a:rPr sz="2500" spc="-10" dirty="0">
                <a:latin typeface="Calibri"/>
                <a:cs typeface="Calibri"/>
              </a:rPr>
              <a:t>literal </a:t>
            </a:r>
            <a:r>
              <a:rPr sz="2500" spc="-15" dirty="0">
                <a:latin typeface="Calibri"/>
                <a:cs typeface="Calibri"/>
              </a:rPr>
              <a:t>context, </a:t>
            </a:r>
            <a:r>
              <a:rPr sz="2500" spc="-5" dirty="0">
                <a:latin typeface="Calibri"/>
                <a:cs typeface="Calibri"/>
              </a:rPr>
              <a:t>ethics </a:t>
            </a:r>
            <a:r>
              <a:rPr sz="2500" spc="-15" dirty="0">
                <a:latin typeface="Calibri"/>
                <a:cs typeface="Calibri"/>
              </a:rPr>
              <a:t>can </a:t>
            </a:r>
            <a:r>
              <a:rPr sz="2500" spc="-5" dirty="0">
                <a:latin typeface="Calibri"/>
                <a:cs typeface="Calibri"/>
              </a:rPr>
              <a:t>be </a:t>
            </a:r>
            <a:r>
              <a:rPr sz="2500" spc="-10" dirty="0">
                <a:latin typeface="Calibri"/>
                <a:cs typeface="Calibri"/>
              </a:rPr>
              <a:t>defined </a:t>
            </a:r>
            <a:r>
              <a:rPr sz="2500" spc="-5" dirty="0">
                <a:latin typeface="Calibri"/>
                <a:cs typeface="Calibri"/>
              </a:rPr>
              <a:t>as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“ a body</a:t>
            </a:r>
            <a:r>
              <a:rPr sz="25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endParaRPr sz="2500">
              <a:latin typeface="Calibri"/>
              <a:cs typeface="Calibri"/>
            </a:endParaRPr>
          </a:p>
          <a:p>
            <a:pPr marL="355600" marR="5080">
              <a:lnSpc>
                <a:spcPct val="80000"/>
              </a:lnSpc>
              <a:spcBef>
                <a:spcPts val="300"/>
              </a:spcBef>
              <a:tabLst>
                <a:tab pos="2749550" algn="l"/>
              </a:tabLst>
            </a:pP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moral </a:t>
            </a:r>
            <a:r>
              <a:rPr sz="2500" spc="-25" dirty="0">
                <a:solidFill>
                  <a:srgbClr val="FF0000"/>
                </a:solidFill>
                <a:latin typeface="Calibri"/>
                <a:cs typeface="Calibri"/>
              </a:rPr>
              <a:t>principles”</a:t>
            </a:r>
            <a:r>
              <a:rPr sz="2500" spc="-25" dirty="0">
                <a:latin typeface="Calibri"/>
                <a:cs typeface="Calibri"/>
              </a:rPr>
              <a:t>.</a:t>
            </a:r>
            <a:r>
              <a:rPr sz="2500" spc="-25">
                <a:latin typeface="Calibri"/>
                <a:cs typeface="Calibri"/>
              </a:rPr>
              <a:t>	</a:t>
            </a:r>
            <a:r>
              <a:rPr lang="en-US" sz="2500" spc="-10" dirty="0" smtClean="0">
                <a:latin typeface="Calibri"/>
                <a:cs typeface="Calibri"/>
              </a:rPr>
              <a:t>E</a:t>
            </a:r>
            <a:r>
              <a:rPr sz="2500" spc="-10" smtClean="0">
                <a:latin typeface="Calibri"/>
                <a:cs typeface="Calibri"/>
              </a:rPr>
              <a:t>thical </a:t>
            </a:r>
            <a:r>
              <a:rPr sz="2500" spc="-5" dirty="0">
                <a:latin typeface="Calibri"/>
                <a:cs typeface="Calibri"/>
              </a:rPr>
              <a:t>rules </a:t>
            </a:r>
            <a:r>
              <a:rPr sz="2500" spc="-15" dirty="0">
                <a:latin typeface="Calibri"/>
                <a:cs typeface="Calibri"/>
              </a:rPr>
              <a:t>are </a:t>
            </a:r>
            <a:r>
              <a:rPr sz="2500" spc="-5" dirty="0">
                <a:latin typeface="Calibri"/>
                <a:cs typeface="Calibri"/>
              </a:rPr>
              <a:t>very much </a:t>
            </a:r>
            <a:r>
              <a:rPr sz="2500" spc="-25" dirty="0">
                <a:latin typeface="Calibri"/>
                <a:cs typeface="Calibri"/>
              </a:rPr>
              <a:t>like </a:t>
            </a:r>
            <a:r>
              <a:rPr sz="2500" spc="-10" dirty="0">
                <a:latin typeface="Calibri"/>
                <a:cs typeface="Calibri"/>
              </a:rPr>
              <a:t>laws </a:t>
            </a:r>
            <a:r>
              <a:rPr sz="2500" spc="-5" dirty="0">
                <a:latin typeface="Calibri"/>
                <a:cs typeface="Calibri"/>
              </a:rPr>
              <a:t>or </a:t>
            </a:r>
            <a:r>
              <a:rPr sz="2500" spc="-15" dirty="0">
                <a:latin typeface="Calibri"/>
                <a:cs typeface="Calibri"/>
              </a:rPr>
              <a:t>standards  </a:t>
            </a:r>
            <a:r>
              <a:rPr sz="2500" spc="-10" dirty="0">
                <a:latin typeface="Calibri"/>
                <a:cs typeface="Calibri"/>
              </a:rPr>
              <a:t>that </a:t>
            </a:r>
            <a:r>
              <a:rPr sz="2500" spc="-15" dirty="0">
                <a:latin typeface="Calibri"/>
                <a:cs typeface="Calibri"/>
              </a:rPr>
              <a:t>govern </a:t>
            </a:r>
            <a:r>
              <a:rPr sz="2500" spc="-10" dirty="0">
                <a:latin typeface="Calibri"/>
                <a:cs typeface="Calibri"/>
              </a:rPr>
              <a:t>social </a:t>
            </a:r>
            <a:r>
              <a:rPr sz="2500" spc="-5" dirty="0">
                <a:latin typeface="Calibri"/>
                <a:cs typeface="Calibri"/>
              </a:rPr>
              <a:t>and </a:t>
            </a:r>
            <a:r>
              <a:rPr sz="2500" spc="-15" dirty="0">
                <a:latin typeface="Calibri"/>
                <a:cs typeface="Calibri"/>
              </a:rPr>
              <a:t>professional </a:t>
            </a:r>
            <a:r>
              <a:rPr sz="2500" spc="-10" dirty="0">
                <a:latin typeface="Calibri"/>
                <a:cs typeface="Calibri"/>
              </a:rPr>
              <a:t>interactions. Ethical  behavior </a:t>
            </a:r>
            <a:r>
              <a:rPr sz="2500" spc="-20" dirty="0">
                <a:latin typeface="Calibri"/>
                <a:cs typeface="Calibri"/>
              </a:rPr>
              <a:t>may </a:t>
            </a:r>
            <a:r>
              <a:rPr sz="2500" spc="-10" dirty="0">
                <a:latin typeface="Calibri"/>
                <a:cs typeface="Calibri"/>
              </a:rPr>
              <a:t>broadly </a:t>
            </a:r>
            <a:r>
              <a:rPr sz="2500" spc="-5" dirty="0">
                <a:latin typeface="Calibri"/>
                <a:cs typeface="Calibri"/>
              </a:rPr>
              <a:t>be </a:t>
            </a:r>
            <a:r>
              <a:rPr sz="2500" spc="-10" dirty="0">
                <a:latin typeface="Calibri"/>
                <a:cs typeface="Calibri"/>
              </a:rPr>
              <a:t>equated </a:t>
            </a:r>
            <a:r>
              <a:rPr sz="2500" spc="-5" dirty="0">
                <a:latin typeface="Calibri"/>
                <a:cs typeface="Calibri"/>
              </a:rPr>
              <a:t>with the </a:t>
            </a:r>
            <a:r>
              <a:rPr sz="2500" spc="-10" dirty="0">
                <a:latin typeface="Calibri"/>
                <a:cs typeface="Calibri"/>
              </a:rPr>
              <a:t>respect </a:t>
            </a:r>
            <a:r>
              <a:rPr sz="2500" spc="-20" dirty="0">
                <a:latin typeface="Calibri"/>
                <a:cs typeface="Calibri"/>
              </a:rPr>
              <a:t>for </a:t>
            </a:r>
            <a:r>
              <a:rPr sz="2500" spc="-35" dirty="0">
                <a:latin typeface="Calibri"/>
                <a:cs typeface="Calibri"/>
              </a:rPr>
              <a:t>one’s  </a:t>
            </a:r>
            <a:r>
              <a:rPr sz="2500" spc="-5" dirty="0">
                <a:latin typeface="Calibri"/>
                <a:cs typeface="Calibri"/>
              </a:rPr>
              <a:t>colleagues, and </a:t>
            </a:r>
            <a:r>
              <a:rPr sz="2500" spc="-25" dirty="0">
                <a:latin typeface="Calibri"/>
                <a:cs typeface="Calibri"/>
              </a:rPr>
              <a:t>for </a:t>
            </a:r>
            <a:r>
              <a:rPr sz="2500" spc="-5" dirty="0">
                <a:latin typeface="Calibri"/>
                <a:cs typeface="Calibri"/>
              </a:rPr>
              <a:t>their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rights</a:t>
            </a:r>
            <a:r>
              <a:rPr sz="2500" spc="-5" smtClean="0">
                <a:latin typeface="Calibri"/>
                <a:cs typeface="Calibri"/>
              </a:rPr>
              <a:t>.</a:t>
            </a:r>
            <a:endParaRPr lang="en-US" sz="2500" spc="-5" dirty="0" smtClean="0">
              <a:latin typeface="Calibri"/>
              <a:cs typeface="Calibri"/>
            </a:endParaRPr>
          </a:p>
          <a:p>
            <a:pPr marL="355600" marR="5080">
              <a:lnSpc>
                <a:spcPct val="80000"/>
              </a:lnSpc>
              <a:spcBef>
                <a:spcPts val="300"/>
              </a:spcBef>
              <a:tabLst>
                <a:tab pos="2749550" algn="l"/>
              </a:tabLst>
            </a:pPr>
            <a:endParaRPr sz="2500">
              <a:latin typeface="Calibri"/>
              <a:cs typeface="Calibri"/>
            </a:endParaRPr>
          </a:p>
          <a:p>
            <a:pPr marL="355600" marR="198120" indent="-342900">
              <a:lnSpc>
                <a:spcPct val="8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spc="-15" dirty="0">
                <a:latin typeface="Calibri"/>
                <a:cs typeface="Calibri"/>
              </a:rPr>
              <a:t>course, </a:t>
            </a:r>
            <a:r>
              <a:rPr sz="2500" spc="-10" dirty="0">
                <a:latin typeface="Calibri"/>
                <a:cs typeface="Calibri"/>
              </a:rPr>
              <a:t>ethical </a:t>
            </a:r>
            <a:r>
              <a:rPr sz="2500" spc="-5" dirty="0">
                <a:latin typeface="Calibri"/>
                <a:cs typeface="Calibri"/>
              </a:rPr>
              <a:t>rules do </a:t>
            </a:r>
            <a:r>
              <a:rPr sz="2500" spc="-10" dirty="0">
                <a:latin typeface="Calibri"/>
                <a:cs typeface="Calibri"/>
              </a:rPr>
              <a:t>not </a:t>
            </a:r>
            <a:r>
              <a:rPr sz="2500" spc="-20" dirty="0">
                <a:latin typeface="Calibri"/>
                <a:cs typeface="Calibri"/>
              </a:rPr>
              <a:t>have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20" dirty="0">
                <a:latin typeface="Calibri"/>
                <a:cs typeface="Calibri"/>
              </a:rPr>
              <a:t>force </a:t>
            </a:r>
            <a:r>
              <a:rPr sz="2500" dirty="0">
                <a:latin typeface="Calibri"/>
                <a:cs typeface="Calibri"/>
              </a:rPr>
              <a:t>of </a:t>
            </a:r>
            <a:r>
              <a:rPr sz="2500" spc="-45" dirty="0">
                <a:latin typeface="Calibri"/>
                <a:cs typeface="Calibri"/>
              </a:rPr>
              <a:t>law. </a:t>
            </a:r>
            <a:r>
              <a:rPr sz="2500" spc="-10" dirty="0">
                <a:latin typeface="Calibri"/>
                <a:cs typeface="Calibri"/>
              </a:rPr>
              <a:t>The  </a:t>
            </a:r>
            <a:r>
              <a:rPr sz="2500" spc="-5" dirty="0">
                <a:latin typeface="Calibri"/>
                <a:cs typeface="Calibri"/>
              </a:rPr>
              <a:t>sanctions </a:t>
            </a:r>
            <a:r>
              <a:rPr sz="2500" spc="-15" dirty="0">
                <a:latin typeface="Calibri"/>
                <a:cs typeface="Calibri"/>
              </a:rPr>
              <a:t>against </a:t>
            </a:r>
            <a:r>
              <a:rPr sz="2500" spc="-10" dirty="0">
                <a:latin typeface="Calibri"/>
                <a:cs typeface="Calibri"/>
              </a:rPr>
              <a:t>unethical behavior </a:t>
            </a:r>
            <a:r>
              <a:rPr sz="2500" spc="-15" dirty="0">
                <a:latin typeface="Calibri"/>
                <a:cs typeface="Calibri"/>
              </a:rPr>
              <a:t>are </a:t>
            </a:r>
            <a:r>
              <a:rPr sz="2500" spc="-5" dirty="0">
                <a:latin typeface="Calibri"/>
                <a:cs typeface="Calibri"/>
              </a:rPr>
              <a:t>much less </a:t>
            </a:r>
            <a:r>
              <a:rPr sz="2500" spc="-10" dirty="0">
                <a:latin typeface="Calibri"/>
                <a:cs typeface="Calibri"/>
              </a:rPr>
              <a:t>formal.  Unethical </a:t>
            </a:r>
            <a:r>
              <a:rPr sz="2500" spc="-5" dirty="0">
                <a:latin typeface="Calibri"/>
                <a:cs typeface="Calibri"/>
              </a:rPr>
              <a:t>behavior </a:t>
            </a:r>
            <a:r>
              <a:rPr sz="2500" spc="-20" dirty="0">
                <a:latin typeface="Calibri"/>
                <a:cs typeface="Calibri"/>
              </a:rPr>
              <a:t>may </a:t>
            </a:r>
            <a:r>
              <a:rPr sz="2500" dirty="0">
                <a:latin typeface="Calibri"/>
                <a:cs typeface="Calibri"/>
              </a:rPr>
              <a:t>lead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5" dirty="0">
                <a:latin typeface="Calibri"/>
                <a:cs typeface="Calibri"/>
              </a:rPr>
              <a:t>the loss of an </a:t>
            </a:r>
            <a:r>
              <a:rPr sz="2500" spc="-15" dirty="0">
                <a:latin typeface="Calibri"/>
                <a:cs typeface="Calibri"/>
              </a:rPr>
              <a:t>individual’s  reputation </a:t>
            </a:r>
            <a:r>
              <a:rPr sz="2500" spc="-25" dirty="0">
                <a:latin typeface="Calibri"/>
                <a:cs typeface="Calibri"/>
              </a:rPr>
              <a:t>for </a:t>
            </a:r>
            <a:r>
              <a:rPr sz="2500" spc="-15" dirty="0">
                <a:latin typeface="Calibri"/>
                <a:cs typeface="Calibri"/>
              </a:rPr>
              <a:t>professional </a:t>
            </a:r>
            <a:r>
              <a:rPr sz="2500" spc="-10" dirty="0">
                <a:latin typeface="Calibri"/>
                <a:cs typeface="Calibri"/>
              </a:rPr>
              <a:t>conduct </a:t>
            </a:r>
            <a:r>
              <a:rPr sz="2500" spc="-5" dirty="0">
                <a:latin typeface="Calibri"/>
                <a:cs typeface="Calibri"/>
              </a:rPr>
              <a:t>or the loss of a  </a:t>
            </a:r>
            <a:r>
              <a:rPr sz="2500" spc="-15" dirty="0">
                <a:latin typeface="Calibri"/>
                <a:cs typeface="Calibri"/>
              </a:rPr>
              <a:t>professional </a:t>
            </a:r>
            <a:r>
              <a:rPr sz="2500" spc="-5" dirty="0">
                <a:latin typeface="Calibri"/>
                <a:cs typeface="Calibri"/>
              </a:rPr>
              <a:t>engineering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license.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3296" y="-62994"/>
            <a:ext cx="7467600" cy="1143000"/>
          </a:xfrm>
        </p:spPr>
        <p:txBody>
          <a:bodyPr/>
          <a:lstStyle/>
          <a:p>
            <a:r>
              <a:rPr lang="en-US" dirty="0"/>
              <a:t>An Ethic Based on Individuals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2451" y="1375112"/>
            <a:ext cx="8067825" cy="4873752"/>
          </a:xfrm>
        </p:spPr>
        <p:txBody>
          <a:bodyPr/>
          <a:lstStyle/>
          <a:p>
            <a:r>
              <a:rPr lang="en-US" sz="2800" dirty="0"/>
              <a:t>Individuals:</a:t>
            </a:r>
          </a:p>
          <a:p>
            <a:pPr lvl="1"/>
            <a:r>
              <a:rPr lang="en-US" sz="2400" dirty="0"/>
              <a:t>Have equal political rights</a:t>
            </a:r>
          </a:p>
          <a:p>
            <a:pPr lvl="1"/>
            <a:r>
              <a:rPr lang="en-US" sz="2400" dirty="0"/>
              <a:t>Deserve to be treated fairly</a:t>
            </a:r>
          </a:p>
          <a:p>
            <a:pPr lvl="1"/>
            <a:r>
              <a:rPr lang="en-US" sz="2400" dirty="0"/>
              <a:t>Have the right to live as they want, as long as they do not harm the rights of others</a:t>
            </a:r>
          </a:p>
          <a:p>
            <a:pPr lvl="2"/>
            <a:r>
              <a:rPr lang="en-US" sz="2000" dirty="0"/>
              <a:t>This includes the right to live </a:t>
            </a:r>
            <a:r>
              <a:rPr lang="en-US" sz="2000" dirty="0" smtClean="0"/>
              <a:t>badly</a:t>
            </a:r>
          </a:p>
          <a:p>
            <a:pPr lvl="2">
              <a:buNone/>
            </a:pPr>
            <a:endParaRPr lang="en-US" sz="2000" dirty="0"/>
          </a:p>
          <a:p>
            <a:r>
              <a:rPr lang="en-US" sz="2800" dirty="0"/>
              <a:t>A good society is one that treats individuals fairly and protects their rights. This requires:</a:t>
            </a:r>
          </a:p>
          <a:p>
            <a:pPr lvl="1"/>
            <a:r>
              <a:rPr lang="en-US" sz="2400" dirty="0"/>
              <a:t>Efficient, non-corrupt government and business</a:t>
            </a:r>
          </a:p>
          <a:p>
            <a:pPr lvl="1"/>
            <a:r>
              <a:rPr lang="en-US" sz="2400" dirty="0"/>
              <a:t>A clean, non-toxic environment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12" y="91754"/>
            <a:ext cx="859536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An Ethic Based on Relationships, Family and Community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24" y="1473588"/>
            <a:ext cx="7467600" cy="48737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Relationships, Families, and Communities require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Loyalty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Honor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Friendship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Humility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Self-sacrifice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clean, non-toxic </a:t>
            </a:r>
            <a:r>
              <a:rPr lang="en-US" sz="2400" dirty="0" smtClean="0"/>
              <a:t>environment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A good individual has the qualities that promote stable, long-lasting relationships, families, and communities.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4" y="443454"/>
            <a:ext cx="8391386" cy="89298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tx2"/>
                </a:solidFill>
              </a:rPr>
              <a:t>Why should I study Ethics?</a:t>
            </a:r>
            <a:br>
              <a:rPr lang="en-US" sz="4400" dirty="0" smtClean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64" y="1336437"/>
            <a:ext cx="8588334" cy="5137515"/>
          </a:xfrm>
        </p:spPr>
        <p:txBody>
          <a:bodyPr/>
          <a:lstStyle/>
          <a:p>
            <a:r>
              <a:rPr lang="en-US" dirty="0" smtClean="0"/>
              <a:t>Logically whenever </a:t>
            </a:r>
            <a:r>
              <a:rPr lang="en-US" dirty="0" smtClean="0"/>
              <a:t>we’re thinking about professionalism, we link it to high standards, technically &amp; ethically. </a:t>
            </a:r>
          </a:p>
          <a:p>
            <a:r>
              <a:rPr lang="en-US" dirty="0" smtClean="0"/>
              <a:t>Professional  without standards is not professional</a:t>
            </a:r>
          </a:p>
          <a:p>
            <a:r>
              <a:rPr lang="en-US" dirty="0" smtClean="0"/>
              <a:t>Mostly  ethical people are professional. So, professionalism &amp; ethics comes together (integrated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172200" y="3555632"/>
            <a:ext cx="2743200" cy="22860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bg1"/>
                </a:solidFill>
              </a:rPr>
              <a:t>professionalism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0" y="3631832"/>
            <a:ext cx="2667000" cy="22098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Ethics</a:t>
            </a:r>
          </a:p>
        </p:txBody>
      </p:sp>
      <p:sp>
        <p:nvSpPr>
          <p:cNvPr id="6" name="Oval 5"/>
          <p:cNvSpPr/>
          <p:nvPr/>
        </p:nvSpPr>
        <p:spPr>
          <a:xfrm>
            <a:off x="3048000" y="3631832"/>
            <a:ext cx="2819400" cy="2443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/>
              <a:t>Professionalism</a:t>
            </a:r>
            <a:endParaRPr lang="en-US" b="1" dirty="0"/>
          </a:p>
          <a:p>
            <a:pPr algn="ctr">
              <a:defRPr/>
            </a:pPr>
            <a:r>
              <a:rPr lang="en-US" b="1" dirty="0"/>
              <a:t>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840" y="19023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Why should I study Ethics?</a:t>
            </a:r>
            <a:br>
              <a:rPr lang="en-US" sz="4000" dirty="0" smtClean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120" y="1475936"/>
            <a:ext cx="8628888" cy="5181600"/>
          </a:xfrm>
        </p:spPr>
        <p:txBody>
          <a:bodyPr>
            <a:normAutofit/>
          </a:bodyPr>
          <a:lstStyle/>
          <a:p>
            <a:r>
              <a:rPr lang="en-US" b="1" dirty="0" smtClean="0"/>
              <a:t>Moral </a:t>
            </a:r>
            <a:r>
              <a:rPr lang="en-US" b="1" dirty="0" smtClean="0"/>
              <a:t>awareness:  </a:t>
            </a:r>
            <a:r>
              <a:rPr lang="en-US" dirty="0" smtClean="0"/>
              <a:t>Proficiency in recognizing moral problems and issues in engineering </a:t>
            </a:r>
          </a:p>
          <a:p>
            <a:r>
              <a:rPr lang="en-US" b="1" dirty="0" smtClean="0"/>
              <a:t>Moral </a:t>
            </a:r>
            <a:r>
              <a:rPr lang="en-US" b="1" dirty="0" smtClean="0"/>
              <a:t>coherence:  </a:t>
            </a:r>
            <a:r>
              <a:rPr lang="en-US" dirty="0" smtClean="0"/>
              <a:t>Forming consistent and comprehensive viewpoints based on consideration of relevant facts </a:t>
            </a:r>
          </a:p>
          <a:p>
            <a:r>
              <a:rPr lang="en-US" b="1" dirty="0" smtClean="0"/>
              <a:t>Moral </a:t>
            </a:r>
            <a:r>
              <a:rPr lang="en-US" b="1" dirty="0" smtClean="0"/>
              <a:t>imagination</a:t>
            </a:r>
            <a:r>
              <a:rPr lang="en-US" dirty="0" smtClean="0"/>
              <a:t>: Discerning alternative responses to moral issues and finding creative solutions for practical difficulties</a:t>
            </a:r>
          </a:p>
          <a:p>
            <a:r>
              <a:rPr lang="en-US" b="1" dirty="0" smtClean="0"/>
              <a:t>Moral </a:t>
            </a:r>
            <a:r>
              <a:rPr lang="en-US" b="1" dirty="0" smtClean="0"/>
              <a:t>communication</a:t>
            </a:r>
            <a:r>
              <a:rPr lang="en-US" dirty="0" smtClean="0"/>
              <a:t>: Precision in the use of a common ethical language, a skill needed to express and support one’s moral views adequately to others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52" y="274638"/>
            <a:ext cx="7498080" cy="94456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tx2"/>
                </a:solidFill>
              </a:rPr>
              <a:t>Why should I study Ethics?</a:t>
            </a:r>
            <a:br>
              <a:rPr lang="en-US" sz="4400" dirty="0" smtClean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52" y="1152372"/>
            <a:ext cx="8650956" cy="5257800"/>
          </a:xfrm>
        </p:spPr>
        <p:txBody>
          <a:bodyPr>
            <a:normAutofit/>
          </a:bodyPr>
          <a:lstStyle/>
          <a:p>
            <a:r>
              <a:rPr lang="en-US" b="1" dirty="0" smtClean="0"/>
              <a:t>Moral </a:t>
            </a:r>
            <a:r>
              <a:rPr lang="en-US" b="1" dirty="0" smtClean="0"/>
              <a:t>reasonableness</a:t>
            </a:r>
            <a:r>
              <a:rPr lang="en-US" dirty="0" smtClean="0"/>
              <a:t>: The willingness and ability to be morally reasonable </a:t>
            </a:r>
          </a:p>
          <a:p>
            <a:r>
              <a:rPr lang="en-US" b="1" dirty="0" smtClean="0"/>
              <a:t>Respect </a:t>
            </a:r>
            <a:r>
              <a:rPr lang="en-US" b="1" dirty="0" smtClean="0"/>
              <a:t>for persons</a:t>
            </a:r>
            <a:r>
              <a:rPr lang="en-US" dirty="0" smtClean="0"/>
              <a:t>: Genuine concern for the well-being of others as well as oneself </a:t>
            </a:r>
          </a:p>
          <a:p>
            <a:r>
              <a:rPr lang="en-US" b="1" dirty="0" smtClean="0"/>
              <a:t>Tolerance </a:t>
            </a:r>
            <a:r>
              <a:rPr lang="en-US" b="1" dirty="0" smtClean="0"/>
              <a:t>of diversity</a:t>
            </a:r>
            <a:r>
              <a:rPr lang="en-US" dirty="0" smtClean="0"/>
              <a:t>: Within a broad range, respect for ethnic and religious differences and acceptance of reasonable differences in moral perspectives</a:t>
            </a:r>
          </a:p>
          <a:p>
            <a:r>
              <a:rPr lang="en-US" b="1" dirty="0" smtClean="0"/>
              <a:t>Moral </a:t>
            </a:r>
            <a:r>
              <a:rPr lang="en-US" b="1" dirty="0" smtClean="0"/>
              <a:t>hope</a:t>
            </a:r>
            <a:r>
              <a:rPr lang="en-US" dirty="0" smtClean="0"/>
              <a:t>: Enriched appreciation of the possibilities of using rational dialogue in resolving moral conflicts </a:t>
            </a:r>
          </a:p>
          <a:p>
            <a:r>
              <a:rPr lang="en-US" b="1" dirty="0" smtClean="0"/>
              <a:t>Integrity</a:t>
            </a:r>
            <a:r>
              <a:rPr lang="en-US" dirty="0" smtClean="0"/>
              <a:t>: Maintaining moral integrity and integrating one’s professional life and personal convictions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0" y="-173512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Difference between Law and 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08" y="1447800"/>
            <a:ext cx="86106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Relationship between Ethics and Law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relationship between ethics and law leads to four possible states</a:t>
            </a: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3254304" y="276664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85" name="Line 7"/>
          <p:cNvSpPr>
            <a:spLocks noChangeShapeType="1"/>
          </p:cNvSpPr>
          <p:nvPr/>
        </p:nvSpPr>
        <p:spPr bwMode="auto">
          <a:xfrm>
            <a:off x="1084360" y="33059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3892581" y="2779779"/>
            <a:ext cx="336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Legal		Not Legal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1487636" y="3799444"/>
            <a:ext cx="104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Ethical</a:t>
            </a:r>
          </a:p>
        </p:txBody>
      </p:sp>
      <p:sp>
        <p:nvSpPr>
          <p:cNvPr id="20488" name="Text Box 10"/>
          <p:cNvSpPr txBox="1">
            <a:spLocks noChangeArrowheads="1"/>
          </p:cNvSpPr>
          <p:nvPr/>
        </p:nvSpPr>
        <p:spPr bwMode="auto">
          <a:xfrm>
            <a:off x="1411436" y="4637644"/>
            <a:ext cx="157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Not Ethical</a:t>
            </a:r>
          </a:p>
        </p:txBody>
      </p:sp>
      <p:sp>
        <p:nvSpPr>
          <p:cNvPr id="20489" name="Text Box 11"/>
          <p:cNvSpPr txBox="1">
            <a:spLocks noChangeArrowheads="1"/>
          </p:cNvSpPr>
          <p:nvPr/>
        </p:nvSpPr>
        <p:spPr bwMode="auto">
          <a:xfrm>
            <a:off x="5983436" y="3723244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 I</a:t>
            </a:r>
          </a:p>
        </p:txBody>
      </p:sp>
      <p:sp>
        <p:nvSpPr>
          <p:cNvPr id="20490" name="Text Box 13"/>
          <p:cNvSpPr txBox="1">
            <a:spLocks noChangeArrowheads="1"/>
          </p:cNvSpPr>
          <p:nvPr/>
        </p:nvSpPr>
        <p:spPr bwMode="auto">
          <a:xfrm>
            <a:off x="3910161" y="3688319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20491" name="Text Box 14"/>
          <p:cNvSpPr txBox="1">
            <a:spLocks noChangeArrowheads="1"/>
          </p:cNvSpPr>
          <p:nvPr/>
        </p:nvSpPr>
        <p:spPr bwMode="auto">
          <a:xfrm>
            <a:off x="3849836" y="4561444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III</a:t>
            </a:r>
          </a:p>
        </p:txBody>
      </p:sp>
      <p:sp>
        <p:nvSpPr>
          <p:cNvPr id="20492" name="Text Box 15"/>
          <p:cNvSpPr txBox="1">
            <a:spLocks noChangeArrowheads="1"/>
          </p:cNvSpPr>
          <p:nvPr/>
        </p:nvSpPr>
        <p:spPr bwMode="auto">
          <a:xfrm>
            <a:off x="5983436" y="4637644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IV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975" y="-48926"/>
            <a:ext cx="8180363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Some Examples of the Four Categories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812800" indent="-812800" eaLnBrk="1" hangingPunct="1">
              <a:lnSpc>
                <a:spcPct val="90000"/>
              </a:lnSpc>
              <a:buFontTx/>
              <a:buAutoNum type="romanUcPeriod"/>
            </a:pPr>
            <a:r>
              <a:rPr lang="en-US" sz="2800" dirty="0" smtClean="0"/>
              <a:t>Ethical and Legal</a:t>
            </a:r>
          </a:p>
          <a:p>
            <a:pPr marL="1168400" lvl="1" indent="-711200" eaLnBrk="1" hangingPunct="1">
              <a:lnSpc>
                <a:spcPct val="90000"/>
              </a:lnSpc>
              <a:buFontTx/>
              <a:buAutoNum type="romanUcPeriod"/>
            </a:pPr>
            <a:r>
              <a:rPr lang="en-US" sz="2400" dirty="0" smtClean="0"/>
              <a:t>Firing an individual who does not perform according to expectations or who fails to follow certain contractual obligations</a:t>
            </a:r>
          </a:p>
          <a:p>
            <a:pPr marL="1168400" lvl="1" indent="-711200" eaLnBrk="1" hangingPunct="1">
              <a:lnSpc>
                <a:spcPct val="90000"/>
              </a:lnSpc>
              <a:buFontTx/>
              <a:buAutoNum type="romanUcPeriod"/>
            </a:pPr>
            <a:r>
              <a:rPr lang="en-US" sz="2400" dirty="0" smtClean="0"/>
              <a:t>Increasing the price of goods when the demand for those goods increases</a:t>
            </a:r>
          </a:p>
          <a:p>
            <a:pPr marL="1168400" lvl="1" indent="-711200" eaLnBrk="1" hangingPunct="1">
              <a:lnSpc>
                <a:spcPct val="90000"/>
              </a:lnSpc>
              <a:buNone/>
            </a:pPr>
            <a:endParaRPr lang="en-US" sz="2400" dirty="0" smtClean="0"/>
          </a:p>
          <a:p>
            <a:pPr marL="812800" indent="-812800" eaLnBrk="1" hangingPunct="1">
              <a:lnSpc>
                <a:spcPct val="90000"/>
              </a:lnSpc>
              <a:buFontTx/>
              <a:buAutoNum type="romanUcPeriod"/>
            </a:pPr>
            <a:r>
              <a:rPr lang="en-US" sz="2800" dirty="0" smtClean="0"/>
              <a:t>Ethical but not Legal</a:t>
            </a:r>
          </a:p>
          <a:p>
            <a:pPr marL="1168400" lvl="1" indent="-711200" eaLnBrk="1" hangingPunct="1">
              <a:lnSpc>
                <a:spcPct val="90000"/>
              </a:lnSpc>
              <a:buFontTx/>
              <a:buAutoNum type="romanUcPeriod"/>
            </a:pPr>
            <a:r>
              <a:rPr lang="en-US" sz="2400" dirty="0" smtClean="0"/>
              <a:t>Copying copyrighted software to use only as a backup, even when the copyright agreement specifically prohibits copying for that purpose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3976" y="-217742"/>
            <a:ext cx="7467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Examples Continued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588" y="1248500"/>
            <a:ext cx="7467600" cy="487375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III. Not Ethical but Legal</a:t>
            </a:r>
          </a:p>
          <a:p>
            <a:pPr lvl="1" eaLnBrk="1" hangingPunct="1">
              <a:buFontTx/>
              <a:buChar char="•"/>
            </a:pPr>
            <a:r>
              <a:rPr lang="en-US" sz="2400" dirty="0" smtClean="0"/>
              <a:t>Revealing data that was expected to remain confidential – for example, gossiping by data entry operators, about the salary data they are processing</a:t>
            </a:r>
          </a:p>
          <a:p>
            <a:pPr lvl="1" eaLnBrk="1" hangingPunct="1">
              <a:buFontTx/>
              <a:buChar char="•"/>
            </a:pPr>
            <a:r>
              <a:rPr lang="en-US" sz="2400" dirty="0" smtClean="0"/>
              <a:t>Using a pirated version of a software product in a foreign country that has no software copyright laws</a:t>
            </a:r>
          </a:p>
          <a:p>
            <a:pPr lvl="1" eaLnBrk="1" hangingPunct="1"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IV. Not Ethical and Not Legal</a:t>
            </a:r>
          </a:p>
          <a:p>
            <a:pPr lvl="1" eaLnBrk="1" hangingPunct="1">
              <a:buFontTx/>
              <a:buAutoNum type="romanUcPeriod"/>
            </a:pPr>
            <a:r>
              <a:rPr lang="en-US" sz="2400" dirty="0" smtClean="0"/>
              <a:t>Pirating copyrighted software</a:t>
            </a:r>
          </a:p>
          <a:p>
            <a:pPr lvl="1" eaLnBrk="1" hangingPunct="1">
              <a:buFontTx/>
              <a:buAutoNum type="romanUcPeriod"/>
            </a:pPr>
            <a:r>
              <a:rPr lang="en-US" sz="2400" dirty="0" smtClean="0"/>
              <a:t>Planting viruses in someone else’s computer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pPr marL="102870">
                <a:lnSpc>
                  <a:spcPts val="1240"/>
                </a:lnSpc>
              </a:pPr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288" y="-20790"/>
            <a:ext cx="7467600" cy="1143000"/>
          </a:xfrm>
          <a:prstGeom prst="rect">
            <a:avLst/>
          </a:prstGeom>
        </p:spPr>
        <p:txBody>
          <a:bodyPr vert="horz" wrap="square" lIns="0" tIns="179323" rIns="0" bIns="0" rtlCol="0">
            <a:spAutoFit/>
          </a:bodyPr>
          <a:lstStyle/>
          <a:p>
            <a:pPr marL="2769235">
              <a:lnSpc>
                <a:spcPct val="100000"/>
              </a:lnSpc>
            </a:pPr>
            <a:r>
              <a:rPr b="1" spc="-5" dirty="0">
                <a:latin typeface="Calibri"/>
                <a:cs typeface="Calibri"/>
              </a:rPr>
              <a:t>D</a:t>
            </a:r>
            <a:r>
              <a:rPr b="1" spc="-40" dirty="0">
                <a:latin typeface="Calibri"/>
                <a:cs typeface="Calibri"/>
              </a:rPr>
              <a:t>e</a:t>
            </a:r>
            <a:r>
              <a:rPr b="1" spc="-5" dirty="0">
                <a:latin typeface="Calibri"/>
                <a:cs typeface="Calibri"/>
              </a:rPr>
              <a:t>fini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773"/>
            <a:ext cx="4514362" cy="3467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u="heavy" spc="-15" dirty="0">
                <a:latin typeface="Calibri"/>
                <a:cs typeface="Calibri"/>
              </a:rPr>
              <a:t>Etiquette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u="heavy" dirty="0">
                <a:latin typeface="Calibri"/>
                <a:cs typeface="Calibri"/>
              </a:rPr>
              <a:t>Laws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u="heavy" dirty="0">
                <a:latin typeface="Calibri"/>
                <a:cs typeface="Calibri"/>
              </a:rPr>
              <a:t>Morals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u="heavy" spc="-10" smtClean="0">
                <a:latin typeface="Calibri"/>
                <a:cs typeface="Calibri"/>
              </a:rPr>
              <a:t>Ethics</a:t>
            </a:r>
            <a:endParaRPr lang="en-US" sz="3200" i="1" u="heavy" spc="-10" dirty="0" smtClean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i="1" u="heavy" spc="-10" dirty="0" smtClean="0">
                <a:latin typeface="Calibri"/>
                <a:cs typeface="Calibri"/>
              </a:rPr>
              <a:t>Moral Reasoning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i="1" u="heavy" spc="-10" dirty="0" smtClean="0">
                <a:latin typeface="Calibri"/>
                <a:cs typeface="Calibri"/>
              </a:rPr>
              <a:t>Character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9908" y="77686"/>
            <a:ext cx="7467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Four Categories Conclusion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24" y="2148852"/>
            <a:ext cx="7467600" cy="4873752"/>
          </a:xfrm>
        </p:spPr>
        <p:txBody>
          <a:bodyPr/>
          <a:lstStyle/>
          <a:p>
            <a:pPr eaLnBrk="1" hangingPunct="1"/>
            <a:r>
              <a:rPr lang="en-US" dirty="0" smtClean="0"/>
              <a:t>We’ll cover these useful ideas next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When law does not provide an answer, as in categories II and IV, it becomes necessary to consider the ethical situation by using informal or formal guidelines.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pPr marL="102870">
                <a:lnSpc>
                  <a:spcPts val="1240"/>
                </a:lnSpc>
              </a:pPr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267" y="176162"/>
            <a:ext cx="7957057" cy="642739"/>
          </a:xfrm>
          <a:prstGeom prst="rect">
            <a:avLst/>
          </a:prstGeom>
        </p:spPr>
        <p:txBody>
          <a:bodyPr vert="horz" wrap="square" lIns="0" tIns="179323" rIns="0" bIns="0" rtlCol="0">
            <a:spAutoFit/>
          </a:bodyPr>
          <a:lstStyle/>
          <a:p>
            <a:pPr marL="1797685">
              <a:lnSpc>
                <a:spcPct val="100000"/>
              </a:lnSpc>
            </a:pPr>
            <a:r>
              <a:rPr spc="-10" dirty="0"/>
              <a:t>What </a:t>
            </a:r>
            <a:r>
              <a:rPr dirty="0"/>
              <a:t>Is</a:t>
            </a:r>
            <a:r>
              <a:rPr spc="-90" dirty="0"/>
              <a:t> </a:t>
            </a:r>
            <a:r>
              <a:rPr spc="-15" dirty="0"/>
              <a:t>Profession?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773"/>
            <a:ext cx="7952105" cy="4130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7272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Engineering </a:t>
            </a:r>
            <a:r>
              <a:rPr sz="3200" spc="-10" dirty="0">
                <a:latin typeface="Calibri"/>
                <a:cs typeface="Calibri"/>
              </a:rPr>
              <a:t>practice can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0" dirty="0">
                <a:latin typeface="Calibri"/>
                <a:cs typeface="Calibri"/>
              </a:rPr>
              <a:t>defined </a:t>
            </a:r>
            <a:r>
              <a:rPr sz="3200" dirty="0">
                <a:latin typeface="Calibri"/>
                <a:cs typeface="Calibri"/>
              </a:rPr>
              <a:t>as a 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“profession” </a:t>
            </a:r>
            <a:r>
              <a:rPr sz="3200" dirty="0">
                <a:latin typeface="Calibri"/>
                <a:cs typeface="Calibri"/>
              </a:rPr>
              <a:t>, as </a:t>
            </a:r>
            <a:r>
              <a:rPr sz="3200" spc="-5" dirty="0">
                <a:latin typeface="Calibri"/>
                <a:cs typeface="Calibri"/>
              </a:rPr>
              <a:t>opposed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“occupation” 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“job” </a:t>
            </a:r>
            <a:r>
              <a:rPr sz="3200" spc="10" dirty="0">
                <a:latin typeface="Calibri"/>
                <a:cs typeface="Calibri"/>
              </a:rPr>
              <a:t>,A </a:t>
            </a:r>
            <a:r>
              <a:rPr sz="3200" i="1" spc="-10" dirty="0">
                <a:latin typeface="Calibri"/>
                <a:cs typeface="Calibri"/>
              </a:rPr>
              <a:t>profession </a:t>
            </a:r>
            <a:r>
              <a:rPr sz="3200" i="1" spc="-5" dirty="0">
                <a:latin typeface="Calibri"/>
                <a:cs typeface="Calibri"/>
              </a:rPr>
              <a:t>has </a:t>
            </a:r>
            <a:r>
              <a:rPr sz="3200" i="1" dirty="0">
                <a:latin typeface="Calibri"/>
                <a:cs typeface="Calibri"/>
              </a:rPr>
              <a:t>the </a:t>
            </a:r>
            <a:r>
              <a:rPr sz="3200" i="1" spc="-10" dirty="0">
                <a:latin typeface="Calibri"/>
                <a:cs typeface="Calibri"/>
              </a:rPr>
              <a:t>following  attributes:</a:t>
            </a:r>
            <a:endParaRPr sz="3200">
              <a:latin typeface="Calibri"/>
              <a:cs typeface="Calibri"/>
            </a:endParaRPr>
          </a:p>
          <a:p>
            <a:pPr marL="355600" marR="2032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445134" algn="l"/>
                <a:tab pos="446405" algn="l"/>
              </a:tabLst>
            </a:pPr>
            <a:r>
              <a:rPr sz="3200" spc="-35" dirty="0">
                <a:latin typeface="Calibri"/>
                <a:cs typeface="Calibri"/>
              </a:rPr>
              <a:t>Work </a:t>
            </a:r>
            <a:r>
              <a:rPr sz="3200" spc="-15" dirty="0">
                <a:latin typeface="Calibri"/>
                <a:cs typeface="Calibri"/>
              </a:rPr>
              <a:t>requires sophisticated </a:t>
            </a:r>
            <a:r>
              <a:rPr sz="3200" spc="-5" dirty="0">
                <a:latin typeface="Calibri"/>
                <a:cs typeface="Calibri"/>
              </a:rPr>
              <a:t>skills, judgment, 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25" dirty="0">
                <a:latin typeface="Calibri"/>
                <a:cs typeface="Calibri"/>
              </a:rPr>
              <a:t>exercise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discretion(work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not </a:t>
            </a:r>
            <a:r>
              <a:rPr sz="3200" spc="-10" dirty="0">
                <a:latin typeface="Calibri"/>
                <a:cs typeface="Calibri"/>
              </a:rPr>
              <a:t>routine)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Membership </a:t>
            </a:r>
            <a:r>
              <a:rPr sz="3200" dirty="0">
                <a:latin typeface="Calibri"/>
                <a:cs typeface="Calibri"/>
              </a:rPr>
              <a:t>in the </a:t>
            </a:r>
            <a:r>
              <a:rPr sz="3200" spc="-15" dirty="0">
                <a:latin typeface="Calibri"/>
                <a:cs typeface="Calibri"/>
              </a:rPr>
              <a:t>profession </a:t>
            </a:r>
            <a:r>
              <a:rPr sz="3200" spc="-10" dirty="0">
                <a:latin typeface="Calibri"/>
                <a:cs typeface="Calibri"/>
              </a:rPr>
              <a:t>requires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formal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education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pPr marL="102870">
                <a:lnSpc>
                  <a:spcPts val="1240"/>
                </a:lnSpc>
              </a:pPr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5482"/>
            <a:ext cx="7467600" cy="1143000"/>
          </a:xfrm>
          <a:prstGeom prst="rect">
            <a:avLst/>
          </a:prstGeom>
        </p:spPr>
        <p:txBody>
          <a:bodyPr vert="horz" wrap="square" lIns="0" tIns="179323" rIns="0" bIns="0" rtlCol="0">
            <a:spAutoFit/>
          </a:bodyPr>
          <a:lstStyle/>
          <a:p>
            <a:pPr marL="1797685">
              <a:lnSpc>
                <a:spcPct val="100000"/>
              </a:lnSpc>
            </a:pPr>
            <a:r>
              <a:rPr spc="-10" dirty="0"/>
              <a:t>What </a:t>
            </a:r>
            <a:r>
              <a:rPr dirty="0"/>
              <a:t>Is</a:t>
            </a:r>
            <a:r>
              <a:rPr spc="-90" dirty="0"/>
              <a:t> </a:t>
            </a:r>
            <a:r>
              <a:rPr spc="-15" dirty="0"/>
              <a:t>Profession?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192" y="1859929"/>
            <a:ext cx="7882255" cy="3549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382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Special societies </a:t>
            </a:r>
            <a:r>
              <a:rPr sz="3200" spc="-15" dirty="0">
                <a:latin typeface="Calibri"/>
                <a:cs typeface="Calibri"/>
              </a:rPr>
              <a:t>(controlled </a:t>
            </a:r>
            <a:r>
              <a:rPr sz="3200" spc="-10" dirty="0">
                <a:latin typeface="Calibri"/>
                <a:cs typeface="Calibri"/>
              </a:rPr>
              <a:t>by members </a:t>
            </a:r>
            <a:r>
              <a:rPr sz="3200" spc="-5" dirty="0">
                <a:latin typeface="Calibri"/>
                <a:cs typeface="Calibri"/>
              </a:rPr>
              <a:t>of 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profession) </a:t>
            </a:r>
            <a:r>
              <a:rPr sz="3200" spc="-10" dirty="0">
                <a:latin typeface="Calibri"/>
                <a:cs typeface="Calibri"/>
              </a:rPr>
              <a:t>establish </a:t>
            </a:r>
            <a:r>
              <a:rPr sz="3200" spc="-15" dirty="0">
                <a:latin typeface="Calibri"/>
                <a:cs typeface="Calibri"/>
              </a:rPr>
              <a:t>standards </a:t>
            </a:r>
            <a:r>
              <a:rPr sz="3200" spc="-30" dirty="0">
                <a:latin typeface="Calibri"/>
                <a:cs typeface="Calibri"/>
              </a:rPr>
              <a:t>for  </a:t>
            </a:r>
            <a:r>
              <a:rPr sz="3200" spc="-5" dirty="0">
                <a:latin typeface="Calibri"/>
                <a:cs typeface="Calibri"/>
              </a:rPr>
              <a:t>admission </a:t>
            </a:r>
            <a:r>
              <a:rPr sz="3200" spc="-20" dirty="0">
                <a:latin typeface="Calibri"/>
                <a:cs typeface="Calibri"/>
              </a:rPr>
              <a:t>into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profession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conduct </a:t>
            </a:r>
            <a:r>
              <a:rPr sz="3200" spc="-5" dirty="0">
                <a:latin typeface="Calibri"/>
                <a:cs typeface="Calibri"/>
              </a:rPr>
              <a:t>of  </a:t>
            </a:r>
            <a:r>
              <a:rPr sz="3200" spc="-5">
                <a:latin typeface="Calibri"/>
                <a:cs typeface="Calibri"/>
              </a:rPr>
              <a:t>its</a:t>
            </a:r>
            <a:r>
              <a:rPr sz="3200" spc="-85">
                <a:latin typeface="Calibri"/>
                <a:cs typeface="Calibri"/>
              </a:rPr>
              <a:t> </a:t>
            </a:r>
            <a:r>
              <a:rPr sz="3200" spc="-10" smtClean="0">
                <a:latin typeface="Calibri"/>
                <a:cs typeface="Calibri"/>
              </a:rPr>
              <a:t>members</a:t>
            </a:r>
            <a:endParaRPr lang="en-US" sz="3200" spc="-10" dirty="0" smtClean="0">
              <a:latin typeface="Calibri"/>
              <a:cs typeface="Calibri"/>
            </a:endParaRPr>
          </a:p>
          <a:p>
            <a:pPr marL="355600" marR="83820" indent="-342900">
              <a:lnSpc>
                <a:spcPct val="100000"/>
              </a:lnSpc>
              <a:tabLst>
                <a:tab pos="354965" algn="l"/>
                <a:tab pos="355600" algn="l"/>
              </a:tabLst>
            </a:pP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Significant positive </a:t>
            </a:r>
            <a:r>
              <a:rPr sz="3200" spc="-5" dirty="0">
                <a:latin typeface="Calibri"/>
                <a:cs typeface="Calibri"/>
              </a:rPr>
              <a:t>public </a:t>
            </a:r>
            <a:r>
              <a:rPr sz="3200" dirty="0">
                <a:latin typeface="Calibri"/>
                <a:cs typeface="Calibri"/>
              </a:rPr>
              <a:t>service </a:t>
            </a:r>
            <a:r>
              <a:rPr sz="3200" spc="-10" dirty="0">
                <a:latin typeface="Calibri"/>
                <a:cs typeface="Calibri"/>
              </a:rPr>
              <a:t>results </a:t>
            </a:r>
            <a:r>
              <a:rPr sz="3200" spc="-15" dirty="0">
                <a:latin typeface="Calibri"/>
                <a:cs typeface="Calibri"/>
              </a:rPr>
              <a:t>from 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practice </a:t>
            </a:r>
            <a:r>
              <a:rPr sz="3200" spc="-5" dirty="0">
                <a:latin typeface="Calibri"/>
                <a:cs typeface="Calibri"/>
              </a:rPr>
              <a:t>of the</a:t>
            </a:r>
            <a:r>
              <a:rPr sz="3200" spc="-20" dirty="0">
                <a:latin typeface="Calibri"/>
                <a:cs typeface="Calibri"/>
              </a:rPr>
              <a:t> profession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pPr marL="102870">
                <a:lnSpc>
                  <a:spcPts val="1240"/>
                </a:lnSpc>
              </a:pPr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016" y="-48926"/>
            <a:ext cx="7467600" cy="1143000"/>
          </a:xfrm>
          <a:prstGeom prst="rect">
            <a:avLst/>
          </a:prstGeom>
        </p:spPr>
        <p:txBody>
          <a:bodyPr vert="horz" wrap="square" lIns="0" tIns="179323" rIns="0" bIns="0" rtlCol="0">
            <a:spAutoFit/>
          </a:bodyPr>
          <a:lstStyle/>
          <a:p>
            <a:pPr marL="873125">
              <a:lnSpc>
                <a:spcPct val="100000"/>
              </a:lnSpc>
            </a:pPr>
            <a:r>
              <a:rPr dirty="0"/>
              <a:t>Is Engineering a</a:t>
            </a:r>
            <a:r>
              <a:rPr spc="-80" dirty="0"/>
              <a:t> </a:t>
            </a:r>
            <a:r>
              <a:rPr spc="-15" dirty="0"/>
              <a:t>profession?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7886"/>
            <a:ext cx="8068309" cy="439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64490" indent="-342900">
              <a:lnSpc>
                <a:spcPts val="324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Engineering </a:t>
            </a:r>
            <a:r>
              <a:rPr sz="3000" dirty="0">
                <a:latin typeface="Calibri"/>
                <a:cs typeface="Calibri"/>
              </a:rPr>
              <a:t>is a </a:t>
            </a:r>
            <a:r>
              <a:rPr sz="3000" spc="-15" dirty="0">
                <a:latin typeface="Calibri"/>
                <a:cs typeface="Calibri"/>
              </a:rPr>
              <a:t>profession, </a:t>
            </a:r>
            <a:r>
              <a:rPr sz="3000" spc="-5" dirty="0">
                <a:latin typeface="Calibri"/>
                <a:cs typeface="Calibri"/>
              </a:rPr>
              <a:t>but </a:t>
            </a:r>
            <a:r>
              <a:rPr sz="3000" spc="-30" dirty="0">
                <a:latin typeface="Calibri"/>
                <a:cs typeface="Calibri"/>
              </a:rPr>
              <a:t>differs </a:t>
            </a:r>
            <a:r>
              <a:rPr sz="3000" spc="-20" dirty="0">
                <a:latin typeface="Calibri"/>
                <a:cs typeface="Calibri"/>
              </a:rPr>
              <a:t>from </a:t>
            </a:r>
            <a:r>
              <a:rPr sz="3000" spc="-10" dirty="0">
                <a:latin typeface="Calibri"/>
                <a:cs typeface="Calibri"/>
              </a:rPr>
              <a:t>law 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5" dirty="0">
                <a:latin typeface="Calibri"/>
                <a:cs typeface="Calibri"/>
              </a:rPr>
              <a:t>medicine </a:t>
            </a:r>
            <a:r>
              <a:rPr sz="3000" spc="-10" dirty="0">
                <a:latin typeface="Calibri"/>
                <a:cs typeface="Calibri"/>
              </a:rPr>
              <a:t>in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following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ways:</a:t>
            </a:r>
            <a:endParaRPr sz="3000">
              <a:latin typeface="Calibri"/>
              <a:cs typeface="Calibri"/>
            </a:endParaRPr>
          </a:p>
          <a:p>
            <a:pPr marL="355600" marR="260350" indent="-342900" algn="just">
              <a:lnSpc>
                <a:spcPct val="9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Most engineers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5" dirty="0">
                <a:latin typeface="Calibri"/>
                <a:cs typeface="Calibri"/>
              </a:rPr>
              <a:t>not </a:t>
            </a:r>
            <a:r>
              <a:rPr sz="3000" spc="-10" dirty="0">
                <a:latin typeface="Calibri"/>
                <a:cs typeface="Calibri"/>
              </a:rPr>
              <a:t>self-employed, </a:t>
            </a:r>
            <a:r>
              <a:rPr sz="3000" spc="-5" dirty="0">
                <a:latin typeface="Calibri"/>
                <a:cs typeface="Calibri"/>
              </a:rPr>
              <a:t>but </a:t>
            </a:r>
            <a:r>
              <a:rPr sz="3000" spc="-15" dirty="0">
                <a:latin typeface="Calibri"/>
                <a:cs typeface="Calibri"/>
              </a:rPr>
              <a:t>work 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15" dirty="0">
                <a:latin typeface="Calibri"/>
                <a:cs typeface="Calibri"/>
              </a:rPr>
              <a:t>large </a:t>
            </a:r>
            <a:r>
              <a:rPr sz="3000" spc="-10" dirty="0">
                <a:latin typeface="Calibri"/>
                <a:cs typeface="Calibri"/>
              </a:rPr>
              <a:t>companies </a:t>
            </a:r>
            <a:r>
              <a:rPr sz="3000" spc="-5" dirty="0">
                <a:latin typeface="Calibri"/>
                <a:cs typeface="Calibri"/>
              </a:rPr>
              <a:t>(the </a:t>
            </a:r>
            <a:r>
              <a:rPr sz="3000" spc="-20" dirty="0">
                <a:latin typeface="Calibri"/>
                <a:cs typeface="Calibri"/>
              </a:rPr>
              <a:t>exceptions </a:t>
            </a:r>
            <a:r>
              <a:rPr sz="3000" spc="-10" dirty="0">
                <a:latin typeface="Calibri"/>
                <a:cs typeface="Calibri"/>
              </a:rPr>
              <a:t>include </a:t>
            </a:r>
            <a:r>
              <a:rPr sz="3000" spc="-5" dirty="0">
                <a:latin typeface="Calibri"/>
                <a:cs typeface="Calibri"/>
              </a:rPr>
              <a:t>civil  </a:t>
            </a:r>
            <a:r>
              <a:rPr sz="3000" spc="-10" dirty="0">
                <a:latin typeface="Calibri"/>
                <a:cs typeface="Calibri"/>
              </a:rPr>
              <a:t>engineers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5" dirty="0">
                <a:latin typeface="Calibri"/>
                <a:cs typeface="Calibri"/>
              </a:rPr>
              <a:t>consulting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engineers)</a:t>
            </a:r>
            <a:endParaRPr sz="3000">
              <a:latin typeface="Calibri"/>
              <a:cs typeface="Calibri"/>
            </a:endParaRPr>
          </a:p>
          <a:p>
            <a:pPr marL="355600" marR="1362075" indent="-342900">
              <a:lnSpc>
                <a:spcPts val="324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Education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25" dirty="0">
                <a:latin typeface="Calibri"/>
                <a:cs typeface="Calibri"/>
              </a:rPr>
              <a:t>different: </a:t>
            </a:r>
            <a:r>
              <a:rPr sz="3000" spc="-5" dirty="0">
                <a:latin typeface="Calibri"/>
                <a:cs typeface="Calibri"/>
              </a:rPr>
              <a:t>only </a:t>
            </a:r>
            <a:r>
              <a:rPr sz="3000" dirty="0">
                <a:latin typeface="Calibri"/>
                <a:cs typeface="Calibri"/>
              </a:rPr>
              <a:t>a BS </a:t>
            </a:r>
            <a:r>
              <a:rPr sz="3000" spc="-10" dirty="0">
                <a:latin typeface="Calibri"/>
                <a:cs typeface="Calibri"/>
              </a:rPr>
              <a:t>degree </a:t>
            </a:r>
            <a:r>
              <a:rPr sz="3000" dirty="0">
                <a:latin typeface="Calibri"/>
                <a:cs typeface="Calibri"/>
              </a:rPr>
              <a:t>is  </a:t>
            </a:r>
            <a:r>
              <a:rPr sz="3000" spc="-15" dirty="0">
                <a:latin typeface="Calibri"/>
                <a:cs typeface="Calibri"/>
              </a:rPr>
              <a:t>required </a:t>
            </a:r>
            <a:r>
              <a:rPr sz="3000" spc="-10" dirty="0">
                <a:latin typeface="Calibri"/>
                <a:cs typeface="Calibri"/>
              </a:rPr>
              <a:t>to practice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Engineering societies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5" dirty="0">
                <a:latin typeface="Calibri"/>
                <a:cs typeface="Calibri"/>
              </a:rPr>
              <a:t>not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10" dirty="0">
                <a:latin typeface="Calibri"/>
                <a:cs typeface="Calibri"/>
              </a:rPr>
              <a:t>powerful </a:t>
            </a:r>
            <a:r>
              <a:rPr sz="3000" dirty="0">
                <a:latin typeface="Calibri"/>
                <a:cs typeface="Calibri"/>
              </a:rPr>
              <a:t>as the  AMA </a:t>
            </a:r>
            <a:r>
              <a:rPr sz="3000" spc="-5" dirty="0">
                <a:latin typeface="Calibri"/>
                <a:cs typeface="Calibri"/>
              </a:rPr>
              <a:t>or </a:t>
            </a:r>
            <a:r>
              <a:rPr sz="3000" dirty="0">
                <a:latin typeface="Calibri"/>
                <a:cs typeface="Calibri"/>
              </a:rPr>
              <a:t>ABA, </a:t>
            </a:r>
            <a:r>
              <a:rPr sz="3000" spc="-5" dirty="0">
                <a:latin typeface="Calibri"/>
                <a:cs typeface="Calibri"/>
              </a:rPr>
              <a:t>since </a:t>
            </a:r>
            <a:r>
              <a:rPr sz="3000" dirty="0">
                <a:latin typeface="Calibri"/>
                <a:cs typeface="Calibri"/>
              </a:rPr>
              <a:t>BS </a:t>
            </a:r>
            <a:r>
              <a:rPr sz="3000" spc="-10" dirty="0">
                <a:latin typeface="Calibri"/>
                <a:cs typeface="Calibri"/>
              </a:rPr>
              <a:t>degree </a:t>
            </a:r>
            <a:r>
              <a:rPr sz="3000" spc="-15" dirty="0">
                <a:latin typeface="Calibri"/>
                <a:cs typeface="Calibri"/>
              </a:rPr>
              <a:t>holders </a:t>
            </a:r>
            <a:r>
              <a:rPr sz="3000" spc="-10" dirty="0">
                <a:latin typeface="Calibri"/>
                <a:cs typeface="Calibri"/>
              </a:rPr>
              <a:t>can practice  </a:t>
            </a:r>
            <a:r>
              <a:rPr sz="3000" spc="-5" dirty="0">
                <a:latin typeface="Calibri"/>
                <a:cs typeface="Calibri"/>
              </a:rPr>
              <a:t>engineering </a:t>
            </a:r>
            <a:r>
              <a:rPr sz="3000" i="1" dirty="0">
                <a:latin typeface="Calibri"/>
                <a:cs typeface="Calibri"/>
              </a:rPr>
              <a:t>without a </a:t>
            </a:r>
            <a:r>
              <a:rPr sz="3000" i="1" spc="-10" dirty="0">
                <a:latin typeface="Calibri"/>
                <a:cs typeface="Calibri"/>
              </a:rPr>
              <a:t>Professional</a:t>
            </a:r>
            <a:r>
              <a:rPr sz="3000" i="1" spc="-95" dirty="0">
                <a:latin typeface="Calibri"/>
                <a:cs typeface="Calibri"/>
              </a:rPr>
              <a:t> </a:t>
            </a:r>
            <a:r>
              <a:rPr sz="3000" i="1" spc="-10" dirty="0">
                <a:latin typeface="Calibri"/>
                <a:cs typeface="Calibri"/>
              </a:rPr>
              <a:t>License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26957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-133334"/>
            <a:ext cx="7467600" cy="1143000"/>
          </a:xfrm>
          <a:prstGeom prst="rect">
            <a:avLst/>
          </a:prstGeom>
        </p:spPr>
        <p:txBody>
          <a:bodyPr vert="horz" wrap="square" lIns="0" tIns="179323" rIns="0" bIns="0" rtlCol="0">
            <a:spAutoFit/>
          </a:bodyPr>
          <a:lstStyle/>
          <a:p>
            <a:pPr marL="1929130">
              <a:lnSpc>
                <a:spcPct val="100000"/>
              </a:lnSpc>
            </a:pPr>
            <a:r>
              <a:rPr spc="-15" dirty="0"/>
              <a:t>Professional</a:t>
            </a:r>
            <a:r>
              <a:rPr spc="-90" dirty="0"/>
              <a:t> </a:t>
            </a:r>
            <a:r>
              <a:rPr spc="-10" dirty="0"/>
              <a:t>Ethics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7941"/>
            <a:ext cx="7971155" cy="427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37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15" dirty="0">
                <a:latin typeface="Calibri"/>
                <a:cs typeface="Calibri"/>
              </a:rPr>
              <a:t>Professional </a:t>
            </a:r>
            <a:r>
              <a:rPr sz="2200" b="1" spc="-10" dirty="0">
                <a:latin typeface="Calibri"/>
                <a:cs typeface="Calibri"/>
              </a:rPr>
              <a:t>Ethics </a:t>
            </a:r>
            <a:r>
              <a:rPr sz="2200" spc="-5" dirty="0">
                <a:latin typeface="Calibri"/>
                <a:cs typeface="Calibri"/>
              </a:rPr>
              <a:t>is the </a:t>
            </a:r>
            <a:r>
              <a:rPr sz="2200" spc="-10" dirty="0">
                <a:latin typeface="Calibri"/>
                <a:cs typeface="Calibri"/>
              </a:rPr>
              <a:t>set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5" dirty="0">
                <a:latin typeface="Calibri"/>
                <a:cs typeface="Calibri"/>
              </a:rPr>
              <a:t>standards </a:t>
            </a:r>
            <a:r>
              <a:rPr sz="2200" spc="-10" dirty="0">
                <a:latin typeface="Calibri"/>
                <a:cs typeface="Calibri"/>
              </a:rPr>
              <a:t>adopted by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professionals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375"/>
              </a:lnSpc>
            </a:pPr>
            <a:r>
              <a:rPr sz="2200" spc="-10" dirty="0">
                <a:latin typeface="Calibri"/>
                <a:cs typeface="Calibri"/>
              </a:rPr>
              <a:t>insofar </a:t>
            </a: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spc="-10" dirty="0">
                <a:latin typeface="Calibri"/>
                <a:cs typeface="Calibri"/>
              </a:rPr>
              <a:t>they </a:t>
            </a:r>
            <a:r>
              <a:rPr sz="2200" spc="-5" dirty="0">
                <a:latin typeface="Calibri"/>
                <a:cs typeface="Calibri"/>
              </a:rPr>
              <a:t>see </a:t>
            </a:r>
            <a:r>
              <a:rPr sz="2200" spc="-10" dirty="0">
                <a:latin typeface="Calibri"/>
                <a:cs typeface="Calibri"/>
              </a:rPr>
              <a:t>themselves </a:t>
            </a:r>
            <a:r>
              <a:rPr sz="2200" spc="-5" dirty="0">
                <a:latin typeface="Calibri"/>
                <a:cs typeface="Calibri"/>
              </a:rPr>
              <a:t>acting as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professionals.</a:t>
            </a:r>
            <a:endParaRPr sz="2200">
              <a:latin typeface="Calibri"/>
              <a:cs typeface="Calibri"/>
            </a:endParaRPr>
          </a:p>
          <a:p>
            <a:pPr marL="355600" marR="33020" indent="-342900">
              <a:lnSpc>
                <a:spcPct val="8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15" dirty="0">
                <a:latin typeface="Calibri"/>
                <a:cs typeface="Calibri"/>
              </a:rPr>
              <a:t>Personal </a:t>
            </a:r>
            <a:r>
              <a:rPr sz="2200" b="1" spc="-10" dirty="0">
                <a:latin typeface="Calibri"/>
                <a:cs typeface="Calibri"/>
              </a:rPr>
              <a:t>Ethics </a:t>
            </a:r>
            <a:r>
              <a:rPr sz="2200" spc="-5" dirty="0">
                <a:latin typeface="Calibri"/>
                <a:cs typeface="Calibri"/>
              </a:rPr>
              <a:t>is the set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30" dirty="0">
                <a:latin typeface="Calibri"/>
                <a:cs typeface="Calibri"/>
              </a:rPr>
              <a:t>one’s </a:t>
            </a:r>
            <a:r>
              <a:rPr sz="2200" spc="-5" dirty="0">
                <a:latin typeface="Calibri"/>
                <a:cs typeface="Calibri"/>
              </a:rPr>
              <a:t>own </a:t>
            </a:r>
            <a:r>
              <a:rPr sz="2200" spc="-10" dirty="0">
                <a:latin typeface="Calibri"/>
                <a:cs typeface="Calibri"/>
              </a:rPr>
              <a:t>ethical commitments </a:t>
            </a:r>
            <a:r>
              <a:rPr sz="2200" dirty="0">
                <a:latin typeface="Calibri"/>
                <a:cs typeface="Calibri"/>
              </a:rPr>
              <a:t>,  </a:t>
            </a:r>
            <a:r>
              <a:rPr sz="2200" spc="-5" dirty="0">
                <a:latin typeface="Calibri"/>
                <a:cs typeface="Calibri"/>
              </a:rPr>
              <a:t>usually </a:t>
            </a:r>
            <a:r>
              <a:rPr sz="2200" spc="-10" dirty="0">
                <a:latin typeface="Calibri"/>
                <a:cs typeface="Calibri"/>
              </a:rPr>
              <a:t>given </a:t>
            </a:r>
            <a:r>
              <a:rPr sz="2200" spc="-5" dirty="0">
                <a:latin typeface="Calibri"/>
                <a:cs typeface="Calibri"/>
              </a:rPr>
              <a:t>in early </a:t>
            </a:r>
            <a:r>
              <a:rPr sz="2200" spc="-10" dirty="0">
                <a:latin typeface="Calibri"/>
                <a:cs typeface="Calibri"/>
              </a:rPr>
              <a:t>home </a:t>
            </a:r>
            <a:r>
              <a:rPr sz="2200" spc="-5" dirty="0">
                <a:latin typeface="Calibri"/>
                <a:cs typeface="Calibri"/>
              </a:rPr>
              <a:t>or </a:t>
            </a:r>
            <a:r>
              <a:rPr sz="2200" spc="-10" dirty="0">
                <a:latin typeface="Calibri"/>
                <a:cs typeface="Calibri"/>
              </a:rPr>
              <a:t>religious training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often </a:t>
            </a:r>
            <a:r>
              <a:rPr sz="2200" spc="-5" dirty="0">
                <a:latin typeface="Calibri"/>
                <a:cs typeface="Calibri"/>
              </a:rPr>
              <a:t>modified  </a:t>
            </a:r>
            <a:r>
              <a:rPr sz="2200" spc="-10" dirty="0">
                <a:latin typeface="Calibri"/>
                <a:cs typeface="Calibri"/>
              </a:rPr>
              <a:t>by </a:t>
            </a:r>
            <a:r>
              <a:rPr sz="2200" spc="-15" dirty="0">
                <a:latin typeface="Calibri"/>
                <a:cs typeface="Calibri"/>
              </a:rPr>
              <a:t>later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reflection.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ts val="237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10" dirty="0">
                <a:latin typeface="Calibri"/>
                <a:cs typeface="Calibri"/>
              </a:rPr>
              <a:t>Common Morality </a:t>
            </a:r>
            <a:r>
              <a:rPr sz="2200" spc="-5" dirty="0">
                <a:latin typeface="Calibri"/>
                <a:cs typeface="Calibri"/>
              </a:rPr>
              <a:t>is the </a:t>
            </a:r>
            <a:r>
              <a:rPr sz="2200" spc="-10" dirty="0">
                <a:latin typeface="Calibri"/>
                <a:cs typeface="Calibri"/>
              </a:rPr>
              <a:t>set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5" dirty="0">
                <a:latin typeface="Calibri"/>
                <a:cs typeface="Calibri"/>
              </a:rPr>
              <a:t>moral </a:t>
            </a:r>
            <a:r>
              <a:rPr sz="2200" spc="-5" dirty="0">
                <a:latin typeface="Calibri"/>
                <a:cs typeface="Calibri"/>
              </a:rPr>
              <a:t>ideals </a:t>
            </a:r>
            <a:r>
              <a:rPr sz="2200" spc="-10" dirty="0">
                <a:latin typeface="Calibri"/>
                <a:cs typeface="Calibri"/>
              </a:rPr>
              <a:t>shared by</a:t>
            </a:r>
            <a:r>
              <a:rPr sz="2200" spc="11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most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375"/>
              </a:lnSpc>
            </a:pPr>
            <a:r>
              <a:rPr sz="2200" spc="-10" dirty="0">
                <a:latin typeface="Calibri"/>
                <a:cs typeface="Calibri"/>
              </a:rPr>
              <a:t>members </a:t>
            </a:r>
            <a:r>
              <a:rPr sz="2200" spc="-5" dirty="0">
                <a:latin typeface="Calibri"/>
                <a:cs typeface="Calibri"/>
              </a:rPr>
              <a:t>of a </a:t>
            </a:r>
            <a:r>
              <a:rPr sz="2200" spc="-10" dirty="0">
                <a:latin typeface="Calibri"/>
                <a:cs typeface="Calibri"/>
              </a:rPr>
              <a:t>culture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-25" dirty="0">
                <a:latin typeface="Calibri"/>
                <a:cs typeface="Calibri"/>
              </a:rPr>
              <a:t> society.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Who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decides</a:t>
            </a:r>
            <a:endParaRPr sz="2200">
              <a:latin typeface="Calibri"/>
              <a:cs typeface="Calibri"/>
            </a:endParaRPr>
          </a:p>
          <a:p>
            <a:pPr marL="756285" marR="739140" lvl="1" indent="-286385">
              <a:lnSpc>
                <a:spcPct val="80000"/>
              </a:lnSpc>
              <a:spcBef>
                <a:spcPts val="4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Standards adopted by </a:t>
            </a:r>
            <a:r>
              <a:rPr sz="2000" spc="-10" dirty="0">
                <a:latin typeface="Calibri"/>
                <a:cs typeface="Calibri"/>
              </a:rPr>
              <a:t>professional </a:t>
            </a:r>
            <a:r>
              <a:rPr sz="2000" spc="-5" dirty="0">
                <a:latin typeface="Calibri"/>
                <a:cs typeface="Calibri"/>
              </a:rPr>
              <a:t>community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established  </a:t>
            </a:r>
            <a:r>
              <a:rPr sz="2000" spc="-5" dirty="0">
                <a:latin typeface="Calibri"/>
                <a:cs typeface="Calibri"/>
              </a:rPr>
              <a:t>companies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NSPE, ASME, ASCE,IEEE</a:t>
            </a:r>
            <a:r>
              <a:rPr sz="2000" spc="-1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etc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ts val="2395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May </a:t>
            </a:r>
            <a:r>
              <a:rPr sz="2000" spc="-5" dirty="0">
                <a:latin typeface="Calibri"/>
                <a:cs typeface="Calibri"/>
              </a:rPr>
              <a:t>conflict with </a:t>
            </a:r>
            <a:r>
              <a:rPr sz="2000" spc="-10" dirty="0">
                <a:latin typeface="Calibri"/>
                <a:cs typeface="Calibri"/>
              </a:rPr>
              <a:t>personal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ethics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63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Case </a:t>
            </a:r>
            <a:r>
              <a:rPr sz="2200" spc="-10" dirty="0">
                <a:latin typeface="Calibri"/>
                <a:cs typeface="Calibri"/>
              </a:rPr>
              <a:t>studies used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set </a:t>
            </a:r>
            <a:r>
              <a:rPr sz="2200" spc="-15" dirty="0">
                <a:latin typeface="Calibri"/>
                <a:cs typeface="Calibri"/>
              </a:rPr>
              <a:t>examples,</a:t>
            </a:r>
            <a:r>
              <a:rPr sz="2200" spc="15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standards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8" y="148026"/>
            <a:ext cx="7467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First Topic on Professionalism, </a:t>
            </a:r>
            <a:br>
              <a:rPr lang="en-US" b="1" dirty="0" smtClean="0"/>
            </a:br>
            <a:r>
              <a:rPr lang="en-US" spc="-15" dirty="0" smtClean="0"/>
              <a:t>Professional</a:t>
            </a:r>
            <a:r>
              <a:rPr lang="en-US" spc="-90" dirty="0" smtClean="0"/>
              <a:t> </a:t>
            </a:r>
            <a:r>
              <a:rPr lang="en-US" spc="-10" dirty="0" smtClean="0"/>
              <a:t>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928" y="1600200"/>
            <a:ext cx="7467600" cy="48737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• Think of this as being “on the job”</a:t>
            </a:r>
          </a:p>
          <a:p>
            <a:pPr>
              <a:buNone/>
            </a:pPr>
            <a:r>
              <a:rPr lang="en-US" dirty="0" smtClean="0"/>
              <a:t>– You like your job, you want to be promoted, you want a raise</a:t>
            </a:r>
          </a:p>
          <a:p>
            <a:pPr>
              <a:buNone/>
            </a:pPr>
            <a:r>
              <a:rPr lang="en-US" dirty="0" smtClean="0"/>
              <a:t>– You are concerned about how your colleagues view you</a:t>
            </a:r>
          </a:p>
          <a:p>
            <a:pPr>
              <a:buNone/>
            </a:pPr>
            <a:r>
              <a:rPr lang="en-US" dirty="0" smtClean="0"/>
              <a:t>• View this as a meeting that you have to be at each week</a:t>
            </a:r>
          </a:p>
          <a:p>
            <a:pPr>
              <a:buNone/>
            </a:pPr>
            <a:r>
              <a:rPr lang="en-US" dirty="0" smtClean="0"/>
              <a:t>– Be on time, listen, do not do other things</a:t>
            </a:r>
          </a:p>
          <a:p>
            <a:pPr>
              <a:buNone/>
            </a:pPr>
            <a:r>
              <a:rPr lang="en-US" dirty="0" smtClean="0"/>
              <a:t>– Get involved !</a:t>
            </a:r>
          </a:p>
          <a:p>
            <a:pPr>
              <a:buNone/>
            </a:pPr>
            <a:r>
              <a:rPr lang="en-US" dirty="0" smtClean="0"/>
              <a:t>• DO NOT BE LATE. It is quite unprofessional… do not</a:t>
            </a:r>
          </a:p>
          <a:p>
            <a:pPr>
              <a:buNone/>
            </a:pPr>
            <a:r>
              <a:rPr lang="en-US" dirty="0" smtClean="0"/>
              <a:t>sneak in!!! How would your colleagues view this? Your</a:t>
            </a:r>
          </a:p>
          <a:p>
            <a:pPr>
              <a:buNone/>
            </a:pPr>
            <a:r>
              <a:rPr lang="en-US" dirty="0" smtClean="0"/>
              <a:t>boss?</a:t>
            </a:r>
          </a:p>
          <a:p>
            <a:pPr>
              <a:buNone/>
            </a:pPr>
            <a:r>
              <a:rPr lang="en-US" dirty="0" smtClean="0"/>
              <a:t>• DO NOT CHEAT</a:t>
            </a:r>
          </a:p>
          <a:p>
            <a:pPr>
              <a:buNone/>
            </a:pPr>
            <a:r>
              <a:rPr lang="en-US" dirty="0" smtClean="0"/>
              <a:t>– Don’t cheat on attendance sheets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187" marR="4559" indent="-643360">
              <a:lnSpc>
                <a:spcPts val="3859"/>
              </a:lnSpc>
            </a:pPr>
            <a:r>
              <a:rPr spc="-4" dirty="0">
                <a:latin typeface="Times New Roman"/>
                <a:cs typeface="Times New Roman"/>
              </a:rPr>
              <a:t>Academic Integrity, Undergraduate  Students, Graduate</a:t>
            </a:r>
            <a:r>
              <a:rPr spc="-18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Times New Roman"/>
                <a:cs typeface="Times New Roman"/>
              </a:rPr>
              <a:t>Students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1512" y="1791686"/>
            <a:ext cx="6899564" cy="1005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294612" indent="-307718" algn="just">
              <a:lnSpc>
                <a:spcPct val="99000"/>
              </a:lnSpc>
              <a:buChar char="•"/>
              <a:tabLst>
                <a:tab pos="319115" algn="l"/>
              </a:tabLst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Cheating: </a:t>
            </a:r>
            <a:r>
              <a:rPr sz="2200" spc="-4" dirty="0">
                <a:latin typeface="Times New Roman"/>
                <a:cs typeface="Times New Roman"/>
              </a:rPr>
              <a:t>Intentionally violating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4" dirty="0">
                <a:latin typeface="Times New Roman"/>
                <a:cs typeface="Times New Roman"/>
              </a:rPr>
              <a:t>rules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4" dirty="0">
                <a:latin typeface="Times New Roman"/>
                <a:cs typeface="Times New Roman"/>
              </a:rPr>
              <a:t>fair play </a:t>
            </a:r>
            <a:r>
              <a:rPr sz="2200" dirty="0">
                <a:latin typeface="Times New Roman"/>
                <a:cs typeface="Times New Roman"/>
              </a:rPr>
              <a:t>in  </a:t>
            </a:r>
            <a:r>
              <a:rPr sz="2200" spc="-4" dirty="0">
                <a:latin typeface="Times New Roman"/>
                <a:cs typeface="Times New Roman"/>
              </a:rPr>
              <a:t>any academic exercise,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4" dirty="0">
                <a:latin typeface="Times New Roman"/>
                <a:cs typeface="Times New Roman"/>
              </a:rPr>
              <a:t>example, </a:t>
            </a:r>
            <a:r>
              <a:rPr sz="2200" dirty="0">
                <a:latin typeface="Times New Roman"/>
                <a:cs typeface="Times New Roman"/>
              </a:rPr>
              <a:t>by using </a:t>
            </a:r>
            <a:r>
              <a:rPr sz="2200" spc="-4" dirty="0">
                <a:latin typeface="Times New Roman"/>
                <a:cs typeface="Times New Roman"/>
              </a:rPr>
              <a:t>crib notes,  copying </a:t>
            </a:r>
            <a:r>
              <a:rPr sz="2200" dirty="0">
                <a:latin typeface="Times New Roman"/>
                <a:cs typeface="Times New Roman"/>
              </a:rPr>
              <a:t>from </a:t>
            </a:r>
            <a:r>
              <a:rPr sz="2200" spc="-4" dirty="0">
                <a:latin typeface="Times New Roman"/>
                <a:cs typeface="Times New Roman"/>
              </a:rPr>
              <a:t>another student </a:t>
            </a:r>
            <a:r>
              <a:rPr sz="2200" dirty="0">
                <a:latin typeface="Times New Roman"/>
                <a:cs typeface="Times New Roman"/>
              </a:rPr>
              <a:t>during a </a:t>
            </a:r>
            <a:r>
              <a:rPr sz="2200" spc="-4" dirty="0">
                <a:latin typeface="Times New Roman"/>
                <a:cs typeface="Times New Roman"/>
              </a:rPr>
              <a:t>test</a:t>
            </a:r>
            <a:r>
              <a:rPr sz="2200" spc="-4">
                <a:latin typeface="Times New Roman"/>
                <a:cs typeface="Times New Roman"/>
              </a:rPr>
              <a:t>.</a:t>
            </a:r>
            <a:r>
              <a:rPr sz="2200" spc="27">
                <a:latin typeface="Times New Roman"/>
                <a:cs typeface="Times New Roman"/>
              </a:rPr>
              <a:t> 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112" y="77686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Cheating vs. Teamwork</a:t>
            </a:r>
            <a:endParaRPr lang="en-US" dirty="0"/>
          </a:p>
        </p:txBody>
      </p:sp>
      <p:sp>
        <p:nvSpPr>
          <p:cNvPr id="5939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 smtClean="0"/>
              <a:t>Working on a team for an assigned project is </a:t>
            </a:r>
            <a:r>
              <a:rPr lang="en-US" i="1" dirty="0" smtClean="0"/>
              <a:t>not </a:t>
            </a:r>
            <a:r>
              <a:rPr lang="en-US" dirty="0" smtClean="0"/>
              <a:t>cheating.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However, failing do due your assigned task on an a team project is a form of cheating. It is called </a:t>
            </a:r>
            <a:r>
              <a:rPr lang="en-US" i="1" dirty="0" smtClean="0"/>
              <a:t>free-riding</a:t>
            </a:r>
            <a:r>
              <a:rPr lang="en-US" dirty="0" smtClean="0"/>
              <a:t>, which is benefiting from the work of others without doing any work of your own.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Teamwork is important in engineering, but free-riding is wrong, since if everyone did it nothing would get done.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Copying</a:t>
            </a:r>
            <a:endParaRPr lang="en-US" dirty="0"/>
          </a:p>
        </p:txBody>
      </p:sp>
      <p:sp>
        <p:nvSpPr>
          <p:cNvPr id="604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600" dirty="0" smtClean="0"/>
              <a:t>	</a:t>
            </a:r>
            <a:r>
              <a:rPr lang="en-US" sz="2800" dirty="0" smtClean="0"/>
              <a:t>One obvious type of cheating that we all recognize is copying someone’s work on a homework assignment, exam, or paper.</a:t>
            </a:r>
          </a:p>
          <a:p>
            <a:pPr eaLnBrk="1" hangingPunct="1">
              <a:buNone/>
            </a:pPr>
            <a:r>
              <a:rPr lang="en-US" sz="2800" dirty="0" smtClean="0"/>
              <a:t>  May discuss, but must turn in </a:t>
            </a:r>
            <a:r>
              <a:rPr lang="en-US" sz="2800" i="1" dirty="0" smtClean="0"/>
              <a:t>all your own work</a:t>
            </a:r>
            <a:r>
              <a:rPr lang="en-US" sz="2800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sz="2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	Submitting someone’s work as your own is a kind of cheating.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Multiple Submissions</a:t>
            </a:r>
            <a:endParaRPr lang="en-US" dirty="0"/>
          </a:p>
        </p:txBody>
      </p:sp>
      <p:sp>
        <p:nvSpPr>
          <p:cNvPr id="614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600" dirty="0" smtClean="0"/>
              <a:t>	</a:t>
            </a:r>
            <a:r>
              <a:rPr lang="en-US" sz="3200" dirty="0" smtClean="0"/>
              <a:t>Submitting your own work from one class to another class or submitting one piece of work to two distinct classes is a kind of cheating.</a:t>
            </a:r>
          </a:p>
          <a:p>
            <a:pPr eaLnBrk="1" hangingPunct="1">
              <a:buFont typeface="Wingdings" pitchFamily="2" charset="2"/>
              <a:buNone/>
            </a:pPr>
            <a:endParaRPr lang="en-US" sz="32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3200" dirty="0" smtClean="0"/>
              <a:t>	A paper for one class is not a paper for another class.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pPr marL="102870">
                <a:lnSpc>
                  <a:spcPts val="1240"/>
                </a:lnSpc>
              </a:pPr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220" y="148026"/>
            <a:ext cx="7467600" cy="1143000"/>
          </a:xfrm>
          <a:prstGeom prst="rect">
            <a:avLst/>
          </a:prstGeom>
        </p:spPr>
        <p:txBody>
          <a:bodyPr vert="horz" wrap="square" lIns="0" tIns="179323" rIns="0" bIns="0" rtlCol="0">
            <a:spAutoFit/>
          </a:bodyPr>
          <a:lstStyle/>
          <a:p>
            <a:pPr marL="2769235">
              <a:lnSpc>
                <a:spcPct val="100000"/>
              </a:lnSpc>
            </a:pPr>
            <a:r>
              <a:rPr b="1" spc="-5" dirty="0">
                <a:latin typeface="Calibri"/>
                <a:cs typeface="Calibri"/>
              </a:rPr>
              <a:t>D</a:t>
            </a:r>
            <a:r>
              <a:rPr b="1" spc="-40" dirty="0">
                <a:latin typeface="Calibri"/>
                <a:cs typeface="Calibri"/>
              </a:rPr>
              <a:t>e</a:t>
            </a:r>
            <a:r>
              <a:rPr b="1" spc="-5" dirty="0">
                <a:latin typeface="Calibri"/>
                <a:cs typeface="Calibri"/>
              </a:rPr>
              <a:t>fini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7810500" cy="3604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b="1" u="heavy" spc="-20" dirty="0">
                <a:latin typeface="Calibri"/>
                <a:cs typeface="Calibri"/>
              </a:rPr>
              <a:t>Etiquette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rules </a:t>
            </a:r>
            <a:r>
              <a:rPr sz="2400" spc="-5" dirty="0">
                <a:latin typeface="Calibri"/>
                <a:cs typeface="Calibri"/>
              </a:rPr>
              <a:t>of acceptable </a:t>
            </a:r>
            <a:r>
              <a:rPr sz="2400" spc="-10" dirty="0">
                <a:latin typeface="Calibri"/>
                <a:cs typeface="Calibri"/>
              </a:rPr>
              <a:t>personal behavior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courtesy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699135" algn="l"/>
              </a:tabLst>
            </a:pPr>
            <a:r>
              <a:rPr sz="2400" i="1" dirty="0">
                <a:latin typeface="Calibri"/>
                <a:cs typeface="Calibri"/>
              </a:rPr>
              <a:t>e.g. proper </a:t>
            </a:r>
            <a:r>
              <a:rPr sz="2400" i="1" spc="-5" dirty="0">
                <a:latin typeface="Calibri"/>
                <a:cs typeface="Calibri"/>
              </a:rPr>
              <a:t>dress, answering </a:t>
            </a:r>
            <a:r>
              <a:rPr sz="2400" i="1" dirty="0">
                <a:latin typeface="Calibri"/>
                <a:cs typeface="Calibri"/>
              </a:rPr>
              <a:t>the </a:t>
            </a:r>
            <a:r>
              <a:rPr sz="2400" i="1" spc="-5" dirty="0">
                <a:latin typeface="Calibri"/>
                <a:cs typeface="Calibri"/>
              </a:rPr>
              <a:t>phone, language, </a:t>
            </a:r>
            <a:r>
              <a:rPr sz="2400" i="1" spc="-10" dirty="0">
                <a:latin typeface="Calibri"/>
                <a:cs typeface="Calibri"/>
              </a:rPr>
              <a:t>talking  </a:t>
            </a:r>
            <a:r>
              <a:rPr sz="2400" i="1" spc="-5" dirty="0">
                <a:latin typeface="Calibri"/>
                <a:cs typeface="Calibri"/>
              </a:rPr>
              <a:t>about</a:t>
            </a:r>
            <a:r>
              <a:rPr sz="2400" i="1" spc="-10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others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91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b="1" u="heavy" spc="-10" dirty="0">
                <a:latin typeface="Calibri"/>
                <a:cs typeface="Calibri"/>
              </a:rPr>
              <a:t>Laws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5" dirty="0">
                <a:latin typeface="Calibri"/>
                <a:cs typeface="Calibri"/>
              </a:rPr>
              <a:t>of rules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punishments </a:t>
            </a:r>
            <a:r>
              <a:rPr sz="2400" dirty="0">
                <a:latin typeface="Calibri"/>
                <a:cs typeface="Calibri"/>
              </a:rPr>
              <a:t>clearly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defined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699135" algn="l"/>
              </a:tabLst>
            </a:pPr>
            <a:r>
              <a:rPr sz="2400" i="1" dirty="0">
                <a:latin typeface="Calibri"/>
                <a:cs typeface="Calibri"/>
              </a:rPr>
              <a:t>e.g. legal </a:t>
            </a:r>
            <a:r>
              <a:rPr sz="2400" i="1" spc="-5">
                <a:latin typeface="Calibri"/>
                <a:cs typeface="Calibri"/>
              </a:rPr>
              <a:t>driving</a:t>
            </a:r>
            <a:r>
              <a:rPr sz="2400" i="1" spc="-125">
                <a:latin typeface="Calibri"/>
                <a:cs typeface="Calibri"/>
              </a:rPr>
              <a:t> </a:t>
            </a:r>
            <a:r>
              <a:rPr sz="2400" i="1" spc="-5" smtClean="0">
                <a:latin typeface="Calibri"/>
                <a:cs typeface="Calibri"/>
              </a:rPr>
              <a:t>age</a:t>
            </a:r>
            <a:r>
              <a:rPr lang="en-US" sz="2400" i="1" spc="-5" dirty="0" smtClean="0">
                <a:latin typeface="Calibri"/>
                <a:cs typeface="Calibri"/>
              </a:rPr>
              <a:t> or driving license 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Unauthorized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</a:t>
            </a:r>
            <a:r>
              <a:rPr lang="en-US" sz="3500" dirty="0" smtClean="0"/>
              <a:t>Using sources that one is not allowed to use as deemed by the instructor or the university as a whole is a kind of cheating, such as solution manuals.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35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3500" dirty="0" smtClean="0"/>
              <a:t>	Also a text message from your friend with the answer to a question on the exam is a form of cheating. </a:t>
            </a:r>
            <a:endParaRPr lang="en-US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Surrogate</a:t>
            </a:r>
            <a:endParaRPr lang="en-US" dirty="0"/>
          </a:p>
        </p:txBody>
      </p:sp>
      <p:sp>
        <p:nvSpPr>
          <p:cNvPr id="645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600" smtClean="0"/>
              <a:t>	Surrogate cheating occurs when someone else either does your homework, takes an exam for you, or writes your paper.</a:t>
            </a:r>
          </a:p>
          <a:p>
            <a:pPr eaLnBrk="1" hangingPunct="1">
              <a:buFont typeface="Wingdings" pitchFamily="2" charset="2"/>
              <a:buNone/>
            </a:pPr>
            <a:endParaRPr lang="en-US" sz="3600" smtClean="0"/>
          </a:p>
          <a:p>
            <a:pPr eaLnBrk="1" hangingPunct="1">
              <a:buFont typeface="Wingdings" pitchFamily="2" charset="2"/>
              <a:buNone/>
            </a:pPr>
            <a:r>
              <a:rPr lang="en-US" sz="3600" smtClean="0"/>
              <a:t>	Doing someone’s work for them is a kind of cheating.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Cheating is Wrong?</a:t>
            </a:r>
            <a:endParaRPr lang="en-US" dirty="0"/>
          </a:p>
        </p:txBody>
      </p:sp>
      <p:sp>
        <p:nvSpPr>
          <p:cNvPr id="5837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600" smtClean="0"/>
              <a:t>	Cheating also undermines the work of fellow students who are honest. </a:t>
            </a:r>
          </a:p>
          <a:p>
            <a:pPr eaLnBrk="1" hangingPunct="1">
              <a:buFont typeface="Wingdings" pitchFamily="2" charset="2"/>
              <a:buNone/>
            </a:pPr>
            <a:endParaRPr lang="en-US" sz="3600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When you cheat, all the other students who didn’t cheat are penalized. They end up getting lower grades. As a consequence of lower grades they lose out on scholarships and recommendations.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187" marR="4559" indent="-643360">
              <a:lnSpc>
                <a:spcPts val="3859"/>
              </a:lnSpc>
            </a:pPr>
            <a:r>
              <a:rPr spc="-4" dirty="0">
                <a:latin typeface="Times New Roman"/>
                <a:cs typeface="Times New Roman"/>
              </a:rPr>
              <a:t>Academic Integrity, Undergraduate  Students, Graduate</a:t>
            </a:r>
            <a:r>
              <a:rPr spc="-18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Times New Roman"/>
                <a:cs typeface="Times New Roman"/>
              </a:rPr>
              <a:t>Students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181" y="1575583"/>
            <a:ext cx="7793501" cy="501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lnSpc>
                <a:spcPct val="99700"/>
              </a:lnSpc>
              <a:buFontTx/>
              <a:buChar char="•"/>
              <a:tabLst>
                <a:tab pos="318546" algn="l"/>
                <a:tab pos="319115" algn="l"/>
              </a:tabLst>
            </a:pPr>
            <a:r>
              <a:rPr lang="en-US" sz="2800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Plagiarism: </a:t>
            </a:r>
            <a:r>
              <a:rPr lang="en-US" sz="2800" spc="-4" dirty="0" smtClean="0">
                <a:latin typeface="Times New Roman"/>
                <a:cs typeface="Times New Roman"/>
              </a:rPr>
              <a:t>Intentionally/negligently </a:t>
            </a:r>
            <a:r>
              <a:rPr lang="en-US" sz="2800" dirty="0" smtClean="0">
                <a:latin typeface="Times New Roman"/>
                <a:cs typeface="Times New Roman"/>
              </a:rPr>
              <a:t>submitting </a:t>
            </a:r>
            <a:r>
              <a:rPr lang="en-US" sz="2800" spc="-4" dirty="0" smtClean="0">
                <a:latin typeface="Times New Roman"/>
                <a:cs typeface="Times New Roman"/>
              </a:rPr>
              <a:t>others</a:t>
            </a:r>
            <a:r>
              <a:rPr lang="en-US" sz="2800" spc="-4" dirty="0" smtClean="0">
                <a:latin typeface="MS PGothic"/>
                <a:cs typeface="MS PGothic"/>
              </a:rPr>
              <a:t>’  </a:t>
            </a:r>
            <a:r>
              <a:rPr lang="en-US" sz="2800" dirty="0" smtClean="0">
                <a:latin typeface="Times New Roman"/>
                <a:cs typeface="Times New Roman"/>
              </a:rPr>
              <a:t>work </a:t>
            </a:r>
            <a:r>
              <a:rPr lang="en-US" sz="2800" spc="-4" dirty="0" smtClean="0">
                <a:latin typeface="Times New Roman"/>
                <a:cs typeface="Times New Roman"/>
              </a:rPr>
              <a:t>as one’s </a:t>
            </a:r>
            <a:r>
              <a:rPr lang="en-US" sz="2800" dirty="0" smtClean="0">
                <a:latin typeface="Times New Roman"/>
                <a:cs typeface="Times New Roman"/>
              </a:rPr>
              <a:t>own, for </a:t>
            </a:r>
            <a:r>
              <a:rPr lang="en-US" sz="2800" spc="-4" dirty="0" smtClean="0">
                <a:latin typeface="Times New Roman"/>
                <a:cs typeface="Times New Roman"/>
              </a:rPr>
              <a:t>example, </a:t>
            </a:r>
            <a:r>
              <a:rPr lang="en-US" sz="2800" dirty="0" smtClean="0">
                <a:latin typeface="Times New Roman"/>
                <a:cs typeface="Times New Roman"/>
              </a:rPr>
              <a:t>by quoting the words of  </a:t>
            </a:r>
            <a:r>
              <a:rPr lang="en-US" sz="2800" spc="-4" dirty="0" smtClean="0">
                <a:latin typeface="Times New Roman"/>
                <a:cs typeface="Times New Roman"/>
              </a:rPr>
              <a:t>others </a:t>
            </a:r>
            <a:r>
              <a:rPr lang="en-US" sz="2800" dirty="0" smtClean="0">
                <a:latin typeface="Times New Roman"/>
                <a:cs typeface="Times New Roman"/>
              </a:rPr>
              <a:t>without using </a:t>
            </a:r>
            <a:r>
              <a:rPr lang="en-US" sz="2800" spc="-4" dirty="0" smtClean="0">
                <a:latin typeface="Times New Roman"/>
                <a:cs typeface="Times New Roman"/>
              </a:rPr>
              <a:t>quotation marks and citing </a:t>
            </a:r>
            <a:r>
              <a:rPr lang="en-US" sz="2800" dirty="0" smtClean="0">
                <a:latin typeface="Times New Roman"/>
                <a:cs typeface="Times New Roman"/>
              </a:rPr>
              <a:t>the </a:t>
            </a:r>
            <a:r>
              <a:rPr lang="en-US" sz="2800" spc="-4" dirty="0" smtClean="0">
                <a:latin typeface="Times New Roman"/>
                <a:cs typeface="Times New Roman"/>
              </a:rPr>
              <a:t>source.  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19115" marR="4559" indent="-307718">
              <a:lnSpc>
                <a:spcPct val="99700"/>
              </a:lnSpc>
              <a:buChar char="•"/>
              <a:tabLst>
                <a:tab pos="318546" algn="l"/>
                <a:tab pos="319115" algn="l"/>
              </a:tabLst>
            </a:pPr>
            <a:r>
              <a:rPr sz="2500" spc="-4" smtClean="0">
                <a:solidFill>
                  <a:srgbClr val="0000FF"/>
                </a:solidFill>
                <a:latin typeface="Times New Roman"/>
                <a:cs typeface="Times New Roman"/>
              </a:rPr>
              <a:t>Misrepresentation</a:t>
            </a:r>
            <a:r>
              <a:rPr sz="2500" spc="-4" dirty="0">
                <a:solidFill>
                  <a:srgbClr val="0000FF"/>
                </a:solidFill>
                <a:latin typeface="Times New Roman"/>
                <a:cs typeface="Times New Roman"/>
              </a:rPr>
              <a:t>: </a:t>
            </a:r>
            <a:r>
              <a:rPr sz="2500" spc="-4" dirty="0">
                <a:latin typeface="Times New Roman"/>
                <a:cs typeface="Times New Roman"/>
              </a:rPr>
              <a:t>Intentionally </a:t>
            </a:r>
            <a:r>
              <a:rPr sz="2500" dirty="0">
                <a:latin typeface="Times New Roman"/>
                <a:cs typeface="Times New Roman"/>
              </a:rPr>
              <a:t>giving </a:t>
            </a:r>
            <a:r>
              <a:rPr sz="2500" spc="-4" dirty="0">
                <a:latin typeface="Times New Roman"/>
                <a:cs typeface="Times New Roman"/>
              </a:rPr>
              <a:t>false  information </a:t>
            </a:r>
            <a:r>
              <a:rPr sz="2500" dirty="0">
                <a:latin typeface="Times New Roman"/>
                <a:cs typeface="Times New Roman"/>
              </a:rPr>
              <a:t>to </a:t>
            </a:r>
            <a:r>
              <a:rPr sz="2500" spc="-4" dirty="0">
                <a:latin typeface="Times New Roman"/>
                <a:cs typeface="Times New Roman"/>
              </a:rPr>
              <a:t>an instructor, </a:t>
            </a:r>
            <a:r>
              <a:rPr sz="2500" dirty="0">
                <a:latin typeface="Times New Roman"/>
                <a:cs typeface="Times New Roman"/>
              </a:rPr>
              <a:t>for </a:t>
            </a:r>
            <a:r>
              <a:rPr sz="2500" spc="-4" dirty="0">
                <a:latin typeface="Times New Roman"/>
                <a:cs typeface="Times New Roman"/>
              </a:rPr>
              <a:t>example, </a:t>
            </a:r>
            <a:r>
              <a:rPr sz="2500" dirty="0">
                <a:latin typeface="Times New Roman"/>
                <a:cs typeface="Times New Roman"/>
              </a:rPr>
              <a:t>by lying  </a:t>
            </a:r>
            <a:r>
              <a:rPr sz="2500" spc="-4" dirty="0">
                <a:latin typeface="Times New Roman"/>
                <a:cs typeface="Times New Roman"/>
              </a:rPr>
              <a:t>about </a:t>
            </a:r>
            <a:r>
              <a:rPr sz="2500" dirty="0">
                <a:latin typeface="Times New Roman"/>
                <a:cs typeface="Times New Roman"/>
              </a:rPr>
              <a:t>why one </a:t>
            </a:r>
            <a:r>
              <a:rPr sz="2500" spc="-4" dirty="0">
                <a:latin typeface="Times New Roman"/>
                <a:cs typeface="Times New Roman"/>
              </a:rPr>
              <a:t>missed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-4" dirty="0">
                <a:latin typeface="Times New Roman"/>
                <a:cs typeface="Times New Roman"/>
              </a:rPr>
              <a:t>test</a:t>
            </a:r>
            <a:r>
              <a:rPr sz="2500" spc="-4">
                <a:latin typeface="Times New Roman"/>
                <a:cs typeface="Times New Roman"/>
              </a:rPr>
              <a:t>.</a:t>
            </a:r>
            <a:r>
              <a:rPr sz="2500" spc="-18">
                <a:latin typeface="Times New Roman"/>
                <a:cs typeface="Times New Roman"/>
              </a:rPr>
              <a:t> </a:t>
            </a:r>
            <a:endParaRPr sz="2500">
              <a:latin typeface="Times New Roman"/>
              <a:cs typeface="Times New Roman"/>
            </a:endParaRPr>
          </a:p>
          <a:p>
            <a:pPr marL="319115" marR="438784" indent="-307718" algn="just">
              <a:lnSpc>
                <a:spcPct val="100099"/>
              </a:lnSpc>
              <a:spcBef>
                <a:spcPts val="543"/>
              </a:spcBef>
              <a:buChar char="•"/>
              <a:tabLst>
                <a:tab pos="319115" algn="l"/>
              </a:tabLst>
            </a:pPr>
            <a:r>
              <a:rPr sz="2500" spc="-4" dirty="0">
                <a:solidFill>
                  <a:srgbClr val="0000FF"/>
                </a:solidFill>
                <a:latin typeface="Times New Roman"/>
                <a:cs typeface="Times New Roman"/>
              </a:rPr>
              <a:t>Failure </a:t>
            </a:r>
            <a:r>
              <a:rPr sz="2500" dirty="0">
                <a:solidFill>
                  <a:srgbClr val="0000FF"/>
                </a:solidFill>
                <a:latin typeface="Times New Roman"/>
                <a:cs typeface="Times New Roman"/>
              </a:rPr>
              <a:t>to </a:t>
            </a:r>
            <a:r>
              <a:rPr sz="2500" spc="-4" dirty="0">
                <a:solidFill>
                  <a:srgbClr val="0000FF"/>
                </a:solidFill>
                <a:latin typeface="Times New Roman"/>
                <a:cs typeface="Times New Roman"/>
              </a:rPr>
              <a:t>contribute </a:t>
            </a:r>
            <a:r>
              <a:rPr sz="2500" dirty="0">
                <a:solidFill>
                  <a:srgbClr val="0000FF"/>
                </a:solidFill>
                <a:latin typeface="Times New Roman"/>
                <a:cs typeface="Times New Roman"/>
              </a:rPr>
              <a:t>to a </a:t>
            </a:r>
            <a:r>
              <a:rPr sz="2500" spc="-4" dirty="0">
                <a:solidFill>
                  <a:srgbClr val="0000FF"/>
                </a:solidFill>
                <a:latin typeface="Times New Roman"/>
                <a:cs typeface="Times New Roman"/>
              </a:rPr>
              <a:t>collaborative project:  </a:t>
            </a:r>
            <a:r>
              <a:rPr sz="2500" spc="-4" dirty="0">
                <a:latin typeface="Times New Roman"/>
                <a:cs typeface="Times New Roman"/>
              </a:rPr>
              <a:t>failing </a:t>
            </a:r>
            <a:r>
              <a:rPr sz="2500" dirty="0">
                <a:latin typeface="Times New Roman"/>
                <a:cs typeface="Times New Roman"/>
              </a:rPr>
              <a:t>to do one</a:t>
            </a:r>
            <a:r>
              <a:rPr sz="2500" dirty="0">
                <a:latin typeface="MS PGothic"/>
                <a:cs typeface="MS PGothic"/>
              </a:rPr>
              <a:t>’</a:t>
            </a:r>
            <a:r>
              <a:rPr sz="2500" dirty="0">
                <a:latin typeface="Times New Roman"/>
                <a:cs typeface="Times New Roman"/>
              </a:rPr>
              <a:t>s </a:t>
            </a:r>
            <a:r>
              <a:rPr sz="2500" spc="-4" dirty="0">
                <a:latin typeface="Times New Roman"/>
                <a:cs typeface="Times New Roman"/>
              </a:rPr>
              <a:t>fair share </a:t>
            </a:r>
            <a:r>
              <a:rPr sz="2500" dirty="0">
                <a:latin typeface="Times New Roman"/>
                <a:cs typeface="Times New Roman"/>
              </a:rPr>
              <a:t>on a joint </a:t>
            </a:r>
            <a:r>
              <a:rPr sz="2500" spc="-4" dirty="0">
                <a:latin typeface="Times New Roman"/>
                <a:cs typeface="Times New Roman"/>
              </a:rPr>
              <a:t>project</a:t>
            </a:r>
            <a:r>
              <a:rPr sz="2500" spc="-4">
                <a:latin typeface="Times New Roman"/>
                <a:cs typeface="Times New Roman"/>
              </a:rPr>
              <a:t>.  </a:t>
            </a:r>
            <a:endParaRPr sz="2500">
              <a:latin typeface="Times New Roman"/>
              <a:cs typeface="Times New Roman"/>
            </a:endParaRPr>
          </a:p>
          <a:p>
            <a:pPr marL="319115" marR="749351" indent="-307718">
              <a:lnSpc>
                <a:spcPct val="102000"/>
              </a:lnSpc>
              <a:spcBef>
                <a:spcPts val="489"/>
              </a:spcBef>
              <a:buChar char="•"/>
              <a:tabLst>
                <a:tab pos="318546" algn="l"/>
                <a:tab pos="319115" algn="l"/>
              </a:tabLst>
            </a:pPr>
            <a:r>
              <a:rPr sz="2500" spc="-4" smtClean="0">
                <a:solidFill>
                  <a:srgbClr val="0000FF"/>
                </a:solidFill>
                <a:latin typeface="Times New Roman"/>
                <a:cs typeface="Times New Roman"/>
              </a:rPr>
              <a:t>Theft</a:t>
            </a:r>
            <a:r>
              <a:rPr sz="2500" spc="-4" dirty="0">
                <a:solidFill>
                  <a:srgbClr val="0000FF"/>
                </a:solidFill>
                <a:latin typeface="Times New Roman"/>
                <a:cs typeface="Times New Roman"/>
              </a:rPr>
              <a:t>: </a:t>
            </a:r>
            <a:r>
              <a:rPr sz="2500" spc="-4" dirty="0">
                <a:latin typeface="Times New Roman"/>
                <a:cs typeface="Times New Roman"/>
              </a:rPr>
              <a:t>Stealing, </a:t>
            </a:r>
            <a:r>
              <a:rPr sz="2500" dirty="0">
                <a:latin typeface="Times New Roman"/>
                <a:cs typeface="Times New Roman"/>
              </a:rPr>
              <a:t>for </a:t>
            </a:r>
            <a:r>
              <a:rPr sz="2500" spc="-4" dirty="0">
                <a:latin typeface="Times New Roman"/>
                <a:cs typeface="Times New Roman"/>
              </a:rPr>
              <a:t>example, stealing library  </a:t>
            </a:r>
            <a:r>
              <a:rPr sz="2500" dirty="0">
                <a:latin typeface="Times New Roman"/>
                <a:cs typeface="Times New Roman"/>
              </a:rPr>
              <a:t>books or </a:t>
            </a:r>
            <a:r>
              <a:rPr sz="2500" spc="-4" dirty="0">
                <a:latin typeface="Times New Roman"/>
                <a:cs typeface="Times New Roman"/>
              </a:rPr>
              <a:t>other students</a:t>
            </a:r>
            <a:r>
              <a:rPr sz="2500" spc="-4" dirty="0">
                <a:latin typeface="MS PGothic"/>
                <a:cs typeface="MS PGothic"/>
              </a:rPr>
              <a:t>’ </a:t>
            </a:r>
            <a:r>
              <a:rPr sz="2500" spc="-4" dirty="0">
                <a:latin typeface="Times New Roman"/>
                <a:cs typeface="Times New Roman"/>
              </a:rPr>
              <a:t>property</a:t>
            </a:r>
            <a:r>
              <a:rPr sz="2500" spc="-4">
                <a:latin typeface="Times New Roman"/>
                <a:cs typeface="Times New Roman"/>
              </a:rPr>
              <a:t>.</a:t>
            </a:r>
            <a:r>
              <a:rPr sz="2500" spc="-117">
                <a:latin typeface="Times New Roman"/>
                <a:cs typeface="Times New Roman"/>
              </a:rPr>
              <a:t> </a:t>
            </a:r>
            <a:endParaRPr lang="en-US" sz="2500" spc="-4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19115" marR="749351" indent="-307718">
              <a:lnSpc>
                <a:spcPct val="102000"/>
              </a:lnSpc>
              <a:spcBef>
                <a:spcPts val="489"/>
              </a:spcBef>
              <a:buChar char="•"/>
              <a:tabLst>
                <a:tab pos="318546" algn="l"/>
                <a:tab pos="319115" algn="l"/>
              </a:tabLst>
            </a:pPr>
            <a:r>
              <a:rPr lang="en-US" sz="2800" dirty="0" smtClean="0"/>
              <a:t>Don’t cheat on attendance sheets</a:t>
            </a:r>
            <a:endParaRPr sz="2500" b="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80" y="-20790"/>
            <a:ext cx="7467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students Say</a:t>
            </a:r>
            <a:endParaRPr lang="en-US" dirty="0"/>
          </a:p>
        </p:txBody>
      </p:sp>
      <p:sp>
        <p:nvSpPr>
          <p:cNvPr id="5632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 smtClean="0"/>
              <a:t>70% of American high school seniors admit to cheating on at least one test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95% of the students who said they cheated were never caught. </a:t>
            </a:r>
          </a:p>
          <a:p>
            <a:endParaRPr lang="en-US" dirty="0" smtClean="0"/>
          </a:p>
          <a:p>
            <a:r>
              <a:rPr lang="en-US" dirty="0" smtClean="0"/>
              <a:t>An average of 75% of college students report cheating sometime during their college career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95427" y="246502"/>
            <a:ext cx="8637562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0176" marR="4559" indent="-512864">
              <a:lnSpc>
                <a:spcPts val="3859"/>
              </a:lnSpc>
            </a:pPr>
            <a:r>
              <a:rPr sz="3200" spc="-4" dirty="0">
                <a:latin typeface="Times New Roman"/>
                <a:cs typeface="Times New Roman"/>
              </a:rPr>
              <a:t>Academic Integrity: Faculty</a:t>
            </a:r>
            <a:r>
              <a:rPr sz="3200" spc="-4">
                <a:latin typeface="Times New Roman"/>
                <a:cs typeface="Times New Roman"/>
              </a:rPr>
              <a:t>, </a:t>
            </a:r>
            <a:r>
              <a:rPr lang="en-US" sz="3200" spc="-4" dirty="0" smtClean="0">
                <a:latin typeface="Times New Roman"/>
                <a:cs typeface="Times New Roman"/>
              </a:rPr>
              <a:t/>
            </a:r>
            <a:br>
              <a:rPr lang="en-US" sz="3200" spc="-4" dirty="0" smtClean="0">
                <a:latin typeface="Times New Roman"/>
                <a:cs typeface="Times New Roman"/>
              </a:rPr>
            </a:br>
            <a:r>
              <a:rPr sz="3200" spc="-4" smtClean="0">
                <a:latin typeface="Times New Roman"/>
                <a:cs typeface="Times New Roman"/>
              </a:rPr>
              <a:t> </a:t>
            </a:r>
            <a:r>
              <a:rPr sz="3200" spc="-4" dirty="0">
                <a:latin typeface="Times New Roman"/>
                <a:cs typeface="Times New Roman"/>
              </a:rPr>
              <a:t>Implications </a:t>
            </a:r>
            <a:r>
              <a:rPr sz="3200" b="0" dirty="0">
                <a:latin typeface="Times New Roman"/>
                <a:cs typeface="Times New Roman"/>
              </a:rPr>
              <a:t>for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4" dirty="0">
                <a:latin typeface="Times New Roman"/>
                <a:cs typeface="Times New Roman"/>
              </a:rPr>
              <a:t>Future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431" y="2482244"/>
            <a:ext cx="7976227" cy="1795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indent="-307718">
              <a:lnSpc>
                <a:spcPts val="3715"/>
              </a:lnSpc>
              <a:buChar char="•"/>
              <a:tabLst>
                <a:tab pos="318546" algn="l"/>
                <a:tab pos="319115" algn="l"/>
              </a:tabLst>
            </a:pPr>
            <a:r>
              <a:rPr sz="3200" spc="-4" dirty="0">
                <a:solidFill>
                  <a:srgbClr val="0000FF"/>
                </a:solidFill>
                <a:latin typeface="Times New Roman"/>
                <a:cs typeface="Times New Roman"/>
              </a:rPr>
              <a:t>Faculty unethical</a:t>
            </a:r>
            <a:r>
              <a:rPr sz="3200" spc="-3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0000FF"/>
                </a:solidFill>
                <a:latin typeface="Times New Roman"/>
                <a:cs typeface="Times New Roman"/>
              </a:rPr>
              <a:t>behavior:</a:t>
            </a:r>
            <a:endParaRPr sz="3200">
              <a:latin typeface="Times New Roman"/>
              <a:cs typeface="Times New Roman"/>
            </a:endParaRPr>
          </a:p>
          <a:p>
            <a:pPr marL="672422" lvl="1" indent="-250734">
              <a:spcBef>
                <a:spcPts val="583"/>
              </a:spcBef>
              <a:buChar char="–"/>
              <a:tabLst>
                <a:tab pos="678120" algn="l"/>
              </a:tabLst>
            </a:pPr>
            <a:r>
              <a:rPr sz="2500" spc="-4" dirty="0">
                <a:latin typeface="Times New Roman"/>
                <a:cs typeface="Times New Roman"/>
              </a:rPr>
              <a:t>Failure </a:t>
            </a:r>
            <a:r>
              <a:rPr sz="2500" dirty="0">
                <a:latin typeface="Times New Roman"/>
                <a:cs typeface="Times New Roman"/>
              </a:rPr>
              <a:t>to show up for </a:t>
            </a:r>
            <a:r>
              <a:rPr sz="2500" spc="-4" dirty="0">
                <a:latin typeface="Times New Roman"/>
                <a:cs typeface="Times New Roman"/>
              </a:rPr>
              <a:t>class; condescending</a:t>
            </a:r>
            <a:endParaRPr sz="2500">
              <a:latin typeface="Times New Roman"/>
              <a:cs typeface="Times New Roman"/>
            </a:endParaRPr>
          </a:p>
          <a:p>
            <a:pPr marL="672422" marR="429096" lvl="1" indent="-250734">
              <a:lnSpc>
                <a:spcPts val="2987"/>
              </a:lnSpc>
              <a:spcBef>
                <a:spcPts val="695"/>
              </a:spcBef>
              <a:buChar char="–"/>
              <a:tabLst>
                <a:tab pos="678120" algn="l"/>
              </a:tabLst>
            </a:pPr>
            <a:r>
              <a:rPr sz="2500" spc="-4" dirty="0">
                <a:latin typeface="Times New Roman"/>
                <a:cs typeface="Times New Roman"/>
              </a:rPr>
              <a:t>Failure </a:t>
            </a:r>
            <a:r>
              <a:rPr sz="2500" dirty="0">
                <a:latin typeface="Times New Roman"/>
                <a:cs typeface="Times New Roman"/>
              </a:rPr>
              <a:t>to monitor </a:t>
            </a:r>
            <a:r>
              <a:rPr sz="2500" spc="-4" dirty="0">
                <a:latin typeface="Times New Roman"/>
                <a:cs typeface="Times New Roman"/>
              </a:rPr>
              <a:t>exams?/report unethical  behavior, re-use </a:t>
            </a:r>
            <a:r>
              <a:rPr sz="2500" dirty="0">
                <a:latin typeface="Times New Roman"/>
                <a:cs typeface="Times New Roman"/>
              </a:rPr>
              <a:t>of old </a:t>
            </a:r>
            <a:r>
              <a:rPr sz="2500" spc="-4" dirty="0">
                <a:latin typeface="Times New Roman"/>
                <a:cs typeface="Times New Roman"/>
              </a:rPr>
              <a:t>exams</a:t>
            </a:r>
            <a:r>
              <a:rPr sz="2500" spc="-4">
                <a:latin typeface="Times New Roman"/>
                <a:cs typeface="Times New Roman"/>
              </a:rPr>
              <a:t>?</a:t>
            </a:r>
            <a:r>
              <a:rPr sz="2500" spc="4">
                <a:latin typeface="Times New Roman"/>
                <a:cs typeface="Times New Roman"/>
              </a:rPr>
              <a:t> 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03" y="-245878"/>
            <a:ext cx="8574266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Important Notes about the Code of Ethics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1"/>
          </p:nvPr>
        </p:nvSpPr>
        <p:spPr>
          <a:xfrm>
            <a:off x="260248" y="1347298"/>
            <a:ext cx="7467600" cy="523875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It is not a legally binding document.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It is not something that we want (or need) engineers to memorize.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It is something we want engineers to understand and be able to live by as engineers.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However, in the beginning knowing the code is a guide to understanding how to apply it.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72" y="7346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What we Will Discuss</a:t>
            </a:r>
            <a:endParaRPr lang="en-US" sz="3600" dirty="0"/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The code of ethics for engineers.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Practicing ethics as an engineering student.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How to identify and analyze ethical dilemmas through case analysis.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Specific examples of ethical situations you may encounter.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hank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 rot="20587289">
            <a:off x="1278468" y="1339939"/>
            <a:ext cx="6238220" cy="374293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pPr marL="102870">
                <a:lnSpc>
                  <a:spcPts val="1240"/>
                </a:lnSpc>
              </a:pPr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6356" y="21414"/>
            <a:ext cx="7467600" cy="1143000"/>
          </a:xfrm>
          <a:prstGeom prst="rect">
            <a:avLst/>
          </a:prstGeom>
        </p:spPr>
        <p:txBody>
          <a:bodyPr vert="horz" wrap="square" lIns="0" tIns="179323" rIns="0" bIns="0" rtlCol="0">
            <a:spAutoFit/>
          </a:bodyPr>
          <a:lstStyle/>
          <a:p>
            <a:pPr marL="2769235">
              <a:lnSpc>
                <a:spcPct val="100000"/>
              </a:lnSpc>
            </a:pPr>
            <a:r>
              <a:rPr b="1" spc="-5" dirty="0">
                <a:latin typeface="Calibri"/>
                <a:cs typeface="Calibri"/>
              </a:rPr>
              <a:t>D</a:t>
            </a:r>
            <a:r>
              <a:rPr b="1" spc="-40" dirty="0">
                <a:latin typeface="Calibri"/>
                <a:cs typeface="Calibri"/>
              </a:rPr>
              <a:t>e</a:t>
            </a:r>
            <a:r>
              <a:rPr b="1" spc="-5" dirty="0">
                <a:latin typeface="Calibri"/>
                <a:cs typeface="Calibri"/>
              </a:rPr>
              <a:t>fini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773"/>
            <a:ext cx="7816850" cy="400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3200" u="heavy" spc="-15" dirty="0">
                <a:latin typeface="Calibri"/>
                <a:cs typeface="Calibri"/>
              </a:rPr>
              <a:t>Morals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480" dirty="0">
                <a:latin typeface="Arial"/>
                <a:cs typeface="Arial"/>
              </a:rPr>
              <a:t> </a:t>
            </a:r>
            <a:r>
              <a:rPr sz="2800" spc="-15" dirty="0">
                <a:latin typeface="Calibri"/>
                <a:cs typeface="Calibri"/>
              </a:rPr>
              <a:t>personal </a:t>
            </a:r>
            <a:r>
              <a:rPr sz="2800" spc="-5" dirty="0">
                <a:latin typeface="Calibri"/>
                <a:cs typeface="Calibri"/>
              </a:rPr>
              <a:t>rules of </a:t>
            </a:r>
            <a:r>
              <a:rPr sz="2800" spc="-10" dirty="0">
                <a:latin typeface="Calibri"/>
                <a:cs typeface="Calibri"/>
              </a:rPr>
              <a:t>right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wrong behavior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434" dirty="0">
                <a:latin typeface="Arial"/>
                <a:cs typeface="Arial"/>
              </a:rPr>
              <a:t> </a:t>
            </a:r>
            <a:r>
              <a:rPr sz="2800" i="1" spc="-5" dirty="0">
                <a:latin typeface="Calibri"/>
                <a:cs typeface="Calibri"/>
              </a:rPr>
              <a:t>e.g. derived from a </a:t>
            </a:r>
            <a:r>
              <a:rPr sz="2800" i="1" spc="-25" dirty="0">
                <a:latin typeface="Calibri"/>
                <a:cs typeface="Calibri"/>
              </a:rPr>
              <a:t>person’s </a:t>
            </a:r>
            <a:r>
              <a:rPr sz="2800" i="1" spc="-5" dirty="0">
                <a:latin typeface="Calibri"/>
                <a:cs typeface="Calibri"/>
              </a:rPr>
              <a:t>upbringing, religious</a:t>
            </a:r>
            <a:endParaRPr sz="28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</a:pPr>
            <a:r>
              <a:rPr sz="2800" i="1" spc="-10" dirty="0">
                <a:latin typeface="Calibri"/>
                <a:cs typeface="Calibri"/>
              </a:rPr>
              <a:t>beliefs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 b="1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3200" u="heavy" spc="-10" dirty="0">
                <a:latin typeface="Calibri"/>
                <a:cs typeface="Calibri"/>
              </a:rPr>
              <a:t>Ethics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434" dirty="0">
                <a:latin typeface="Arial"/>
                <a:cs typeface="Arial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code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5" dirty="0">
                <a:latin typeface="Calibri"/>
                <a:cs typeface="Calibri"/>
              </a:rPr>
              <a:t>of rules </a:t>
            </a:r>
            <a:r>
              <a:rPr sz="2800" spc="-10" dirty="0">
                <a:latin typeface="Calibri"/>
                <a:cs typeface="Calibri"/>
              </a:rPr>
              <a:t>defining </a:t>
            </a:r>
            <a:r>
              <a:rPr sz="2800" spc="-15" dirty="0">
                <a:latin typeface="Calibri"/>
                <a:cs typeface="Calibri"/>
              </a:rPr>
              <a:t>moral behavior</a:t>
            </a:r>
            <a:endParaRPr sz="28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</a:pP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a particular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society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4413"/>
            <a:ext cx="8839200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           </a:t>
            </a:r>
            <a:r>
              <a:rPr lang="en-US" sz="3600" dirty="0" smtClean="0">
                <a:solidFill>
                  <a:srgbClr val="FF0000"/>
                </a:solidFill>
              </a:rPr>
              <a:t>                                       Differences</a:t>
            </a:r>
            <a:endParaRPr 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00798454"/>
              </p:ext>
            </p:extLst>
          </p:nvPr>
        </p:nvGraphicFramePr>
        <p:xfrm>
          <a:off x="152400" y="1043659"/>
          <a:ext cx="8839200" cy="57651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19600"/>
                <a:gridCol w="4419600"/>
              </a:tblGrid>
              <a:tr h="60739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Morals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Ethics</a:t>
                      </a:r>
                      <a:endParaRPr lang="en-US" sz="2800" dirty="0"/>
                    </a:p>
                  </a:txBody>
                  <a:tcPr/>
                </a:tc>
              </a:tr>
              <a:tr h="5157728">
                <a:tc>
                  <a:txBody>
                    <a:bodyPr/>
                    <a:lstStyle/>
                    <a:p>
                      <a:pPr marL="457200" indent="-457200">
                        <a:buFont typeface="Wingdings" pitchFamily="2" charset="2"/>
                        <a:buNone/>
                      </a:pPr>
                      <a:endParaRPr lang="en-US" sz="2400" baseline="0" dirty="0" smtClean="0"/>
                    </a:p>
                    <a:p>
                      <a:pPr marL="457200" indent="-457200">
                        <a:buFont typeface="Wingdings" pitchFamily="2" charset="2"/>
                        <a:buChar char="ü"/>
                      </a:pP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Social</a:t>
                      </a:r>
                      <a:r>
                        <a:rPr lang="en-US" sz="2400" baseline="0" dirty="0" smtClean="0"/>
                        <a:t> in Nature</a:t>
                      </a:r>
                    </a:p>
                    <a:p>
                      <a:pPr marL="457200" indent="-457200">
                        <a:buFont typeface="Wingdings" pitchFamily="2" charset="2"/>
                        <a:buChar char="ü"/>
                      </a:pPr>
                      <a:endParaRPr lang="en-US" sz="2400" baseline="0" dirty="0" smtClean="0"/>
                    </a:p>
                    <a:p>
                      <a:pPr marL="457200" indent="-457200">
                        <a:buFont typeface="Wingdings" pitchFamily="2" charset="2"/>
                        <a:buChar char="ü"/>
                      </a:pPr>
                      <a:r>
                        <a:rPr lang="en-US" sz="2400" baseline="0" dirty="0" smtClean="0"/>
                        <a:t>Based on Customs</a:t>
                      </a:r>
                    </a:p>
                    <a:p>
                      <a:pPr marL="457200" indent="-457200">
                        <a:buFont typeface="Wingdings" pitchFamily="2" charset="2"/>
                        <a:buChar char="ü"/>
                      </a:pPr>
                      <a:endParaRPr lang="en-US" sz="2400" baseline="0" dirty="0" smtClean="0"/>
                    </a:p>
                    <a:p>
                      <a:pPr marL="457200" indent="-457200">
                        <a:buFont typeface="Wingdings" pitchFamily="2" charset="2"/>
                        <a:buChar char="ü"/>
                      </a:pPr>
                      <a:r>
                        <a:rPr lang="en-US" sz="2400" baseline="0" dirty="0" smtClean="0"/>
                        <a:t>Accepted by religious/cultural </a:t>
                      </a:r>
                      <a:r>
                        <a:rPr lang="en-US" sz="2400" baseline="0" dirty="0" smtClean="0"/>
                        <a:t>institutions</a:t>
                      </a:r>
                    </a:p>
                    <a:p>
                      <a:pPr marL="457200" indent="-457200">
                        <a:buFont typeface="Wingdings" pitchFamily="2" charset="2"/>
                        <a:buNone/>
                      </a:pPr>
                      <a:endParaRPr lang="en-US" sz="2400" baseline="0" dirty="0" smtClean="0"/>
                    </a:p>
                    <a:p>
                      <a:pPr marL="457200" indent="-457200">
                        <a:buFont typeface="Wingdings" pitchFamily="2" charset="2"/>
                        <a:buChar char="ü"/>
                      </a:pPr>
                      <a:r>
                        <a:rPr lang="en-US" sz="2400" baseline="0" dirty="0" smtClean="0"/>
                        <a:t>General </a:t>
                      </a:r>
                      <a:r>
                        <a:rPr lang="en-US" sz="2400" baseline="0" dirty="0" smtClean="0"/>
                        <a:t>principles (</a:t>
                      </a:r>
                      <a:r>
                        <a:rPr lang="en-US" sz="2400" baseline="0" dirty="0" smtClean="0"/>
                        <a:t>Friends &amp; Family</a:t>
                      </a:r>
                      <a:r>
                        <a:rPr lang="en-US" sz="2400" baseline="0" dirty="0" smtClean="0"/>
                        <a:t>)</a:t>
                      </a:r>
                    </a:p>
                    <a:p>
                      <a:pPr marL="457200" indent="-457200">
                        <a:buFont typeface="Wingdings" pitchFamily="2" charset="2"/>
                        <a:buNone/>
                      </a:pPr>
                      <a:endParaRPr lang="en-US" sz="2400" baseline="0" dirty="0" smtClean="0"/>
                    </a:p>
                    <a:p>
                      <a:pPr marL="457200" indent="-457200">
                        <a:buFont typeface="Wingdings" pitchFamily="2" charset="2"/>
                        <a:buChar char="ü"/>
                      </a:pPr>
                      <a:r>
                        <a:rPr lang="en-US" sz="2400" dirty="0" smtClean="0"/>
                        <a:t>Narrow</a:t>
                      </a:r>
                      <a:r>
                        <a:rPr lang="en-US" sz="2400" baseline="0" dirty="0" smtClean="0"/>
                        <a:t> Scope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Wingdings" pitchFamily="2" charset="2"/>
                        <a:buNone/>
                      </a:pPr>
                      <a:endParaRPr lang="en-US" sz="2400" baseline="0" dirty="0" smtClean="0"/>
                    </a:p>
                    <a:p>
                      <a:pPr marL="457200" indent="-457200">
                        <a:buFont typeface="Wingdings" pitchFamily="2" charset="2"/>
                        <a:buChar char="ü"/>
                      </a:pP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Personal</a:t>
                      </a:r>
                      <a:r>
                        <a:rPr lang="en-US" sz="2400" baseline="0" dirty="0" smtClean="0"/>
                        <a:t> in Nature</a:t>
                      </a:r>
                    </a:p>
                    <a:p>
                      <a:pPr marL="457200" indent="-457200">
                        <a:buFont typeface="Wingdings" pitchFamily="2" charset="2"/>
                        <a:buChar char="ü"/>
                      </a:pPr>
                      <a:endParaRPr lang="en-US" sz="2400" baseline="0" dirty="0" smtClean="0"/>
                    </a:p>
                    <a:p>
                      <a:pPr marL="457200" indent="-457200">
                        <a:buFont typeface="Wingdings" pitchFamily="2" charset="2"/>
                        <a:buChar char="ü"/>
                      </a:pPr>
                      <a:r>
                        <a:rPr lang="en-US" sz="2400" baseline="0" dirty="0" smtClean="0"/>
                        <a:t>Based on Personal Aspects</a:t>
                      </a:r>
                    </a:p>
                    <a:p>
                      <a:pPr marL="457200" indent="-457200">
                        <a:buFont typeface="Wingdings" pitchFamily="2" charset="2"/>
                        <a:buChar char="ü"/>
                      </a:pPr>
                      <a:endParaRPr lang="en-US" sz="2400" baseline="0" dirty="0" smtClean="0"/>
                    </a:p>
                    <a:p>
                      <a:pPr marL="457200" indent="-457200">
                        <a:buFont typeface="Wingdings" pitchFamily="2" charset="2"/>
                        <a:buChar char="ü"/>
                      </a:pPr>
                      <a:r>
                        <a:rPr lang="en-US" sz="2400" baseline="0" dirty="0" smtClean="0"/>
                        <a:t>Personally accepted</a:t>
                      </a:r>
                    </a:p>
                    <a:p>
                      <a:pPr marL="457200" indent="-457200">
                        <a:buFont typeface="Wingdings" pitchFamily="2" charset="2"/>
                        <a:buChar char="ü"/>
                      </a:pPr>
                      <a:endParaRPr lang="en-US" sz="2400" baseline="0" dirty="0" smtClean="0"/>
                    </a:p>
                    <a:p>
                      <a:pPr marL="457200" indent="-457200">
                        <a:buFont typeface="Wingdings" pitchFamily="2" charset="2"/>
                        <a:buNone/>
                      </a:pPr>
                      <a:endParaRPr lang="en-US" sz="2400" baseline="0" dirty="0" smtClean="0"/>
                    </a:p>
                    <a:p>
                      <a:pPr marL="457200" indent="-457200">
                        <a:buFont typeface="Wingdings" pitchFamily="2" charset="2"/>
                        <a:buNone/>
                      </a:pPr>
                      <a:endParaRPr lang="en-US" sz="2400" baseline="0" dirty="0" smtClean="0"/>
                    </a:p>
                    <a:p>
                      <a:pPr marL="457200" indent="-457200">
                        <a:buFont typeface="Wingdings" pitchFamily="2" charset="2"/>
                        <a:buChar char="ü"/>
                      </a:pPr>
                      <a:r>
                        <a:rPr lang="en-US" sz="2400" baseline="0" dirty="0" smtClean="0"/>
                        <a:t>Personal principles(own</a:t>
                      </a:r>
                      <a:r>
                        <a:rPr lang="en-US" sz="2400" baseline="0" dirty="0" smtClean="0"/>
                        <a:t>)</a:t>
                      </a:r>
                    </a:p>
                    <a:p>
                      <a:pPr marL="457200" indent="-457200">
                        <a:buFont typeface="Wingdings" pitchFamily="2" charset="2"/>
                        <a:buNone/>
                      </a:pPr>
                      <a:endParaRPr lang="en-US" sz="2400" baseline="0" dirty="0" smtClean="0"/>
                    </a:p>
                    <a:p>
                      <a:pPr marL="457200" indent="-457200">
                        <a:buFont typeface="Wingdings" pitchFamily="2" charset="2"/>
                        <a:buChar char="ü"/>
                      </a:pPr>
                      <a:endParaRPr lang="en-US" sz="2400" baseline="0" dirty="0" smtClean="0"/>
                    </a:p>
                    <a:p>
                      <a:pPr marL="457200" indent="-457200">
                        <a:buFont typeface="Wingdings" pitchFamily="2" charset="2"/>
                        <a:buChar char="ü"/>
                      </a:pPr>
                      <a:r>
                        <a:rPr lang="en-US" sz="2400" dirty="0" smtClean="0"/>
                        <a:t>Wider scope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264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6860" y="-189606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rgbClr val="3333CC"/>
                </a:solidFill>
              </a:rPr>
              <a:t>Moral </a:t>
            </a:r>
            <a:r>
              <a:rPr lang="en-US" dirty="0">
                <a:solidFill>
                  <a:srgbClr val="3333CC"/>
                </a:solidFill>
              </a:rPr>
              <a:t>Reasoning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6296"/>
            <a:ext cx="7467600" cy="4873752"/>
          </a:xfrm>
        </p:spPr>
        <p:txBody>
          <a:bodyPr/>
          <a:lstStyle/>
          <a:p>
            <a:r>
              <a:rPr lang="en-US" dirty="0"/>
              <a:t>Moral Reasoning </a:t>
            </a:r>
          </a:p>
          <a:p>
            <a:pPr lvl="1"/>
            <a:r>
              <a:rPr lang="en-US" dirty="0"/>
              <a:t>Reasons for various ethical practices</a:t>
            </a:r>
          </a:p>
          <a:p>
            <a:pPr lvl="1"/>
            <a:endParaRPr lang="en-US" dirty="0"/>
          </a:p>
          <a:p>
            <a:pPr lvl="1" algn="ctr"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11268" name="Picture 4" descr="w0015-n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2199" y="2166425"/>
            <a:ext cx="7165145" cy="43387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52" y="0"/>
            <a:ext cx="7467600" cy="826782"/>
          </a:xfrm>
        </p:spPr>
        <p:txBody>
          <a:bodyPr/>
          <a:lstStyle/>
          <a:p>
            <a:r>
              <a:rPr lang="en-US" dirty="0" smtClean="0"/>
              <a:t>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92" y="1107820"/>
            <a:ext cx="7467600" cy="4873752"/>
          </a:xfrm>
        </p:spPr>
        <p:txBody>
          <a:bodyPr/>
          <a:lstStyle/>
          <a:p>
            <a:r>
              <a:rPr lang="en-US" dirty="0" smtClean="0"/>
              <a:t>“Character is like a tree and reputation like its shadow. The shadow is what we think of it,  the tree is real thing.”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Character is the inherent complex of attributes that determine a persons moral and ethical actions and reactions. </a:t>
            </a:r>
          </a:p>
          <a:p>
            <a:endParaRPr lang="en-US" dirty="0" smtClean="0"/>
          </a:p>
          <a:p>
            <a:pPr lvl="8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6952" y="1827596"/>
            <a:ext cx="3673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Abraham </a:t>
            </a:r>
            <a:r>
              <a:rPr lang="en-US" sz="2800" dirty="0" err="1" smtClean="0">
                <a:solidFill>
                  <a:schemeClr val="tx2"/>
                </a:solidFill>
              </a:rPr>
              <a:t>Linclon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6" y="-288082"/>
            <a:ext cx="8628888" cy="1143000"/>
          </a:xfrm>
        </p:spPr>
        <p:txBody>
          <a:bodyPr/>
          <a:lstStyle/>
          <a:p>
            <a:r>
              <a:rPr lang="en-US" dirty="0" smtClean="0"/>
              <a:t>Characteristics of Character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32" y="1730330"/>
            <a:ext cx="8612472" cy="4536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pPr marL="10287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346"/>
            <a:ext cx="7467600" cy="1143000"/>
          </a:xfrm>
          <a:prstGeom prst="rect">
            <a:avLst/>
          </a:prstGeom>
        </p:spPr>
        <p:txBody>
          <a:bodyPr vert="horz" wrap="square" lIns="0" tIns="179323" rIns="0" bIns="0" rtlCol="0">
            <a:spAutoFit/>
          </a:bodyPr>
          <a:lstStyle/>
          <a:p>
            <a:pPr marL="3369310">
              <a:lnSpc>
                <a:spcPct val="100000"/>
              </a:lnSpc>
            </a:pPr>
            <a:r>
              <a:rPr spc="-50" dirty="0"/>
              <a:t>E</a:t>
            </a:r>
            <a:r>
              <a:rPr dirty="0"/>
              <a:t>thics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773"/>
            <a:ext cx="6176645" cy="4148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latin typeface="Calibri"/>
                <a:cs typeface="Calibri"/>
              </a:rPr>
              <a:t>“</a:t>
            </a:r>
            <a:r>
              <a:rPr sz="3200" i="1" spc="-20" dirty="0">
                <a:latin typeface="Calibri"/>
                <a:cs typeface="Calibri"/>
              </a:rPr>
              <a:t>ethika</a:t>
            </a:r>
            <a:r>
              <a:rPr sz="3200" spc="-20" dirty="0">
                <a:latin typeface="Calibri"/>
                <a:cs typeface="Calibri"/>
              </a:rPr>
              <a:t>”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Greek </a:t>
            </a:r>
            <a:r>
              <a:rPr sz="3200" dirty="0">
                <a:latin typeface="Calibri"/>
                <a:cs typeface="Calibri"/>
              </a:rPr>
              <a:t>means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“character”.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What </a:t>
            </a:r>
            <a:r>
              <a:rPr sz="3200" spc="-10" dirty="0">
                <a:latin typeface="Calibri"/>
                <a:cs typeface="Calibri"/>
              </a:rPr>
              <a:t>do we </a:t>
            </a:r>
            <a:r>
              <a:rPr sz="3200" dirty="0">
                <a:latin typeface="Calibri"/>
                <a:cs typeface="Calibri"/>
              </a:rPr>
              <a:t>mean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Ethics?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35" dirty="0">
                <a:latin typeface="Calibri"/>
                <a:cs typeface="Calibri"/>
              </a:rPr>
              <a:t>“a </a:t>
            </a:r>
            <a:r>
              <a:rPr sz="2800" spc="-5" dirty="0">
                <a:latin typeface="Calibri"/>
                <a:cs typeface="Calibri"/>
              </a:rPr>
              <a:t>body of </a:t>
            </a:r>
            <a:r>
              <a:rPr sz="2800" spc="-15" dirty="0">
                <a:latin typeface="Calibri"/>
                <a:cs typeface="Calibri"/>
              </a:rPr>
              <a:t>moral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principles”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spc="-5" dirty="0">
                <a:latin typeface="Calibri"/>
                <a:cs typeface="Calibri"/>
              </a:rPr>
              <a:t>of rules 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behaviors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Standards, </a:t>
            </a:r>
            <a:r>
              <a:rPr sz="2800" spc="-5" dirty="0">
                <a:latin typeface="Calibri"/>
                <a:cs typeface="Calibri"/>
              </a:rPr>
              <a:t>rules and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guidelines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Socially </a:t>
            </a:r>
            <a:r>
              <a:rPr sz="2800" spc="-20" dirty="0">
                <a:latin typeface="Calibri"/>
                <a:cs typeface="Calibri"/>
              </a:rPr>
              <a:t>approved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conduct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Respect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people and</a:t>
            </a:r>
            <a:r>
              <a:rPr sz="2800" spc="-10" dirty="0">
                <a:latin typeface="Calibri"/>
                <a:cs typeface="Calibri"/>
              </a:rPr>
              <a:t> rights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Distinguished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25" dirty="0">
                <a:latin typeface="Calibri"/>
                <a:cs typeface="Calibri"/>
              </a:rPr>
              <a:t>matters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legality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2006</TotalTime>
  <Words>1598</Words>
  <Application>Microsoft Office PowerPoint</Application>
  <PresentationFormat>On-screen Show (4:3)</PresentationFormat>
  <Paragraphs>257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Oriel</vt:lpstr>
      <vt:lpstr>   INTRODUCTION                 TO  Engineering Ethics</vt:lpstr>
      <vt:lpstr>Definitions</vt:lpstr>
      <vt:lpstr>Definitions</vt:lpstr>
      <vt:lpstr>Definitions</vt:lpstr>
      <vt:lpstr>                                                  Differences</vt:lpstr>
      <vt:lpstr>Moral Reasoning</vt:lpstr>
      <vt:lpstr>Character</vt:lpstr>
      <vt:lpstr>Characteristics of Character</vt:lpstr>
      <vt:lpstr>Ethics</vt:lpstr>
      <vt:lpstr>Ethics</vt:lpstr>
      <vt:lpstr>An Ethic Based on Individuals</vt:lpstr>
      <vt:lpstr>An Ethic Based on Relationships, Family and Community</vt:lpstr>
      <vt:lpstr>Why should I study Ethics? </vt:lpstr>
      <vt:lpstr>Why should I study Ethics? </vt:lpstr>
      <vt:lpstr>Why should I study Ethics? </vt:lpstr>
      <vt:lpstr>Difference between Law and ethics</vt:lpstr>
      <vt:lpstr>Relationship between Ethics and Law</vt:lpstr>
      <vt:lpstr>Some Examples of the Four Categories</vt:lpstr>
      <vt:lpstr>Examples Continued</vt:lpstr>
      <vt:lpstr>Four Categories Conclusion</vt:lpstr>
      <vt:lpstr>What Is Profession?</vt:lpstr>
      <vt:lpstr>What Is Profession?</vt:lpstr>
      <vt:lpstr>Is Engineering a profession?</vt:lpstr>
      <vt:lpstr>Professional Ethics</vt:lpstr>
      <vt:lpstr>First Topic on Professionalism,  Professional Ethics</vt:lpstr>
      <vt:lpstr>Academic Integrity, Undergraduate  Students, Graduate Students</vt:lpstr>
      <vt:lpstr>Cheating vs. Teamwork</vt:lpstr>
      <vt:lpstr>Copying</vt:lpstr>
      <vt:lpstr>Multiple Submissions</vt:lpstr>
      <vt:lpstr>Unauthorized Sources</vt:lpstr>
      <vt:lpstr>Surrogate</vt:lpstr>
      <vt:lpstr>Cheating is Wrong?</vt:lpstr>
      <vt:lpstr>Academic Integrity, Undergraduate  Students, Graduate Students</vt:lpstr>
      <vt:lpstr>What students Say</vt:lpstr>
      <vt:lpstr>Academic Integrity: Faculty,   Implications for Future</vt:lpstr>
      <vt:lpstr>Important Notes about the Code of Ethics</vt:lpstr>
      <vt:lpstr>What we Will Discuss</vt:lpstr>
      <vt:lpstr>Slide 38</vt:lpstr>
    </vt:vector>
  </TitlesOfParts>
  <Company>San Jose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in engineering</dc:title>
  <dc:creator>Anand Vaidya</dc:creator>
  <cp:lastModifiedBy>_Maisha</cp:lastModifiedBy>
  <cp:revision>93</cp:revision>
  <dcterms:created xsi:type="dcterms:W3CDTF">2010-11-09T17:07:09Z</dcterms:created>
  <dcterms:modified xsi:type="dcterms:W3CDTF">2016-07-26T14:56:39Z</dcterms:modified>
</cp:coreProperties>
</file>