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1" r:id="rId5"/>
    <p:sldId id="258" r:id="rId6"/>
    <p:sldId id="282" r:id="rId7"/>
    <p:sldId id="259" r:id="rId8"/>
    <p:sldId id="284" r:id="rId9"/>
    <p:sldId id="260" r:id="rId10"/>
    <p:sldId id="286" r:id="rId11"/>
    <p:sldId id="293" r:id="rId12"/>
    <p:sldId id="294" r:id="rId13"/>
    <p:sldId id="295" r:id="rId14"/>
    <p:sldId id="296" r:id="rId15"/>
    <p:sldId id="297" r:id="rId16"/>
    <p:sldId id="298" r:id="rId17"/>
    <p:sldId id="268" r:id="rId18"/>
    <p:sldId id="299" r:id="rId19"/>
    <p:sldId id="283" r:id="rId20"/>
    <p:sldId id="288" r:id="rId21"/>
    <p:sldId id="318" r:id="rId22"/>
    <p:sldId id="272" r:id="rId23"/>
    <p:sldId id="269" r:id="rId24"/>
    <p:sldId id="273" r:id="rId25"/>
    <p:sldId id="274" r:id="rId26"/>
    <p:sldId id="276" r:id="rId27"/>
    <p:sldId id="277" r:id="rId28"/>
    <p:sldId id="31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7" r:id="rId46"/>
    <p:sldId id="31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1787" y="1844899"/>
            <a:ext cx="8915399" cy="217331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An Approach To Measure Quality among Multiple Alignments and Align Oxford </a:t>
            </a:r>
            <a:r>
              <a:rPr lang="en-US" sz="4900" b="1" dirty="0" err="1"/>
              <a:t>Nanopore</a:t>
            </a:r>
            <a:r>
              <a:rPr lang="en-US" sz="4900" b="1" dirty="0"/>
              <a:t> Single Molecule Sequence Reads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335" y="2762518"/>
            <a:ext cx="2948702" cy="409548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Faisal Ahmed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Reg. No.: </a:t>
            </a:r>
            <a:r>
              <a:rPr lang="en-US" dirty="0" smtClean="0">
                <a:solidFill>
                  <a:schemeClr val="tx1"/>
                </a:solidFill>
              </a:rPr>
              <a:t>2011331047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Supervisor: 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Biswapriyo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Chakrabarty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Lecturer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Dept. of CSE, SUST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194" y="4301544"/>
            <a:ext cx="3884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Co-Advisor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Ruhul</a:t>
            </a:r>
            <a:r>
              <a:rPr lang="en-US" dirty="0"/>
              <a:t> Amin </a:t>
            </a:r>
            <a:r>
              <a:rPr lang="en-US" dirty="0" err="1"/>
              <a:t>Shajib</a:t>
            </a:r>
            <a:endParaRPr lang="en-US" dirty="0"/>
          </a:p>
          <a:p>
            <a:r>
              <a:rPr lang="en-US" dirty="0"/>
              <a:t>Assistant Professor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Dept. of </a:t>
            </a:r>
            <a:r>
              <a:rPr lang="en-US" dirty="0"/>
              <a:t>CSE, </a:t>
            </a:r>
            <a:r>
              <a:rPr lang="en-US" dirty="0" smtClean="0"/>
              <a:t>SUST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03" y="244700"/>
            <a:ext cx="8905146" cy="6413678"/>
          </a:xfrm>
        </p:spPr>
      </p:pic>
    </p:spTree>
    <p:extLst>
      <p:ext uri="{BB962C8B-B14F-4D97-AF65-F5344CB8AC3E}">
        <p14:creationId xmlns:p14="http://schemas.microsoft.com/office/powerpoint/2010/main" val="9352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err="1" smtClean="0"/>
              <a:t>NanoBLASTer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 of corresponding SAM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err="1" smtClean="0"/>
              <a:t>NanoBLASTer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 of corresponding SAM file</a:t>
            </a:r>
          </a:p>
          <a:p>
            <a:r>
              <a:rPr lang="en-US" sz="2800" dirty="0" smtClean="0"/>
              <a:t>Analysis on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452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err="1" smtClean="0"/>
              <a:t>NanoBLASTer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 of corresponding SAM file</a:t>
            </a:r>
          </a:p>
          <a:p>
            <a:r>
              <a:rPr lang="en-US" sz="2800" dirty="0" smtClean="0"/>
              <a:t>Analysis on results</a:t>
            </a:r>
          </a:p>
          <a:p>
            <a:r>
              <a:rPr lang="en-US" sz="2800" dirty="0" smtClean="0"/>
              <a:t>Experimenting new method on tool’s used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err="1" smtClean="0"/>
              <a:t>NanoBLASTer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 of corresponding SAM file</a:t>
            </a:r>
          </a:p>
          <a:p>
            <a:r>
              <a:rPr lang="en-US" sz="2800" dirty="0" smtClean="0"/>
              <a:t>Analysis on results</a:t>
            </a:r>
          </a:p>
          <a:p>
            <a:r>
              <a:rPr lang="en-US" sz="2800" dirty="0" smtClean="0"/>
              <a:t>Experimenting variations on tool’s used algorithm</a:t>
            </a:r>
          </a:p>
          <a:p>
            <a:r>
              <a:rPr lang="en-US" sz="2800" dirty="0" smtClean="0"/>
              <a:t>Analysis results on experimental changes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723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took 1000 reads from Oxford </a:t>
            </a:r>
            <a:r>
              <a:rPr lang="en-US" sz="2400" dirty="0" err="1"/>
              <a:t>Nanopore</a:t>
            </a:r>
            <a:r>
              <a:rPr lang="en-US" sz="2400" dirty="0"/>
              <a:t> Single Molecule Reads</a:t>
            </a:r>
            <a:r>
              <a:rPr lang="en-US" sz="2400" dirty="0" smtClean="0"/>
              <a:t> </a:t>
            </a:r>
            <a:r>
              <a:rPr lang="en-US" sz="2400" dirty="0"/>
              <a:t>with minimum 100 length and maximum of 1000 </a:t>
            </a:r>
            <a:r>
              <a:rPr lang="en-US" sz="2400" dirty="0" smtClean="0"/>
              <a:t>length.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90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took 1000 reads from Oxford </a:t>
            </a:r>
            <a:r>
              <a:rPr lang="en-US" sz="2400" dirty="0" err="1"/>
              <a:t>Nanopore</a:t>
            </a:r>
            <a:r>
              <a:rPr lang="en-US" sz="2400" dirty="0"/>
              <a:t> Single Molecule Reads</a:t>
            </a:r>
            <a:r>
              <a:rPr lang="en-US" sz="2400" dirty="0" smtClean="0"/>
              <a:t> </a:t>
            </a:r>
            <a:r>
              <a:rPr lang="en-US" sz="2400" dirty="0"/>
              <a:t>with minimum 100 length and maximum of 1000 </a:t>
            </a:r>
            <a:r>
              <a:rPr lang="en-US" sz="2400" dirty="0" smtClean="0"/>
              <a:t>length.</a:t>
            </a:r>
          </a:p>
          <a:p>
            <a:r>
              <a:rPr lang="en-US" sz="2400" dirty="0" smtClean="0"/>
              <a:t>Data Set is highly noisy.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92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Measurement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Percentage of Identity means Percentage of Matches considering all penalties (insertion, deletion, mismatches)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8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Measurement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Percentage of Identity means Percentage of Matches considering all penalties (insertion, deletion, mismatches)</a:t>
            </a:r>
          </a:p>
          <a:p>
            <a:r>
              <a:rPr lang="en-US" sz="3200" dirty="0" smtClean="0"/>
              <a:t>POI = Total number of matches/ (Total Matches + Total Penalties)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20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Measurement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Counted-</a:t>
            </a:r>
            <a:endParaRPr lang="en-US" sz="2400" dirty="0"/>
          </a:p>
          <a:p>
            <a:r>
              <a:rPr lang="en-US" sz="2400" dirty="0" smtClean="0"/>
              <a:t>Total Matches</a:t>
            </a:r>
          </a:p>
          <a:p>
            <a:r>
              <a:rPr lang="en-US" sz="2400" dirty="0" smtClean="0"/>
              <a:t>Total Mismatches</a:t>
            </a:r>
          </a:p>
          <a:p>
            <a:r>
              <a:rPr lang="en-US" sz="2400" dirty="0" smtClean="0"/>
              <a:t>Total Insertions</a:t>
            </a:r>
          </a:p>
          <a:p>
            <a:r>
              <a:rPr lang="en-US" sz="2400" dirty="0" smtClean="0"/>
              <a:t>Total Deletions</a:t>
            </a:r>
          </a:p>
        </p:txBody>
      </p:sp>
    </p:spTree>
    <p:extLst>
      <p:ext uri="{BB962C8B-B14F-4D97-AF65-F5344CB8AC3E}">
        <p14:creationId xmlns:p14="http://schemas.microsoft.com/office/powerpoint/2010/main" val="38276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Sequence </a:t>
            </a:r>
            <a:r>
              <a:rPr lang="en-US" sz="2800" b="1" dirty="0"/>
              <a:t>alignment</a:t>
            </a:r>
            <a:r>
              <a:rPr lang="en-US" sz="2800" dirty="0"/>
              <a:t> is a way </a:t>
            </a:r>
            <a:r>
              <a:rPr lang="en-US" sz="2800" dirty="0" smtClean="0"/>
              <a:t>to</a:t>
            </a:r>
            <a:r>
              <a:rPr lang="en-US" sz="2800" dirty="0" smtClean="0"/>
              <a:t> arrange several sequences </a:t>
            </a:r>
            <a:r>
              <a:rPr lang="en-US" sz="2800" dirty="0"/>
              <a:t>of </a:t>
            </a:r>
            <a:r>
              <a:rPr lang="en-US" sz="2800" dirty="0" smtClean="0"/>
              <a:t>DNA or RNA</a:t>
            </a:r>
            <a:r>
              <a:rPr lang="en-US" sz="2800" dirty="0"/>
              <a:t> to identify </a:t>
            </a:r>
            <a:r>
              <a:rPr lang="en-US" sz="2800" dirty="0" smtClean="0"/>
              <a:t>similar regions that </a:t>
            </a:r>
            <a:r>
              <a:rPr lang="en-US" sz="2800" dirty="0"/>
              <a:t>may </a:t>
            </a:r>
            <a:r>
              <a:rPr lang="en-US" sz="2800" dirty="0" smtClean="0"/>
              <a:t>have consequences on relationships among the sequences.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9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Measured POI of sample data and compared with implemented alignment POI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POI (from implemented alignment) &gt; POI (from sample data) then quality falls otherwise it will be called better in this scale</a:t>
            </a:r>
          </a:p>
        </p:txBody>
      </p:sp>
    </p:spTree>
    <p:extLst>
      <p:ext uri="{BB962C8B-B14F-4D97-AF65-F5344CB8AC3E}">
        <p14:creationId xmlns:p14="http://schemas.microsoft.com/office/powerpoint/2010/main" val="1517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Graph Plotting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X - axis is POI from 1 to 100</a:t>
            </a:r>
          </a:p>
          <a:p>
            <a:r>
              <a:rPr lang="en-US" sz="4800" dirty="0" smtClean="0"/>
              <a:t>Y - axis is frequency of </a:t>
            </a:r>
            <a:r>
              <a:rPr lang="en-US" sz="4800" dirty="0" err="1" smtClean="0"/>
              <a:t>POIs’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529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POI vs.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672"/>
            <a:ext cx="6851561" cy="4382815"/>
          </a:xfrm>
        </p:spPr>
      </p:pic>
    </p:spTree>
    <p:extLst>
      <p:ext uri="{BB962C8B-B14F-4D97-AF65-F5344CB8AC3E}">
        <p14:creationId xmlns:p14="http://schemas.microsoft.com/office/powerpoint/2010/main" val="11294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vs. POI (Global Alignment)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1915"/>
            <a:ext cx="5843752" cy="4382815"/>
          </a:xfrm>
        </p:spPr>
      </p:pic>
    </p:spTree>
    <p:extLst>
      <p:ext uri="{BB962C8B-B14F-4D97-AF65-F5344CB8AC3E}">
        <p14:creationId xmlns:p14="http://schemas.microsoft.com/office/powerpoint/2010/main" val="516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Alignment (Considering Column)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3827"/>
            <a:ext cx="6024056" cy="4518043"/>
          </a:xfrm>
        </p:spPr>
      </p:pic>
    </p:spTree>
    <p:extLst>
      <p:ext uri="{BB962C8B-B14F-4D97-AF65-F5344CB8AC3E}">
        <p14:creationId xmlns:p14="http://schemas.microsoft.com/office/powerpoint/2010/main" val="1895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 (Considering </a:t>
            </a:r>
            <a:r>
              <a:rPr lang="en-US" dirty="0" smtClean="0"/>
              <a:t>Row)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1421"/>
            <a:ext cx="6465194" cy="4489065"/>
          </a:xfrm>
        </p:spPr>
      </p:pic>
    </p:spTree>
    <p:extLst>
      <p:ext uri="{BB962C8B-B14F-4D97-AF65-F5344CB8AC3E}">
        <p14:creationId xmlns:p14="http://schemas.microsoft.com/office/powerpoint/2010/main" val="390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Implemented Global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1025"/>
            <a:ext cx="7735931" cy="4202806"/>
          </a:xfrm>
        </p:spPr>
      </p:pic>
    </p:spTree>
    <p:extLst>
      <p:ext uri="{BB962C8B-B14F-4D97-AF65-F5344CB8AC3E}">
        <p14:creationId xmlns:p14="http://schemas.microsoft.com/office/powerpoint/2010/main" val="49625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with Implemented </a:t>
            </a:r>
            <a:r>
              <a:rPr lang="en-US" dirty="0" smtClean="0"/>
              <a:t>Local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6972821" cy="4164169"/>
          </a:xfrm>
        </p:spPr>
      </p:pic>
    </p:spTree>
    <p:extLst>
      <p:ext uri="{BB962C8B-B14F-4D97-AF65-F5344CB8AC3E}">
        <p14:creationId xmlns:p14="http://schemas.microsoft.com/office/powerpoint/2010/main" val="60021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Freq. vs. POI (from original Input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490399"/>
            <a:ext cx="6238107" cy="4678581"/>
          </a:xfrm>
        </p:spPr>
      </p:pic>
    </p:spTree>
    <p:extLst>
      <p:ext uri="{BB962C8B-B14F-4D97-AF65-F5344CB8AC3E}">
        <p14:creationId xmlns:p14="http://schemas.microsoft.com/office/powerpoint/2010/main" val="153751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Experimented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Mapping reference genome into several K-</a:t>
            </a:r>
            <a:r>
              <a:rPr lang="en-US" sz="2800" dirty="0" err="1" smtClean="0"/>
              <a:t>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15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Alignment</a:t>
            </a:r>
          </a:p>
          <a:p>
            <a:r>
              <a:rPr lang="en-US" sz="2400" dirty="0" smtClean="0"/>
              <a:t>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1997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Experimented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Mapping reference genome into several K-</a:t>
            </a:r>
            <a:r>
              <a:rPr lang="en-US" sz="2800" dirty="0" err="1" smtClean="0"/>
              <a:t>mers</a:t>
            </a:r>
            <a:endParaRPr lang="en-US" sz="2800" dirty="0" smtClean="0"/>
          </a:p>
          <a:p>
            <a:r>
              <a:rPr lang="en-US" sz="2800" dirty="0" smtClean="0"/>
              <a:t>Mapping reads </a:t>
            </a:r>
            <a:r>
              <a:rPr lang="en-US" sz="2800" dirty="0"/>
              <a:t>into several </a:t>
            </a:r>
            <a:r>
              <a:rPr lang="en-US" sz="2800" dirty="0" smtClean="0"/>
              <a:t>K-</a:t>
            </a:r>
            <a:r>
              <a:rPr lang="en-US" sz="2800" dirty="0" err="1" smtClean="0"/>
              <a:t>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77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Experimented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Mapping reference genome into several K-</a:t>
            </a:r>
            <a:r>
              <a:rPr lang="en-US" sz="2800" dirty="0" err="1" smtClean="0"/>
              <a:t>mers</a:t>
            </a:r>
            <a:endParaRPr lang="en-US" sz="2800" dirty="0" smtClean="0"/>
          </a:p>
          <a:p>
            <a:r>
              <a:rPr lang="en-US" sz="2800" dirty="0" smtClean="0"/>
              <a:t>Mapping reads </a:t>
            </a:r>
            <a:r>
              <a:rPr lang="en-US" sz="2800" dirty="0"/>
              <a:t>into several </a:t>
            </a:r>
            <a:r>
              <a:rPr lang="en-US" sz="2800" dirty="0" smtClean="0"/>
              <a:t>K-</a:t>
            </a:r>
            <a:r>
              <a:rPr lang="en-US" sz="2800" dirty="0" err="1" smtClean="0"/>
              <a:t>mers</a:t>
            </a:r>
            <a:endParaRPr lang="en-US" sz="2800" dirty="0" smtClean="0"/>
          </a:p>
          <a:p>
            <a:r>
              <a:rPr lang="en-US" sz="2800" dirty="0" smtClean="0"/>
              <a:t>Preparing 2-D vector with the mapped values with matching considering threshold values.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4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Reference Genome</a:t>
            </a:r>
          </a:p>
        </p:txBody>
      </p:sp>
      <p:pic>
        <p:nvPicPr>
          <p:cNvPr id="4" name="Content Placeholder 3" descr="C:\Users\Faisal Ahmed\Desktop\1emn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2279560"/>
            <a:ext cx="10384150" cy="2820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91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Reference Genome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42625"/>
              </p:ext>
            </p:extLst>
          </p:nvPr>
        </p:nvGraphicFramePr>
        <p:xfrm>
          <a:off x="3812146" y="2176530"/>
          <a:ext cx="4930458" cy="339793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65229"/>
                <a:gridCol w="2465229"/>
              </a:tblGrid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</a:rPr>
                        <a:t>xxxxxxx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xxxxxxx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xxxxxxx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xxxxxxx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xxxxxxx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n-k-1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xxxxxxx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06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n-k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xxxxxxx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945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n-k+1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xxxxxxx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6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2-D Vector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2133600"/>
            <a:ext cx="8425649" cy="3778250"/>
          </a:xfrm>
        </p:spPr>
      </p:pic>
    </p:spTree>
    <p:extLst>
      <p:ext uri="{BB962C8B-B14F-4D97-AF65-F5344CB8AC3E}">
        <p14:creationId xmlns:p14="http://schemas.microsoft.com/office/powerpoint/2010/main" val="3460045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999097"/>
              </p:ext>
            </p:extLst>
          </p:nvPr>
        </p:nvGraphicFramePr>
        <p:xfrm>
          <a:off x="2408348" y="283343"/>
          <a:ext cx="8680362" cy="62462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40181"/>
                <a:gridCol w="4340181"/>
              </a:tblGrid>
              <a:tr h="6575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K-Mer starting positon from Reference Genome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K-Mer starting position from a Read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  <a:tr h="32875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168" marR="491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73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After Running Longest Increasing Subsequence Algorithm on the Vector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281415"/>
              </p:ext>
            </p:extLst>
          </p:nvPr>
        </p:nvGraphicFramePr>
        <p:xfrm>
          <a:off x="3219715" y="2176533"/>
          <a:ext cx="7276566" cy="3812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283"/>
                <a:gridCol w="3638283"/>
              </a:tblGrid>
              <a:tr h="11175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K-Mer starting positon from Reference Genome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K-Mer starting position from a Read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en-US" sz="1050" dirty="0">
                        <a:effectLst/>
                        <a:latin typeface="cmr10" panose="020B0500000000000000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05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LIS result</a:t>
            </a:r>
            <a:endParaRPr lang="en-US" dirty="0"/>
          </a:p>
        </p:txBody>
      </p:sp>
      <p:pic>
        <p:nvPicPr>
          <p:cNvPr id="4" name="Content Placeholder 3" descr="C:\Users\Faisal Ahmed\Desktop\emne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2099256"/>
            <a:ext cx="9488783" cy="3018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09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Alignment On Unaligned Areas</a:t>
            </a:r>
            <a:endParaRPr lang="en-US" dirty="0"/>
          </a:p>
        </p:txBody>
      </p:sp>
      <p:pic>
        <p:nvPicPr>
          <p:cNvPr id="5" name="Content Placeholder 4" descr="C:\Users\Faisal Ahmed\Desktop\4emn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12" y="2133600"/>
            <a:ext cx="9022388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48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Faisal Ahmed\Desktop\k_mer_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38" y="1905000"/>
            <a:ext cx="6796566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For k=11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 on Sequence 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Here we are working on finding similarity between a reference genome and some reads.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Faisal Ahmed\Desktop\k_mer_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97" y="1905000"/>
            <a:ext cx="7041265" cy="4520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For k=12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9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k=13</a:t>
            </a:r>
            <a:endParaRPr lang="en-US" dirty="0"/>
          </a:p>
        </p:txBody>
      </p:sp>
      <p:pic>
        <p:nvPicPr>
          <p:cNvPr id="4" name="Content Placeholder 3" descr="C:\Users\Faisal Ahmed\Desktop\k_mer_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83" y="2133599"/>
            <a:ext cx="6858000" cy="413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511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k=14</a:t>
            </a:r>
            <a:endParaRPr lang="en-US" dirty="0"/>
          </a:p>
        </p:txBody>
      </p:sp>
      <p:pic>
        <p:nvPicPr>
          <p:cNvPr id="4" name="Content Placeholder 3" descr="C:\Users\Faisal Ahmed\Desktop\k_mer_1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94" y="1904999"/>
            <a:ext cx="6808309" cy="433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630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k = 15</a:t>
            </a:r>
            <a:endParaRPr lang="en-US" dirty="0"/>
          </a:p>
        </p:txBody>
      </p:sp>
      <p:pic>
        <p:nvPicPr>
          <p:cNvPr id="4" name="Content Placeholder 3" descr="C:\Users\Faisal Ahmed\Desktop\k_mer_1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30" y="1905000"/>
            <a:ext cx="6055274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091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 has been getting worse with incrementing values of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58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 has been getting worse with incrementing values of k </a:t>
            </a:r>
          </a:p>
          <a:p>
            <a:r>
              <a:rPr lang="en-US" sz="2400" dirty="0" smtClean="0"/>
              <a:t>Best result got with k=11 and k=13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388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62" y="2633214"/>
            <a:ext cx="8911687" cy="1280890"/>
          </a:xfrm>
        </p:spPr>
        <p:txBody>
          <a:bodyPr/>
          <a:lstStyle/>
          <a:p>
            <a:r>
              <a:rPr lang="en-US" dirty="0" smtClean="0"/>
              <a:t>Questions…..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0" y="2472743"/>
            <a:ext cx="8782209" cy="2833353"/>
          </a:xfrm>
        </p:spPr>
      </p:pic>
      <p:sp>
        <p:nvSpPr>
          <p:cNvPr id="3" name="TextBox 2"/>
          <p:cNvSpPr txBox="1"/>
          <p:nvPr/>
        </p:nvSpPr>
        <p:spPr>
          <a:xfrm>
            <a:off x="2592925" y="1184856"/>
            <a:ext cx="44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 Genome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3668" y="1769631"/>
            <a:ext cx="206062" cy="8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230" y="2923503"/>
            <a:ext cx="18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Reads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79561" y="3309870"/>
            <a:ext cx="515154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885" y="579549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Area Coverages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33363" y="5306096"/>
            <a:ext cx="90152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M</a:t>
            </a:r>
            <a:r>
              <a:rPr lang="en-US" dirty="0" smtClean="0"/>
              <a:t>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Alignment </a:t>
            </a:r>
            <a:r>
              <a:rPr lang="en-US" sz="2800" dirty="0"/>
              <a:t>M</a:t>
            </a:r>
            <a:r>
              <a:rPr lang="en-US" sz="2800" dirty="0" smtClean="0"/>
              <a:t>apping (SAM) is a standard format to show how a tool </a:t>
            </a:r>
            <a:r>
              <a:rPr lang="en-US" sz="2800" dirty="0"/>
              <a:t>m</a:t>
            </a:r>
            <a:r>
              <a:rPr lang="en-US" sz="2800" dirty="0" smtClean="0"/>
              <a:t>akes alignment on several reads with any other genome reference.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Mapping File Format Specifications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0" y="2089541"/>
            <a:ext cx="9264132" cy="3295450"/>
          </a:xfrm>
        </p:spPr>
      </p:pic>
    </p:spTree>
    <p:extLst>
      <p:ext uri="{BB962C8B-B14F-4D97-AF65-F5344CB8AC3E}">
        <p14:creationId xmlns:p14="http://schemas.microsoft.com/office/powerpoint/2010/main" val="2721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8" y="270456"/>
            <a:ext cx="11615332" cy="6078829"/>
          </a:xfrm>
        </p:spPr>
      </p:pic>
    </p:spTree>
    <p:extLst>
      <p:ext uri="{BB962C8B-B14F-4D97-AF65-F5344CB8AC3E}">
        <p14:creationId xmlns:p14="http://schemas.microsoft.com/office/powerpoint/2010/main" val="38793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Evaluate SAM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Qualimap</a:t>
            </a:r>
            <a:endParaRPr lang="en-US" sz="2800" dirty="0"/>
          </a:p>
          <a:p>
            <a:r>
              <a:rPr lang="en-US" sz="2800" dirty="0" smtClean="0"/>
              <a:t>Picard tools</a:t>
            </a:r>
          </a:p>
          <a:p>
            <a:r>
              <a:rPr lang="en-US" sz="2800" dirty="0" smtClean="0"/>
              <a:t>RNA-</a:t>
            </a:r>
            <a:r>
              <a:rPr lang="en-US" sz="2800" dirty="0" err="1" smtClean="0"/>
              <a:t>SeQC</a:t>
            </a:r>
            <a:endParaRPr lang="en-US" sz="2800" dirty="0" smtClean="0"/>
          </a:p>
          <a:p>
            <a:r>
              <a:rPr lang="en-US" sz="2800" dirty="0" err="1" smtClean="0"/>
              <a:t>RSeQC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732</TotalTime>
  <Words>617</Words>
  <Application>Microsoft Office PowerPoint</Application>
  <PresentationFormat>Widescreen</PresentationFormat>
  <Paragraphs>168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Century Gothic</vt:lpstr>
      <vt:lpstr>cmr10</vt:lpstr>
      <vt:lpstr>Times New Roman</vt:lpstr>
      <vt:lpstr>Wingdings 3</vt:lpstr>
      <vt:lpstr>Wisp</vt:lpstr>
      <vt:lpstr>An Approach To Measure Quality among Multiple Alignments and Align Oxford Nanopore Single Molecule Sequence Reads </vt:lpstr>
      <vt:lpstr>What is Sequence Alignment</vt:lpstr>
      <vt:lpstr>Sequence Alignment</vt:lpstr>
      <vt:lpstr>Our task on Sequence Alignment</vt:lpstr>
      <vt:lpstr> </vt:lpstr>
      <vt:lpstr>Sequence Alignment Mapping</vt:lpstr>
      <vt:lpstr>Sequence Alignment Mapping File Format Specifications </vt:lpstr>
      <vt:lpstr>PowerPoint Presentation</vt:lpstr>
      <vt:lpstr>Tools To Evaluate SAM Files</vt:lpstr>
      <vt:lpstr>PowerPoint Presentation</vt:lpstr>
      <vt:lpstr>Analysis On NanoBLASTer</vt:lpstr>
      <vt:lpstr>Analysis On NanoBLASTer</vt:lpstr>
      <vt:lpstr>Analysis On NanoBLASTer</vt:lpstr>
      <vt:lpstr>Analysis On NanoBLASTer</vt:lpstr>
      <vt:lpstr>Data Set</vt:lpstr>
      <vt:lpstr>Data Set</vt:lpstr>
      <vt:lpstr>Scale Measurement Definition</vt:lpstr>
      <vt:lpstr>Scale Measurement Definition</vt:lpstr>
      <vt:lpstr>Scale Measurement Definition</vt:lpstr>
      <vt:lpstr>Measuring Quality</vt:lpstr>
      <vt:lpstr>Graph Plotting</vt:lpstr>
      <vt:lpstr>Max POI vs. Length</vt:lpstr>
      <vt:lpstr>Frequency vs. POI (Global Alignment)</vt:lpstr>
      <vt:lpstr>Local Alignment (Considering Column)</vt:lpstr>
      <vt:lpstr>Local Alignment (Considering Row)</vt:lpstr>
      <vt:lpstr>Difference with Implemented Global Alignment</vt:lpstr>
      <vt:lpstr>Difference with Implemented Local Alignment</vt:lpstr>
      <vt:lpstr>Freq. vs. POI (from original Input Data)</vt:lpstr>
      <vt:lpstr>Experimented Method</vt:lpstr>
      <vt:lpstr>Experimented Method</vt:lpstr>
      <vt:lpstr>Experimented Method</vt:lpstr>
      <vt:lpstr>Mapping Reference Genome</vt:lpstr>
      <vt:lpstr>Mapping Reference Genome</vt:lpstr>
      <vt:lpstr>Preparing 2-D Vector</vt:lpstr>
      <vt:lpstr>PowerPoint Presentation</vt:lpstr>
      <vt:lpstr>Result After Running Longest Increasing Subsequence Algorithm on the Vector</vt:lpstr>
      <vt:lpstr>Visualizing LIS result</vt:lpstr>
      <vt:lpstr>Block Alignment On Unaligned Areas</vt:lpstr>
      <vt:lpstr>For k=11</vt:lpstr>
      <vt:lpstr>For k=12</vt:lpstr>
      <vt:lpstr>For k=13</vt:lpstr>
      <vt:lpstr>For k=14</vt:lpstr>
      <vt:lpstr>For k = 15</vt:lpstr>
      <vt:lpstr>Observation</vt:lpstr>
      <vt:lpstr>Observation</vt:lpstr>
      <vt:lpstr>Questions…..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Evaluate and Measure Quality among Multiple Alignments</dc:title>
  <dc:creator>Faisal Ahmed</dc:creator>
  <cp:lastModifiedBy>Faisal Ahmed</cp:lastModifiedBy>
  <cp:revision>50</cp:revision>
  <dcterms:created xsi:type="dcterms:W3CDTF">2016-04-11T02:22:45Z</dcterms:created>
  <dcterms:modified xsi:type="dcterms:W3CDTF">2016-10-23T18:51:37Z</dcterms:modified>
</cp:coreProperties>
</file>