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8" autoAdjust="0"/>
    <p:restoredTop sz="94619" autoAdjust="0"/>
  </p:normalViewPr>
  <p:slideViewPr>
    <p:cSldViewPr snapToGrid="0">
      <p:cViewPr varScale="1">
        <p:scale>
          <a:sx n="83" d="100"/>
          <a:sy n="83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115127"/>
            <a:ext cx="4775075" cy="192467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IN" sz="3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Modelling smart road traffic congestion control system using machine learning techniques</a:t>
            </a:r>
            <a:endParaRPr lang="en-US" sz="1600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4" y="4093645"/>
            <a:ext cx="4775075" cy="735402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Faisal Akhtar</a:t>
            </a:r>
          </a:p>
          <a:p>
            <a:pPr algn="r"/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Shubhangi Goyal</a:t>
            </a: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4FC5-81E7-443A-AD12-F13753C2D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ABPNN system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9DFF-555E-487C-9519-1589B51A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prstClr val="black">
                  <a:lumMod val="85000"/>
                  <a:lumOff val="15000"/>
                </a:prstClr>
              </a:buClr>
            </a:pPr>
            <a:r>
              <a:rPr lang="en-US" sz="2400" dirty="0">
                <a:solidFill>
                  <a:prstClr val="black"/>
                </a:solidFill>
              </a:rPr>
              <a:t>Back Propagation Algorithm was used to train multilayer perceptron, while the weather information and traffic flows were used to predict congestion.</a:t>
            </a:r>
          </a:p>
          <a:p>
            <a:pPr lvl="0">
              <a:buClr>
                <a:prstClr val="black">
                  <a:lumMod val="85000"/>
                  <a:lumOff val="15000"/>
                </a:prstClr>
              </a:buClr>
            </a:pPr>
            <a:r>
              <a:rPr lang="en-US" sz="2400" dirty="0">
                <a:solidFill>
                  <a:prstClr val="black"/>
                </a:solidFill>
              </a:rPr>
              <a:t>Furthermore, the data set was used for Traffic flow and weather gathered every 10 minutes a day.</a:t>
            </a:r>
          </a:p>
          <a:p>
            <a:pPr lvl="0">
              <a:buClr>
                <a:prstClr val="black">
                  <a:lumMod val="85000"/>
                  <a:lumOff val="15000"/>
                </a:prstClr>
              </a:buClr>
            </a:pPr>
            <a:r>
              <a:rPr lang="en-US" sz="2400" dirty="0"/>
              <a:t>A neural network having an input layer, hidden layer and output layer — the structure composed of the forward propagation and backpropagation of error.</a:t>
            </a:r>
          </a:p>
        </p:txBody>
      </p:sp>
    </p:spTree>
    <p:extLst>
      <p:ext uri="{BB962C8B-B14F-4D97-AF65-F5344CB8AC3E}">
        <p14:creationId xmlns:p14="http://schemas.microsoft.com/office/powerpoint/2010/main" val="22950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05F9-9189-44D2-87B8-8F183C94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ABPNN system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5E2D-84C7-47B1-8513-CD50A2EE4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Clr>
                <a:prstClr val="black">
                  <a:lumMod val="85000"/>
                  <a:lumOff val="15000"/>
                </a:prstClr>
              </a:buClr>
            </a:pPr>
            <a:r>
              <a:rPr lang="en-US" sz="2400" dirty="0"/>
              <a:t>In the forward propagation, information is being processed from the input layer to the hidden layer, then finally transmitted to output layer.</a:t>
            </a:r>
          </a:p>
          <a:p>
            <a:pPr lvl="0">
              <a:buClr>
                <a:prstClr val="black">
                  <a:lumMod val="85000"/>
                  <a:lumOff val="15000"/>
                </a:prstClr>
              </a:buClr>
            </a:pPr>
            <a:r>
              <a:rPr lang="en-US" sz="2400" dirty="0"/>
              <a:t>If the output layer cannot accept then it sends back to the process of back propagation error, in which different values of weights are adjusted in such a way to minimize error and again transferred to the forward propagation.</a:t>
            </a:r>
          </a:p>
          <a:p>
            <a:pPr lvl="0">
              <a:buClr>
                <a:prstClr val="black">
                  <a:lumMod val="85000"/>
                  <a:lumOff val="15000"/>
                </a:prstClr>
              </a:buClr>
            </a:pPr>
            <a:r>
              <a:rPr lang="en-US" sz="2400" dirty="0"/>
              <a:t>Different steps are involved in the algorithm of backpropagation including, Initialization of weight, Feedforward, Back Propagation of error and updating of weight and bias.</a:t>
            </a:r>
            <a:endParaRPr lang="en-I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9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F7FE-D06F-48DD-8AE1-B9C22EB0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ABPNN system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E89B-DE46-452B-9AD5-57617D720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Every neuron present in the hidden layer has an activation function like </a:t>
            </a:r>
            <a:r>
              <a:rPr lang="en-US" sz="2400" i="1" dirty="0"/>
              <a:t>f (x) = Sigmoid(x).</a:t>
            </a:r>
          </a:p>
          <a:p>
            <a:r>
              <a:rPr lang="en-US" sz="2400" dirty="0"/>
              <a:t>The sigmoid function for input is written as</a:t>
            </a:r>
          </a:p>
          <a:p>
            <a:pPr lvl="2"/>
            <a:r>
              <a:rPr lang="el-GR" sz="2100" dirty="0"/>
              <a:t>ψ</a:t>
            </a:r>
            <a:r>
              <a:rPr lang="en-IN" sz="2100" baseline="-25000" dirty="0"/>
              <a:t>j</a:t>
            </a:r>
            <a:r>
              <a:rPr lang="en-IN" sz="2100" dirty="0"/>
              <a:t> = b</a:t>
            </a:r>
            <a:r>
              <a:rPr lang="en-IN" sz="2100" baseline="-25000" dirty="0"/>
              <a:t>1</a:t>
            </a:r>
            <a:r>
              <a:rPr lang="en-IN" sz="2100" dirty="0"/>
              <a:t>+ </a:t>
            </a:r>
            <a:r>
              <a:rPr lang="el-GR" sz="2400" dirty="0"/>
              <a:t>Σ</a:t>
            </a:r>
            <a:r>
              <a:rPr lang="en-IN" sz="2100" baseline="-25000" dirty="0"/>
              <a:t>m</a:t>
            </a:r>
            <a:r>
              <a:rPr lang="en-IN" sz="2100" dirty="0"/>
              <a:t> </a:t>
            </a:r>
            <a:r>
              <a:rPr lang="en-IN" sz="2100" baseline="30000" dirty="0" err="1"/>
              <a:t>i</a:t>
            </a:r>
            <a:r>
              <a:rPr lang="en-IN" sz="2100" baseline="30000" dirty="0"/>
              <a:t>=1</a:t>
            </a:r>
            <a:r>
              <a:rPr lang="en-IN" sz="2100" dirty="0"/>
              <a:t> (</a:t>
            </a:r>
            <a:r>
              <a:rPr lang="el-GR" sz="2100" dirty="0"/>
              <a:t>ω</a:t>
            </a:r>
            <a:r>
              <a:rPr lang="en-IN" sz="2100" baseline="-25000" dirty="0" err="1"/>
              <a:t>ij</a:t>
            </a:r>
            <a:r>
              <a:rPr lang="en-IN" sz="2100" dirty="0"/>
              <a:t> × </a:t>
            </a:r>
            <a:r>
              <a:rPr lang="en-IN" sz="2100" dirty="0" err="1"/>
              <a:t>r</a:t>
            </a:r>
            <a:r>
              <a:rPr lang="en-IN" sz="2100" baseline="-25000" dirty="0" err="1"/>
              <a:t>i</a:t>
            </a:r>
            <a:r>
              <a:rPr lang="en-IN" sz="2100" dirty="0"/>
              <a:t>),				(1)</a:t>
            </a:r>
          </a:p>
          <a:p>
            <a:pPr lvl="2"/>
            <a:r>
              <a:rPr lang="el-GR" sz="2100" dirty="0"/>
              <a:t>ϕ</a:t>
            </a:r>
            <a:r>
              <a:rPr lang="en-IN" sz="2100" baseline="-25000" dirty="0"/>
              <a:t>j</a:t>
            </a:r>
            <a:r>
              <a:rPr lang="en-IN" sz="2100" dirty="0"/>
              <a:t> = 1/1+e</a:t>
            </a:r>
            <a:r>
              <a:rPr lang="en-IN" sz="2100" baseline="30000" dirty="0"/>
              <a:t>−</a:t>
            </a:r>
            <a:r>
              <a:rPr lang="el-GR" sz="2100" baseline="30000" dirty="0"/>
              <a:t>ψ</a:t>
            </a:r>
            <a:r>
              <a:rPr lang="en-IN" sz="2100" baseline="30000" dirty="0"/>
              <a:t>j</a:t>
            </a:r>
            <a:r>
              <a:rPr lang="en-IN" sz="2100" dirty="0"/>
              <a:t> where j= 123 . . .n.			(2)</a:t>
            </a:r>
          </a:p>
          <a:p>
            <a:r>
              <a:rPr lang="en-US" sz="2400" dirty="0"/>
              <a:t>Error in backpropagation written as</a:t>
            </a:r>
          </a:p>
          <a:p>
            <a:pPr lvl="2"/>
            <a:r>
              <a:rPr lang="en-US" sz="2100" dirty="0"/>
              <a:t>E = 1/2 </a:t>
            </a:r>
            <a:r>
              <a:rPr lang="el-GR" sz="2100" dirty="0"/>
              <a:t>Σ</a:t>
            </a:r>
            <a:r>
              <a:rPr lang="en-US" sz="2100" baseline="-25000" dirty="0"/>
              <a:t>k</a:t>
            </a:r>
            <a:r>
              <a:rPr lang="en-US" sz="2100" dirty="0"/>
              <a:t> (</a:t>
            </a:r>
            <a:r>
              <a:rPr lang="en-US" sz="2100" dirty="0" err="1"/>
              <a:t>τ</a:t>
            </a:r>
            <a:r>
              <a:rPr lang="en-US" sz="2100" baseline="-25000" dirty="0" err="1"/>
              <a:t>k</a:t>
            </a:r>
            <a:r>
              <a:rPr lang="en-US" sz="2100" dirty="0"/>
              <a:t> − </a:t>
            </a:r>
            <a:r>
              <a:rPr lang="en-US" sz="2100" dirty="0" err="1"/>
              <a:t>ϕ</a:t>
            </a:r>
            <a:r>
              <a:rPr lang="en-US" sz="2100" baseline="-25000" dirty="0" err="1"/>
              <a:t>k</a:t>
            </a:r>
            <a:r>
              <a:rPr lang="en-US" sz="2100" dirty="0"/>
              <a:t>)</a:t>
            </a:r>
            <a:r>
              <a:rPr lang="en-US" sz="21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1973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5A06-7619-41CD-8219-353B217D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Fitting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980A-65B0-4B9F-A296-305F66951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ANN, fitting network was trained by selecting data and dividing this data into sets as training, validation, and testing to define the architecture of the network.</a:t>
            </a:r>
          </a:p>
          <a:p>
            <a:r>
              <a:rPr lang="en-US" sz="2400" dirty="0"/>
              <a:t>Performance of the network was measured by regression analysis, to evaluate the results, analyze the tool as a regression fit and mean square error.</a:t>
            </a:r>
          </a:p>
          <a:p>
            <a:r>
              <a:rPr lang="en-US" sz="2400" dirty="0"/>
              <a:t>If the obtained result was not satisfactory the network re-trains with different dataset.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058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0187-2A50-4B5A-BD1C-3D0DC2370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series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AB5D-0DF8-4F20-BBF8-11220F79D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ANN time series modelling was trained by selecting data then divide data into sets as training, validation, and testing to define the architecture of the network.</a:t>
            </a:r>
          </a:p>
          <a:p>
            <a:r>
              <a:rPr lang="en-US" sz="2400" dirty="0"/>
              <a:t>Performance of the network was measured by regression analysis.</a:t>
            </a:r>
          </a:p>
          <a:p>
            <a:r>
              <a:rPr lang="en-US" sz="2400" dirty="0"/>
              <a:t>To evaluate the results, analyze the tool as an error autocorrelation plot or histogram of the errors.</a:t>
            </a:r>
          </a:p>
          <a:p>
            <a:r>
              <a:rPr lang="en-US" sz="2400" dirty="0"/>
              <a:t>If the obtained result not satisfied the need then the network retrains with diverse dataset.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7777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8162-FBF4-4CE2-9A98-949046A2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630799B-C3A5-4322-A546-D218C2C1E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173018"/>
              </p:ext>
            </p:extLst>
          </p:nvPr>
        </p:nvGraphicFramePr>
        <p:xfrm>
          <a:off x="1137920" y="2225358"/>
          <a:ext cx="10058400" cy="365728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96329897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84628323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34800980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70864013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1957325677"/>
                    </a:ext>
                  </a:extLst>
                </a:gridCol>
              </a:tblGrid>
              <a:tr h="1173733">
                <a:tc gridSpan="2"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Proposed MSR2C-ABPNN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Accuracy</a:t>
                      </a:r>
                    </a:p>
                    <a:p>
                      <a:pPr algn="ctr"/>
                      <a:r>
                        <a:rPr lang="en-IN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[ %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Miss Rate</a:t>
                      </a:r>
                    </a:p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[ % ]</a:t>
                      </a:r>
                      <a:endParaRPr lang="en-IN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RMSE</a:t>
                      </a:r>
                    </a:p>
                    <a:p>
                      <a:pPr algn="ctr"/>
                      <a:r>
                        <a:rPr lang="en-IN" sz="20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ea typeface="+mn-ea"/>
                          <a:cs typeface="+mn-cs"/>
                        </a:rPr>
                        <a:t>[ % ]</a:t>
                      </a:r>
                      <a:endParaRPr lang="en-IN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15561"/>
                  </a:ext>
                </a:extLst>
              </a:tr>
              <a:tr h="620887">
                <a:tc rowSpan="2"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Using fitting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96.20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3.80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8.26 x 10</a:t>
                      </a:r>
                      <a:r>
                        <a:rPr lang="en-IN" baseline="30000" dirty="0">
                          <a:latin typeface="+mn-lt"/>
                        </a:rPr>
                        <a:t>-2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28074"/>
                  </a:ext>
                </a:extLst>
              </a:tr>
              <a:tr h="62088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95.84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9.807 x 10</a:t>
                      </a:r>
                      <a:r>
                        <a:rPr lang="en-IN" baseline="30000" dirty="0">
                          <a:latin typeface="+mn-lt"/>
                        </a:rPr>
                        <a:t>-2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547519"/>
                  </a:ext>
                </a:extLst>
              </a:tr>
              <a:tr h="620887">
                <a:tc rowSpan="2"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Using time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98.15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1.416 x 10</a:t>
                      </a:r>
                      <a:r>
                        <a:rPr lang="en-IN" baseline="30000" dirty="0">
                          <a:latin typeface="+mn-lt"/>
                        </a:rPr>
                        <a:t>-3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139256"/>
                  </a:ext>
                </a:extLst>
              </a:tr>
              <a:tr h="620887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+mn-lt"/>
                        </a:rPr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97.56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2.43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+mn-lt"/>
                        </a:rPr>
                        <a:t>4.351 x 10</a:t>
                      </a:r>
                      <a:r>
                        <a:rPr lang="en-IN" baseline="30000" dirty="0">
                          <a:latin typeface="+mn-lt"/>
                        </a:rPr>
                        <a:t>-3</a:t>
                      </a:r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22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8606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7924-E32E-4A27-9F67-29356EA1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FC55-C440-4197-BD1B-35C1ACC25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is plausible to state that the proposed MSR2C-ABPNN system has provided better results than the previously mentioned methods regarding MSE as well as Regression value.</a:t>
            </a:r>
          </a:p>
          <a:p>
            <a:r>
              <a:rPr lang="en-US" sz="2400" dirty="0"/>
              <a:t>It also observed that the proposed MSR2C-ABPNN model with the ANN time Series gives more accurate results as compared to ANN Fitting.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467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C566-1FD8-462E-B436-285FD6F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B435-49BF-4796-8D29-8E311916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This research has used a neural network as a methodological approach to control the congestion of traffic flow.</a:t>
            </a:r>
          </a:p>
          <a:p>
            <a:r>
              <a:rPr lang="en-US" sz="2400" dirty="0"/>
              <a:t>It is detected that the smart transportation system has a significant impact on smart city whereas the traditional systems do not have the flexibility to automatically control the adjacent signals timers to minimize the congestion in traffic.</a:t>
            </a:r>
          </a:p>
          <a:p>
            <a:r>
              <a:rPr lang="en-US" sz="2400" dirty="0"/>
              <a:t>Different sensors implemented on different adjacent signals that collect, share traffic data and sent to a controller through IoT enabled devices.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046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C566-1FD8-462E-B436-285FD6FB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B435-49BF-4796-8D29-8E311916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Therefore, if the data received by the signal sensors in delay or too much noise, in that sense proposed (MSR2C-ABPNN) solution performance may be affected.</a:t>
            </a:r>
          </a:p>
          <a:p>
            <a:r>
              <a:rPr lang="en-US" sz="2400" dirty="0"/>
              <a:t>A neural network has been presented using the fitting and time series model.</a:t>
            </a:r>
          </a:p>
          <a:p>
            <a:r>
              <a:rPr lang="en-US" sz="2400" dirty="0"/>
              <a:t>Pre-processing is done on the received data from the adjacent signals.</a:t>
            </a:r>
          </a:p>
          <a:p>
            <a:r>
              <a:rPr lang="en-US" sz="2400" dirty="0"/>
              <a:t>Furthermore, it is observed that the Proposed MSR2C-ABPNN system with an ANN time series gives better results than the ANN time series.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894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092960"/>
            <a:ext cx="4775075" cy="266822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056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E1FE-FE88-4A58-BC2E-53B2AF6D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5673-CD69-4B66-A2D8-FF473E2C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Cities require efficient and sustainable traffic system.</a:t>
            </a:r>
          </a:p>
          <a:p>
            <a:r>
              <a:rPr lang="en-US" sz="2400" dirty="0"/>
              <a:t>Dynamic traffic flow is a significant issue which brings about a block of traffic movement.</a:t>
            </a:r>
          </a:p>
          <a:p>
            <a:r>
              <a:rPr lang="en-US" sz="2400" dirty="0"/>
              <a:t>In this paper, artificial neural network is used to predict the traffic congestion.</a:t>
            </a:r>
          </a:p>
        </p:txBody>
      </p:sp>
    </p:spTree>
    <p:extLst>
      <p:ext uri="{BB962C8B-B14F-4D97-AF65-F5344CB8AC3E}">
        <p14:creationId xmlns:p14="http://schemas.microsoft.com/office/powerpoint/2010/main" val="21037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A5FD-4800-40ED-90BD-E958D77C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DC590-278A-42BE-8414-726E61602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Proposed Modeling Smart Road Traffic Congestion Control using Artificial Back Propagation Neural Networks (MSR2C-ABPNN) for road traffic increase transparency, availability and efficiency in services offered </a:t>
            </a:r>
            <a:r>
              <a:rPr lang="en-IN" sz="2400" dirty="0"/>
              <a:t>to the citizens.</a:t>
            </a:r>
          </a:p>
          <a:p>
            <a:r>
              <a:rPr lang="en-IN" sz="2400" dirty="0"/>
              <a:t>The proposed </a:t>
            </a:r>
            <a:r>
              <a:rPr lang="en-US" sz="2400" dirty="0"/>
              <a:t>system aims to provide a solution that will increase the comfort level of travelers to make intelligent and better transportation decision.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535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DE03-A59D-4206-BED1-093A02FF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ABPNN 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2900B-2545-42CE-B418-D666C236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This paper has proposed a new </a:t>
            </a:r>
            <a:r>
              <a:rPr lang="en-US" sz="2400" u="sng" dirty="0"/>
              <a:t>Modeling Smart Road Traffic Congestion Control</a:t>
            </a:r>
            <a:r>
              <a:rPr lang="en-US" sz="2400" dirty="0"/>
              <a:t> using </a:t>
            </a:r>
            <a:r>
              <a:rPr lang="en-US" sz="2400" u="sng" dirty="0"/>
              <a:t>Artificial Back Propagation Neural Networks</a:t>
            </a:r>
            <a:r>
              <a:rPr lang="en-US" sz="2400" dirty="0"/>
              <a:t> (MSR2C-ABPNN) for an </a:t>
            </a:r>
            <a:r>
              <a:rPr lang="en-IN" sz="2400" dirty="0"/>
              <a:t>intelligent traffic system.</a:t>
            </a:r>
          </a:p>
          <a:p>
            <a:r>
              <a:rPr lang="en-IN" sz="2400" dirty="0"/>
              <a:t>T</a:t>
            </a:r>
            <a:r>
              <a:rPr lang="en-US" sz="2400" dirty="0"/>
              <a:t>he sensory layer contains the input parameters which shall go to the neural network learning that was trained using an algorithm and predict the congestion point.</a:t>
            </a:r>
          </a:p>
          <a:p>
            <a:r>
              <a:rPr lang="en-US" sz="2400" dirty="0"/>
              <a:t>If the congestion point is found, the vehicles will receive the message in their LCD’s using RFID sensors, and after that google map is used to find the alternate route.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1455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847D-554D-4616-B536-6A368436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ABPNN system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D0873-725B-4A58-9539-BC08C873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Once again find the congestion in that particular point similar in the case if congestion not found, traffic moves further and finds continuous congestion points.</a:t>
            </a:r>
          </a:p>
          <a:p>
            <a:r>
              <a:rPr lang="en-US" sz="2400" dirty="0"/>
              <a:t>The model predicts the point of congestion with the help of a neural network using the backpropagation algorithm.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7196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C1B6-03D6-4AC9-BEAB-3FCA95D4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ABPNN system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4C3B-CD8C-42B1-AC8B-B21A975F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proposed MSR2C-ABPNN, system application is further divided into two sub-layers, prediction and performance layer.</a:t>
            </a:r>
          </a:p>
          <a:p>
            <a:pPr lvl="2"/>
            <a:r>
              <a:rPr lang="en-US" sz="2300" dirty="0"/>
              <a:t>In the prediction layer, back propagation is used to detect the occupancy</a:t>
            </a:r>
          </a:p>
          <a:p>
            <a:pPr lvl="2"/>
            <a:r>
              <a:rPr lang="en-US" sz="2300" dirty="0"/>
              <a:t>While the performance layer evaluates the prediction layer performance in terms of RMSE, Accuracy and Miss Rate.</a:t>
            </a:r>
          </a:p>
          <a:p>
            <a:r>
              <a:rPr lang="en-US" sz="2400" dirty="0"/>
              <a:t>Adverse weather conditions directly affect the road traffic congestion by decreasing the visibility of the road and the condition of the road becomes worse.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93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6CF9D9-909C-4D51-A238-1A3F91F2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8" t="1078" r="22424"/>
          <a:stretch/>
        </p:blipFill>
        <p:spPr>
          <a:xfrm>
            <a:off x="3119120" y="486176"/>
            <a:ext cx="5953760" cy="58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5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B939-BA4B-4D8A-9F05-65CAA69A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ABPNN system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737C-529D-4957-A0F1-2459C3C8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791200" cy="3849624"/>
          </a:xfrm>
        </p:spPr>
        <p:txBody>
          <a:bodyPr>
            <a:normAutofit/>
          </a:bodyPr>
          <a:lstStyle/>
          <a:p>
            <a:r>
              <a:rPr lang="en-US" sz="2400" dirty="0"/>
              <a:t>The dataset has been adopted from the internet which shows the weather report and traffic speed of M1 junction 37 England at the interval of 10 minutes.</a:t>
            </a:r>
          </a:p>
          <a:p>
            <a:r>
              <a:rPr lang="en-US" sz="2400" dirty="0"/>
              <a:t>The congestion variables are being defined as an input variable named as shown here</a:t>
            </a:r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CF03F5-51EC-4896-B948-A585B64F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543666"/>
              </p:ext>
            </p:extLst>
          </p:nvPr>
        </p:nvGraphicFramePr>
        <p:xfrm>
          <a:off x="6858000" y="2409952"/>
          <a:ext cx="4622800" cy="3235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57960">
                  <a:extLst>
                    <a:ext uri="{9D8B030D-6E8A-4147-A177-3AD203B41FA5}">
                      <a16:colId xmlns:a16="http://schemas.microsoft.com/office/drawing/2014/main" val="2878562577"/>
                    </a:ext>
                  </a:extLst>
                </a:gridCol>
                <a:gridCol w="3064840">
                  <a:extLst>
                    <a:ext uri="{9D8B030D-6E8A-4147-A177-3AD203B41FA5}">
                      <a16:colId xmlns:a16="http://schemas.microsoft.com/office/drawing/2014/main" val="253953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Sr.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Input/output Variable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3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Input-1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34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Input-2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Traffic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573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Input-3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Traffic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33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Input-4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Humidity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37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Input-5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Wind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97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Input-6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Air 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61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Output-1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Delay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37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5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A2DA-C08F-47C7-A788-C904646E8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ABPNN system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D99E-59CB-42EB-8BCB-BDB72F24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neural network works as a powerful model for solving hard problems.</a:t>
            </a:r>
          </a:p>
          <a:p>
            <a:r>
              <a:rPr lang="en-IN" sz="2400" dirty="0"/>
              <a:t>According to a study, the multilayer perceptron (MLP) were the best model for prediction.</a:t>
            </a:r>
          </a:p>
          <a:p>
            <a:r>
              <a:rPr lang="en-US" sz="2400" dirty="0"/>
              <a:t>Multilayer perceptron consists of an input and output layer.</a:t>
            </a:r>
          </a:p>
          <a:p>
            <a:r>
              <a:rPr lang="en-US" sz="2400" dirty="0"/>
              <a:t>The left side layer is known as input layer which receives an input signal and then transmits it into the right side, layer by layer.</a:t>
            </a:r>
          </a:p>
        </p:txBody>
      </p:sp>
    </p:spTree>
    <p:extLst>
      <p:ext uri="{BB962C8B-B14F-4D97-AF65-F5344CB8AC3E}">
        <p14:creationId xmlns:p14="http://schemas.microsoft.com/office/powerpoint/2010/main" val="371857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{13481AB7-55DC-4039-8ABC-D8AF83691548}tf56410444</Template>
  <TotalTime>0</TotalTime>
  <Words>1188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Avenir Next LT Pro</vt:lpstr>
      <vt:lpstr>Avenir Next LT Pro Light</vt:lpstr>
      <vt:lpstr>Garamond</vt:lpstr>
      <vt:lpstr>SavonVTI</vt:lpstr>
      <vt:lpstr>Modelling smart road traffic congestion control system using machine learning techniques</vt:lpstr>
      <vt:lpstr>Abstract</vt:lpstr>
      <vt:lpstr>Abstract (cont.)</vt:lpstr>
      <vt:lpstr>Proposed ABPNN system model</vt:lpstr>
      <vt:lpstr>Proposed ABPNN system model (cont.)</vt:lpstr>
      <vt:lpstr>Proposed ABPNN system model (cont.)</vt:lpstr>
      <vt:lpstr>PowerPoint Presentation</vt:lpstr>
      <vt:lpstr>Proposed ABPNN system model (cont.)</vt:lpstr>
      <vt:lpstr>Proposed ABPNN system model (cont.)</vt:lpstr>
      <vt:lpstr>Proposed ABPNN system model (cont.)</vt:lpstr>
      <vt:lpstr>Proposed ABPNN system model (cont.)</vt:lpstr>
      <vt:lpstr>Proposed ABPNN system model (cont.)</vt:lpstr>
      <vt:lpstr>Fitting Modelling</vt:lpstr>
      <vt:lpstr>Time series modelling</vt:lpstr>
      <vt:lpstr>Result analysis</vt:lpstr>
      <vt:lpstr>Result analysis (cont.)</vt:lpstr>
      <vt:lpstr>Conclusion</vt:lpstr>
      <vt:lpstr>Conclusion (cont.)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2020-04-06T01:09:10Z</dcterms:created>
  <dcterms:modified xsi:type="dcterms:W3CDTF">2020-04-06T08:15:04Z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