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9232" y="1504629"/>
            <a:ext cx="360553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4671" y="2602291"/>
            <a:ext cx="569465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0"/>
                </a:moveTo>
                <a:lnTo>
                  <a:pt x="0" y="0"/>
                </a:lnTo>
                <a:lnTo>
                  <a:pt x="0" y="487798"/>
                </a:lnTo>
                <a:lnTo>
                  <a:pt x="9143999" y="487798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304" y="1191264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5" y="0"/>
                </a:moveTo>
                <a:lnTo>
                  <a:pt x="0" y="0"/>
                </a:lnTo>
                <a:lnTo>
                  <a:pt x="0" y="45827"/>
                </a:lnTo>
                <a:lnTo>
                  <a:pt x="372855" y="45827"/>
                </a:lnTo>
                <a:lnTo>
                  <a:pt x="372855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64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0" y="0"/>
                </a:moveTo>
                <a:lnTo>
                  <a:pt x="0" y="0"/>
                </a:lnTo>
                <a:lnTo>
                  <a:pt x="0" y="45827"/>
                </a:lnTo>
                <a:lnTo>
                  <a:pt x="376010" y="45827"/>
                </a:lnTo>
                <a:lnTo>
                  <a:pt x="376010" y="0"/>
                </a:lnTo>
                <a:close/>
              </a:path>
            </a:pathLst>
          </a:custGeom>
          <a:solidFill>
            <a:srgbClr val="1A9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107" y="1778949"/>
            <a:ext cx="281178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535" y="1913191"/>
            <a:ext cx="7253605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kinsey.com/~/media/McKinsey/Featured%20Insights/Artificial%20Intelligence/Notes%20from%20the%20frontier%20Modeling%20the%20impact%20of%20AI%20on%20the%20world%20economy/MGI-Notes-from-the-AI-frontier-Modeling-the-impact-of-AI-on-the-world-economy-September-2018.ash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9"/>
                </a:lnTo>
                <a:lnTo>
                  <a:pt x="9143999" y="5143499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64"/>
            <a:ext cx="746125" cy="46355"/>
            <a:chOff x="830390" y="1191264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1977" y="1384614"/>
            <a:ext cx="47894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00" spc="110" dirty="0"/>
              <a:t>Introduction to AI</a:t>
            </a:r>
            <a:endParaRPr sz="4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757" y="1778949"/>
            <a:ext cx="39363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9" dirty="0"/>
              <a:t>M</a:t>
            </a:r>
            <a:r>
              <a:rPr spc="175" dirty="0"/>
              <a:t>a</a:t>
            </a:r>
            <a:r>
              <a:rPr spc="30" dirty="0"/>
              <a:t>ch</a:t>
            </a:r>
            <a:r>
              <a:rPr spc="-15" dirty="0"/>
              <a:t>i</a:t>
            </a:r>
            <a:r>
              <a:rPr spc="70" dirty="0"/>
              <a:t>ne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spc="100" dirty="0"/>
              <a:t>L</a:t>
            </a:r>
            <a:r>
              <a:rPr spc="110" dirty="0"/>
              <a:t>e</a:t>
            </a:r>
            <a:r>
              <a:rPr spc="175" dirty="0"/>
              <a:t>a</a:t>
            </a:r>
            <a:r>
              <a:rPr spc="-120" dirty="0"/>
              <a:t>r</a:t>
            </a:r>
            <a:r>
              <a:rPr spc="-70" dirty="0"/>
              <a:t>n</a:t>
            </a:r>
            <a:r>
              <a:rPr spc="-60" dirty="0"/>
              <a:t>i</a:t>
            </a:r>
            <a:r>
              <a:rPr spc="265" dirty="0"/>
              <a:t>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655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50" dirty="0"/>
              <a:t>v</a:t>
            </a:r>
            <a:r>
              <a:rPr sz="2600" spc="25" dirty="0"/>
              <a:t>i</a:t>
            </a:r>
            <a:r>
              <a:rPr sz="2600" spc="80" dirty="0"/>
              <a:t>de</a:t>
            </a:r>
            <a:r>
              <a:rPr sz="2600" b="0" spc="-200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155" dirty="0"/>
              <a:t>ad</a:t>
            </a:r>
            <a:r>
              <a:rPr sz="2600" b="0" spc="-10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55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-65" dirty="0"/>
              <a:t>r</a:t>
            </a:r>
            <a:r>
              <a:rPr sz="2600" spc="20" dirty="0"/>
              <a:t>ai</a:t>
            </a:r>
            <a:r>
              <a:rPr sz="2600" spc="1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789" y="2076349"/>
            <a:ext cx="563878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075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5" dirty="0"/>
              <a:t>R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-65" dirty="0"/>
              <a:t>r</a:t>
            </a:r>
            <a:r>
              <a:rPr sz="2600" spc="165" dirty="0"/>
              <a:t>c</a:t>
            </a:r>
            <a:r>
              <a:rPr sz="2600" spc="130" dirty="0"/>
              <a:t>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712845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Books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Curate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rather</a:t>
            </a:r>
            <a:r>
              <a:rPr sz="18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6233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5" dirty="0"/>
              <a:t>De</a:t>
            </a:r>
            <a:r>
              <a:rPr sz="2600" spc="85" dirty="0"/>
              <a:t>v</a:t>
            </a:r>
            <a:r>
              <a:rPr sz="2600" spc="80" dirty="0"/>
              <a:t>elo</a:t>
            </a:r>
            <a:r>
              <a:rPr sz="2600" spc="150" dirty="0"/>
              <a:t>p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85" dirty="0"/>
              <a:t>an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-65" dirty="0"/>
              <a:t>r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235" dirty="0"/>
              <a:t>e</a:t>
            </a:r>
            <a:r>
              <a:rPr sz="2600" spc="190" dirty="0"/>
              <a:t>g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6344920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te</a:t>
            </a:r>
            <a:r>
              <a:rPr sz="18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Design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strategy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align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virtuous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cycle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675" y="3281958"/>
            <a:ext cx="26670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2131505"/>
            <a:ext cx="7166609" cy="24149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8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te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th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q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927735" marR="5080" lvl="1" indent="-295910">
              <a:lnSpc>
                <a:spcPct val="117200"/>
              </a:lnSpc>
              <a:spcBef>
                <a:spcPts val="7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Unified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warehouse</a:t>
            </a:r>
            <a:r>
              <a:rPr sz="15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Pull</a:t>
            </a:r>
            <a:r>
              <a:rPr sz="155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single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repository,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sz="1550" spc="-4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connect</a:t>
            </a:r>
            <a:r>
              <a:rPr sz="155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dots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7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effect</a:t>
            </a:r>
            <a:r>
              <a:rPr sz="18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platform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advantages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Uber,</a:t>
            </a:r>
            <a:r>
              <a:rPr sz="15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Careem,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Facebook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183" y="2125275"/>
            <a:ext cx="2051050" cy="598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4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ow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5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74955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5" dirty="0"/>
              <a:t>Develop</a:t>
            </a:r>
            <a:r>
              <a:rPr sz="2600" spc="-204" dirty="0"/>
              <a:t> </a:t>
            </a:r>
            <a:r>
              <a:rPr sz="2600" spc="15" dirty="0"/>
              <a:t>internal</a:t>
            </a:r>
            <a:r>
              <a:rPr sz="2600" spc="-275" dirty="0"/>
              <a:t> </a:t>
            </a:r>
            <a:r>
              <a:rPr sz="2600" spc="114" dirty="0"/>
              <a:t>and</a:t>
            </a:r>
            <a:r>
              <a:rPr sz="2600" spc="-155" dirty="0"/>
              <a:t> </a:t>
            </a:r>
            <a:r>
              <a:rPr sz="2600" spc="30" dirty="0"/>
              <a:t>external</a:t>
            </a:r>
            <a:r>
              <a:rPr sz="2600" spc="-275" dirty="0"/>
              <a:t> </a:t>
            </a:r>
            <a:r>
              <a:rPr sz="2600" spc="80" dirty="0"/>
              <a:t>communications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011805" cy="1599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mm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6612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70" dirty="0"/>
              <a:t>C</a:t>
            </a:r>
            <a:r>
              <a:rPr sz="2600" spc="140" dirty="0"/>
              <a:t>o</a:t>
            </a:r>
            <a:r>
              <a:rPr sz="2600" spc="235" dirty="0"/>
              <a:t>mm</a:t>
            </a:r>
            <a:r>
              <a:rPr sz="2600" spc="100" dirty="0"/>
              <a:t>o</a:t>
            </a:r>
            <a:r>
              <a:rPr sz="2600" spc="50" dirty="0"/>
              <a:t>n</a:t>
            </a:r>
            <a:r>
              <a:rPr sz="2600" b="0" spc="-135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75" dirty="0"/>
              <a:t>fa</a:t>
            </a:r>
            <a:r>
              <a:rPr sz="2600" spc="35" dirty="0"/>
              <a:t>l</a:t>
            </a:r>
            <a:r>
              <a:rPr sz="2600" spc="55" dirty="0"/>
              <a:t>l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09" y="2037664"/>
            <a:ext cx="646749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389" y="2060319"/>
            <a:ext cx="62484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0784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5" dirty="0"/>
              <a:t>T</a:t>
            </a:r>
            <a:r>
              <a:rPr sz="2600" spc="80" dirty="0"/>
              <a:t>a</a:t>
            </a:r>
            <a:r>
              <a:rPr sz="2600" spc="110" dirty="0"/>
              <a:t>k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35" dirty="0"/>
              <a:t>y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-95" dirty="0"/>
              <a:t>r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-55" dirty="0"/>
              <a:t>f</a:t>
            </a:r>
            <a:r>
              <a:rPr sz="2600" spc="-40" dirty="0"/>
              <a:t>i</a:t>
            </a:r>
            <a:r>
              <a:rPr sz="2600" spc="-65" dirty="0"/>
              <a:t>r</a:t>
            </a:r>
            <a:r>
              <a:rPr sz="2600" spc="155" dirty="0"/>
              <a:t>s</a:t>
            </a:r>
            <a:r>
              <a:rPr sz="2600" spc="-25" dirty="0"/>
              <a:t>t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114" dirty="0"/>
              <a:t>ep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6026150" cy="1599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800" spc="12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10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Discuss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Tahoma"/>
                <a:cs typeface="Tahoma"/>
              </a:rPr>
              <a:t>CEO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8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possibilities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1953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130" dirty="0"/>
              <a:t>pp</a:t>
            </a:r>
            <a:r>
              <a:rPr sz="2600" spc="55" dirty="0"/>
              <a:t>l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r>
              <a:rPr sz="2600" b="0" spc="-135" dirty="0">
                <a:latin typeface="Times New Roman"/>
                <a:cs typeface="Times New Roman"/>
              </a:rPr>
              <a:t> 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130" dirty="0"/>
              <a:t>eas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71380"/>
            <a:ext cx="4382770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0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Lucida Sans Unicode"/>
              <a:buChar char="●"/>
            </a:pPr>
            <a:endParaRPr sz="165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0967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7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7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Lucida Sans Unicode"/>
              <a:buChar char="○"/>
            </a:pPr>
            <a:endParaRPr sz="1550">
              <a:latin typeface="Tahoma"/>
              <a:cs typeface="Tahoma"/>
            </a:endParaRPr>
          </a:p>
          <a:p>
            <a:pPr marL="1242695" lvl="2" indent="-296545">
              <a:lnSpc>
                <a:spcPct val="100000"/>
              </a:lnSpc>
              <a:buSzPct val="70967"/>
              <a:buFont typeface="Lucida Sans Unicode"/>
              <a:buChar char="■"/>
              <a:tabLst>
                <a:tab pos="1242695" algn="l"/>
                <a:tab pos="1243330" algn="l"/>
              </a:tabLst>
            </a:pPr>
            <a:r>
              <a:rPr sz="1550" spc="8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Lucida Sans Unicode"/>
              <a:buChar char="■"/>
            </a:pPr>
            <a:endParaRPr sz="16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0967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7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Lucida Sans Unicode"/>
              <a:buChar char="○"/>
            </a:pPr>
            <a:endParaRPr sz="16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0967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Lucida Sans Unicode"/>
              <a:buChar char="○"/>
            </a:pPr>
            <a:endParaRPr sz="16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0967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Tracking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222" y="4444050"/>
            <a:ext cx="71755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7475" marR="5080" indent="-104775">
              <a:lnSpc>
                <a:spcPct val="103000"/>
              </a:lnSpc>
              <a:spcBef>
                <a:spcPts val="75"/>
              </a:spcBef>
            </a:pP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130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ahoma"/>
                <a:cs typeface="Tahoma"/>
              </a:rPr>
              <a:t>Audio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86" y="2119560"/>
            <a:ext cx="741172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audio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clip,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AI's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job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transcript,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then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speech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recognition.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2748" y="4444050"/>
            <a:ext cx="8604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275" marR="5080" indent="-28575">
              <a:lnSpc>
                <a:spcPct val="103000"/>
              </a:lnSpc>
              <a:spcBef>
                <a:spcPts val="75"/>
              </a:spcBef>
            </a:pPr>
            <a:r>
              <a:rPr sz="1400" spc="130" dirty="0">
                <a:latin typeface="Tahoma"/>
                <a:cs typeface="Tahoma"/>
              </a:rPr>
              <a:t>O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7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e</a:t>
            </a:r>
            <a:r>
              <a:rPr sz="1400" spc="45" dirty="0">
                <a:latin typeface="Tahoma"/>
                <a:cs typeface="Tahoma"/>
              </a:rPr>
              <a:t>x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35" dirty="0">
                <a:latin typeface="Tahoma"/>
                <a:cs typeface="Tahoma"/>
              </a:rPr>
              <a:t>0</a:t>
            </a:r>
            <a:r>
              <a:rPr sz="1400" spc="15" dirty="0">
                <a:latin typeface="Tahoma"/>
                <a:cs typeface="Tahoma"/>
              </a:rPr>
              <a:t>/</a:t>
            </a:r>
            <a:r>
              <a:rPr sz="1400" spc="-25" dirty="0">
                <a:latin typeface="Tahoma"/>
                <a:cs typeface="Tahoma"/>
              </a:rPr>
              <a:t>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185" y="4444050"/>
            <a:ext cx="158686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23850">
              <a:lnSpc>
                <a:spcPct val="103000"/>
              </a:lnSpc>
              <a:spcBef>
                <a:spcPts val="75"/>
              </a:spcBef>
            </a:pPr>
            <a:r>
              <a:rPr sz="1400" spc="35" dirty="0">
                <a:latin typeface="Tahoma"/>
                <a:cs typeface="Tahoma"/>
              </a:rPr>
              <a:t>Application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-45" dirty="0">
                <a:latin typeface="Tahoma"/>
                <a:cs typeface="Tahoma"/>
              </a:rPr>
              <a:t>p</a:t>
            </a:r>
            <a:r>
              <a:rPr sz="1400" spc="10" dirty="0">
                <a:latin typeface="Tahoma"/>
                <a:cs typeface="Tahoma"/>
              </a:rPr>
              <a:t>ee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10" dirty="0">
                <a:latin typeface="Tahoma"/>
                <a:cs typeface="Tahoma"/>
              </a:rPr>
              <a:t>h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g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55" dirty="0">
                <a:latin typeface="Tahoma"/>
                <a:cs typeface="Tahoma"/>
              </a:rPr>
              <a:t>iti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087" y="3391985"/>
            <a:ext cx="1008765" cy="8089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327" y="3239703"/>
            <a:ext cx="799399" cy="10848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3406" y="3250186"/>
            <a:ext cx="1084899" cy="1063992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6431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85" dirty="0"/>
              <a:t>N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05" dirty="0"/>
              <a:t>u</a:t>
            </a:r>
            <a:r>
              <a:rPr sz="2600" spc="-65" dirty="0"/>
              <a:t>r</a:t>
            </a:r>
            <a:r>
              <a:rPr sz="2600" spc="95" dirty="0"/>
              <a:t>al</a:t>
            </a:r>
            <a:r>
              <a:rPr sz="2600" b="0" spc="-140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340" dirty="0"/>
              <a:t>g</a:t>
            </a:r>
            <a:r>
              <a:rPr sz="2600" spc="105" dirty="0"/>
              <a:t>u</a:t>
            </a:r>
            <a:r>
              <a:rPr sz="2600" spc="250" dirty="0"/>
              <a:t>a</a:t>
            </a:r>
            <a:r>
              <a:rPr sz="2600" spc="210" dirty="0"/>
              <a:t>g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165" dirty="0"/>
              <a:t>c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55" dirty="0"/>
              <a:t>s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30983"/>
            <a:ext cx="3665220" cy="19189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4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1022985" lvl="1" indent="-305435">
              <a:lnSpc>
                <a:spcPct val="100000"/>
              </a:lnSpc>
              <a:spcBef>
                <a:spcPts val="320"/>
              </a:spcBef>
              <a:buSzPct val="7857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ec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iti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7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retrieval</a:t>
            </a:r>
            <a:endParaRPr sz="1550">
              <a:latin typeface="Tahoma"/>
              <a:cs typeface="Tahoma"/>
            </a:endParaRPr>
          </a:p>
          <a:p>
            <a:pPr marL="1022985" lvl="1" indent="-305435">
              <a:lnSpc>
                <a:spcPct val="100000"/>
              </a:lnSpc>
              <a:spcBef>
                <a:spcPts val="320"/>
              </a:spcBef>
              <a:buSzPct val="7857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eb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7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229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gg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796" y="4320463"/>
            <a:ext cx="441961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183" y="2171126"/>
            <a:ext cx="8610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25"/>
              </a:spcBef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Parsing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200" y="2439466"/>
            <a:ext cx="4267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2287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30" dirty="0"/>
              <a:t>p</a:t>
            </a:r>
            <a:r>
              <a:rPr sz="2600" spc="105" dirty="0"/>
              <a:t>ee</a:t>
            </a:r>
            <a:r>
              <a:rPr sz="2600" spc="114" dirty="0"/>
              <a:t>c</a:t>
            </a:r>
            <a:r>
              <a:rPr sz="2600" spc="45" dirty="0"/>
              <a:t>h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79" y="3527677"/>
            <a:ext cx="3811904" cy="11614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9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gg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ke</a:t>
            </a:r>
            <a:r>
              <a:rPr sz="155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ker</a:t>
            </a:r>
            <a:r>
              <a:rPr sz="155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1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8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301" y="2218815"/>
            <a:ext cx="472441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4224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80" dirty="0"/>
              <a:t>Robotics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873" y="2259558"/>
            <a:ext cx="668655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13892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0" dirty="0"/>
              <a:t>G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95" dirty="0"/>
              <a:t>al</a:t>
            </a:r>
            <a:r>
              <a:rPr sz="2600" b="0" spc="-140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30" dirty="0"/>
              <a:t>h</a:t>
            </a:r>
            <a:r>
              <a:rPr sz="2600" spc="5" dirty="0"/>
              <a:t>ine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948" y="2164320"/>
            <a:ext cx="6581759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6233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5" dirty="0"/>
              <a:t>U</a:t>
            </a:r>
            <a:r>
              <a:rPr sz="2600" spc="35" dirty="0"/>
              <a:t>n</a:t>
            </a:r>
            <a:r>
              <a:rPr sz="2600" spc="15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03" y="2037868"/>
            <a:ext cx="22098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183" y="2131505"/>
            <a:ext cx="6586220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Su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  <a:p>
            <a:pPr marL="327025" marR="5080" indent="-314960">
              <a:lnSpc>
                <a:spcPts val="2480"/>
              </a:lnSpc>
              <a:spcBef>
                <a:spcPts val="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10,000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defected</a:t>
            </a:r>
            <a:r>
              <a:rPr sz="18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coffee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595959"/>
                </a:solidFill>
                <a:latin typeface="Tahoma"/>
                <a:cs typeface="Tahoma"/>
              </a:rPr>
              <a:t>mug,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human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easily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8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few </a:t>
            </a:r>
            <a:r>
              <a:rPr sz="1800" spc="-5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examples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7654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5" dirty="0"/>
              <a:t>T</a:t>
            </a:r>
            <a:r>
              <a:rPr sz="2600" spc="-65" dirty="0"/>
              <a:t>r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55" dirty="0"/>
              <a:t>s</a:t>
            </a:r>
            <a:r>
              <a:rPr sz="2600" dirty="0"/>
              <a:t>fer</a:t>
            </a:r>
            <a:r>
              <a:rPr sz="2600" b="0" spc="-165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366" y="2263139"/>
            <a:ext cx="6477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8049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5" dirty="0"/>
              <a:t>R</a:t>
            </a:r>
            <a:r>
              <a:rPr sz="2600" spc="30" dirty="0"/>
              <a:t>einf</a:t>
            </a:r>
            <a:r>
              <a:rPr sz="2600" spc="15" dirty="0"/>
              <a:t>o</a:t>
            </a:r>
            <a:r>
              <a:rPr sz="2600" spc="-65" dirty="0"/>
              <a:t>r</a:t>
            </a:r>
            <a:r>
              <a:rPr sz="2600" spc="165" dirty="0"/>
              <a:t>c</a:t>
            </a:r>
            <a:r>
              <a:rPr sz="2600" spc="114" dirty="0"/>
              <a:t>e</a:t>
            </a:r>
            <a:r>
              <a:rPr sz="2600" spc="200" dirty="0"/>
              <a:t>m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-25" dirty="0"/>
              <a:t>t</a:t>
            </a:r>
            <a:r>
              <a:rPr sz="2600" b="0" spc="-235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6905" y="2131505"/>
            <a:ext cx="1872614" cy="191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marR="217170" indent="-314960">
              <a:lnSpc>
                <a:spcPct val="114700"/>
              </a:lnSpc>
              <a:spcBef>
                <a:spcPts val="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endParaRPr sz="1800">
              <a:latin typeface="Tahoma"/>
              <a:cs typeface="Tahoma"/>
            </a:endParaRPr>
          </a:p>
          <a:p>
            <a:pPr marL="327025" marR="5080" indent="-314960">
              <a:lnSpc>
                <a:spcPct val="114799"/>
              </a:lnSpc>
              <a:spcBef>
                <a:spcPts val="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ch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 </a:t>
            </a:r>
            <a:r>
              <a:rPr sz="18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53" y="2015705"/>
            <a:ext cx="5867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61061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0" dirty="0"/>
              <a:t>G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-15" dirty="0"/>
              <a:t>i</a:t>
            </a:r>
            <a:r>
              <a:rPr sz="2600" spc="-40" dirty="0"/>
              <a:t>v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10" dirty="0"/>
              <a:t>d</a:t>
            </a:r>
            <a:r>
              <a:rPr sz="2600" spc="50" dirty="0"/>
              <a:t>v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55" dirty="0"/>
              <a:t>s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25" dirty="0"/>
              <a:t>ial</a:t>
            </a:r>
            <a:r>
              <a:rPr sz="2600" b="0" spc="-285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35" dirty="0"/>
              <a:t>e</a:t>
            </a:r>
            <a:r>
              <a:rPr sz="2600" spc="-15" dirty="0"/>
              <a:t>t</a:t>
            </a:r>
            <a:r>
              <a:rPr sz="2600" spc="135" dirty="0"/>
              <a:t>w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40" dirty="0"/>
              <a:t>k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-135" dirty="0"/>
              <a:t>(</a:t>
            </a:r>
            <a:r>
              <a:rPr sz="2600" spc="130" dirty="0"/>
              <a:t>G</a:t>
            </a:r>
            <a:r>
              <a:rPr sz="2600" spc="150" dirty="0"/>
              <a:t>A</a:t>
            </a:r>
            <a:r>
              <a:rPr sz="2600" spc="285" dirty="0"/>
              <a:t>N</a:t>
            </a:r>
            <a:r>
              <a:rPr sz="2600" spc="-145" dirty="0"/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4251325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222" y="4444050"/>
            <a:ext cx="71755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850" marR="5080" indent="-57150">
              <a:lnSpc>
                <a:spcPct val="103000"/>
              </a:lnSpc>
              <a:spcBef>
                <a:spcPts val="75"/>
              </a:spcBef>
            </a:pP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130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ahoma"/>
                <a:cs typeface="Tahoma"/>
              </a:rPr>
              <a:t>English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748" y="4444050"/>
            <a:ext cx="8604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7950" marR="5080" indent="-95250">
              <a:lnSpc>
                <a:spcPct val="103000"/>
              </a:lnSpc>
              <a:spcBef>
                <a:spcPts val="75"/>
              </a:spcBef>
            </a:pPr>
            <a:r>
              <a:rPr sz="1400" spc="130" dirty="0">
                <a:latin typeface="Tahoma"/>
                <a:cs typeface="Tahoma"/>
              </a:rPr>
              <a:t>O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7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ahoma"/>
                <a:cs typeface="Tahoma"/>
              </a:rPr>
              <a:t>Chinese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86" y="2119560"/>
            <a:ext cx="7164705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English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Tahoma"/>
                <a:cs typeface="Tahoma"/>
              </a:rPr>
              <a:t>language,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Chinese,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Spanish,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something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else,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translation.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821" y="4444050"/>
            <a:ext cx="165227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61950">
              <a:lnSpc>
                <a:spcPct val="103000"/>
              </a:lnSpc>
              <a:spcBef>
                <a:spcPts val="75"/>
              </a:spcBef>
            </a:pPr>
            <a:r>
              <a:rPr sz="1400" spc="35" dirty="0">
                <a:latin typeface="Tahoma"/>
                <a:cs typeface="Tahoma"/>
              </a:rPr>
              <a:t>Application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190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40" dirty="0">
                <a:latin typeface="Tahoma"/>
                <a:cs typeface="Tahoma"/>
              </a:rPr>
              <a:t>h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9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ti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22" y="3302751"/>
            <a:ext cx="1189469" cy="1064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7390" y="3348630"/>
            <a:ext cx="962219" cy="9722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7682" y="3306646"/>
            <a:ext cx="1056249" cy="1056249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8790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14" dirty="0"/>
              <a:t>K</a:t>
            </a:r>
            <a:r>
              <a:rPr sz="2600" spc="35" dirty="0"/>
              <a:t>n</a:t>
            </a:r>
            <a:r>
              <a:rPr sz="2600" spc="100" dirty="0"/>
              <a:t>o</a:t>
            </a:r>
            <a:r>
              <a:rPr sz="2600" spc="135" dirty="0"/>
              <a:t>w</a:t>
            </a:r>
            <a:r>
              <a:rPr sz="2600" spc="55" dirty="0"/>
              <a:t>l</a:t>
            </a:r>
            <a:r>
              <a:rPr sz="2600" spc="130" dirty="0"/>
              <a:t>e</a:t>
            </a:r>
            <a:r>
              <a:rPr sz="2600" spc="160" dirty="0"/>
              <a:t>d</a:t>
            </a:r>
            <a:r>
              <a:rPr sz="2600" spc="340" dirty="0"/>
              <a:t>g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340" dirty="0"/>
              <a:t>g</a:t>
            </a:r>
            <a:r>
              <a:rPr sz="2600" spc="-65" dirty="0"/>
              <a:t>r</a:t>
            </a:r>
            <a:r>
              <a:rPr sz="2600" spc="130" dirty="0"/>
              <a:t>a</a:t>
            </a:r>
            <a:r>
              <a:rPr sz="2600" spc="114" dirty="0"/>
              <a:t>p</a:t>
            </a:r>
            <a:r>
              <a:rPr sz="2600" spc="45" dirty="0"/>
              <a:t>h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212" y="2150517"/>
            <a:ext cx="661989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91579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35" dirty="0"/>
              <a:t>&amp;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00" dirty="0"/>
              <a:t>o</a:t>
            </a:r>
            <a:r>
              <a:rPr sz="2600" spc="165" dirty="0"/>
              <a:t>c</a:t>
            </a:r>
            <a:r>
              <a:rPr sz="2600" spc="-20" dirty="0"/>
              <a:t>ie</a:t>
            </a:r>
            <a:r>
              <a:rPr sz="2600" spc="-45" dirty="0"/>
              <a:t>t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77" y="2131505"/>
            <a:ext cx="5470525" cy="18859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oc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1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7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unn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5908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60" dirty="0"/>
              <a:t>L</a:t>
            </a:r>
            <a:r>
              <a:rPr sz="2600" spc="25" dirty="0"/>
              <a:t>i</a:t>
            </a:r>
            <a:r>
              <a:rPr sz="2600" spc="110" dirty="0"/>
              <a:t>m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35" dirty="0"/>
              <a:t>n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6591934" cy="21399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565785" lvl="1" indent="-30607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565150" algn="l"/>
                <a:tab pos="566420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Explainability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hard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(sometimes</a:t>
            </a: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doable):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should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trust</a:t>
            </a:r>
            <a:endParaRPr sz="1800">
              <a:latin typeface="Tahoma"/>
              <a:cs typeface="Tahoma"/>
            </a:endParaRPr>
          </a:p>
          <a:p>
            <a:pPr marL="565785" indent="-306070">
              <a:lnSpc>
                <a:spcPct val="100000"/>
              </a:lnSpc>
              <a:spcBef>
                <a:spcPts val="420"/>
              </a:spcBef>
              <a:buSzPct val="70967"/>
              <a:buFont typeface="Lucida Sans Unicode"/>
              <a:buChar char="■"/>
              <a:tabLst>
                <a:tab pos="565150" algn="l"/>
                <a:tab pos="566420" algn="l"/>
              </a:tabLst>
            </a:pPr>
            <a:r>
              <a:rPr sz="1550" spc="15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oo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565785" indent="-30607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■"/>
              <a:tabLst>
                <a:tab pos="565150" algn="l"/>
                <a:tab pos="566420" algn="l"/>
              </a:tabLst>
            </a:pPr>
            <a:r>
              <a:rPr sz="155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3949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85" dirty="0"/>
              <a:t>an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50" dirty="0"/>
              <a:t>n</a:t>
            </a:r>
            <a:r>
              <a:rPr sz="2600" b="0" spc="-135" dirty="0">
                <a:latin typeface="Times New Roman"/>
                <a:cs typeface="Times New Roman"/>
              </a:rPr>
              <a:t> </a:t>
            </a:r>
            <a:r>
              <a:rPr sz="2600" spc="105" dirty="0"/>
              <a:t>u</a:t>
            </a:r>
            <a:r>
              <a:rPr sz="2600" spc="35" dirty="0"/>
              <a:t>n</a:t>
            </a:r>
            <a:r>
              <a:rPr sz="2600" spc="30" dirty="0"/>
              <a:t>h</a:t>
            </a:r>
            <a:r>
              <a:rPr sz="2600" spc="105" dirty="0"/>
              <a:t>ea</a:t>
            </a:r>
            <a:r>
              <a:rPr sz="2600" spc="40" dirty="0"/>
              <a:t>l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00" dirty="0"/>
              <a:t>e</a:t>
            </a:r>
            <a:r>
              <a:rPr sz="2600" spc="85" dirty="0"/>
              <a:t>o</a:t>
            </a:r>
            <a:r>
              <a:rPr sz="2600" spc="-60" dirty="0"/>
              <a:t>t</a:t>
            </a:r>
            <a:r>
              <a:rPr sz="2600" spc="35" dirty="0"/>
              <a:t>y</a:t>
            </a:r>
            <a:r>
              <a:rPr sz="2600" spc="130" dirty="0"/>
              <a:t>p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71126"/>
            <a:ext cx="5019040" cy="2065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2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Lucida Sans Unicode"/>
              <a:buChar char="●"/>
            </a:pPr>
            <a:endParaRPr sz="155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14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14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4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b="1" spc="9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b="1" spc="-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b="1" spc="-8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b="1" spc="-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Lucida Sans Unicode"/>
              <a:buChar char="○"/>
            </a:pPr>
            <a:endParaRPr sz="15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14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-14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4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595959"/>
                </a:solidFill>
                <a:latin typeface="Tahoma"/>
                <a:cs typeface="Tahoma"/>
              </a:rPr>
              <a:t>Q</a:t>
            </a:r>
            <a:r>
              <a:rPr sz="1400" b="1" spc="-7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b="1" spc="-85" dirty="0">
                <a:solidFill>
                  <a:srgbClr val="595959"/>
                </a:solidFill>
                <a:latin typeface="Tahoma"/>
                <a:cs typeface="Tahoma"/>
              </a:rPr>
              <a:t>een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Lucida Sans Unicode"/>
              <a:buChar char="○"/>
            </a:pPr>
            <a:endParaRPr sz="15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spcBef>
                <a:spcPts val="5"/>
              </a:spcBef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Man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4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Computer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programmer</a:t>
            </a:r>
            <a:r>
              <a:rPr sz="14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women:</a:t>
            </a:r>
            <a:r>
              <a:rPr sz="14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595959"/>
                </a:solidFill>
                <a:latin typeface="Tahoma"/>
                <a:cs typeface="Tahoma"/>
              </a:rPr>
              <a:t>Home</a:t>
            </a:r>
            <a:r>
              <a:rPr sz="14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595959"/>
                </a:solidFill>
                <a:latin typeface="Tahoma"/>
                <a:cs typeface="Tahoma"/>
              </a:rPr>
              <a:t>maker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Lucida Sans Unicode"/>
              <a:buChar char="○"/>
            </a:pPr>
            <a:endParaRPr sz="15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q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4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627" y="2283473"/>
            <a:ext cx="28194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8143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65" dirty="0"/>
              <a:t>ias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-60" dirty="0"/>
              <a:t>t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5710555" cy="1284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ff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unh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5095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70" dirty="0"/>
              <a:t>C</a:t>
            </a:r>
            <a:r>
              <a:rPr sz="2600" spc="140" dirty="0"/>
              <a:t>o</a:t>
            </a:r>
            <a:r>
              <a:rPr sz="2600" spc="235" dirty="0"/>
              <a:t>m</a:t>
            </a:r>
            <a:r>
              <a:rPr sz="2600" spc="135" dirty="0"/>
              <a:t>b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00" dirty="0"/>
              <a:t>ing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65" dirty="0"/>
              <a:t>ias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3907790" cy="18192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565785" lvl="1" indent="-30607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565150" algn="l"/>
                <a:tab pos="566420" algn="l"/>
              </a:tabLst>
            </a:pPr>
            <a:r>
              <a:rPr sz="1550" spc="10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565785" lvl="1" indent="-30607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●"/>
              <a:tabLst>
                <a:tab pos="565150" algn="l"/>
                <a:tab pos="566420" algn="l"/>
              </a:tabLst>
            </a:pP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nc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565785" indent="-30607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■"/>
              <a:tabLst>
                <a:tab pos="565150" algn="l"/>
                <a:tab pos="56642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r>
              <a:rPr sz="155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0810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10" dirty="0"/>
              <a:t>d</a:t>
            </a:r>
            <a:r>
              <a:rPr sz="2600" spc="50" dirty="0"/>
              <a:t>v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55" dirty="0"/>
              <a:t>s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25" dirty="0"/>
              <a:t>ial</a:t>
            </a:r>
            <a:r>
              <a:rPr sz="2600" b="0" spc="-285" dirty="0">
                <a:latin typeface="Times New Roman"/>
                <a:cs typeface="Times New Roman"/>
              </a:rPr>
              <a:t> 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-60" dirty="0"/>
              <a:t>t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70" dirty="0"/>
              <a:t>k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79" y="3695760"/>
            <a:ext cx="2110105" cy="6750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te</a:t>
            </a:r>
            <a:r>
              <a:rPr sz="18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106" y="2099818"/>
            <a:ext cx="49720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594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P</a:t>
            </a:r>
            <a:r>
              <a:rPr sz="2600" spc="30" dirty="0"/>
              <a:t>h</a:t>
            </a:r>
            <a:r>
              <a:rPr sz="2600" spc="35" dirty="0"/>
              <a:t>y</a:t>
            </a:r>
            <a:r>
              <a:rPr sz="2600" spc="155" dirty="0"/>
              <a:t>s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95" dirty="0"/>
              <a:t>al</a:t>
            </a:r>
            <a:r>
              <a:rPr sz="2600" b="0" spc="-140" dirty="0">
                <a:latin typeface="Times New Roman"/>
                <a:cs typeface="Times New Roman"/>
              </a:rPr>
              <a:t> 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-60" dirty="0"/>
              <a:t>t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70" dirty="0"/>
              <a:t>k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132" y="2057588"/>
            <a:ext cx="1676400" cy="1905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9168" y="2066925"/>
            <a:ext cx="1676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37629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10" dirty="0"/>
              <a:t>d</a:t>
            </a:r>
            <a:r>
              <a:rPr sz="2600" spc="50" dirty="0"/>
              <a:t>v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55" dirty="0"/>
              <a:t>s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25" dirty="0"/>
              <a:t>ial</a:t>
            </a:r>
            <a:r>
              <a:rPr sz="2600" b="0" spc="-28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0" dirty="0"/>
              <a:t>ef</a:t>
            </a:r>
            <a:r>
              <a:rPr sz="2600" spc="70" dirty="0"/>
              <a:t>e</a:t>
            </a:r>
            <a:r>
              <a:rPr sz="2600" spc="35" dirty="0"/>
              <a:t>n</a:t>
            </a:r>
            <a:r>
              <a:rPr sz="2600" spc="155" dirty="0"/>
              <a:t>s</a:t>
            </a:r>
            <a:r>
              <a:rPr sz="2600" spc="130" dirty="0"/>
              <a:t>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6929755" cy="1284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May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any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incentive</a:t>
            </a:r>
            <a:r>
              <a:rPr sz="18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attack,</a:t>
            </a:r>
            <a:r>
              <a:rPr sz="18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should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invest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defense?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8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-s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um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9438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10" dirty="0"/>
              <a:t>d</a:t>
            </a:r>
            <a:r>
              <a:rPr sz="2600" spc="50" dirty="0"/>
              <a:t>v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55" dirty="0"/>
              <a:t>s</a:t>
            </a:r>
            <a:r>
              <a:rPr sz="2600" spc="80" dirty="0"/>
              <a:t>e</a:t>
            </a:r>
            <a:r>
              <a:rPr sz="2600" b="0" spc="-200" dirty="0">
                <a:latin typeface="Times New Roman"/>
                <a:cs typeface="Times New Roman"/>
              </a:rPr>
              <a:t> </a:t>
            </a:r>
            <a:r>
              <a:rPr sz="2600" spc="105" dirty="0"/>
              <a:t>u</a:t>
            </a:r>
            <a:r>
              <a:rPr sz="2600" spc="155" dirty="0"/>
              <a:t>s</a:t>
            </a:r>
            <a:r>
              <a:rPr sz="2600" spc="130" dirty="0"/>
              <a:t>es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3808095" cy="2028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565785" lvl="1" indent="-30607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■"/>
              <a:tabLst>
                <a:tab pos="565150" algn="l"/>
                <a:tab pos="566420" algn="l"/>
              </a:tabLst>
            </a:pP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Synthesizing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videos</a:t>
            </a:r>
            <a:endParaRPr sz="1550">
              <a:latin typeface="Tahoma"/>
              <a:cs typeface="Tahoma"/>
            </a:endParaRPr>
          </a:p>
          <a:p>
            <a:pPr marL="565785" lvl="1" indent="-30607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■"/>
              <a:tabLst>
                <a:tab pos="565150" algn="l"/>
                <a:tab pos="566420" algn="l"/>
              </a:tabLst>
            </a:pPr>
            <a:r>
              <a:rPr sz="1550" spc="1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eo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550">
              <a:latin typeface="Tahoma"/>
              <a:cs typeface="Tahoma"/>
            </a:endParaRPr>
          </a:p>
          <a:p>
            <a:pPr marL="307975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○"/>
              <a:tabLst>
                <a:tab pos="307975" algn="l"/>
                <a:tab pos="308610" algn="l"/>
              </a:tabLst>
            </a:pP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550">
              <a:latin typeface="Tahoma"/>
              <a:cs typeface="Tahoma"/>
            </a:endParaRPr>
          </a:p>
          <a:p>
            <a:pPr marL="304800" marR="1130300" lvl="1" indent="-304800" algn="r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■"/>
              <a:tabLst>
                <a:tab pos="304800" algn="l"/>
                <a:tab pos="305435" algn="l"/>
              </a:tabLst>
            </a:pP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Oppressive</a:t>
            </a:r>
            <a:r>
              <a:rPr sz="15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surveillance</a:t>
            </a:r>
            <a:endParaRPr sz="1550">
              <a:latin typeface="Tahoma"/>
              <a:cs typeface="Tahoma"/>
            </a:endParaRPr>
          </a:p>
          <a:p>
            <a:pPr marL="295275" marR="1109980" indent="-295275" algn="r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○"/>
              <a:tabLst>
                <a:tab pos="295275" algn="l"/>
                <a:tab pos="308610" algn="l"/>
              </a:tabLst>
            </a:pPr>
            <a:r>
              <a:rPr sz="1550" spc="9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ke</a:t>
            </a:r>
            <a:r>
              <a:rPr sz="155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mm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07975" indent="-295910">
              <a:lnSpc>
                <a:spcPct val="100000"/>
              </a:lnSpc>
              <a:spcBef>
                <a:spcPts val="315"/>
              </a:spcBef>
              <a:buSzPct val="70967"/>
              <a:buFont typeface="Lucida Sans Unicode"/>
              <a:buChar char="○"/>
              <a:tabLst>
                <a:tab pos="307975" algn="l"/>
                <a:tab pos="308610" algn="l"/>
              </a:tabLst>
            </a:pP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Spam</a:t>
            </a: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anti-spam,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Fraud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anti-fraud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4191" y="4444050"/>
            <a:ext cx="114617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19075">
              <a:lnSpc>
                <a:spcPct val="103000"/>
              </a:lnSpc>
              <a:spcBef>
                <a:spcPts val="75"/>
              </a:spcBef>
            </a:pP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135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d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95" dirty="0">
                <a:latin typeface="Tahoma"/>
                <a:cs typeface="Tahoma"/>
              </a:rPr>
              <a:t>+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ahoma"/>
                <a:cs typeface="Tahoma"/>
              </a:rPr>
              <a:t>U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70" dirty="0">
                <a:latin typeface="Tahoma"/>
                <a:cs typeface="Tahoma"/>
              </a:rPr>
              <a:t>r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f</a:t>
            </a:r>
            <a:r>
              <a:rPr sz="1400" spc="3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4173" y="4444050"/>
            <a:ext cx="91821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8575">
              <a:lnSpc>
                <a:spcPct val="103000"/>
              </a:lnSpc>
              <a:spcBef>
                <a:spcPts val="75"/>
              </a:spcBef>
            </a:pPr>
            <a:r>
              <a:rPr sz="1400" spc="130" dirty="0">
                <a:latin typeface="Tahoma"/>
                <a:cs typeface="Tahoma"/>
              </a:rPr>
              <a:t>O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7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ahoma"/>
                <a:cs typeface="Tahoma"/>
              </a:rPr>
              <a:t>C</a:t>
            </a:r>
            <a:r>
              <a:rPr sz="1400" spc="5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-25" dirty="0">
                <a:latin typeface="Tahoma"/>
                <a:cs typeface="Tahoma"/>
              </a:rPr>
              <a:t>k?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35" dirty="0">
                <a:latin typeface="Tahoma"/>
                <a:cs typeface="Tahoma"/>
              </a:rPr>
              <a:t>0</a:t>
            </a:r>
            <a:r>
              <a:rPr sz="1400" spc="15" dirty="0">
                <a:latin typeface="Tahoma"/>
                <a:cs typeface="Tahoma"/>
              </a:rPr>
              <a:t>/</a:t>
            </a:r>
            <a:r>
              <a:rPr sz="1400" spc="-25" dirty="0">
                <a:latin typeface="Tahoma"/>
                <a:cs typeface="Tahoma"/>
              </a:rPr>
              <a:t>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86" y="2119560"/>
            <a:ext cx="7486650" cy="932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15999"/>
              </a:lnSpc>
              <a:spcBef>
                <a:spcPts val="130"/>
              </a:spcBef>
            </a:pPr>
            <a:r>
              <a:rPr sz="1700" spc="9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large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online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platforms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piece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inputs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information </a:t>
            </a:r>
            <a:r>
              <a:rPr sz="1700" spc="-5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ad,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you,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tries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predict,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click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not?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821" y="4444050"/>
            <a:ext cx="165227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61950">
              <a:lnSpc>
                <a:spcPct val="103000"/>
              </a:lnSpc>
              <a:spcBef>
                <a:spcPts val="75"/>
              </a:spcBef>
            </a:pPr>
            <a:r>
              <a:rPr sz="1400" spc="35" dirty="0">
                <a:latin typeface="Tahoma"/>
                <a:cs typeface="Tahoma"/>
              </a:rPr>
              <a:t>Application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190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40" dirty="0">
                <a:latin typeface="Tahoma"/>
                <a:cs typeface="Tahoma"/>
              </a:rPr>
              <a:t>h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9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ti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0319" y="3306317"/>
            <a:ext cx="2190750" cy="1057275"/>
            <a:chOff x="1290319" y="3306317"/>
            <a:chExt cx="2190750" cy="10572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7213" y="3353655"/>
              <a:ext cx="1133703" cy="9622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319" y="3306317"/>
              <a:ext cx="1056894" cy="105689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240" y="3268604"/>
            <a:ext cx="771680" cy="10765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5237" y="3344140"/>
            <a:ext cx="981272" cy="981272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1281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35" dirty="0"/>
              <a:t>&amp;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25" dirty="0"/>
              <a:t>De</a:t>
            </a:r>
            <a:r>
              <a:rPr sz="2600" spc="85" dirty="0"/>
              <a:t>v</a:t>
            </a:r>
            <a:r>
              <a:rPr sz="2600" spc="80" dirty="0"/>
              <a:t>elo</a:t>
            </a:r>
            <a:r>
              <a:rPr sz="2600" spc="130" dirty="0"/>
              <a:t>p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100" dirty="0"/>
              <a:t>o</a:t>
            </a:r>
            <a:r>
              <a:rPr sz="2600" spc="35" dirty="0"/>
              <a:t>n</a:t>
            </a:r>
            <a:r>
              <a:rPr sz="2600" spc="100" dirty="0"/>
              <a:t>o</a:t>
            </a:r>
            <a:r>
              <a:rPr sz="2600" spc="235" dirty="0"/>
              <a:t>m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31505"/>
            <a:ext cx="6967855" cy="20999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Developing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economies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gradually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moved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up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ladder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Lower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end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ladder</a:t>
            </a:r>
            <a:r>
              <a:rPr sz="18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susceptible</a:t>
            </a:r>
            <a:r>
              <a:rPr sz="18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automation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agriculture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651510" lvl="1" indent="-296545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■"/>
              <a:tabLst>
                <a:tab pos="650875" algn="l"/>
                <a:tab pos="652145" algn="l"/>
              </a:tabLst>
            </a:pP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Leapfrog</a:t>
            </a:r>
            <a:endParaRPr sz="1550">
              <a:latin typeface="Tahoma"/>
              <a:cs typeface="Tahoma"/>
            </a:endParaRPr>
          </a:p>
          <a:p>
            <a:pPr marL="651510" lvl="1" indent="-296545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■"/>
              <a:tabLst>
                <a:tab pos="650875" algn="l"/>
                <a:tab pos="652145" algn="l"/>
              </a:tabLst>
            </a:pP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  <a:p>
            <a:pPr marL="651510" lvl="1" indent="-296545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■"/>
              <a:tabLst>
                <a:tab pos="650875" algn="l"/>
                <a:tab pos="652145" algn="l"/>
              </a:tabLst>
            </a:pPr>
            <a:r>
              <a:rPr sz="1550" spc="60" dirty="0">
                <a:solidFill>
                  <a:srgbClr val="595959"/>
                </a:solidFill>
                <a:latin typeface="Tahoma"/>
                <a:cs typeface="Tahoma"/>
              </a:rPr>
              <a:t>Mobile</a:t>
            </a:r>
            <a:r>
              <a:rPr sz="155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payments</a:t>
            </a:r>
            <a:endParaRPr sz="1550">
              <a:latin typeface="Tahoma"/>
              <a:cs typeface="Tahoma"/>
            </a:endParaRPr>
          </a:p>
          <a:p>
            <a:pPr marL="307975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○"/>
              <a:tabLst>
                <a:tab pos="307975" algn="l"/>
                <a:tab pos="308610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duc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656653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45" dirty="0"/>
              <a:t>How</a:t>
            </a:r>
            <a:r>
              <a:rPr sz="2600" spc="-210" dirty="0"/>
              <a:t> </a:t>
            </a:r>
            <a:r>
              <a:rPr sz="2600" spc="100" dirty="0"/>
              <a:t>developing</a:t>
            </a:r>
            <a:r>
              <a:rPr sz="2600" spc="-280" dirty="0"/>
              <a:t> </a:t>
            </a:r>
            <a:r>
              <a:rPr sz="2600" spc="95" dirty="0"/>
              <a:t>economies</a:t>
            </a:r>
            <a:r>
              <a:rPr sz="2600" spc="-280" dirty="0"/>
              <a:t> </a:t>
            </a:r>
            <a:r>
              <a:rPr sz="2600" spc="114" dirty="0"/>
              <a:t>can</a:t>
            </a:r>
            <a:r>
              <a:rPr sz="2600" spc="-200" dirty="0"/>
              <a:t> </a:t>
            </a:r>
            <a:r>
              <a:rPr sz="2600" spc="75" dirty="0"/>
              <a:t>build</a:t>
            </a:r>
            <a:r>
              <a:rPr sz="2600" spc="-235" dirty="0"/>
              <a:t> </a:t>
            </a:r>
            <a:r>
              <a:rPr sz="2600" spc="105" dirty="0"/>
              <a:t>AI?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78" y="2125275"/>
            <a:ext cx="6762750" cy="17145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4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80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55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communities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still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immature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8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cu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en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Instead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focusing</a:t>
            </a:r>
            <a:r>
              <a:rPr sz="155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general,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55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already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good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4239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25" dirty="0"/>
              <a:t>i</a:t>
            </a:r>
            <a:r>
              <a:rPr sz="2600" spc="110" dirty="0"/>
              <a:t>m</a:t>
            </a:r>
            <a:r>
              <a:rPr sz="2600" spc="130" dirty="0"/>
              <a:t>p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-25" dirty="0"/>
              <a:t>t</a:t>
            </a:r>
            <a:r>
              <a:rPr sz="2600" b="0" spc="-16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50" dirty="0"/>
              <a:t>n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spc="-285" dirty="0"/>
              <a:t>j</a:t>
            </a:r>
            <a:r>
              <a:rPr sz="2600" spc="100" dirty="0"/>
              <a:t>o</a:t>
            </a:r>
            <a:r>
              <a:rPr sz="2600" spc="135" dirty="0"/>
              <a:t>b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75" y="2125275"/>
            <a:ext cx="3541395" cy="16478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4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03</a:t>
            </a:r>
            <a:r>
              <a:rPr sz="1550" spc="65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endParaRPr sz="1550">
              <a:latin typeface="Tahoma"/>
              <a:cs typeface="Tahoma"/>
            </a:endParaRPr>
          </a:p>
          <a:p>
            <a:pPr marL="879475" lvl="1" indent="-305435">
              <a:lnSpc>
                <a:spcPct val="100000"/>
              </a:lnSpc>
              <a:spcBef>
                <a:spcPts val="245"/>
              </a:spcBef>
              <a:buSzPct val="78571"/>
              <a:buFont typeface="Lucida Sans Unicode"/>
              <a:buChar char="●"/>
              <a:tabLst>
                <a:tab pos="879475" algn="l"/>
                <a:tab pos="880110" algn="l"/>
              </a:tabLst>
            </a:pP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40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80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4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mn</a:t>
            </a:r>
            <a:endParaRPr sz="1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5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03</a:t>
            </a:r>
            <a:r>
              <a:rPr sz="1550" spc="65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endParaRPr sz="1550">
              <a:latin typeface="Tahoma"/>
              <a:cs typeface="Tahoma"/>
            </a:endParaRPr>
          </a:p>
          <a:p>
            <a:pPr marL="879475" lvl="1" indent="-305435">
              <a:lnSpc>
                <a:spcPct val="100000"/>
              </a:lnSpc>
              <a:spcBef>
                <a:spcPts val="240"/>
              </a:spcBef>
              <a:buSzPct val="78571"/>
              <a:buFont typeface="Lucida Sans Unicode"/>
              <a:buChar char="●"/>
              <a:tabLst>
                <a:tab pos="879475" algn="l"/>
                <a:tab pos="880110" algn="l"/>
              </a:tabLst>
            </a:pP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55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5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89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4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mn</a:t>
            </a:r>
            <a:endParaRPr sz="1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5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7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844" y="555095"/>
            <a:ext cx="5672968" cy="4060057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70002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0" dirty="0"/>
              <a:t>o</a:t>
            </a:r>
            <a:r>
              <a:rPr sz="2600" spc="235" dirty="0"/>
              <a:t>m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100" dirty="0"/>
              <a:t>o</a:t>
            </a:r>
            <a:r>
              <a:rPr sz="2600" spc="55" dirty="0"/>
              <a:t>l</a:t>
            </a:r>
            <a:r>
              <a:rPr sz="2600" spc="105" dirty="0"/>
              <a:t>u</a:t>
            </a:r>
            <a:r>
              <a:rPr sz="2600" spc="-6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35" dirty="0"/>
              <a:t>n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20" dirty="0"/>
              <a:t>o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35" dirty="0"/>
              <a:t>n</a:t>
            </a:r>
            <a:r>
              <a:rPr sz="2600" spc="-60" dirty="0"/>
              <a:t>t</a:t>
            </a:r>
            <a:r>
              <a:rPr sz="2600" spc="-10" dirty="0"/>
              <a:t>er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25" dirty="0"/>
              <a:t>i</a:t>
            </a:r>
            <a:r>
              <a:rPr sz="2600" spc="110" dirty="0"/>
              <a:t>m</a:t>
            </a:r>
            <a:r>
              <a:rPr sz="2600" spc="130" dirty="0"/>
              <a:t>p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-25" dirty="0"/>
              <a:t>t</a:t>
            </a:r>
            <a:r>
              <a:rPr sz="2600" b="0" spc="-16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50" dirty="0"/>
              <a:t>n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spc="-285" dirty="0"/>
              <a:t>j</a:t>
            </a:r>
            <a:r>
              <a:rPr sz="2600" spc="100" dirty="0"/>
              <a:t>o</a:t>
            </a:r>
            <a:r>
              <a:rPr sz="2600" spc="135" dirty="0"/>
              <a:t>b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31505"/>
            <a:ext cx="5099050" cy="15709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70534" indent="-315595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Conditional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basic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income: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provide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safety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net</a:t>
            </a:r>
            <a:endParaRPr sz="1800">
              <a:latin typeface="Tahoma"/>
              <a:cs typeface="Tahoma"/>
            </a:endParaRPr>
          </a:p>
          <a:p>
            <a:pPr marL="470534" indent="-315595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Political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solutions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○"/>
              <a:tabLst>
                <a:tab pos="927735" algn="l"/>
                <a:tab pos="928369" algn="l"/>
              </a:tabLst>
            </a:pP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Legalization</a:t>
            </a:r>
            <a:endParaRPr sz="1550">
              <a:latin typeface="Tahoma"/>
              <a:cs typeface="Tahoma"/>
            </a:endParaRPr>
          </a:p>
          <a:p>
            <a:pPr marL="470534" indent="-315595">
              <a:lnSpc>
                <a:spcPct val="100000"/>
              </a:lnSpc>
              <a:spcBef>
                <a:spcPts val="370"/>
              </a:spcBef>
              <a:buSzPct val="69444"/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800" spc="17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5716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235" dirty="0"/>
              <a:t>mm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55" dirty="0"/>
              <a:t>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117215" cy="1284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7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&amp;</a:t>
            </a:r>
            <a:r>
              <a:rPr sz="180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5786" y="3286545"/>
            <a:ext cx="1216823" cy="9182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8986" y="2130990"/>
            <a:ext cx="7522209" cy="77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4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4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self-driving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car,</a:t>
            </a:r>
            <a:r>
              <a:rPr sz="14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2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key</a:t>
            </a:r>
            <a:r>
              <a:rPr sz="14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pieces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2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4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4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takes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4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an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image,</a:t>
            </a:r>
            <a:r>
              <a:rPr sz="14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14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radar,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4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sensors,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outputs</a:t>
            </a:r>
            <a:r>
              <a:rPr sz="14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position</a:t>
            </a:r>
            <a:r>
              <a:rPr sz="14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2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other </a:t>
            </a:r>
            <a:r>
              <a:rPr sz="1400" spc="-4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cars,</a:t>
            </a:r>
            <a:r>
              <a:rPr sz="14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self-driving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car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4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avoid</a:t>
            </a:r>
            <a:r>
              <a:rPr sz="1400" spc="-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cars.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4020" y="2969017"/>
            <a:ext cx="2225675" cy="1255395"/>
            <a:chOff x="884020" y="2969017"/>
            <a:chExt cx="2225675" cy="12553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4455" y="2969017"/>
              <a:ext cx="1254849" cy="12548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020" y="3293019"/>
              <a:ext cx="1133651" cy="84785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6639" y="3149208"/>
            <a:ext cx="1513965" cy="11354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4244" y="4361814"/>
            <a:ext cx="136271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33375">
              <a:lnSpc>
                <a:spcPct val="103000"/>
              </a:lnSpc>
              <a:spcBef>
                <a:spcPts val="75"/>
              </a:spcBef>
            </a:pPr>
            <a:r>
              <a:rPr sz="1400" spc="-5" dirty="0">
                <a:latin typeface="Tahoma"/>
                <a:cs typeface="Tahoma"/>
              </a:rPr>
              <a:t>Input(A)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g</a:t>
            </a:r>
            <a:r>
              <a:rPr sz="1400" spc="-55" dirty="0">
                <a:latin typeface="Tahoma"/>
                <a:cs typeface="Tahoma"/>
              </a:rPr>
              <a:t>e,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45" dirty="0">
                <a:latin typeface="Tahoma"/>
                <a:cs typeface="Tahoma"/>
              </a:rPr>
              <a:t>d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70" dirty="0">
                <a:latin typeface="Tahoma"/>
                <a:cs typeface="Tahoma"/>
              </a:rPr>
              <a:t>r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f</a:t>
            </a:r>
            <a:r>
              <a:rPr sz="1400" spc="3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5628" y="4484365"/>
            <a:ext cx="16935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25" dirty="0">
                <a:latin typeface="Tahoma"/>
                <a:cs typeface="Tahoma"/>
              </a:rPr>
              <a:t>P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0" dirty="0">
                <a:latin typeface="Tahoma"/>
                <a:cs typeface="Tahoma"/>
              </a:rPr>
              <a:t>iti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40" dirty="0">
                <a:latin typeface="Tahoma"/>
                <a:cs typeface="Tahoma"/>
              </a:rPr>
              <a:t>her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288" y="4484365"/>
            <a:ext cx="13087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35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f</a:t>
            </a:r>
            <a:r>
              <a:rPr sz="1400" spc="10" dirty="0">
                <a:latin typeface="Tahoma"/>
                <a:cs typeface="Tahoma"/>
              </a:rPr>
              <a:t>-</a:t>
            </a:r>
            <a:r>
              <a:rPr sz="1400" spc="100" dirty="0">
                <a:latin typeface="Tahoma"/>
                <a:cs typeface="Tahoma"/>
              </a:rPr>
              <a:t>D</a:t>
            </a:r>
            <a:r>
              <a:rPr sz="1400" spc="90" dirty="0">
                <a:latin typeface="Tahoma"/>
                <a:cs typeface="Tahoma"/>
              </a:rPr>
              <a:t>r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5" dirty="0">
                <a:latin typeface="Tahoma"/>
                <a:cs typeface="Tahoma"/>
              </a:rPr>
              <a:t>v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45" dirty="0">
                <a:latin typeface="Tahoma"/>
                <a:cs typeface="Tahoma"/>
              </a:rPr>
              <a:t>g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75" dirty="0">
                <a:latin typeface="Tahoma"/>
                <a:cs typeface="Tahoma"/>
              </a:rPr>
              <a:t>a</a:t>
            </a:r>
            <a:r>
              <a:rPr sz="1400" spc="7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516" y="3209787"/>
            <a:ext cx="1162074" cy="13916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8823" y="2136570"/>
            <a:ext cx="747014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95"/>
              </a:spcBef>
            </a:pPr>
            <a:r>
              <a:rPr sz="1250" spc="-4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2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Manufacturing,</a:t>
            </a:r>
            <a:r>
              <a:rPr sz="125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30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2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take</a:t>
            </a:r>
            <a:r>
              <a:rPr sz="125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25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5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25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picture</a:t>
            </a:r>
            <a:r>
              <a:rPr sz="125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2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something</a:t>
            </a:r>
            <a:r>
              <a:rPr sz="125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you've</a:t>
            </a:r>
            <a:r>
              <a:rPr sz="125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just</a:t>
            </a:r>
            <a:r>
              <a:rPr sz="125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manufactured,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2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2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5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picture</a:t>
            </a:r>
            <a:r>
              <a:rPr sz="125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5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cell</a:t>
            </a:r>
            <a:r>
              <a:rPr sz="12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phone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 coming</a:t>
            </a:r>
            <a:r>
              <a:rPr sz="125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off</a:t>
            </a:r>
            <a:r>
              <a:rPr sz="125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assembly</a:t>
            </a:r>
            <a:r>
              <a:rPr sz="12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30" dirty="0">
                <a:solidFill>
                  <a:srgbClr val="595959"/>
                </a:solidFill>
                <a:latin typeface="Tahoma"/>
                <a:cs typeface="Tahoma"/>
              </a:rPr>
              <a:t>line.,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25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2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25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595959"/>
                </a:solidFill>
                <a:latin typeface="Tahoma"/>
                <a:cs typeface="Tahoma"/>
              </a:rPr>
              <a:t>output,</a:t>
            </a:r>
            <a:r>
              <a:rPr sz="125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2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2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5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5" dirty="0">
                <a:solidFill>
                  <a:srgbClr val="595959"/>
                </a:solidFill>
                <a:latin typeface="Tahoma"/>
                <a:cs typeface="Tahoma"/>
              </a:rPr>
              <a:t>scratch,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25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2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 a</a:t>
            </a:r>
            <a:r>
              <a:rPr sz="125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dent,</a:t>
            </a:r>
            <a:r>
              <a:rPr sz="12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250" spc="-3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some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other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defects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on this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thing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you've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just </a:t>
            </a:r>
            <a:r>
              <a:rPr sz="1250" spc="5" dirty="0">
                <a:solidFill>
                  <a:srgbClr val="595959"/>
                </a:solidFill>
                <a:latin typeface="Tahoma"/>
                <a:cs typeface="Tahoma"/>
              </a:rPr>
              <a:t>manufactured?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This is </a:t>
            </a:r>
            <a:r>
              <a:rPr sz="1250" b="1" spc="-60" dirty="0">
                <a:solidFill>
                  <a:srgbClr val="595959"/>
                </a:solidFill>
                <a:latin typeface="Tahoma"/>
                <a:cs typeface="Tahoma"/>
              </a:rPr>
              <a:t>visual </a:t>
            </a:r>
            <a:r>
              <a:rPr sz="1250" b="1" spc="-50" dirty="0">
                <a:solidFill>
                  <a:srgbClr val="595959"/>
                </a:solidFill>
                <a:latin typeface="Tahoma"/>
                <a:cs typeface="Tahoma"/>
              </a:rPr>
              <a:t>inspection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which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helping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manufacturers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25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reduce</a:t>
            </a:r>
            <a:r>
              <a:rPr sz="12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25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prevent</a:t>
            </a:r>
            <a:r>
              <a:rPr sz="125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595959"/>
                </a:solidFill>
                <a:latin typeface="Tahoma"/>
                <a:cs typeface="Tahoma"/>
              </a:rPr>
              <a:t>defects</a:t>
            </a:r>
            <a:r>
              <a:rPr sz="12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25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2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595959"/>
                </a:solidFill>
                <a:latin typeface="Tahoma"/>
                <a:cs typeface="Tahoma"/>
              </a:rPr>
              <a:t>things</a:t>
            </a:r>
            <a:r>
              <a:rPr sz="125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25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595959"/>
                </a:solidFill>
                <a:latin typeface="Tahoma"/>
                <a:cs typeface="Tahoma"/>
              </a:rPr>
              <a:t>they're</a:t>
            </a:r>
            <a:r>
              <a:rPr sz="125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50" spc="-15" dirty="0">
                <a:solidFill>
                  <a:srgbClr val="595959"/>
                </a:solidFill>
                <a:latin typeface="Tahoma"/>
                <a:cs typeface="Tahoma"/>
              </a:rPr>
              <a:t>making.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854" y="3209812"/>
            <a:ext cx="885355" cy="12813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0342" y="3154603"/>
            <a:ext cx="1228624" cy="13916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7250" y="4526596"/>
            <a:ext cx="13696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23850">
              <a:lnSpc>
                <a:spcPct val="102800"/>
              </a:lnSpc>
              <a:spcBef>
                <a:spcPts val="80"/>
              </a:spcBef>
            </a:pP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135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g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35" dirty="0">
                <a:latin typeface="Tahoma"/>
                <a:cs typeface="Tahoma"/>
              </a:rPr>
              <a:t>f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h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657" y="4526596"/>
            <a:ext cx="105473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95250">
              <a:lnSpc>
                <a:spcPct val="102800"/>
              </a:lnSpc>
              <a:spcBef>
                <a:spcPts val="80"/>
              </a:spcBef>
            </a:pPr>
            <a:r>
              <a:rPr sz="1400" spc="130" dirty="0">
                <a:latin typeface="Tahoma"/>
                <a:cs typeface="Tahoma"/>
              </a:rPr>
              <a:t>O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55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7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)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ahoma"/>
                <a:cs typeface="Tahoma"/>
              </a:rPr>
              <a:t>D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f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30" dirty="0">
                <a:latin typeface="Tahoma"/>
                <a:cs typeface="Tahoma"/>
              </a:rPr>
              <a:t>c</a:t>
            </a:r>
            <a:r>
              <a:rPr sz="1400" spc="55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35" dirty="0">
                <a:latin typeface="Tahoma"/>
                <a:cs typeface="Tahoma"/>
              </a:rPr>
              <a:t>0</a:t>
            </a:r>
            <a:r>
              <a:rPr sz="1400" spc="15" dirty="0">
                <a:latin typeface="Tahoma"/>
                <a:cs typeface="Tahoma"/>
              </a:rPr>
              <a:t>/</a:t>
            </a:r>
            <a:r>
              <a:rPr sz="1400" spc="-25" dirty="0">
                <a:latin typeface="Tahoma"/>
                <a:cs typeface="Tahoma"/>
              </a:rPr>
              <a:t>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7596" y="4695511"/>
            <a:ext cx="13868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40" dirty="0">
                <a:latin typeface="Tahoma"/>
                <a:cs typeface="Tahoma"/>
              </a:rPr>
              <a:t>V</a:t>
            </a:r>
            <a:r>
              <a:rPr sz="1400" spc="55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45" dirty="0">
                <a:latin typeface="Tahoma"/>
                <a:cs typeface="Tahoma"/>
              </a:rPr>
              <a:t>l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sp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55" dirty="0">
                <a:latin typeface="Tahoma"/>
                <a:cs typeface="Tahoma"/>
              </a:rPr>
              <a:t>ti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0"/>
                </a:moveTo>
                <a:lnTo>
                  <a:pt x="0" y="0"/>
                </a:lnTo>
                <a:lnTo>
                  <a:pt x="0" y="487798"/>
                </a:lnTo>
                <a:lnTo>
                  <a:pt x="9143999" y="487798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64"/>
            <a:ext cx="746125" cy="46355"/>
            <a:chOff x="830390" y="1191264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8986" y="1380740"/>
            <a:ext cx="32988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24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600" b="1" spc="105" dirty="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sz="2600" b="1" spc="130" dirty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600" b="1" spc="-1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600" b="1" spc="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600" b="1" spc="50" dirty="0">
                <a:solidFill>
                  <a:srgbClr val="1A1A1A"/>
                </a:solidFill>
                <a:latin typeface="Trebuchet MS"/>
                <a:cs typeface="Trebuchet MS"/>
              </a:rPr>
              <a:t>v</a:t>
            </a:r>
            <a:r>
              <a:rPr sz="2600" b="1" spc="30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2600" b="1" spc="15" dirty="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sz="2600" b="1" spc="130" dirty="0">
                <a:solidFill>
                  <a:srgbClr val="1A1A1A"/>
                </a:solidFill>
                <a:latin typeface="Trebuchet MS"/>
                <a:cs typeface="Trebuchet MS"/>
              </a:rPr>
              <a:t>ed</a:t>
            </a:r>
            <a:r>
              <a:rPr sz="2600" spc="-17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60" dirty="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sz="2600" b="1" spc="40" dirty="0">
                <a:solidFill>
                  <a:srgbClr val="1A1A1A"/>
                </a:solidFill>
                <a:latin typeface="Trebuchet MS"/>
                <a:cs typeface="Trebuchet MS"/>
              </a:rPr>
              <a:t>ea</a:t>
            </a:r>
            <a:r>
              <a:rPr sz="2600" b="1" spc="55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600" b="1" spc="35" dirty="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sz="2600" b="1" spc="100" dirty="0">
                <a:solidFill>
                  <a:srgbClr val="1A1A1A"/>
                </a:solidFill>
                <a:latin typeface="Trebuchet MS"/>
                <a:cs typeface="Trebuchet MS"/>
              </a:rPr>
              <a:t>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986" y="2119560"/>
            <a:ext cx="7488555" cy="932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30"/>
              </a:spcBef>
            </a:pP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supervised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learning,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just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learns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output,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 </a:t>
            </a:r>
            <a:r>
              <a:rPr sz="17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mappings.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hand,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output,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7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seems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quite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limiting.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when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255" y="1930108"/>
            <a:ext cx="5636579" cy="28513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44" y="2006399"/>
            <a:ext cx="6836542" cy="2832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920" y="2082690"/>
            <a:ext cx="6704778" cy="2756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8335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O</a:t>
            </a:r>
            <a:r>
              <a:rPr sz="2600" spc="135" dirty="0"/>
              <a:t>b</a:t>
            </a:r>
            <a:r>
              <a:rPr sz="2600" spc="-285" dirty="0"/>
              <a:t>j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-60" dirty="0"/>
              <a:t>t</a:t>
            </a:r>
            <a:r>
              <a:rPr sz="2600" spc="-15" dirty="0"/>
              <a:t>i</a:t>
            </a:r>
            <a:r>
              <a:rPr sz="2600" spc="-40" dirty="0"/>
              <a:t>v</a:t>
            </a:r>
            <a:r>
              <a:rPr sz="2600" spc="130" dirty="0"/>
              <a:t>es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40" dirty="0"/>
              <a:t>is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spc="170" dirty="0"/>
              <a:t>C</a:t>
            </a:r>
            <a:r>
              <a:rPr sz="2600" spc="140" dirty="0"/>
              <a:t>o</a:t>
            </a:r>
            <a:r>
              <a:rPr sz="2600" spc="105" dirty="0"/>
              <a:t>u</a:t>
            </a:r>
            <a:r>
              <a:rPr sz="2600" spc="-65" dirty="0"/>
              <a:t>r</a:t>
            </a:r>
            <a:r>
              <a:rPr sz="2600" spc="155" dirty="0"/>
              <a:t>s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7299325" cy="255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marR="823594" indent="-314960">
              <a:lnSpc>
                <a:spcPct val="114700"/>
              </a:lnSpc>
              <a:spcBef>
                <a:spcPts val="95"/>
              </a:spcBef>
              <a:buSzPct val="69444"/>
              <a:buAutoNum type="arabicPeriod"/>
              <a:tabLst>
                <a:tab pos="327025" algn="l"/>
                <a:tab pos="327660" algn="l"/>
              </a:tabLst>
            </a:pP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meaning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behind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common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terminology,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including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neural </a:t>
            </a:r>
            <a:r>
              <a:rPr sz="1800" spc="-5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networks,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learning,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deep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learning,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AutoNum type="arabicPeriod"/>
              <a:tabLst>
                <a:tab pos="327025" algn="l"/>
                <a:tab pos="327660" algn="l"/>
              </a:tabLst>
            </a:pP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realistically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can--and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cannot--do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AutoNum type="arabicPeriod"/>
              <a:tabLst>
                <a:tab pos="327025" algn="l"/>
                <a:tab pos="327660" algn="l"/>
              </a:tabLst>
            </a:pP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spot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opportunities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apply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problems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own</a:t>
            </a:r>
            <a:endParaRPr sz="1800">
              <a:latin typeface="Tahoma"/>
              <a:cs typeface="Tahoma"/>
            </a:endParaRPr>
          </a:p>
          <a:p>
            <a:pPr marL="32702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organization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5"/>
              </a:spcBef>
              <a:buSzPct val="69444"/>
              <a:buAutoNum type="arabicPeriod" startAt="4"/>
              <a:tabLst>
                <a:tab pos="327025" algn="l"/>
                <a:tab pos="327660" algn="l"/>
              </a:tabLst>
            </a:pP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8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feels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projects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69444"/>
              <a:buAutoNum type="arabicPeriod" startAt="4"/>
              <a:tabLst>
                <a:tab pos="327025" algn="l"/>
                <a:tab pos="327660" algn="l"/>
              </a:tabLst>
            </a:pP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8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strategy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company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AutoNum type="arabicPeriod" startAt="4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te</a:t>
            </a:r>
            <a:r>
              <a:rPr sz="18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316" y="2158981"/>
            <a:ext cx="6701532" cy="26797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200" y="1930108"/>
            <a:ext cx="6556617" cy="29085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7322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5" dirty="0"/>
              <a:t>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85" dirty="0"/>
              <a:t>N</a:t>
            </a:r>
            <a:r>
              <a:rPr sz="2600" spc="100" dirty="0"/>
              <a:t>o</a:t>
            </a:r>
            <a:r>
              <a:rPr sz="2600" spc="135" dirty="0"/>
              <a:t>w?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138" y="1916365"/>
            <a:ext cx="6397756" cy="29848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3878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5" dirty="0"/>
              <a:t>T</a:t>
            </a:r>
            <a:r>
              <a:rPr sz="2600" spc="30" dirty="0"/>
              <a:t>h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35" dirty="0"/>
              <a:t>R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60" dirty="0"/>
              <a:t>F</a:t>
            </a:r>
            <a:r>
              <a:rPr sz="2600" spc="40" dirty="0"/>
              <a:t>a</a:t>
            </a:r>
            <a:r>
              <a:rPr sz="2600" spc="155" dirty="0"/>
              <a:t>s</a:t>
            </a:r>
            <a:r>
              <a:rPr sz="2600" spc="-25" dirty="0"/>
              <a:t>t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170" dirty="0"/>
              <a:t>C</a:t>
            </a:r>
            <a:r>
              <a:rPr sz="2600" spc="140" dirty="0"/>
              <a:t>o</a:t>
            </a:r>
            <a:r>
              <a:rPr sz="2600" spc="235" dirty="0"/>
              <a:t>m</a:t>
            </a:r>
            <a:r>
              <a:rPr sz="2600" spc="130" dirty="0"/>
              <a:t>p</a:t>
            </a:r>
            <a:r>
              <a:rPr sz="2600" spc="105" dirty="0"/>
              <a:t>u</a:t>
            </a:r>
            <a:r>
              <a:rPr sz="2600" spc="-60" dirty="0"/>
              <a:t>t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7499984" cy="1533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30"/>
              </a:spcBef>
            </a:pP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So,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rise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fast computers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with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specialized processors such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graphics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processing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units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GPUs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has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enabled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many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companies,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not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just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gianttech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companies,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700" spc="-3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companies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able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train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large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neural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nets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large</a:t>
            </a:r>
            <a:r>
              <a:rPr sz="17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enough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amount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order</a:t>
            </a:r>
            <a:r>
              <a:rPr sz="1700" spc="-3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get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very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good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performance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drive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business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value.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800" y="1779584"/>
            <a:ext cx="6015990" cy="11290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900555" marR="5080" indent="-1887855">
              <a:lnSpc>
                <a:spcPct val="100899"/>
              </a:lnSpc>
              <a:spcBef>
                <a:spcPts val="65"/>
              </a:spcBef>
            </a:pPr>
            <a:r>
              <a:rPr spc="640" dirty="0"/>
              <a:t>W</a:t>
            </a:r>
            <a:r>
              <a:rPr spc="100" dirty="0"/>
              <a:t>h</a:t>
            </a:r>
            <a:r>
              <a:rPr spc="114" dirty="0"/>
              <a:t>a</a:t>
            </a:r>
            <a:r>
              <a:rPr spc="-45" dirty="0"/>
              <a:t>t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75" dirty="0"/>
              <a:t>i</a:t>
            </a:r>
            <a:r>
              <a:rPr spc="240" dirty="0"/>
              <a:t>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spc="-80" dirty="0"/>
              <a:t>t</a:t>
            </a:r>
            <a:r>
              <a:rPr spc="65" dirty="0"/>
              <a:t>he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spc="275" dirty="0"/>
              <a:t>m</a:t>
            </a:r>
            <a:r>
              <a:rPr spc="114" dirty="0"/>
              <a:t>ost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75" dirty="0"/>
              <a:t>i</a:t>
            </a:r>
            <a:r>
              <a:rPr spc="275" dirty="0"/>
              <a:t>m</a:t>
            </a:r>
            <a:r>
              <a:rPr spc="150" dirty="0"/>
              <a:t>p</a:t>
            </a:r>
            <a:r>
              <a:rPr dirty="0"/>
              <a:t>o</a:t>
            </a:r>
            <a:r>
              <a:rPr spc="15" dirty="0"/>
              <a:t>r</a:t>
            </a:r>
            <a:r>
              <a:rPr spc="-80" dirty="0"/>
              <a:t>t</a:t>
            </a:r>
            <a:r>
              <a:rPr spc="175" dirty="0"/>
              <a:t>a</a:t>
            </a:r>
            <a:r>
              <a:rPr spc="5" dirty="0"/>
              <a:t>nt 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75" dirty="0"/>
              <a:t>idea</a:t>
            </a:r>
            <a:r>
              <a:rPr spc="-235" dirty="0"/>
              <a:t> </a:t>
            </a:r>
            <a:r>
              <a:rPr spc="-65" dirty="0"/>
              <a:t>in</a:t>
            </a:r>
            <a:r>
              <a:rPr spc="-195" dirty="0"/>
              <a:t> </a:t>
            </a:r>
            <a:r>
              <a:rPr spc="110" dirty="0"/>
              <a:t>AI?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423" y="2054540"/>
            <a:ext cx="39363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9" dirty="0"/>
              <a:t>M</a:t>
            </a:r>
            <a:r>
              <a:rPr spc="175" dirty="0"/>
              <a:t>a</a:t>
            </a:r>
            <a:r>
              <a:rPr spc="30" dirty="0"/>
              <a:t>ch</a:t>
            </a:r>
            <a:r>
              <a:rPr spc="-15" dirty="0"/>
              <a:t>i</a:t>
            </a:r>
            <a:r>
              <a:rPr spc="70" dirty="0"/>
              <a:t>ne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spc="100" dirty="0"/>
              <a:t>L</a:t>
            </a:r>
            <a:r>
              <a:rPr spc="110" dirty="0"/>
              <a:t>e</a:t>
            </a:r>
            <a:r>
              <a:rPr spc="175" dirty="0"/>
              <a:t>a</a:t>
            </a:r>
            <a:r>
              <a:rPr spc="-120" dirty="0"/>
              <a:t>r</a:t>
            </a:r>
            <a:r>
              <a:rPr spc="-70" dirty="0"/>
              <a:t>n</a:t>
            </a:r>
            <a:r>
              <a:rPr spc="-60" dirty="0"/>
              <a:t>i</a:t>
            </a:r>
            <a:r>
              <a:rPr spc="265" dirty="0"/>
              <a:t>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71" y="2054540"/>
            <a:ext cx="65290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40" dirty="0"/>
              <a:t>W</a:t>
            </a:r>
            <a:r>
              <a:rPr spc="100" dirty="0"/>
              <a:t>h</a:t>
            </a:r>
            <a:r>
              <a:rPr spc="114" dirty="0"/>
              <a:t>a</a:t>
            </a:r>
            <a:r>
              <a:rPr spc="-45" dirty="0"/>
              <a:t>t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75" dirty="0"/>
              <a:t>i</a:t>
            </a:r>
            <a:r>
              <a:rPr spc="240" dirty="0"/>
              <a:t>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spc="335" dirty="0"/>
              <a:t>S</a:t>
            </a:r>
            <a:r>
              <a:rPr spc="114" dirty="0"/>
              <a:t>u</a:t>
            </a:r>
            <a:r>
              <a:rPr spc="150" dirty="0"/>
              <a:t>p</a:t>
            </a:r>
            <a:r>
              <a:rPr spc="100" dirty="0"/>
              <a:t>e</a:t>
            </a:r>
            <a:r>
              <a:rPr spc="-120" dirty="0"/>
              <a:t>r</a:t>
            </a:r>
            <a:r>
              <a:rPr spc="50" dirty="0"/>
              <a:t>v</a:t>
            </a:r>
            <a:r>
              <a:rPr spc="-175" dirty="0"/>
              <a:t>i</a:t>
            </a:r>
            <a:r>
              <a:rPr spc="140" dirty="0"/>
              <a:t>s</a:t>
            </a:r>
            <a:r>
              <a:rPr spc="210" dirty="0"/>
              <a:t>e</a:t>
            </a:r>
            <a:r>
              <a:rPr spc="235" dirty="0"/>
              <a:t>d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100" dirty="0"/>
              <a:t>L</a:t>
            </a:r>
            <a:r>
              <a:rPr spc="110" dirty="0"/>
              <a:t>e</a:t>
            </a:r>
            <a:r>
              <a:rPr spc="175" dirty="0"/>
              <a:t>a</a:t>
            </a:r>
            <a:r>
              <a:rPr spc="-120" dirty="0"/>
              <a:t>r</a:t>
            </a:r>
            <a:r>
              <a:rPr spc="-70" dirty="0"/>
              <a:t>n</a:t>
            </a:r>
            <a:r>
              <a:rPr spc="-55" dirty="0"/>
              <a:t>i</a:t>
            </a:r>
            <a:r>
              <a:rPr spc="285" dirty="0"/>
              <a:t>n</a:t>
            </a:r>
            <a:r>
              <a:rPr spc="204" dirty="0"/>
              <a:t>g</a:t>
            </a:r>
            <a:r>
              <a:rPr spc="175" dirty="0"/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A</a:t>
            </a:r>
            <a:r>
              <a:rPr spc="-235" dirty="0"/>
              <a:t> </a:t>
            </a:r>
            <a:r>
              <a:rPr spc="30" dirty="0"/>
              <a:t>to</a:t>
            </a:r>
            <a:r>
              <a:rPr spc="-220" dirty="0"/>
              <a:t> </a:t>
            </a:r>
            <a:r>
              <a:rPr spc="310" dirty="0"/>
              <a:t>B</a:t>
            </a:r>
            <a:r>
              <a:rPr spc="-254" dirty="0"/>
              <a:t> </a:t>
            </a:r>
            <a:r>
              <a:rPr spc="160" dirty="0"/>
              <a:t>mappings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Input</a:t>
            </a:r>
            <a:r>
              <a:rPr spc="-245" dirty="0"/>
              <a:t> </a:t>
            </a:r>
            <a:r>
              <a:rPr spc="30" dirty="0"/>
              <a:t>to</a:t>
            </a:r>
            <a:r>
              <a:rPr spc="-210" dirty="0"/>
              <a:t> </a:t>
            </a:r>
            <a:r>
              <a:rPr spc="70" dirty="0"/>
              <a:t>Output</a:t>
            </a:r>
            <a:r>
              <a:rPr spc="-165" dirty="0"/>
              <a:t> </a:t>
            </a:r>
            <a:r>
              <a:rPr spc="160" dirty="0"/>
              <a:t>mappings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245" y="1779584"/>
            <a:ext cx="7017384" cy="11290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728470" marR="5080" indent="-1716405">
              <a:lnSpc>
                <a:spcPct val="100899"/>
              </a:lnSpc>
              <a:spcBef>
                <a:spcPts val="65"/>
              </a:spcBef>
            </a:pPr>
            <a:r>
              <a:rPr spc="640" dirty="0"/>
              <a:t>W</a:t>
            </a:r>
            <a:r>
              <a:rPr spc="100" dirty="0"/>
              <a:t>h</a:t>
            </a:r>
            <a:r>
              <a:rPr spc="114" dirty="0"/>
              <a:t>a</a:t>
            </a:r>
            <a:r>
              <a:rPr spc="-45" dirty="0"/>
              <a:t>t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100" dirty="0"/>
              <a:t>e</a:t>
            </a:r>
            <a:r>
              <a:rPr spc="105" dirty="0"/>
              <a:t>n</a:t>
            </a:r>
            <a:r>
              <a:rPr spc="120" dirty="0"/>
              <a:t>a</a:t>
            </a:r>
            <a:r>
              <a:rPr spc="150" dirty="0"/>
              <a:t>b</a:t>
            </a:r>
            <a:r>
              <a:rPr spc="65" dirty="0"/>
              <a:t>l</a:t>
            </a:r>
            <a:r>
              <a:rPr spc="100" dirty="0"/>
              <a:t>e</a:t>
            </a:r>
            <a:r>
              <a:rPr spc="240" dirty="0"/>
              <a:t>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spc="275" dirty="0"/>
              <a:t>m</a:t>
            </a:r>
            <a:r>
              <a:rPr spc="175" dirty="0"/>
              <a:t>a</a:t>
            </a:r>
            <a:r>
              <a:rPr spc="30" dirty="0"/>
              <a:t>ch</a:t>
            </a:r>
            <a:r>
              <a:rPr spc="-15" dirty="0"/>
              <a:t>i</a:t>
            </a:r>
            <a:r>
              <a:rPr spc="70" dirty="0"/>
              <a:t>ne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spc="65" dirty="0"/>
              <a:t>l</a:t>
            </a:r>
            <a:r>
              <a:rPr spc="100" dirty="0"/>
              <a:t>e</a:t>
            </a:r>
            <a:r>
              <a:rPr spc="175" dirty="0"/>
              <a:t>a</a:t>
            </a:r>
            <a:r>
              <a:rPr spc="-120" dirty="0"/>
              <a:t>r</a:t>
            </a:r>
            <a:r>
              <a:rPr spc="-70" dirty="0"/>
              <a:t>n</a:t>
            </a:r>
            <a:r>
              <a:rPr spc="-55" dirty="0"/>
              <a:t>i</a:t>
            </a:r>
            <a:r>
              <a:rPr spc="225" dirty="0"/>
              <a:t>ng </a:t>
            </a:r>
            <a:r>
              <a:rPr b="0" spc="120" dirty="0">
                <a:latin typeface="Times New Roman"/>
                <a:cs typeface="Times New Roman"/>
              </a:rPr>
              <a:t> </a:t>
            </a:r>
            <a:r>
              <a:rPr spc="30" dirty="0"/>
              <a:t>to</a:t>
            </a:r>
            <a:r>
              <a:rPr spc="-200" dirty="0"/>
              <a:t> </a:t>
            </a:r>
            <a:r>
              <a:rPr spc="60" dirty="0"/>
              <a:t>work</a:t>
            </a:r>
            <a:r>
              <a:rPr spc="-254" dirty="0"/>
              <a:t> </a:t>
            </a:r>
            <a:r>
              <a:rPr spc="190" dirty="0"/>
              <a:t>so</a:t>
            </a:r>
            <a:r>
              <a:rPr spc="-185" dirty="0"/>
              <a:t> </a:t>
            </a:r>
            <a:r>
              <a:rPr spc="114" dirty="0"/>
              <a:t>well?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pc="640" dirty="0"/>
              <a:t>W</a:t>
            </a:r>
            <a:r>
              <a:rPr spc="100" dirty="0"/>
              <a:t>h</a:t>
            </a:r>
            <a:r>
              <a:rPr spc="114" dirty="0"/>
              <a:t>a</a:t>
            </a:r>
            <a:r>
              <a:rPr spc="-45" dirty="0"/>
              <a:t>t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spc="-180" dirty="0"/>
              <a:t>i</a:t>
            </a:r>
            <a:r>
              <a:rPr spc="240" dirty="0"/>
              <a:t>s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235" dirty="0"/>
              <a:t>D</a:t>
            </a:r>
            <a:r>
              <a:rPr spc="175" dirty="0"/>
              <a:t>a</a:t>
            </a:r>
            <a:r>
              <a:rPr spc="-85" dirty="0"/>
              <a:t>t</a:t>
            </a:r>
            <a:r>
              <a:rPr spc="150" dirty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9"/>
                </a:lnTo>
                <a:lnTo>
                  <a:pt x="9143999" y="5143499"/>
                </a:lnTo>
                <a:lnTo>
                  <a:pt x="9143999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8986" y="766441"/>
            <a:ext cx="5397500" cy="1250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50" b="1" spc="-200" dirty="0">
                <a:solidFill>
                  <a:srgbClr val="1A1A1A"/>
                </a:solidFill>
                <a:latin typeface="Trebuchet MS"/>
                <a:cs typeface="Trebuchet MS"/>
              </a:rPr>
              <a:t>$13</a:t>
            </a:r>
            <a:r>
              <a:rPr sz="8050" spc="-19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8050" b="1" spc="-16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8050" b="1" spc="-175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8050" b="1" spc="-90" dirty="0">
                <a:solidFill>
                  <a:srgbClr val="1A1A1A"/>
                </a:solidFill>
                <a:latin typeface="Trebuchet MS"/>
                <a:cs typeface="Trebuchet MS"/>
              </a:rPr>
              <a:t>ill</a:t>
            </a:r>
            <a:r>
              <a:rPr sz="8050" b="1" spc="-13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r>
              <a:rPr sz="8050" b="1" spc="210" dirty="0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endParaRPr sz="8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86" y="2365694"/>
            <a:ext cx="22834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4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550" spc="-95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1550" spc="-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sz="1550" spc="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1A1A1A"/>
                </a:solidFill>
                <a:latin typeface="Tahoma"/>
                <a:cs typeface="Tahoma"/>
              </a:rPr>
              <a:t>l</a:t>
            </a:r>
            <a:r>
              <a:rPr sz="1550" spc="30" dirty="0">
                <a:solidFill>
                  <a:srgbClr val="1A1A1A"/>
                </a:solidFill>
                <a:latin typeface="Tahoma"/>
                <a:cs typeface="Tahoma"/>
              </a:rPr>
              <a:t>u</a:t>
            </a:r>
            <a:r>
              <a:rPr sz="1550" spc="10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sz="1550" spc="-5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1A1A1A"/>
                </a:solidFill>
                <a:latin typeface="Tahoma"/>
                <a:cs typeface="Tahoma"/>
              </a:rPr>
              <a:t>b</a:t>
            </a:r>
            <a:r>
              <a:rPr sz="1550" spc="35" dirty="0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1A1A1A"/>
                </a:solidFill>
                <a:latin typeface="Tahoma"/>
                <a:cs typeface="Tahoma"/>
              </a:rPr>
              <a:t>2</a:t>
            </a:r>
            <a:r>
              <a:rPr sz="1550" spc="50" dirty="0">
                <a:solidFill>
                  <a:srgbClr val="1A1A1A"/>
                </a:solidFill>
                <a:latin typeface="Tahoma"/>
                <a:cs typeface="Tahoma"/>
              </a:rPr>
              <a:t>03</a:t>
            </a:r>
            <a:r>
              <a:rPr sz="1550" spc="65" dirty="0">
                <a:solidFill>
                  <a:srgbClr val="1A1A1A"/>
                </a:solidFill>
                <a:latin typeface="Tahoma"/>
                <a:cs typeface="Tahoma"/>
              </a:rPr>
              <a:t>0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86" y="4580889"/>
            <a:ext cx="26904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3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400" u="sng" spc="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1400" u="sng" spc="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1400" u="sng" spc="9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sz="1400" u="sng" spc="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14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1400" u="sng" spc="-1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sz="1400" u="sng" spc="-1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400" u="sng" spc="19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sz="1400" u="sng" spc="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sz="1400" u="sng" spc="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K</a:t>
            </a:r>
            <a:r>
              <a:rPr sz="1400" u="sng" spc="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1400" u="sng" spc="-3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1400" u="sng" spc="-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4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1400" u="sng" spc="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y</a:t>
            </a:r>
            <a:r>
              <a:rPr sz="1400" u="sng" spc="-10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400" u="sng" spc="1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1400" u="sng" spc="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400" u="sng" spc="-1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sz="1400" u="sng" spc="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sz="1400" u="sng" spc="-6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1400" u="sng" spc="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400" u="sng" spc="-1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400" u="sng" spc="-7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1400" u="sng" spc="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1400" u="sng" spc="-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400" u="sng" spc="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tit</a:t>
            </a:r>
            <a:r>
              <a:rPr sz="1400" u="sng" spc="-3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1400" u="sng" spc="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14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719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130" dirty="0"/>
              <a:t>a</a:t>
            </a:r>
            <a:r>
              <a:rPr sz="2600" spc="120" dirty="0"/>
              <a:t>b</a:t>
            </a:r>
            <a:r>
              <a:rPr sz="2600" spc="55" dirty="0"/>
              <a:t>l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135" dirty="0"/>
              <a:t>(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70" dirty="0"/>
              <a:t>a</a:t>
            </a:r>
            <a:r>
              <a:rPr sz="2600" spc="95" dirty="0"/>
              <a:t>s</a:t>
            </a:r>
            <a:r>
              <a:rPr sz="2600" spc="35" dirty="0"/>
              <a:t>e</a:t>
            </a:r>
            <a:r>
              <a:rPr sz="2600" spc="-15" dirty="0"/>
              <a:t>t</a:t>
            </a:r>
            <a:r>
              <a:rPr sz="2600" spc="-145" dirty="0"/>
              <a:t>)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35" y="1913191"/>
          <a:ext cx="7239000" cy="3169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ous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$1000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523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645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708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1034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280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2290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2545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639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440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719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130" dirty="0"/>
              <a:t>a</a:t>
            </a:r>
            <a:r>
              <a:rPr sz="2600" spc="120" dirty="0"/>
              <a:t>b</a:t>
            </a:r>
            <a:r>
              <a:rPr sz="2600" spc="55" dirty="0"/>
              <a:t>l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135" dirty="0"/>
              <a:t>(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70" dirty="0"/>
              <a:t>a</a:t>
            </a:r>
            <a:r>
              <a:rPr sz="2600" spc="95" dirty="0"/>
              <a:t>s</a:t>
            </a:r>
            <a:r>
              <a:rPr sz="2600" spc="35" dirty="0"/>
              <a:t>e</a:t>
            </a:r>
            <a:r>
              <a:rPr sz="2600" spc="-15" dirty="0"/>
              <a:t>t</a:t>
            </a:r>
            <a:r>
              <a:rPr sz="2600" spc="-145" dirty="0"/>
              <a:t>)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35" y="1913191"/>
          <a:ext cx="7240270" cy="3169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ous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Bedrooms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$1000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523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645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708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1034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280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2290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2545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440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4"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8845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40" dirty="0"/>
              <a:t>is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-5" dirty="0"/>
              <a:t>f</a:t>
            </a:r>
            <a:r>
              <a:rPr sz="2600" spc="-35" dirty="0"/>
              <a:t>t</a:t>
            </a:r>
            <a:r>
              <a:rPr sz="2600" spc="65" dirty="0"/>
              <a:t>en</a:t>
            </a:r>
            <a:r>
              <a:rPr sz="2600" b="0" spc="15" dirty="0">
                <a:latin typeface="Times New Roman"/>
                <a:cs typeface="Times New Roman"/>
              </a:rPr>
              <a:t> </a:t>
            </a:r>
            <a:r>
              <a:rPr sz="2600" spc="105" dirty="0"/>
              <a:t>u</a:t>
            </a:r>
            <a:r>
              <a:rPr sz="2600" spc="35" dirty="0"/>
              <a:t>n</a:t>
            </a:r>
            <a:r>
              <a:rPr sz="2600" spc="10" dirty="0"/>
              <a:t>iq</a:t>
            </a:r>
            <a:r>
              <a:rPr sz="2600" spc="105" dirty="0"/>
              <a:t>u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20" dirty="0"/>
              <a:t>o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35" dirty="0"/>
              <a:t>y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-95" dirty="0"/>
              <a:t>r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105" dirty="0"/>
              <a:t>u</a:t>
            </a:r>
            <a:r>
              <a:rPr sz="2600" spc="155" dirty="0"/>
              <a:t>s</a:t>
            </a:r>
            <a:r>
              <a:rPr sz="2600" spc="55" dirty="0"/>
              <a:t>ine</a:t>
            </a:r>
            <a:r>
              <a:rPr sz="2600" spc="10" dirty="0"/>
              <a:t>s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7362825" cy="143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often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unique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700" spc="-3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business,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example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dataset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real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estate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agency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tried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price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houses.</a:t>
            </a:r>
            <a:endParaRPr sz="1700">
              <a:latin typeface="Tahoma"/>
              <a:cs typeface="Tahoma"/>
            </a:endParaRPr>
          </a:p>
          <a:p>
            <a:pPr marL="12700" marR="636270">
              <a:lnSpc>
                <a:spcPct val="117900"/>
              </a:lnSpc>
              <a:spcBef>
                <a:spcPts val="1500"/>
              </a:spcBef>
            </a:pP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It's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up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decide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B,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choose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these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definitions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make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valuable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business.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781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35" dirty="0"/>
              <a:t>n</a:t>
            </a:r>
            <a:r>
              <a:rPr sz="2600" spc="100" dirty="0"/>
              <a:t>o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-10" dirty="0"/>
              <a:t>er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20" dirty="0"/>
              <a:t>e</a:t>
            </a:r>
            <a:r>
              <a:rPr sz="2600" spc="50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7442834" cy="1533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30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certain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budget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decide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size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house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 afford,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then you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might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decide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how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much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does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someone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spend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just</a:t>
            </a:r>
            <a:r>
              <a:rPr sz="17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size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feet,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would </a:t>
            </a:r>
            <a:r>
              <a:rPr sz="1700" spc="-5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totally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choice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tells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you,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given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certain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budget,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what's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size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should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maybe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looking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at.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719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130" dirty="0"/>
              <a:t>a</a:t>
            </a:r>
            <a:r>
              <a:rPr sz="2600" spc="120" dirty="0"/>
              <a:t>b</a:t>
            </a:r>
            <a:r>
              <a:rPr sz="2600" spc="55" dirty="0"/>
              <a:t>l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135" dirty="0"/>
              <a:t>(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70" dirty="0"/>
              <a:t>a</a:t>
            </a:r>
            <a:r>
              <a:rPr sz="2600" spc="95" dirty="0"/>
              <a:t>s</a:t>
            </a:r>
            <a:r>
              <a:rPr sz="2600" spc="35" dirty="0"/>
              <a:t>e</a:t>
            </a:r>
            <a:r>
              <a:rPr sz="2600" spc="-15" dirty="0"/>
              <a:t>t</a:t>
            </a:r>
            <a:r>
              <a:rPr sz="2600" spc="-145" dirty="0"/>
              <a:t>)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35" y="1913191"/>
          <a:ext cx="7240270" cy="3169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ous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Bedrooms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$1000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523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645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708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1034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280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2290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2545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886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440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3615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165" dirty="0"/>
              <a:t>c</a:t>
            </a:r>
            <a:r>
              <a:rPr sz="2600" spc="125" dirty="0"/>
              <a:t>q</a:t>
            </a:r>
            <a:r>
              <a:rPr sz="2600" spc="105" dirty="0"/>
              <a:t>u</a:t>
            </a:r>
            <a:r>
              <a:rPr sz="2600" spc="-85" dirty="0"/>
              <a:t>ir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20" dirty="0"/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133" y="2161601"/>
            <a:ext cx="18802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25"/>
              </a:spcBef>
              <a:buFont typeface="Lucida Sans Unicode"/>
              <a:buChar char="●"/>
              <a:tabLst>
                <a:tab pos="346075" algn="l"/>
                <a:tab pos="346710" algn="l"/>
              </a:tabLst>
            </a:pP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63" y="2827769"/>
            <a:ext cx="7619883" cy="9182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3615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165" dirty="0"/>
              <a:t>c</a:t>
            </a:r>
            <a:r>
              <a:rPr sz="2600" spc="125" dirty="0"/>
              <a:t>q</a:t>
            </a:r>
            <a:r>
              <a:rPr sz="2600" spc="105" dirty="0"/>
              <a:t>u</a:t>
            </a:r>
            <a:r>
              <a:rPr sz="2600" spc="-85" dirty="0"/>
              <a:t>ir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20" dirty="0"/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133" y="2161601"/>
            <a:ext cx="38646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25"/>
              </a:spcBef>
              <a:buFont typeface="Lucida Sans Unicode"/>
              <a:buChar char="●"/>
              <a:tabLst>
                <a:tab pos="346075" algn="l"/>
                <a:tab pos="346710" algn="l"/>
              </a:tabLst>
            </a:pP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hu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7171" y="2566987"/>
          <a:ext cx="7239000" cy="1981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6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4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30" dirty="0">
                          <a:latin typeface="Tahoma"/>
                          <a:cs typeface="Tahoma"/>
                        </a:rPr>
                        <a:t>Time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400" spc="3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45" dirty="0">
                          <a:latin typeface="Tahoma"/>
                          <a:cs typeface="Tahoma"/>
                        </a:rPr>
                        <a:t>Purchased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4783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3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08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7.95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45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3893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10" dirty="0">
                          <a:latin typeface="Tahoma"/>
                          <a:cs typeface="Tahoma"/>
                        </a:rPr>
                        <a:t>Mar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15" dirty="0">
                          <a:latin typeface="Tahoma"/>
                          <a:cs typeface="Tahoma"/>
                        </a:rPr>
                        <a:t>11:30.15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25" dirty="0">
                          <a:latin typeface="Tahoma"/>
                          <a:cs typeface="Tahoma"/>
                        </a:rPr>
                        <a:t>10.00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45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8384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3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14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9.50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25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0931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25" dirty="0">
                          <a:latin typeface="Tahoma"/>
                          <a:cs typeface="Tahoma"/>
                        </a:rPr>
                        <a:t>12.90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45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3615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165" dirty="0"/>
              <a:t>c</a:t>
            </a:r>
            <a:r>
              <a:rPr sz="2600" spc="125" dirty="0"/>
              <a:t>q</a:t>
            </a:r>
            <a:r>
              <a:rPr sz="2600" spc="105" dirty="0"/>
              <a:t>u</a:t>
            </a:r>
            <a:r>
              <a:rPr sz="2600" spc="-85" dirty="0"/>
              <a:t>ir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20" dirty="0"/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133" y="2161601"/>
            <a:ext cx="400685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25"/>
              </a:spcBef>
              <a:buFont typeface="Lucida Sans Unicode"/>
              <a:buChar char="●"/>
              <a:tabLst>
                <a:tab pos="346075" algn="l"/>
                <a:tab pos="346710" algn="l"/>
              </a:tabLst>
            </a:pP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7171" y="2566987"/>
          <a:ext cx="7239000" cy="2377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15" dirty="0">
                          <a:latin typeface="Tahoma"/>
                          <a:cs typeface="Tahoma"/>
                        </a:rPr>
                        <a:t>Machine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10" dirty="0">
                          <a:latin typeface="Tahoma"/>
                          <a:cs typeface="Tahoma"/>
                        </a:rPr>
                        <a:t>Temperature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30" dirty="0">
                          <a:latin typeface="Tahoma"/>
                          <a:cs typeface="Tahoma"/>
                        </a:rPr>
                        <a:t>ss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2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4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15" dirty="0">
                          <a:latin typeface="Tahoma"/>
                          <a:cs typeface="Tahoma"/>
                        </a:rPr>
                        <a:t>Machine</a:t>
                      </a:r>
                      <a:r>
                        <a:rPr sz="14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10" dirty="0">
                          <a:latin typeface="Tahoma"/>
                          <a:cs typeface="Tahoma"/>
                        </a:rPr>
                        <a:t>Fault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17987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60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20" dirty="0">
                          <a:latin typeface="Tahoma"/>
                          <a:cs typeface="Tahoma"/>
                        </a:rPr>
                        <a:t>7.65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34672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25" dirty="0">
                          <a:latin typeface="Tahoma"/>
                          <a:cs typeface="Tahoma"/>
                        </a:rPr>
                        <a:t>25.50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08542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140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25" dirty="0">
                          <a:latin typeface="Tahoma"/>
                          <a:cs typeface="Tahoma"/>
                        </a:rPr>
                        <a:t>75.50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98536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165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6">
                <a:tc gridSpan="3"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npu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npu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133" y="2119560"/>
            <a:ext cx="7167880" cy="24212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455"/>
              </a:spcBef>
              <a:buFont typeface="Lucida Sans Unicode"/>
              <a:buChar char="●"/>
              <a:tabLst>
                <a:tab pos="346075" algn="l"/>
                <a:tab pos="346710" algn="l"/>
              </a:tabLst>
            </a:pPr>
            <a:r>
              <a:rPr sz="1700" spc="1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fr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803275" marR="5080" lvl="1" indent="-334010">
              <a:lnSpc>
                <a:spcPct val="114199"/>
              </a:lnSpc>
              <a:spcBef>
                <a:spcPts val="75"/>
              </a:spcBef>
              <a:buFont typeface="Lucida Sans Unicode"/>
              <a:buChar char="○"/>
              <a:tabLst>
                <a:tab pos="803275" algn="l"/>
                <a:tab pos="803910" algn="l"/>
              </a:tabLst>
            </a:pP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Thanks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open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internet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find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datasets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available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free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online</a:t>
            </a:r>
            <a:endParaRPr sz="1700">
              <a:latin typeface="Tahoma"/>
              <a:cs typeface="Tahoma"/>
            </a:endParaRPr>
          </a:p>
          <a:p>
            <a:pPr marL="1261745" lvl="2" indent="-334645">
              <a:lnSpc>
                <a:spcPct val="100000"/>
              </a:lnSpc>
              <a:spcBef>
                <a:spcPts val="290"/>
              </a:spcBef>
              <a:buFont typeface="Lucida Sans Unicode"/>
              <a:buChar char="■"/>
              <a:tabLst>
                <a:tab pos="1261745" algn="l"/>
                <a:tab pos="1262380" algn="l"/>
              </a:tabLst>
            </a:pP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1261745" lvl="2" indent="-334645">
              <a:lnSpc>
                <a:spcPct val="100000"/>
              </a:lnSpc>
              <a:spcBef>
                <a:spcPts val="365"/>
              </a:spcBef>
              <a:buFont typeface="Lucida Sans Unicode"/>
              <a:buChar char="■"/>
              <a:tabLst>
                <a:tab pos="1261745" algn="l"/>
                <a:tab pos="1262380" algn="l"/>
              </a:tabLst>
            </a:pP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1261745" lvl="2" indent="-334645">
              <a:lnSpc>
                <a:spcPct val="100000"/>
              </a:lnSpc>
              <a:spcBef>
                <a:spcPts val="290"/>
              </a:spcBef>
              <a:buFont typeface="Lucida Sans Unicode"/>
              <a:buChar char="■"/>
              <a:tabLst>
                <a:tab pos="1261745" algn="l"/>
                <a:tab pos="1262380" algn="l"/>
              </a:tabLst>
            </a:pP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1261745" lvl="2" indent="-334645">
              <a:lnSpc>
                <a:spcPct val="100000"/>
              </a:lnSpc>
              <a:spcBef>
                <a:spcPts val="290"/>
              </a:spcBef>
              <a:buFont typeface="Lucida Sans Unicode"/>
              <a:buChar char="■"/>
              <a:tabLst>
                <a:tab pos="1261745" algn="l"/>
                <a:tab pos="1262380" algn="l"/>
              </a:tabLst>
            </a:pP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803275" lvl="1" indent="-334010">
              <a:lnSpc>
                <a:spcPct val="100000"/>
              </a:lnSpc>
              <a:spcBef>
                <a:spcPts val="290"/>
              </a:spcBef>
              <a:buFont typeface="Lucida Sans Unicode"/>
              <a:buChar char="○"/>
              <a:tabLst>
                <a:tab pos="803275" algn="l"/>
                <a:tab pos="803910" algn="l"/>
              </a:tabLst>
            </a:pPr>
            <a:r>
              <a:rPr sz="1700" spc="19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3615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165" dirty="0"/>
              <a:t>c</a:t>
            </a:r>
            <a:r>
              <a:rPr sz="2600" spc="125" dirty="0"/>
              <a:t>q</a:t>
            </a:r>
            <a:r>
              <a:rPr sz="2600" spc="105" dirty="0"/>
              <a:t>u</a:t>
            </a:r>
            <a:r>
              <a:rPr sz="2600" spc="-85" dirty="0"/>
              <a:t>ir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20" dirty="0"/>
              <a:t>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629" y="1380740"/>
            <a:ext cx="292227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600" spc="18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05" dirty="0"/>
              <a:t>a</a:t>
            </a:r>
            <a:r>
              <a:rPr sz="2600" spc="35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0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 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95" dirty="0"/>
              <a:t>data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4978" y="2757808"/>
            <a:ext cx="2794635" cy="1456690"/>
            <a:chOff x="954978" y="2757808"/>
            <a:chExt cx="2794635" cy="1456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7160" y="2757817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8439" y="1392362"/>
            <a:ext cx="3276600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30"/>
              </a:spcBef>
            </a:pPr>
            <a:r>
              <a:rPr sz="1700" spc="13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y </a:t>
            </a:r>
            <a:r>
              <a:rPr sz="17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80" dirty="0">
                <a:solidFill>
                  <a:srgbClr val="595959"/>
                </a:solidFill>
                <a:latin typeface="Tahoma"/>
                <a:cs typeface="Tahoma"/>
              </a:rPr>
              <a:t>m,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 </a:t>
            </a:r>
            <a:r>
              <a:rPr sz="17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data.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8439" y="2508315"/>
            <a:ext cx="3326129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80" dirty="0">
                <a:solidFill>
                  <a:srgbClr val="595959"/>
                </a:solidFill>
                <a:latin typeface="Tahoma"/>
                <a:cs typeface="Tahoma"/>
              </a:rPr>
              <a:t>s,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7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1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1700" b="1" spc="5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6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1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6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24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84455"/>
            <a:ext cx="8305800" cy="37364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8986" y="4504368"/>
            <a:ext cx="754253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15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lot</a:t>
            </a:r>
            <a:r>
              <a:rPr sz="1400" b="1" spc="-21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of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1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value</a:t>
            </a:r>
            <a:r>
              <a:rPr sz="1400" b="1" spc="-19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created</a:t>
            </a:r>
            <a:r>
              <a:rPr sz="1400" b="1" spc="-17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by</a:t>
            </a:r>
            <a:r>
              <a:rPr sz="1400" b="1" spc="-1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AI</a:t>
            </a:r>
            <a:r>
              <a:rPr sz="1400" b="1" spc="-114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will</a:t>
            </a:r>
            <a:r>
              <a:rPr sz="1400" b="1" spc="-19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be</a:t>
            </a:r>
            <a:r>
              <a:rPr sz="1400" b="1" spc="-1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outside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19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software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industry.</a:t>
            </a:r>
            <a:r>
              <a:rPr sz="1400" b="1" spc="-204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AI</a:t>
            </a:r>
            <a:r>
              <a:rPr sz="1400" b="1" spc="-18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will</a:t>
            </a:r>
            <a:r>
              <a:rPr sz="1400" b="1" spc="-1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have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10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huge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impact </a:t>
            </a:r>
            <a:r>
              <a:rPr sz="1400" b="1" spc="-39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on</a:t>
            </a:r>
            <a:r>
              <a:rPr sz="1400" b="1" spc="-18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all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1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major</a:t>
            </a:r>
            <a:r>
              <a:rPr sz="1400" b="1" spc="-17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industries.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629" y="1380740"/>
            <a:ext cx="292227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600" spc="18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05" dirty="0"/>
              <a:t>a</a:t>
            </a:r>
            <a:r>
              <a:rPr sz="2600" spc="35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0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 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95" dirty="0"/>
              <a:t>data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4978" y="2757808"/>
            <a:ext cx="2794635" cy="1456690"/>
            <a:chOff x="954978" y="2757808"/>
            <a:chExt cx="2794635" cy="1456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7160" y="2757817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8439" y="1392362"/>
            <a:ext cx="2835275" cy="6362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b="1" spc="-30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ns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ha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0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b="1" spc="-6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b="1" spc="-100" dirty="0">
                <a:solidFill>
                  <a:srgbClr val="595959"/>
                </a:solidFill>
                <a:latin typeface="Tahoma"/>
                <a:cs typeface="Tahoma"/>
              </a:rPr>
              <a:t>strategy.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8439" y="2193335"/>
            <a:ext cx="3355340" cy="26314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424815">
              <a:lnSpc>
                <a:spcPct val="115399"/>
              </a:lnSpc>
              <a:spcBef>
                <a:spcPts val="145"/>
              </a:spcBef>
            </a:pPr>
            <a:r>
              <a:rPr sz="17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 </a:t>
            </a:r>
            <a:r>
              <a:rPr sz="17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t </a:t>
            </a:r>
            <a:r>
              <a:rPr sz="17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0" dirty="0">
                <a:solidFill>
                  <a:srgbClr val="595959"/>
                </a:solidFill>
                <a:latin typeface="Tahoma"/>
                <a:cs typeface="Tahoma"/>
              </a:rPr>
              <a:t>I </a:t>
            </a:r>
            <a:r>
              <a:rPr sz="170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team.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625"/>
              </a:spcBef>
            </a:pP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 </a:t>
            </a:r>
            <a:r>
              <a:rPr sz="17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 </a:t>
            </a:r>
            <a:r>
              <a:rPr sz="17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T </a:t>
            </a:r>
            <a:r>
              <a:rPr sz="17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4268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80" dirty="0"/>
              <a:t>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4170045" cy="21253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45"/>
              </a:spcBef>
            </a:pP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Maybe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look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factory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sz="1700" spc="1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r>
              <a:rPr sz="1700" spc="-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u </a:t>
            </a:r>
            <a:r>
              <a:rPr sz="17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fr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 </a:t>
            </a:r>
            <a:r>
              <a:rPr sz="17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35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s, </a:t>
            </a:r>
            <a:r>
              <a:rPr sz="17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instead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every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minute,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we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7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14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”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18853" y="2178879"/>
          <a:ext cx="3267710" cy="2163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48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spc="30" dirty="0">
                          <a:latin typeface="Tahoma"/>
                          <a:cs typeface="Tahoma"/>
                        </a:rPr>
                        <a:t>Machine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74625">
                        <a:lnSpc>
                          <a:spcPct val="105400"/>
                        </a:lnSpc>
                        <a:spcBef>
                          <a:spcPts val="715"/>
                        </a:spcBef>
                      </a:pPr>
                      <a:r>
                        <a:rPr sz="950" spc="-7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5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pe</a:t>
                      </a:r>
                      <a:r>
                        <a:rPr sz="95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50" spc="2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950" dirty="0">
                          <a:latin typeface="Tahoma"/>
                          <a:cs typeface="Tahoma"/>
                        </a:rPr>
                        <a:t>r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ahoma"/>
                          <a:cs typeface="Tahoma"/>
                        </a:rPr>
                        <a:t>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05740">
                        <a:lnSpc>
                          <a:spcPct val="105400"/>
                        </a:lnSpc>
                        <a:spcBef>
                          <a:spcPts val="715"/>
                        </a:spcBef>
                      </a:pPr>
                      <a:r>
                        <a:rPr sz="95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5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50" spc="35" dirty="0">
                          <a:latin typeface="Tahoma"/>
                          <a:cs typeface="Tahoma"/>
                        </a:rPr>
                        <a:t>ss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95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50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-5" dirty="0">
                          <a:latin typeface="Tahoma"/>
                          <a:cs typeface="Tahoma"/>
                        </a:rPr>
                        <a:t>(psi)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 marR="243204">
                        <a:lnSpc>
                          <a:spcPct val="105400"/>
                        </a:lnSpc>
                        <a:spcBef>
                          <a:spcPts val="715"/>
                        </a:spcBef>
                      </a:pPr>
                      <a:r>
                        <a:rPr sz="95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50" spc="3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50" spc="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50" spc="-2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50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10" dirty="0">
                          <a:latin typeface="Tahoma"/>
                          <a:cs typeface="Tahoma"/>
                        </a:rPr>
                        <a:t>Fault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17987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60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10" dirty="0">
                          <a:latin typeface="Tahoma"/>
                          <a:cs typeface="Tahoma"/>
                        </a:rPr>
                        <a:t>7.65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34672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100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25.50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08542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140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75.50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98536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165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125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8">
                <a:tc gridSpan="3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b="1" spc="1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b="1" spc="1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5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629" y="1380740"/>
            <a:ext cx="292227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600" spc="18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05" dirty="0"/>
              <a:t>a</a:t>
            </a:r>
            <a:r>
              <a:rPr sz="2600" spc="35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0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 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95" dirty="0"/>
              <a:t>data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4978" y="2757808"/>
            <a:ext cx="2794635" cy="1456690"/>
            <a:chOff x="954978" y="2757808"/>
            <a:chExt cx="2794635" cy="1456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7160" y="2757817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8439" y="1392362"/>
            <a:ext cx="3173095" cy="6362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r>
              <a:rPr sz="1700" spc="1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7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4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8439" y="2193335"/>
            <a:ext cx="2253615" cy="6369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700" b="1" spc="5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ha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7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18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7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statement?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58439" y="1392362"/>
            <a:ext cx="3268345" cy="6362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Unfortunately,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doesn't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always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rk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439" y="2193335"/>
            <a:ext cx="3316604" cy="26314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40"/>
              </a:spcBef>
            </a:pP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n </a:t>
            </a:r>
            <a:r>
              <a:rPr sz="17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7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r </a:t>
            </a:r>
            <a:r>
              <a:rPr sz="17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e </a:t>
            </a:r>
            <a:r>
              <a:rPr sz="17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 </a:t>
            </a:r>
            <a:r>
              <a:rPr sz="17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y </a:t>
            </a:r>
            <a:r>
              <a:rPr sz="17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b="1" spc="-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100" dirty="0">
                <a:solidFill>
                  <a:srgbClr val="595959"/>
                </a:solidFill>
                <a:latin typeface="Tahoma"/>
                <a:cs typeface="Tahoma"/>
              </a:rPr>
              <a:t>'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5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7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8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3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b="1" spc="-8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6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b="1" spc="-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b="1" spc="-8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b="1" spc="-14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9629" y="1380740"/>
            <a:ext cx="292227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600" spc="18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05" dirty="0"/>
              <a:t>a</a:t>
            </a:r>
            <a:r>
              <a:rPr sz="2600" spc="35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05" dirty="0"/>
              <a:t>u</a:t>
            </a:r>
            <a:r>
              <a:rPr sz="2600" spc="150" dirty="0"/>
              <a:t>s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 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95" dirty="0"/>
              <a:t>data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4978" y="2757808"/>
            <a:ext cx="2794635" cy="1456690"/>
            <a:chOff x="954978" y="2757808"/>
            <a:chExt cx="2794635" cy="14566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978" y="3056409"/>
              <a:ext cx="923275" cy="9101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831" y="3005849"/>
              <a:ext cx="910169" cy="9101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7160" y="2757817"/>
              <a:ext cx="1896745" cy="1456690"/>
            </a:xfrm>
            <a:custGeom>
              <a:avLst/>
              <a:gdLst/>
              <a:ahLst/>
              <a:cxnLst/>
              <a:rect l="l" t="t" r="r" b="b"/>
              <a:pathLst>
                <a:path w="1896745" h="1456689">
                  <a:moveTo>
                    <a:pt x="1886839" y="247891"/>
                  </a:moveTo>
                  <a:lnTo>
                    <a:pt x="1880870" y="201168"/>
                  </a:lnTo>
                  <a:lnTo>
                    <a:pt x="1876044" y="163449"/>
                  </a:lnTo>
                  <a:lnTo>
                    <a:pt x="1851380" y="179984"/>
                  </a:lnTo>
                  <a:lnTo>
                    <a:pt x="1847850" y="175641"/>
                  </a:lnTo>
                  <a:lnTo>
                    <a:pt x="1847215" y="174993"/>
                  </a:lnTo>
                  <a:lnTo>
                    <a:pt x="1846580" y="174231"/>
                  </a:lnTo>
                  <a:lnTo>
                    <a:pt x="1845691" y="173736"/>
                  </a:lnTo>
                  <a:lnTo>
                    <a:pt x="1810512" y="152019"/>
                  </a:lnTo>
                  <a:lnTo>
                    <a:pt x="1767332" y="131178"/>
                  </a:lnTo>
                  <a:lnTo>
                    <a:pt x="1716671" y="111366"/>
                  </a:lnTo>
                  <a:lnTo>
                    <a:pt x="1659242" y="92583"/>
                  </a:lnTo>
                  <a:lnTo>
                    <a:pt x="1595742" y="75057"/>
                  </a:lnTo>
                  <a:lnTo>
                    <a:pt x="1526781" y="59055"/>
                  </a:lnTo>
                  <a:lnTo>
                    <a:pt x="1453134" y="44437"/>
                  </a:lnTo>
                  <a:lnTo>
                    <a:pt x="1414653" y="37833"/>
                  </a:lnTo>
                  <a:lnTo>
                    <a:pt x="1375143" y="31737"/>
                  </a:lnTo>
                  <a:lnTo>
                    <a:pt x="1334897" y="26149"/>
                  </a:lnTo>
                  <a:lnTo>
                    <a:pt x="1293990" y="20955"/>
                  </a:lnTo>
                  <a:lnTo>
                    <a:pt x="1277073" y="19050"/>
                  </a:lnTo>
                  <a:lnTo>
                    <a:pt x="1252220" y="16243"/>
                  </a:lnTo>
                  <a:lnTo>
                    <a:pt x="1209789" y="12192"/>
                  </a:lnTo>
                  <a:lnTo>
                    <a:pt x="1167003" y="8763"/>
                  </a:lnTo>
                  <a:lnTo>
                    <a:pt x="1123683" y="5829"/>
                  </a:lnTo>
                  <a:lnTo>
                    <a:pt x="1080135" y="3543"/>
                  </a:lnTo>
                  <a:lnTo>
                    <a:pt x="1036320" y="1765"/>
                  </a:lnTo>
                  <a:lnTo>
                    <a:pt x="947661" y="0"/>
                  </a:lnTo>
                  <a:lnTo>
                    <a:pt x="903465" y="495"/>
                  </a:lnTo>
                  <a:lnTo>
                    <a:pt x="859536" y="1765"/>
                  </a:lnTo>
                  <a:lnTo>
                    <a:pt x="815594" y="3810"/>
                  </a:lnTo>
                  <a:lnTo>
                    <a:pt x="772020" y="6591"/>
                  </a:lnTo>
                  <a:lnTo>
                    <a:pt x="728853" y="10147"/>
                  </a:lnTo>
                  <a:lnTo>
                    <a:pt x="686054" y="14478"/>
                  </a:lnTo>
                  <a:lnTo>
                    <a:pt x="643623" y="19431"/>
                  </a:lnTo>
                  <a:lnTo>
                    <a:pt x="601980" y="25146"/>
                  </a:lnTo>
                  <a:lnTo>
                    <a:pt x="560946" y="31483"/>
                  </a:lnTo>
                  <a:lnTo>
                    <a:pt x="520700" y="38341"/>
                  </a:lnTo>
                  <a:lnTo>
                    <a:pt x="481203" y="45834"/>
                  </a:lnTo>
                  <a:lnTo>
                    <a:pt x="442722" y="53835"/>
                  </a:lnTo>
                  <a:lnTo>
                    <a:pt x="405257" y="62484"/>
                  </a:lnTo>
                  <a:lnTo>
                    <a:pt x="333756" y="81013"/>
                  </a:lnTo>
                  <a:lnTo>
                    <a:pt x="267335" y="101460"/>
                  </a:lnTo>
                  <a:lnTo>
                    <a:pt x="206756" y="123558"/>
                  </a:lnTo>
                  <a:lnTo>
                    <a:pt x="152514" y="147066"/>
                  </a:lnTo>
                  <a:lnTo>
                    <a:pt x="105410" y="171945"/>
                  </a:lnTo>
                  <a:lnTo>
                    <a:pt x="66027" y="197980"/>
                  </a:lnTo>
                  <a:lnTo>
                    <a:pt x="34925" y="225171"/>
                  </a:lnTo>
                  <a:lnTo>
                    <a:pt x="9144" y="260985"/>
                  </a:lnTo>
                  <a:lnTo>
                    <a:pt x="0" y="298183"/>
                  </a:lnTo>
                  <a:lnTo>
                    <a:pt x="19050" y="299199"/>
                  </a:lnTo>
                  <a:lnTo>
                    <a:pt x="19431" y="292468"/>
                  </a:lnTo>
                  <a:lnTo>
                    <a:pt x="20307" y="286512"/>
                  </a:lnTo>
                  <a:lnTo>
                    <a:pt x="38214" y="250317"/>
                  </a:lnTo>
                  <a:lnTo>
                    <a:pt x="77978" y="212839"/>
                  </a:lnTo>
                  <a:lnTo>
                    <a:pt x="115443" y="188214"/>
                  </a:lnTo>
                  <a:lnTo>
                    <a:pt x="161163" y="164071"/>
                  </a:lnTo>
                  <a:lnTo>
                    <a:pt x="213995" y="141084"/>
                  </a:lnTo>
                  <a:lnTo>
                    <a:pt x="273672" y="119494"/>
                  </a:lnTo>
                  <a:lnTo>
                    <a:pt x="339204" y="99301"/>
                  </a:lnTo>
                  <a:lnTo>
                    <a:pt x="409829" y="80886"/>
                  </a:lnTo>
                  <a:lnTo>
                    <a:pt x="447027" y="72390"/>
                  </a:lnTo>
                  <a:lnTo>
                    <a:pt x="485127" y="64389"/>
                  </a:lnTo>
                  <a:lnTo>
                    <a:pt x="524129" y="57010"/>
                  </a:lnTo>
                  <a:lnTo>
                    <a:pt x="564134" y="50152"/>
                  </a:lnTo>
                  <a:lnTo>
                    <a:pt x="604761" y="43929"/>
                  </a:lnTo>
                  <a:lnTo>
                    <a:pt x="646176" y="38341"/>
                  </a:lnTo>
                  <a:lnTo>
                    <a:pt x="688200" y="33388"/>
                  </a:lnTo>
                  <a:lnTo>
                    <a:pt x="730758" y="29197"/>
                  </a:lnTo>
                  <a:lnTo>
                    <a:pt x="773544" y="25641"/>
                  </a:lnTo>
                  <a:lnTo>
                    <a:pt x="816864" y="22860"/>
                  </a:lnTo>
                  <a:lnTo>
                    <a:pt x="860412" y="20815"/>
                  </a:lnTo>
                  <a:lnTo>
                    <a:pt x="904113" y="19431"/>
                  </a:lnTo>
                  <a:lnTo>
                    <a:pt x="963879" y="19380"/>
                  </a:lnTo>
                  <a:lnTo>
                    <a:pt x="1035939" y="20815"/>
                  </a:lnTo>
                  <a:lnTo>
                    <a:pt x="1079487" y="22479"/>
                  </a:lnTo>
                  <a:lnTo>
                    <a:pt x="1122807" y="24765"/>
                  </a:lnTo>
                  <a:lnTo>
                    <a:pt x="1208265" y="31242"/>
                  </a:lnTo>
                  <a:lnTo>
                    <a:pt x="1250315" y="35293"/>
                  </a:lnTo>
                  <a:lnTo>
                    <a:pt x="1291844" y="39865"/>
                  </a:lnTo>
                  <a:lnTo>
                    <a:pt x="1332611" y="45072"/>
                  </a:lnTo>
                  <a:lnTo>
                    <a:pt x="1372476" y="50673"/>
                  </a:lnTo>
                  <a:lnTo>
                    <a:pt x="1411719" y="56769"/>
                  </a:lnTo>
                  <a:lnTo>
                    <a:pt x="1449819" y="63246"/>
                  </a:lnTo>
                  <a:lnTo>
                    <a:pt x="1522971" y="77724"/>
                  </a:lnTo>
                  <a:lnTo>
                    <a:pt x="1591170" y="93586"/>
                  </a:lnTo>
                  <a:lnTo>
                    <a:pt x="1654035" y="110871"/>
                  </a:lnTo>
                  <a:lnTo>
                    <a:pt x="1710575" y="129400"/>
                  </a:lnTo>
                  <a:lnTo>
                    <a:pt x="1760105" y="148831"/>
                  </a:lnTo>
                  <a:lnTo>
                    <a:pt x="1801863" y="169024"/>
                  </a:lnTo>
                  <a:lnTo>
                    <a:pt x="1835492" y="190639"/>
                  </a:lnTo>
                  <a:lnTo>
                    <a:pt x="1812798" y="205854"/>
                  </a:lnTo>
                  <a:lnTo>
                    <a:pt x="1886839" y="247891"/>
                  </a:lnTo>
                  <a:close/>
                </a:path>
                <a:path w="1896745" h="1456689">
                  <a:moveTo>
                    <a:pt x="1896351" y="1158646"/>
                  </a:moveTo>
                  <a:lnTo>
                    <a:pt x="1877301" y="1157566"/>
                  </a:lnTo>
                  <a:lnTo>
                    <a:pt x="1877060" y="1163548"/>
                  </a:lnTo>
                  <a:lnTo>
                    <a:pt x="1876298" y="1169301"/>
                  </a:lnTo>
                  <a:lnTo>
                    <a:pt x="1858518" y="1205890"/>
                  </a:lnTo>
                  <a:lnTo>
                    <a:pt x="1818894" y="1243571"/>
                  </a:lnTo>
                  <a:lnTo>
                    <a:pt x="1781289" y="1268387"/>
                  </a:lnTo>
                  <a:lnTo>
                    <a:pt x="1735721" y="1292491"/>
                  </a:lnTo>
                  <a:lnTo>
                    <a:pt x="1682623" y="1315504"/>
                  </a:lnTo>
                  <a:lnTo>
                    <a:pt x="1623060" y="1337233"/>
                  </a:lnTo>
                  <a:lnTo>
                    <a:pt x="1557401" y="1357401"/>
                  </a:lnTo>
                  <a:lnTo>
                    <a:pt x="1486611" y="1375816"/>
                  </a:lnTo>
                  <a:lnTo>
                    <a:pt x="1411478" y="1392212"/>
                  </a:lnTo>
                  <a:lnTo>
                    <a:pt x="1372235" y="1399616"/>
                  </a:lnTo>
                  <a:lnTo>
                    <a:pt x="1332357" y="1406436"/>
                  </a:lnTo>
                  <a:lnTo>
                    <a:pt x="1291590" y="1412608"/>
                  </a:lnTo>
                  <a:lnTo>
                    <a:pt x="1250175" y="1418196"/>
                  </a:lnTo>
                  <a:lnTo>
                    <a:pt x="1208151" y="1423136"/>
                  </a:lnTo>
                  <a:lnTo>
                    <a:pt x="1165593" y="1427416"/>
                  </a:lnTo>
                  <a:lnTo>
                    <a:pt x="1122680" y="1430909"/>
                  </a:lnTo>
                  <a:lnTo>
                    <a:pt x="1079373" y="1433677"/>
                  </a:lnTo>
                  <a:lnTo>
                    <a:pt x="1035812" y="1435773"/>
                  </a:lnTo>
                  <a:lnTo>
                    <a:pt x="992124" y="1436992"/>
                  </a:lnTo>
                  <a:lnTo>
                    <a:pt x="947928" y="1437081"/>
                  </a:lnTo>
                  <a:lnTo>
                    <a:pt x="903986" y="1436725"/>
                  </a:lnTo>
                  <a:lnTo>
                    <a:pt x="860298" y="1435773"/>
                  </a:lnTo>
                  <a:lnTo>
                    <a:pt x="816737" y="1434147"/>
                  </a:lnTo>
                  <a:lnTo>
                    <a:pt x="773430" y="1431874"/>
                  </a:lnTo>
                  <a:lnTo>
                    <a:pt x="730491" y="1428940"/>
                  </a:lnTo>
                  <a:lnTo>
                    <a:pt x="687959" y="1425524"/>
                  </a:lnTo>
                  <a:lnTo>
                    <a:pt x="645909" y="1421422"/>
                  </a:lnTo>
                  <a:lnTo>
                    <a:pt x="604520" y="1416875"/>
                  </a:lnTo>
                  <a:lnTo>
                    <a:pt x="563880" y="1411744"/>
                  </a:lnTo>
                  <a:lnTo>
                    <a:pt x="523875" y="1406144"/>
                  </a:lnTo>
                  <a:lnTo>
                    <a:pt x="484746" y="1400073"/>
                  </a:lnTo>
                  <a:lnTo>
                    <a:pt x="446646" y="1393545"/>
                  </a:lnTo>
                  <a:lnTo>
                    <a:pt x="373494" y="1379118"/>
                  </a:lnTo>
                  <a:lnTo>
                    <a:pt x="305181" y="1363218"/>
                  </a:lnTo>
                  <a:lnTo>
                    <a:pt x="242570" y="1345996"/>
                  </a:lnTo>
                  <a:lnTo>
                    <a:pt x="186042" y="1327492"/>
                  </a:lnTo>
                  <a:lnTo>
                    <a:pt x="136652" y="1308138"/>
                  </a:lnTo>
                  <a:lnTo>
                    <a:pt x="94983" y="1287995"/>
                  </a:lnTo>
                  <a:lnTo>
                    <a:pt x="62382" y="1267891"/>
                  </a:lnTo>
                  <a:lnTo>
                    <a:pt x="60858" y="1266024"/>
                  </a:lnTo>
                  <a:lnTo>
                    <a:pt x="76555" y="1255471"/>
                  </a:lnTo>
                  <a:lnTo>
                    <a:pt x="83553" y="1250772"/>
                  </a:lnTo>
                  <a:lnTo>
                    <a:pt x="9525" y="1208773"/>
                  </a:lnTo>
                  <a:lnTo>
                    <a:pt x="20307" y="1293279"/>
                  </a:lnTo>
                  <a:lnTo>
                    <a:pt x="44983" y="1276692"/>
                  </a:lnTo>
                  <a:lnTo>
                    <a:pt x="48501" y="1280985"/>
                  </a:lnTo>
                  <a:lnTo>
                    <a:pt x="49149" y="1281734"/>
                  </a:lnTo>
                  <a:lnTo>
                    <a:pt x="49784" y="1282382"/>
                  </a:lnTo>
                  <a:lnTo>
                    <a:pt x="50673" y="1282915"/>
                  </a:lnTo>
                  <a:lnTo>
                    <a:pt x="66675" y="1293583"/>
                  </a:lnTo>
                  <a:lnTo>
                    <a:pt x="106172" y="1315072"/>
                  </a:lnTo>
                  <a:lnTo>
                    <a:pt x="153276" y="1335506"/>
                  </a:lnTo>
                  <a:lnTo>
                    <a:pt x="207264" y="1354861"/>
                  </a:lnTo>
                  <a:lnTo>
                    <a:pt x="267843" y="1373098"/>
                  </a:lnTo>
                  <a:lnTo>
                    <a:pt x="334251" y="1389875"/>
                  </a:lnTo>
                  <a:lnTo>
                    <a:pt x="405638" y="1405178"/>
                  </a:lnTo>
                  <a:lnTo>
                    <a:pt x="443103" y="1412252"/>
                  </a:lnTo>
                  <a:lnTo>
                    <a:pt x="481584" y="1418869"/>
                  </a:lnTo>
                  <a:lnTo>
                    <a:pt x="520941" y="1424990"/>
                  </a:lnTo>
                  <a:lnTo>
                    <a:pt x="561213" y="1430629"/>
                  </a:lnTo>
                  <a:lnTo>
                    <a:pt x="602234" y="1435785"/>
                  </a:lnTo>
                  <a:lnTo>
                    <a:pt x="643890" y="1440370"/>
                  </a:lnTo>
                  <a:lnTo>
                    <a:pt x="686181" y="1444472"/>
                  </a:lnTo>
                  <a:lnTo>
                    <a:pt x="728967" y="1447914"/>
                  </a:lnTo>
                  <a:lnTo>
                    <a:pt x="772160" y="1450886"/>
                  </a:lnTo>
                  <a:lnTo>
                    <a:pt x="815721" y="1453184"/>
                  </a:lnTo>
                  <a:lnTo>
                    <a:pt x="859650" y="1454797"/>
                  </a:lnTo>
                  <a:lnTo>
                    <a:pt x="903605" y="1455750"/>
                  </a:lnTo>
                  <a:lnTo>
                    <a:pt x="947661" y="1456131"/>
                  </a:lnTo>
                  <a:lnTo>
                    <a:pt x="992238" y="1456042"/>
                  </a:lnTo>
                  <a:lnTo>
                    <a:pt x="1036320" y="1454797"/>
                  </a:lnTo>
                  <a:lnTo>
                    <a:pt x="1080249" y="1452702"/>
                  </a:lnTo>
                  <a:lnTo>
                    <a:pt x="1123823" y="1449933"/>
                  </a:lnTo>
                  <a:lnTo>
                    <a:pt x="1167117" y="1446390"/>
                  </a:lnTo>
                  <a:lnTo>
                    <a:pt x="1210056" y="1442097"/>
                  </a:lnTo>
                  <a:lnTo>
                    <a:pt x="1252702" y="1437081"/>
                  </a:lnTo>
                  <a:lnTo>
                    <a:pt x="1294130" y="1431480"/>
                  </a:lnTo>
                  <a:lnTo>
                    <a:pt x="1335138" y="1425270"/>
                  </a:lnTo>
                  <a:lnTo>
                    <a:pt x="1375410" y="1418374"/>
                  </a:lnTo>
                  <a:lnTo>
                    <a:pt x="1414907" y="1410919"/>
                  </a:lnTo>
                  <a:lnTo>
                    <a:pt x="1453388" y="1402892"/>
                  </a:lnTo>
                  <a:lnTo>
                    <a:pt x="1490853" y="1394371"/>
                  </a:lnTo>
                  <a:lnTo>
                    <a:pt x="1562392" y="1375803"/>
                  </a:lnTo>
                  <a:lnTo>
                    <a:pt x="1628775" y="1355407"/>
                  </a:lnTo>
                  <a:lnTo>
                    <a:pt x="1689354" y="1333322"/>
                  </a:lnTo>
                  <a:lnTo>
                    <a:pt x="1743583" y="1309852"/>
                  </a:lnTo>
                  <a:lnTo>
                    <a:pt x="1790585" y="1284998"/>
                  </a:lnTo>
                  <a:lnTo>
                    <a:pt x="1829816" y="1259141"/>
                  </a:lnTo>
                  <a:lnTo>
                    <a:pt x="1860931" y="1232039"/>
                  </a:lnTo>
                  <a:lnTo>
                    <a:pt x="1886839" y="1196454"/>
                  </a:lnTo>
                  <a:lnTo>
                    <a:pt x="1895983" y="1166190"/>
                  </a:lnTo>
                  <a:lnTo>
                    <a:pt x="1896351" y="115864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483" y="2259826"/>
            <a:ext cx="1299049" cy="9182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648" y="3354793"/>
            <a:ext cx="1018196" cy="9182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372" y="2259826"/>
            <a:ext cx="1068119" cy="9182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8365" y="3354793"/>
            <a:ext cx="1018196" cy="9182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28977" y="2499675"/>
            <a:ext cx="450850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25" marR="5080" indent="-85725">
              <a:lnSpc>
                <a:spcPct val="102800"/>
              </a:lnSpc>
              <a:spcBef>
                <a:spcPts val="80"/>
              </a:spcBef>
            </a:pPr>
            <a:r>
              <a:rPr sz="1400" spc="110" dirty="0">
                <a:latin typeface="Tahoma"/>
                <a:cs typeface="Tahoma"/>
              </a:rPr>
              <a:t>N</a:t>
            </a:r>
            <a:r>
              <a:rPr sz="1400" spc="60" dirty="0">
                <a:latin typeface="Tahoma"/>
                <a:cs typeface="Tahoma"/>
              </a:rPr>
              <a:t>ot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ahoma"/>
                <a:cs typeface="Tahoma"/>
              </a:rPr>
              <a:t>cat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8965" y="2499675"/>
            <a:ext cx="450850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25" marR="5080" indent="-85725">
              <a:lnSpc>
                <a:spcPct val="102800"/>
              </a:lnSpc>
              <a:spcBef>
                <a:spcPts val="80"/>
              </a:spcBef>
            </a:pPr>
            <a:r>
              <a:rPr sz="1400" spc="110" dirty="0">
                <a:latin typeface="Tahoma"/>
                <a:cs typeface="Tahoma"/>
              </a:rPr>
              <a:t>N</a:t>
            </a:r>
            <a:r>
              <a:rPr sz="1400" spc="60" dirty="0">
                <a:latin typeface="Tahoma"/>
                <a:cs typeface="Tahoma"/>
              </a:rPr>
              <a:t>ot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ahoma"/>
                <a:cs typeface="Tahoma"/>
              </a:rPr>
              <a:t>cat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652" y="3739831"/>
            <a:ext cx="312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75" dirty="0">
                <a:latin typeface="Tahoma"/>
                <a:cs typeface="Tahoma"/>
              </a:rPr>
              <a:t>a</a:t>
            </a:r>
            <a:r>
              <a:rPr sz="1400" spc="6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640" y="3739831"/>
            <a:ext cx="312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75" dirty="0">
                <a:latin typeface="Tahoma"/>
                <a:cs typeface="Tahoma"/>
              </a:rPr>
              <a:t>a</a:t>
            </a:r>
            <a:r>
              <a:rPr sz="1400" spc="6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1647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40" dirty="0"/>
              <a:t>is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310" dirty="0"/>
              <a:t>M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55" dirty="0"/>
              <a:t>s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4571999" y="5143499"/>
                  </a:lnTo>
                  <a:lnTo>
                    <a:pt x="4571999" y="0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304" y="1191264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5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2855" y="45827"/>
                  </a:lnTo>
                  <a:lnTo>
                    <a:pt x="372855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64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0" y="0"/>
                  </a:moveTo>
                  <a:lnTo>
                    <a:pt x="0" y="0"/>
                  </a:lnTo>
                  <a:lnTo>
                    <a:pt x="0" y="45827"/>
                  </a:lnTo>
                  <a:lnTo>
                    <a:pt x="376010" y="45827"/>
                  </a:lnTo>
                  <a:lnTo>
                    <a:pt x="376010" y="0"/>
                  </a:lnTo>
                  <a:close/>
                </a:path>
              </a:pathLst>
            </a:custGeom>
            <a:solidFill>
              <a:srgbClr val="1A9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58439" y="1215196"/>
            <a:ext cx="3112770" cy="6362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00" b="1" spc="-30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4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8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ha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7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4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00" b="1" spc="-16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b="1" spc="-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cc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8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b="1" spc="-4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b="1" spc="-1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b="1" spc="-135" dirty="0">
                <a:solidFill>
                  <a:srgbClr val="595959"/>
                </a:solidFill>
                <a:latin typeface="Tahoma"/>
                <a:cs typeface="Tahoma"/>
              </a:rPr>
              <a:t>s.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439" y="2058342"/>
            <a:ext cx="3108325" cy="2398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90" dirty="0">
                <a:solidFill>
                  <a:srgbClr val="595959"/>
                </a:solidFill>
                <a:latin typeface="Tahoma"/>
                <a:cs typeface="Tahoma"/>
              </a:rPr>
              <a:t>s: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469900" indent="-334010">
              <a:lnSpc>
                <a:spcPct val="100000"/>
              </a:lnSpc>
              <a:buFont typeface="Lucida Sans Unicode"/>
              <a:buChar char="●"/>
              <a:tabLst>
                <a:tab pos="469900" algn="l"/>
                <a:tab pos="470534" algn="l"/>
              </a:tabLst>
            </a:pP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469900" indent="-334010">
              <a:lnSpc>
                <a:spcPct val="100000"/>
              </a:lnSpc>
              <a:spcBef>
                <a:spcPts val="295"/>
              </a:spcBef>
              <a:buFont typeface="Lucida Sans Unicode"/>
              <a:buChar char="●"/>
              <a:tabLst>
                <a:tab pos="469900" algn="l"/>
                <a:tab pos="470534" algn="l"/>
              </a:tabLst>
            </a:pP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ssi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Lucida Sans Unicode"/>
              <a:buChar char="●"/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  <a:p>
            <a:pPr marL="469900" marR="5080" indent="-334010">
              <a:lnSpc>
                <a:spcPct val="117900"/>
              </a:lnSpc>
              <a:spcBef>
                <a:spcPts val="1500"/>
              </a:spcBef>
              <a:buFont typeface="Lucida Sans Unicode"/>
              <a:buChar char="●"/>
              <a:tabLst>
                <a:tab pos="469900" algn="l"/>
                <a:tab pos="470534" algn="l"/>
              </a:tabLst>
            </a:pP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6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2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75" dirty="0">
                <a:solidFill>
                  <a:srgbClr val="595959"/>
                </a:solidFill>
                <a:latin typeface="Tahoma"/>
                <a:cs typeface="Tahoma"/>
              </a:rPr>
              <a:t>s, </a:t>
            </a:r>
            <a:r>
              <a:rPr sz="17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9629" y="1380740"/>
            <a:ext cx="21628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0" dirty="0"/>
              <a:t>D</a:t>
            </a:r>
            <a:r>
              <a:rPr sz="2600" spc="130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spc="40" dirty="0"/>
              <a:t>is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310" dirty="0"/>
              <a:t>M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50" dirty="0"/>
              <a:t>s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33" y="2659114"/>
            <a:ext cx="2748405" cy="183286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4268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80" dirty="0"/>
              <a:t>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4204335" cy="28314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314325">
              <a:lnSpc>
                <a:spcPct val="115399"/>
              </a:lnSpc>
              <a:spcBef>
                <a:spcPts val="145"/>
              </a:spcBef>
            </a:pP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st </a:t>
            </a:r>
            <a:r>
              <a:rPr sz="17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7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probably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going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sell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$0.1</a:t>
            </a:r>
            <a:r>
              <a:rPr sz="17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just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sz="1700" spc="-5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7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dollar.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4199"/>
              </a:lnSpc>
              <a:spcBef>
                <a:spcPts val="1650"/>
              </a:spcBef>
            </a:pPr>
            <a:r>
              <a:rPr sz="17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ssi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7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n </a:t>
            </a:r>
            <a:r>
              <a:rPr sz="17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values.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6857" y="1245039"/>
          <a:ext cx="3510914" cy="2986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97155" marR="121920">
                        <a:lnSpc>
                          <a:spcPct val="102800"/>
                        </a:lnSpc>
                        <a:spcBef>
                          <a:spcPts val="645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ous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qua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Fee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1440">
                        <a:lnSpc>
                          <a:spcPct val="102800"/>
                        </a:lnSpc>
                        <a:spcBef>
                          <a:spcPts val="645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 marR="252095">
                        <a:lnSpc>
                          <a:spcPct val="102800"/>
                        </a:lnSpc>
                        <a:spcBef>
                          <a:spcPts val="645"/>
                        </a:spcBef>
                      </a:pPr>
                      <a:r>
                        <a:rPr sz="1400" b="1" spc="25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$1000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523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645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30" dirty="0">
                          <a:latin typeface="Tahoma"/>
                          <a:cs typeface="Tahoma"/>
                        </a:rPr>
                        <a:t>0.001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708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20" dirty="0">
                          <a:latin typeface="Tahoma"/>
                          <a:cs typeface="Tahoma"/>
                        </a:rPr>
                        <a:t>unknown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1034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unknown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20" dirty="0">
                          <a:latin typeface="Tahoma"/>
                          <a:cs typeface="Tahoma"/>
                        </a:rPr>
                        <a:t>unknown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355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2545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20" dirty="0">
                          <a:latin typeface="Tahoma"/>
                          <a:cs typeface="Tahoma"/>
                        </a:rPr>
                        <a:t>unknown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55" dirty="0">
                          <a:latin typeface="Tahoma"/>
                          <a:cs typeface="Tahoma"/>
                        </a:rPr>
                        <a:t>440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4425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/>
              <a:t>M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30" dirty="0"/>
              <a:t>h</a:t>
            </a:r>
            <a:r>
              <a:rPr sz="2600" spc="5" dirty="0"/>
              <a:t>ine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50" dirty="0"/>
              <a:t>v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65" dirty="0"/>
              <a:t>c</a:t>
            </a:r>
            <a:r>
              <a:rPr sz="2600" spc="45" dirty="0"/>
              <a:t>ien</a:t>
            </a:r>
            <a:r>
              <a:rPr sz="2600" spc="5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35" y="1913191"/>
          <a:ext cx="7239633" cy="3047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50" b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50" b="1" spc="3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b="1" spc="-9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50" b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95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b="1" spc="1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20" dirty="0">
                          <a:latin typeface="Arial"/>
                          <a:cs typeface="Arial"/>
                        </a:rPr>
                        <a:t>Bedrooms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b="1" spc="1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5" dirty="0">
                          <a:latin typeface="Arial"/>
                          <a:cs typeface="Arial"/>
                        </a:rPr>
                        <a:t>Bathrooms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b="1" spc="-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b="1" spc="6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5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50" b="1" spc="15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9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($1000)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523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115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645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150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708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210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1034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280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2290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355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2545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dirty="0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50" spc="5" dirty="0">
                          <a:latin typeface="Tahoma"/>
                          <a:cs typeface="Tahoma"/>
                        </a:rPr>
                        <a:t>440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1">
                <a:tc gridSpan="4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9972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5" dirty="0"/>
              <a:t>R</a:t>
            </a:r>
            <a:r>
              <a:rPr sz="2600" spc="105" dirty="0"/>
              <a:t>u</a:t>
            </a:r>
            <a:r>
              <a:rPr sz="2600" spc="35" dirty="0"/>
              <a:t>nn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35" dirty="0"/>
              <a:t>y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145" dirty="0"/>
              <a:t>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61601"/>
            <a:ext cx="7266305" cy="1090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automatically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returns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input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4199"/>
              </a:lnSpc>
              <a:spcBef>
                <a:spcPts val="1655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running,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serving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dozens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3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hundreds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thousands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millions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users,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that's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usually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machine-learning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2119560"/>
            <a:ext cx="7446645" cy="2484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252729">
              <a:lnSpc>
                <a:spcPct val="115999"/>
              </a:lnSpc>
              <a:spcBef>
                <a:spcPts val="130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analyze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dataset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order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gain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insights.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b="1" spc="-4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700" b="1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b="1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700" b="1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700" b="1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insights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7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make </a:t>
            </a:r>
            <a:r>
              <a:rPr sz="1700" b="1" spc="-110" dirty="0">
                <a:solidFill>
                  <a:srgbClr val="595959"/>
                </a:solidFill>
                <a:latin typeface="Tahoma"/>
                <a:cs typeface="Tahoma"/>
              </a:rPr>
              <a:t> business</a:t>
            </a:r>
            <a:r>
              <a:rPr sz="1700" b="1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decisions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5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6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700">
              <a:latin typeface="Tahoma"/>
              <a:cs typeface="Tahoma"/>
            </a:endParaRPr>
          </a:p>
          <a:p>
            <a:pPr marL="470534" marR="5080" indent="-334010">
              <a:lnSpc>
                <a:spcPct val="119200"/>
              </a:lnSpc>
              <a:spcBef>
                <a:spcPts val="1590"/>
              </a:spcBef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"Hey,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did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know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if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have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two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houses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similar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size,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they've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similar </a:t>
            </a:r>
            <a:r>
              <a:rPr sz="1550" spc="-4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footage,</a:t>
            </a:r>
            <a:r>
              <a:rPr sz="155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bedrooms,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cost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lot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than </a:t>
            </a:r>
            <a:r>
              <a:rPr sz="1550" spc="-4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bedrooms,</a:t>
            </a:r>
            <a:r>
              <a:rPr sz="155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even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same."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1139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65" dirty="0"/>
              <a:t>c</a:t>
            </a:r>
            <a:r>
              <a:rPr sz="2600" spc="45" dirty="0"/>
              <a:t>ien</a:t>
            </a:r>
            <a:r>
              <a:rPr sz="2600" spc="5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1380740"/>
            <a:ext cx="35820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55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600" b="1" spc="30" dirty="0">
                <a:solidFill>
                  <a:srgbClr val="1A1A1A"/>
                </a:solidFill>
                <a:latin typeface="Trebuchet MS"/>
                <a:cs typeface="Trebuchet MS"/>
              </a:rPr>
              <a:t>h</a:t>
            </a:r>
            <a:r>
              <a:rPr sz="2600" b="1" spc="-1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600" b="1" spc="2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600" b="1" spc="8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600" spc="-1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600" b="1" spc="30" dirty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600" b="1" spc="80" dirty="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sz="2600" spc="-1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1A1A1A"/>
                </a:solidFill>
                <a:latin typeface="Trebuchet MS"/>
                <a:cs typeface="Trebuchet MS"/>
              </a:rPr>
              <a:t>2</a:t>
            </a:r>
            <a:r>
              <a:rPr sz="26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-60" dirty="0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sz="2600" b="1" spc="35" dirty="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sz="2600" b="1" spc="130" dirty="0">
                <a:solidFill>
                  <a:srgbClr val="1A1A1A"/>
                </a:solidFill>
                <a:latin typeface="Trebuchet MS"/>
                <a:cs typeface="Trebuchet MS"/>
              </a:rPr>
              <a:t>pes</a:t>
            </a:r>
            <a:r>
              <a:rPr sz="26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100" dirty="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sz="2600" b="1" spc="10" dirty="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sz="2600" spc="-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600" b="1" spc="150" dirty="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sz="2600" b="1" spc="25" dirty="0">
                <a:solidFill>
                  <a:srgbClr val="1A1A1A"/>
                </a:solidFill>
                <a:latin typeface="Trebuchet MS"/>
                <a:cs typeface="Trebuchet MS"/>
              </a:rPr>
              <a:t>I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969" y="2359045"/>
            <a:ext cx="3006725" cy="124523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10"/>
              </a:spcBef>
            </a:pPr>
            <a:r>
              <a:rPr sz="3900" spc="114" dirty="0">
                <a:latin typeface="Tahoma"/>
                <a:cs typeface="Tahoma"/>
              </a:rPr>
              <a:t>ANI</a:t>
            </a:r>
            <a:endParaRPr sz="3900">
              <a:latin typeface="Tahoma"/>
              <a:cs typeface="Tahoma"/>
            </a:endParaRPr>
          </a:p>
          <a:p>
            <a:pPr marR="5715" algn="ctr">
              <a:lnSpc>
                <a:spcPct val="100000"/>
              </a:lnSpc>
              <a:spcBef>
                <a:spcPts val="75"/>
              </a:spcBef>
            </a:pPr>
            <a:r>
              <a:rPr sz="1700" spc="175" dirty="0">
                <a:latin typeface="Tahoma"/>
                <a:cs typeface="Tahoma"/>
              </a:rPr>
              <a:t>A</a:t>
            </a:r>
            <a:r>
              <a:rPr sz="1700" spc="55" dirty="0">
                <a:latin typeface="Tahoma"/>
                <a:cs typeface="Tahoma"/>
              </a:rPr>
              <a:t>r</a:t>
            </a:r>
            <a:r>
              <a:rPr sz="1700" spc="100" dirty="0">
                <a:latin typeface="Tahoma"/>
                <a:cs typeface="Tahoma"/>
              </a:rPr>
              <a:t>t</a:t>
            </a:r>
            <a:r>
              <a:rPr sz="1700" spc="55" dirty="0">
                <a:latin typeface="Tahoma"/>
                <a:cs typeface="Tahoma"/>
              </a:rPr>
              <a:t>ifi</a:t>
            </a:r>
            <a:r>
              <a:rPr sz="1700" spc="35" dirty="0">
                <a:latin typeface="Tahoma"/>
                <a:cs typeface="Tahoma"/>
              </a:rPr>
              <a:t>c</a:t>
            </a:r>
            <a:r>
              <a:rPr sz="1700" spc="55" dirty="0">
                <a:latin typeface="Tahoma"/>
                <a:cs typeface="Tahoma"/>
              </a:rPr>
              <a:t>i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50" dirty="0">
                <a:latin typeface="Tahoma"/>
                <a:cs typeface="Tahoma"/>
              </a:rPr>
              <a:t>l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ahoma"/>
                <a:cs typeface="Tahoma"/>
              </a:rPr>
              <a:t>N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55" dirty="0">
                <a:latin typeface="Tahoma"/>
                <a:cs typeface="Tahoma"/>
              </a:rPr>
              <a:t>rr</a:t>
            </a:r>
            <a:r>
              <a:rPr sz="1700" spc="45" dirty="0">
                <a:latin typeface="Tahoma"/>
                <a:cs typeface="Tahoma"/>
              </a:rPr>
              <a:t>o</a:t>
            </a:r>
            <a:r>
              <a:rPr sz="1700" spc="60" dirty="0">
                <a:latin typeface="Tahoma"/>
                <a:cs typeface="Tahoma"/>
              </a:rPr>
              <a:t>w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Tahoma"/>
                <a:cs typeface="Tahoma"/>
              </a:rPr>
              <a:t>I</a:t>
            </a:r>
            <a:r>
              <a:rPr sz="1700" spc="20" dirty="0">
                <a:latin typeface="Tahoma"/>
                <a:cs typeface="Tahoma"/>
              </a:rPr>
              <a:t>n</a:t>
            </a:r>
            <a:r>
              <a:rPr sz="1700" spc="100" dirty="0">
                <a:latin typeface="Tahoma"/>
                <a:cs typeface="Tahoma"/>
              </a:rPr>
              <a:t>t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55" dirty="0">
                <a:latin typeface="Tahoma"/>
                <a:cs typeface="Tahoma"/>
              </a:rPr>
              <a:t>lli</a:t>
            </a:r>
            <a:r>
              <a:rPr sz="1700" spc="-45" dirty="0">
                <a:latin typeface="Tahoma"/>
                <a:cs typeface="Tahoma"/>
              </a:rPr>
              <a:t>g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-55" dirty="0">
                <a:latin typeface="Tahoma"/>
                <a:cs typeface="Tahoma"/>
              </a:rPr>
              <a:t>n</a:t>
            </a:r>
            <a:r>
              <a:rPr sz="1700" spc="35" dirty="0">
                <a:latin typeface="Tahoma"/>
                <a:cs typeface="Tahoma"/>
              </a:rPr>
              <a:t>c</a:t>
            </a:r>
            <a:r>
              <a:rPr sz="1700" spc="10" dirty="0"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6431" y="3034546"/>
            <a:ext cx="3006725" cy="124523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3900" spc="90" dirty="0">
                <a:latin typeface="Tahoma"/>
                <a:cs typeface="Tahoma"/>
              </a:rPr>
              <a:t>AGI</a:t>
            </a:r>
            <a:endParaRPr sz="3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700" spc="175" dirty="0">
                <a:latin typeface="Tahoma"/>
                <a:cs typeface="Tahoma"/>
              </a:rPr>
              <a:t>A</a:t>
            </a:r>
            <a:r>
              <a:rPr sz="1700" spc="55" dirty="0">
                <a:latin typeface="Tahoma"/>
                <a:cs typeface="Tahoma"/>
              </a:rPr>
              <a:t>r</a:t>
            </a:r>
            <a:r>
              <a:rPr sz="1700" spc="100" dirty="0">
                <a:latin typeface="Tahoma"/>
                <a:cs typeface="Tahoma"/>
              </a:rPr>
              <a:t>t</a:t>
            </a:r>
            <a:r>
              <a:rPr sz="1700" spc="55" dirty="0">
                <a:latin typeface="Tahoma"/>
                <a:cs typeface="Tahoma"/>
              </a:rPr>
              <a:t>ifi</a:t>
            </a:r>
            <a:r>
              <a:rPr sz="1700" spc="35" dirty="0">
                <a:latin typeface="Tahoma"/>
                <a:cs typeface="Tahoma"/>
              </a:rPr>
              <a:t>c</a:t>
            </a:r>
            <a:r>
              <a:rPr sz="1700" spc="55" dirty="0">
                <a:latin typeface="Tahoma"/>
                <a:cs typeface="Tahoma"/>
              </a:rPr>
              <a:t>i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50" dirty="0">
                <a:latin typeface="Tahoma"/>
                <a:cs typeface="Tahoma"/>
              </a:rPr>
              <a:t>l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ahoma"/>
                <a:cs typeface="Tahoma"/>
              </a:rPr>
              <a:t>G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20" dirty="0">
                <a:latin typeface="Tahoma"/>
                <a:cs typeface="Tahoma"/>
              </a:rPr>
              <a:t>n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55" dirty="0">
                <a:latin typeface="Tahoma"/>
                <a:cs typeface="Tahoma"/>
              </a:rPr>
              <a:t>r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50" dirty="0">
                <a:latin typeface="Tahoma"/>
                <a:cs typeface="Tahoma"/>
              </a:rPr>
              <a:t>l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Tahoma"/>
                <a:cs typeface="Tahoma"/>
              </a:rPr>
              <a:t>I</a:t>
            </a:r>
            <a:r>
              <a:rPr sz="1700" spc="20" dirty="0">
                <a:latin typeface="Tahoma"/>
                <a:cs typeface="Tahoma"/>
              </a:rPr>
              <a:t>n</a:t>
            </a:r>
            <a:r>
              <a:rPr sz="1700" spc="100" dirty="0">
                <a:latin typeface="Tahoma"/>
                <a:cs typeface="Tahoma"/>
              </a:rPr>
              <a:t>t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55" dirty="0">
                <a:latin typeface="Tahoma"/>
                <a:cs typeface="Tahoma"/>
              </a:rPr>
              <a:t>lli</a:t>
            </a:r>
            <a:r>
              <a:rPr sz="1700" spc="-120" dirty="0">
                <a:latin typeface="Tahoma"/>
                <a:cs typeface="Tahoma"/>
              </a:rPr>
              <a:t>g</a:t>
            </a:r>
            <a:r>
              <a:rPr sz="1700" dirty="0">
                <a:latin typeface="Tahoma"/>
                <a:cs typeface="Tahoma"/>
              </a:rPr>
              <a:t>e</a:t>
            </a:r>
            <a:r>
              <a:rPr sz="1700" spc="20" dirty="0">
                <a:latin typeface="Tahoma"/>
                <a:cs typeface="Tahoma"/>
              </a:rPr>
              <a:t>n</a:t>
            </a:r>
            <a:r>
              <a:rPr sz="1700" spc="-40" dirty="0">
                <a:latin typeface="Tahoma"/>
                <a:cs typeface="Tahoma"/>
              </a:rPr>
              <a:t>c</a:t>
            </a:r>
            <a:r>
              <a:rPr sz="1700" spc="10" dirty="0"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651" y="3833176"/>
            <a:ext cx="223837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0" dirty="0">
                <a:solidFill>
                  <a:srgbClr val="1A9887"/>
                </a:solidFill>
                <a:latin typeface="Tahoma"/>
                <a:cs typeface="Tahoma"/>
              </a:rPr>
              <a:t>LO</a:t>
            </a:r>
            <a:r>
              <a:rPr sz="1850" b="1" spc="-15" dirty="0">
                <a:solidFill>
                  <a:srgbClr val="1A9887"/>
                </a:solidFill>
                <a:latin typeface="Tahoma"/>
                <a:cs typeface="Tahoma"/>
              </a:rPr>
              <a:t>T</a:t>
            </a:r>
            <a:r>
              <a:rPr sz="1850" b="1" spc="-165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r>
              <a:rPr sz="1850" spc="-50" dirty="0">
                <a:solidFill>
                  <a:srgbClr val="1A9887"/>
                </a:solidFill>
                <a:latin typeface="Times New Roman"/>
                <a:cs typeface="Times New Roman"/>
              </a:rPr>
              <a:t> </a:t>
            </a:r>
            <a:r>
              <a:rPr sz="1850" b="1" spc="75" dirty="0">
                <a:solidFill>
                  <a:srgbClr val="1A9887"/>
                </a:solidFill>
                <a:latin typeface="Tahoma"/>
                <a:cs typeface="Tahoma"/>
              </a:rPr>
              <a:t>O</a:t>
            </a:r>
            <a:r>
              <a:rPr sz="1850" b="1" spc="-25" dirty="0">
                <a:solidFill>
                  <a:srgbClr val="1A9887"/>
                </a:solidFill>
                <a:latin typeface="Tahoma"/>
                <a:cs typeface="Tahoma"/>
              </a:rPr>
              <a:t>F</a:t>
            </a:r>
            <a:r>
              <a:rPr sz="1850" spc="-100" dirty="0">
                <a:solidFill>
                  <a:srgbClr val="1A9887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1A9887"/>
                </a:solidFill>
                <a:latin typeface="Tahoma"/>
                <a:cs typeface="Tahoma"/>
              </a:rPr>
              <a:t>P</a:t>
            </a:r>
            <a:r>
              <a:rPr sz="1850" b="1" spc="-145" dirty="0">
                <a:solidFill>
                  <a:srgbClr val="1A9887"/>
                </a:solidFill>
                <a:latin typeface="Tahoma"/>
                <a:cs typeface="Tahoma"/>
              </a:rPr>
              <a:t>R</a:t>
            </a:r>
            <a:r>
              <a:rPr sz="1850" b="1" spc="75" dirty="0">
                <a:solidFill>
                  <a:srgbClr val="1A9887"/>
                </a:solidFill>
                <a:latin typeface="Tahoma"/>
                <a:cs typeface="Tahoma"/>
              </a:rPr>
              <a:t>O</a:t>
            </a:r>
            <a:r>
              <a:rPr sz="1850" b="1" spc="-35" dirty="0">
                <a:solidFill>
                  <a:srgbClr val="1A9887"/>
                </a:solidFill>
                <a:latin typeface="Tahoma"/>
                <a:cs typeface="Tahoma"/>
              </a:rPr>
              <a:t>G</a:t>
            </a:r>
            <a:r>
              <a:rPr sz="1850" b="1" spc="-145" dirty="0">
                <a:solidFill>
                  <a:srgbClr val="1A9887"/>
                </a:solidFill>
                <a:latin typeface="Tahoma"/>
                <a:cs typeface="Tahoma"/>
              </a:rPr>
              <a:t>R</a:t>
            </a:r>
            <a:r>
              <a:rPr sz="1850" b="1" spc="-95" dirty="0">
                <a:solidFill>
                  <a:srgbClr val="1A9887"/>
                </a:solidFill>
                <a:latin typeface="Tahoma"/>
                <a:cs typeface="Tahoma"/>
              </a:rPr>
              <a:t>E</a:t>
            </a:r>
            <a:r>
              <a:rPr sz="1850" b="1" spc="-200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r>
              <a:rPr sz="1850" b="1" spc="-165" dirty="0">
                <a:solidFill>
                  <a:srgbClr val="1A9887"/>
                </a:solidFill>
                <a:latin typeface="Tahoma"/>
                <a:cs typeface="Tahoma"/>
              </a:rPr>
              <a:t>S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6969" y="2535489"/>
            <a:ext cx="269049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5" dirty="0">
                <a:solidFill>
                  <a:srgbClr val="EB5500"/>
                </a:solidFill>
                <a:latin typeface="Tahoma"/>
                <a:cs typeface="Tahoma"/>
              </a:rPr>
              <a:t>ALMOST</a:t>
            </a:r>
            <a:r>
              <a:rPr sz="1850" b="1" spc="-11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850" b="1" spc="35" dirty="0">
                <a:solidFill>
                  <a:srgbClr val="EB5500"/>
                </a:solidFill>
                <a:latin typeface="Tahoma"/>
                <a:cs typeface="Tahoma"/>
              </a:rPr>
              <a:t>NO</a:t>
            </a:r>
            <a:r>
              <a:rPr sz="1850" b="1" spc="-11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850" b="1" spc="-90" dirty="0">
                <a:solidFill>
                  <a:srgbClr val="EB5500"/>
                </a:solidFill>
                <a:latin typeface="Tahoma"/>
                <a:cs typeface="Tahoma"/>
              </a:rPr>
              <a:t>PROGRESS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1139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65" dirty="0"/>
              <a:t>c</a:t>
            </a:r>
            <a:r>
              <a:rPr sz="2600" spc="45" dirty="0"/>
              <a:t>ien</a:t>
            </a:r>
            <a:r>
              <a:rPr sz="2600" spc="5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77" y="2125275"/>
            <a:ext cx="7425690" cy="2567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marR="20955" indent="-334010" algn="just">
              <a:lnSpc>
                <a:spcPct val="119200"/>
              </a:lnSpc>
              <a:spcBef>
                <a:spcPts val="130"/>
              </a:spcBef>
              <a:buFont typeface="Lucida Sans Unicode"/>
              <a:buChar char="●"/>
              <a:tabLst>
                <a:tab pos="471170" algn="l"/>
              </a:tabLst>
            </a:pP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"Did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know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55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newly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renovated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homes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60" dirty="0">
                <a:solidFill>
                  <a:srgbClr val="595959"/>
                </a:solidFill>
                <a:latin typeface="Tahoma"/>
                <a:cs typeface="Tahoma"/>
              </a:rPr>
              <a:t>15%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premium,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make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decisions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as,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given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similar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footage,</a:t>
            </a:r>
            <a:r>
              <a:rPr sz="155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55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want</a:t>
            </a:r>
            <a:r>
              <a:rPr sz="155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550" spc="-4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55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bedroom</a:t>
            </a: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bedroom</a:t>
            </a: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size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order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maximize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value?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"</a:t>
            </a:r>
            <a:endParaRPr sz="1550">
              <a:latin typeface="Tahoma"/>
              <a:cs typeface="Tahoma"/>
            </a:endParaRPr>
          </a:p>
          <a:p>
            <a:pPr marL="470534" marR="775335" indent="-334010" algn="just">
              <a:lnSpc>
                <a:spcPct val="114199"/>
              </a:lnSpc>
              <a:spcBef>
                <a:spcPts val="30"/>
              </a:spcBef>
              <a:buFont typeface="Lucida Sans Unicode"/>
              <a:buChar char="●"/>
              <a:tabLst>
                <a:tab pos="471170" algn="l"/>
              </a:tabLst>
            </a:pP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"Is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worth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investment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renovate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home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hope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spc="-5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renovation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increases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price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sell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for?"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4199"/>
              </a:lnSpc>
              <a:spcBef>
                <a:spcPts val="1650"/>
              </a:spcBef>
            </a:pP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b="1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700" b="1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700" b="1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700" b="1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b="1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insights</a:t>
            </a:r>
            <a:r>
              <a:rPr sz="1700" b="1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b="1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700" b="1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9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b="1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make </a:t>
            </a:r>
            <a:r>
              <a:rPr sz="1700" b="1" spc="-4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95959"/>
                </a:solidFill>
                <a:latin typeface="Tahoma"/>
                <a:cs typeface="Tahoma"/>
              </a:rPr>
              <a:t>business</a:t>
            </a:r>
            <a:r>
              <a:rPr sz="1700" b="1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5" dirty="0">
                <a:solidFill>
                  <a:srgbClr val="595959"/>
                </a:solidFill>
                <a:latin typeface="Tahoma"/>
                <a:cs typeface="Tahoma"/>
              </a:rPr>
              <a:t>decisions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house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whether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invest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renovation.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4425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/>
              <a:t>M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30" dirty="0"/>
              <a:t>h</a:t>
            </a:r>
            <a:r>
              <a:rPr sz="2600" spc="5" dirty="0"/>
              <a:t>ine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50" dirty="0"/>
              <a:t>v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65" dirty="0"/>
              <a:t>c</a:t>
            </a:r>
            <a:r>
              <a:rPr sz="2600" spc="45" dirty="0"/>
              <a:t>ien</a:t>
            </a:r>
            <a:r>
              <a:rPr sz="2600" spc="5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71126"/>
            <a:ext cx="3564890" cy="2842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25"/>
              </a:spcBef>
            </a:pPr>
            <a:r>
              <a:rPr sz="1550" b="1" spc="1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b="1" spc="-90" dirty="0">
                <a:solidFill>
                  <a:srgbClr val="595959"/>
                </a:solidFill>
                <a:latin typeface="Tahoma"/>
                <a:cs typeface="Tahoma"/>
              </a:rPr>
              <a:t>ach</a:t>
            </a:r>
            <a:r>
              <a:rPr sz="1550" b="1" spc="-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b="1" spc="-10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b="1" spc="-8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b="1" spc="-7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b="1" spc="-1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b="1" spc="-8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b="1" spc="-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b="1" spc="-10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b="1" spc="-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b="1" spc="-10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b="1" spc="-1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50800" marR="5080" algn="ctr">
              <a:lnSpc>
                <a:spcPct val="119100"/>
              </a:lnSpc>
              <a:spcBef>
                <a:spcPts val="1620"/>
              </a:spcBef>
            </a:pP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550" spc="8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e  a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ili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y </a:t>
            </a:r>
            <a:r>
              <a:rPr sz="155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programmed.”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ahoma"/>
              <a:cs typeface="Tahoma"/>
            </a:endParaRPr>
          </a:p>
          <a:p>
            <a:pPr marL="746760">
              <a:lnSpc>
                <a:spcPct val="100000"/>
              </a:lnSpc>
              <a:tabLst>
                <a:tab pos="1080135" algn="l"/>
              </a:tabLst>
            </a:pP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uel</a:t>
            </a:r>
            <a:r>
              <a:rPr sz="155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1959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12700" marR="238125">
              <a:lnSpc>
                <a:spcPct val="119200"/>
              </a:lnSpc>
              <a:spcBef>
                <a:spcPts val="1540"/>
              </a:spcBef>
            </a:pPr>
            <a:r>
              <a:rPr sz="1550" spc="1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55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550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often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un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14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sz="155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3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2171126"/>
            <a:ext cx="6918325" cy="1315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extracting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knowledge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insights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55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data.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1620"/>
              </a:spcBef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So,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output</a:t>
            </a:r>
            <a:r>
              <a:rPr sz="1550" spc="-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5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often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slide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deck,</a:t>
            </a:r>
            <a:r>
              <a:rPr sz="155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presentation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summarizes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conclusions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5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executives</a:t>
            </a:r>
            <a:r>
              <a:rPr sz="155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take</a:t>
            </a:r>
            <a:r>
              <a:rPr sz="155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business</a:t>
            </a:r>
            <a:r>
              <a:rPr sz="155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actions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summarizes </a:t>
            </a:r>
            <a:r>
              <a:rPr sz="1550" spc="-4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conclusions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5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product</a:t>
            </a:r>
            <a:r>
              <a:rPr sz="155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decide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55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5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improve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website.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337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5" dirty="0"/>
              <a:t>F</a:t>
            </a:r>
            <a:r>
              <a:rPr sz="2600" spc="30" dirty="0"/>
              <a:t>o</a:t>
            </a:r>
            <a:r>
              <a:rPr sz="2600" spc="-65" dirty="0"/>
              <a:t>r</a:t>
            </a:r>
            <a:r>
              <a:rPr sz="2600" spc="235" dirty="0"/>
              <a:t>m</a:t>
            </a:r>
            <a:r>
              <a:rPr sz="2600" spc="95" dirty="0"/>
              <a:t>al</a:t>
            </a:r>
            <a:r>
              <a:rPr sz="2600" b="0" spc="-140" dirty="0">
                <a:latin typeface="Times New Roman"/>
                <a:cs typeface="Times New Roman"/>
              </a:rPr>
              <a:t> </a:t>
            </a:r>
            <a:r>
              <a:rPr sz="2600" spc="15" dirty="0"/>
              <a:t>Defini</a:t>
            </a:r>
            <a:r>
              <a:rPr sz="2600" spc="-2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r>
              <a:rPr sz="2600" b="0" spc="-13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80" dirty="0"/>
              <a:t>D</a:t>
            </a:r>
            <a:r>
              <a:rPr sz="2600" spc="135" dirty="0"/>
              <a:t>a</a:t>
            </a:r>
            <a:r>
              <a:rPr sz="2600" spc="-60" dirty="0"/>
              <a:t>t</a:t>
            </a:r>
            <a:r>
              <a:rPr sz="2600" spc="120" dirty="0"/>
              <a:t>a</a:t>
            </a:r>
            <a:r>
              <a:rPr sz="2600" b="0" spc="15" dirty="0">
                <a:latin typeface="Times New Roman"/>
                <a:cs typeface="Times New Roman"/>
              </a:rPr>
              <a:t> </a:t>
            </a:r>
            <a:r>
              <a:rPr sz="2600" spc="245" dirty="0"/>
              <a:t>S</a:t>
            </a:r>
            <a:r>
              <a:rPr sz="2600" spc="165" dirty="0"/>
              <a:t>c</a:t>
            </a:r>
            <a:r>
              <a:rPr sz="2600" spc="45" dirty="0"/>
              <a:t>ien</a:t>
            </a:r>
            <a:r>
              <a:rPr sz="2600" spc="5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2119560"/>
            <a:ext cx="7380605" cy="143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30"/>
              </a:spcBef>
            </a:pP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Large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platforms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quickly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tells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what’s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you’re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most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likely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click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Tahoma"/>
                <a:cs typeface="Tahoma"/>
              </a:rPr>
              <a:t>on.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inputs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700" spc="-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17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outputs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whether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1700" spc="-3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click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not.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run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24/7</a:t>
            </a:r>
            <a:r>
              <a:rPr sz="17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drive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revenue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platforms.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722693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80" dirty="0"/>
              <a:t>e</a:t>
            </a:r>
            <a:r>
              <a:rPr sz="2600" b="0" spc="-20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25" dirty="0">
                <a:latin typeface="Times New Roman"/>
                <a:cs typeface="Times New Roman"/>
              </a:rPr>
              <a:t> </a:t>
            </a:r>
            <a:r>
              <a:rPr sz="2600" spc="310" dirty="0"/>
              <a:t>M</a:t>
            </a:r>
            <a:r>
              <a:rPr sz="2600" spc="95" dirty="0"/>
              <a:t>L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50" dirty="0"/>
              <a:t>v</a:t>
            </a:r>
            <a:r>
              <a:rPr sz="2600" spc="185" dirty="0"/>
              <a:t>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245" dirty="0"/>
              <a:t>DS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-30" dirty="0"/>
              <a:t>in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80" dirty="0"/>
              <a:t>e</a:t>
            </a:r>
            <a:r>
              <a:rPr sz="2600" b="0" spc="2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35" dirty="0"/>
              <a:t>n</a:t>
            </a:r>
            <a:r>
              <a:rPr sz="2600" spc="55" dirty="0"/>
              <a:t>l</a:t>
            </a:r>
            <a:r>
              <a:rPr sz="2600" spc="5" dirty="0"/>
              <a:t>ine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155" dirty="0"/>
              <a:t>ad</a:t>
            </a:r>
            <a:r>
              <a:rPr sz="2600" b="0" spc="-105" dirty="0">
                <a:latin typeface="Times New Roman"/>
                <a:cs typeface="Times New Roman"/>
              </a:rPr>
              <a:t> </a:t>
            </a:r>
            <a:r>
              <a:rPr sz="2600" spc="40" dirty="0"/>
              <a:t>in</a:t>
            </a:r>
            <a:r>
              <a:rPr sz="2600" spc="70" dirty="0"/>
              <a:t>d</a:t>
            </a:r>
            <a:r>
              <a:rPr sz="2600" spc="105" dirty="0"/>
              <a:t>u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-65" dirty="0"/>
              <a:t>r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722693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80" dirty="0"/>
              <a:t>e</a:t>
            </a:r>
            <a:r>
              <a:rPr sz="2600" b="0" spc="-20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25" dirty="0">
                <a:latin typeface="Times New Roman"/>
                <a:cs typeface="Times New Roman"/>
              </a:rPr>
              <a:t> </a:t>
            </a:r>
            <a:r>
              <a:rPr sz="2600" spc="310" dirty="0"/>
              <a:t>M</a:t>
            </a:r>
            <a:r>
              <a:rPr sz="2600" spc="95" dirty="0"/>
              <a:t>L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50" dirty="0"/>
              <a:t>v</a:t>
            </a:r>
            <a:r>
              <a:rPr sz="2600" spc="185" dirty="0"/>
              <a:t>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245" dirty="0"/>
              <a:t>DS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-30" dirty="0"/>
              <a:t>in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80" dirty="0"/>
              <a:t>e</a:t>
            </a:r>
            <a:r>
              <a:rPr sz="2600" b="0" spc="2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35" dirty="0"/>
              <a:t>n</a:t>
            </a:r>
            <a:r>
              <a:rPr sz="2600" spc="55" dirty="0"/>
              <a:t>l</a:t>
            </a:r>
            <a:r>
              <a:rPr sz="2600" spc="5" dirty="0"/>
              <a:t>ine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155" dirty="0"/>
              <a:t>ad</a:t>
            </a:r>
            <a:r>
              <a:rPr sz="2600" b="0" spc="-105" dirty="0">
                <a:latin typeface="Times New Roman"/>
                <a:cs typeface="Times New Roman"/>
              </a:rPr>
              <a:t> </a:t>
            </a:r>
            <a:r>
              <a:rPr sz="2600" spc="40" dirty="0"/>
              <a:t>in</a:t>
            </a:r>
            <a:r>
              <a:rPr sz="2600" spc="70" dirty="0"/>
              <a:t>d</a:t>
            </a:r>
            <a:r>
              <a:rPr sz="2600" spc="105" dirty="0"/>
              <a:t>u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-65" dirty="0"/>
              <a:t>r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9560"/>
            <a:ext cx="7432040" cy="20294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45"/>
              </a:spcBef>
            </a:pPr>
            <a:r>
              <a:rPr sz="1700" spc="-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analyzing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-3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tells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you,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example,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travel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industry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buying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7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lot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595959"/>
                </a:solidFill>
                <a:latin typeface="Tahoma"/>
                <a:cs typeface="Tahoma"/>
              </a:rPr>
              <a:t>ads,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send</a:t>
            </a:r>
            <a:r>
              <a:rPr sz="17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salespeople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sell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ads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travel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companies,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 could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convince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7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advertising,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700" spc="-2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would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example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project.</a:t>
            </a:r>
            <a:endParaRPr sz="1700">
              <a:latin typeface="Tahoma"/>
              <a:cs typeface="Tahoma"/>
            </a:endParaRPr>
          </a:p>
          <a:p>
            <a:pPr marL="12700" marR="385445">
              <a:lnSpc>
                <a:spcPct val="114100"/>
              </a:lnSpc>
              <a:spcBef>
                <a:spcPts val="1655"/>
              </a:spcBef>
            </a:pP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conclusion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results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executives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deciding</a:t>
            </a:r>
            <a:r>
              <a:rPr sz="1700" spc="-3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ask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sales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spend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time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reaching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out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travel</a:t>
            </a:r>
            <a:r>
              <a:rPr sz="17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industry.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3653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0" dirty="0"/>
              <a:t>Deep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808" y="2174912"/>
            <a:ext cx="5105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05320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85" dirty="0"/>
              <a:t>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spc="-65" dirty="0"/>
              <a:t>r</a:t>
            </a:r>
            <a:r>
              <a:rPr sz="2600" spc="80" dirty="0"/>
              <a:t>el</a:t>
            </a:r>
            <a:r>
              <a:rPr sz="2600" spc="85" dirty="0"/>
              <a:t>a</a:t>
            </a:r>
            <a:r>
              <a:rPr sz="2600" spc="-60" dirty="0"/>
              <a:t>t</a:t>
            </a:r>
            <a:r>
              <a:rPr sz="2600" spc="130" dirty="0"/>
              <a:t>ed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65" dirty="0"/>
              <a:t>c</a:t>
            </a:r>
            <a:r>
              <a:rPr sz="2600" spc="15" dirty="0"/>
              <a:t>ip</a:t>
            </a:r>
            <a:r>
              <a:rPr sz="2600" spc="55" dirty="0"/>
              <a:t>l</a:t>
            </a:r>
            <a:r>
              <a:rPr sz="2600" spc="50" dirty="0"/>
              <a:t>ines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6903"/>
            <a:ext cx="3963035" cy="21247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39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3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hine</a:t>
            </a:r>
            <a:r>
              <a:rPr sz="2000" spc="-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ning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0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ien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ning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ur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ork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-6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uper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ning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8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uper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le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ning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inf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nt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ning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3975" y="1875739"/>
            <a:ext cx="2590800" cy="264794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956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75" dirty="0"/>
              <a:t>W</a:t>
            </a:r>
            <a:r>
              <a:rPr sz="2600" spc="30" dirty="0"/>
              <a:t>h</a:t>
            </a:r>
            <a:r>
              <a:rPr sz="2600" spc="50" dirty="0"/>
              <a:t>at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235" dirty="0"/>
              <a:t>m</a:t>
            </a:r>
            <a:r>
              <a:rPr sz="2600" spc="80" dirty="0"/>
              <a:t>a</a:t>
            </a:r>
            <a:r>
              <a:rPr sz="2600" spc="110" dirty="0"/>
              <a:t>k</a:t>
            </a:r>
            <a:r>
              <a:rPr sz="2600" spc="130" dirty="0"/>
              <a:t>es</a:t>
            </a:r>
            <a:r>
              <a:rPr sz="2600" b="0" spc="-155" dirty="0">
                <a:latin typeface="Times New Roman"/>
                <a:cs typeface="Times New Roman"/>
              </a:rPr>
              <a:t> 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100" dirty="0"/>
              <a:t>o</a:t>
            </a:r>
            <a:r>
              <a:rPr sz="2600" spc="235" dirty="0"/>
              <a:t>m</a:t>
            </a:r>
            <a:r>
              <a:rPr sz="2600" spc="130" dirty="0"/>
              <a:t>p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55" dirty="0"/>
              <a:t>y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100" dirty="0"/>
              <a:t>o</a:t>
            </a:r>
            <a:r>
              <a:rPr sz="2600" spc="235" dirty="0"/>
              <a:t>m</a:t>
            </a:r>
            <a:r>
              <a:rPr sz="2600" spc="130" dirty="0"/>
              <a:t>p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35" dirty="0"/>
              <a:t>y</a:t>
            </a:r>
            <a:r>
              <a:rPr sz="2600" spc="135" dirty="0"/>
              <a:t>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17480"/>
            <a:ext cx="3712210" cy="1714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525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Str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-1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r>
              <a:rPr sz="2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q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425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15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6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400" spc="-6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425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17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-7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500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19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4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uch</a:t>
            </a:r>
            <a:r>
              <a:rPr sz="2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3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8867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-65" dirty="0"/>
              <a:t>r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55" dirty="0"/>
              <a:t>s</a:t>
            </a:r>
            <a:r>
              <a:rPr sz="2600" spc="50" dirty="0"/>
              <a:t>f</a:t>
            </a:r>
            <a:r>
              <a:rPr sz="2600" spc="65" dirty="0"/>
              <a:t>o</a:t>
            </a:r>
            <a:r>
              <a:rPr sz="2600" spc="-65" dirty="0"/>
              <a:t>r</a:t>
            </a:r>
            <a:r>
              <a:rPr sz="2600" spc="235" dirty="0"/>
              <a:t>m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48" y="2077885"/>
            <a:ext cx="52578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7015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5" dirty="0"/>
              <a:t>De</a:t>
            </a:r>
            <a:r>
              <a:rPr sz="2600" spc="140" dirty="0"/>
              <a:t>c</a:t>
            </a:r>
            <a:r>
              <a:rPr sz="2600" spc="25" dirty="0"/>
              <a:t>i</a:t>
            </a:r>
            <a:r>
              <a:rPr sz="2600" spc="80" dirty="0"/>
              <a:t>d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130" dirty="0"/>
              <a:t>a</a:t>
            </a:r>
            <a:r>
              <a:rPr sz="2600" spc="120" dirty="0"/>
              <a:t>b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-25" dirty="0"/>
              <a:t>t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120" dirty="0"/>
              <a:t>a</a:t>
            </a:r>
            <a:r>
              <a:rPr sz="2600" b="0" spc="15" dirty="0">
                <a:latin typeface="Times New Roman"/>
                <a:cs typeface="Times New Roman"/>
              </a:rPr>
              <a:t> </a:t>
            </a:r>
            <a:r>
              <a:rPr sz="2600" spc="35" dirty="0"/>
              <a:t>n</a:t>
            </a:r>
            <a:r>
              <a:rPr sz="2600" spc="125" dirty="0"/>
              <a:t>ew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-285" dirty="0"/>
              <a:t>j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-25" dirty="0"/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07569"/>
            <a:ext cx="6952615" cy="20015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605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ec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400" spc="-1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ili</a:t>
            </a:r>
            <a:r>
              <a:rPr sz="2400" spc="-1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ence</a:t>
            </a:r>
            <a:endParaRPr sz="24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450"/>
              </a:spcBef>
              <a:buSzPct val="55000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20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0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ible</a:t>
            </a:r>
            <a:r>
              <a:rPr sz="2000" spc="-2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14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80"/>
              </a:spcBef>
              <a:buSzPct val="55000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2000" spc="2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14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55"/>
              </a:spcBef>
              <a:buSzPct val="52083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400" spc="17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4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uch</a:t>
            </a:r>
            <a:r>
              <a:rPr sz="2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4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4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th</a:t>
            </a:r>
            <a:r>
              <a:rPr sz="24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thought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24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24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automated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24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supervised</a:t>
            </a:r>
            <a:r>
              <a:rPr sz="2400" spc="-3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10" y="2005965"/>
            <a:ext cx="3116823" cy="17495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4660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/>
              <a:t>Artificial</a:t>
            </a:r>
            <a:r>
              <a:rPr sz="2600" spc="-350" dirty="0"/>
              <a:t> </a:t>
            </a:r>
            <a:r>
              <a:rPr sz="2600" spc="90" dirty="0"/>
              <a:t>Narrow</a:t>
            </a:r>
            <a:r>
              <a:rPr sz="2600" spc="-360" dirty="0"/>
              <a:t> </a:t>
            </a:r>
            <a:r>
              <a:rPr sz="2600" spc="65" dirty="0"/>
              <a:t>Intelligence</a:t>
            </a:r>
            <a:r>
              <a:rPr sz="2600" spc="-180" dirty="0"/>
              <a:t> </a:t>
            </a:r>
            <a:r>
              <a:rPr sz="2600" spc="35" dirty="0"/>
              <a:t>(ANI)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08986" y="2161601"/>
            <a:ext cx="7328534" cy="249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ese</a:t>
            </a:r>
            <a:r>
              <a:rPr sz="17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90" dirty="0">
                <a:solidFill>
                  <a:srgbClr val="595959"/>
                </a:solidFill>
                <a:latin typeface="Tahoma"/>
                <a:cs typeface="Tahoma"/>
              </a:rPr>
              <a:t>s: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ahoma"/>
              <a:cs typeface="Tahoma"/>
            </a:endParaRPr>
          </a:p>
          <a:p>
            <a:pPr marL="470534" indent="-334645">
              <a:lnSpc>
                <a:spcPct val="100000"/>
              </a:lnSpc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700">
              <a:latin typeface="Tahoma"/>
              <a:cs typeface="Tahoma"/>
            </a:endParaRPr>
          </a:p>
          <a:p>
            <a:pPr marL="470534" indent="-334645">
              <a:lnSpc>
                <a:spcPct val="100000"/>
              </a:lnSpc>
              <a:spcBef>
                <a:spcPts val="290"/>
              </a:spcBef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sel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ri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700">
              <a:latin typeface="Tahoma"/>
              <a:cs typeface="Tahoma"/>
            </a:endParaRPr>
          </a:p>
          <a:p>
            <a:pPr marL="470534" indent="-334645">
              <a:lnSpc>
                <a:spcPct val="100000"/>
              </a:lnSpc>
              <a:spcBef>
                <a:spcPts val="365"/>
              </a:spcBef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se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endParaRPr sz="1700">
              <a:latin typeface="Tahoma"/>
              <a:cs typeface="Tahoma"/>
            </a:endParaRPr>
          </a:p>
          <a:p>
            <a:pPr marL="470534" indent="-334645">
              <a:lnSpc>
                <a:spcPct val="100000"/>
              </a:lnSpc>
              <a:spcBef>
                <a:spcPts val="290"/>
              </a:spcBef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4199"/>
              </a:lnSpc>
              <a:spcBef>
                <a:spcPts val="1650"/>
              </a:spcBef>
            </a:pP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types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AI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trick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ponies</a:t>
            </a:r>
            <a:r>
              <a:rPr sz="1700" spc="-3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when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find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appropriate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trick,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Tahoma"/>
                <a:cs typeface="Tahoma"/>
              </a:rPr>
              <a:t>incredibly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valuable.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1205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05" dirty="0"/>
              <a:t>u</a:t>
            </a:r>
            <a:r>
              <a:rPr sz="2600" spc="130" dirty="0"/>
              <a:t>p</a:t>
            </a:r>
            <a:r>
              <a:rPr sz="2600" spc="-10" dirty="0"/>
              <a:t>e</a:t>
            </a:r>
            <a:r>
              <a:rPr sz="2600" spc="20" dirty="0"/>
              <a:t>r</a:t>
            </a:r>
            <a:r>
              <a:rPr sz="2600" spc="50" dirty="0"/>
              <a:t>v</a:t>
            </a:r>
            <a:r>
              <a:rPr sz="2600" spc="30" dirty="0"/>
              <a:t>i</a:t>
            </a:r>
            <a:r>
              <a:rPr sz="2600" spc="15" dirty="0"/>
              <a:t>s</a:t>
            </a:r>
            <a:r>
              <a:rPr sz="2600" spc="130" dirty="0"/>
              <a:t>ed</a:t>
            </a:r>
            <a:r>
              <a:rPr sz="2600" b="0" spc="-170" dirty="0">
                <a:latin typeface="Times New Roman"/>
                <a:cs typeface="Times New Roman"/>
              </a:rPr>
              <a:t> </a:t>
            </a:r>
            <a:r>
              <a:rPr sz="2600" spc="55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70" dirty="0"/>
              <a:t>a</a:t>
            </a:r>
            <a:r>
              <a:rPr sz="2600" spc="95" dirty="0"/>
              <a:t>s</a:t>
            </a:r>
            <a:r>
              <a:rPr sz="2600" spc="70" dirty="0"/>
              <a:t>k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632" y="2061121"/>
            <a:ext cx="5238905" cy="261948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42" y="1356838"/>
            <a:ext cx="6210315" cy="320041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62617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130" dirty="0"/>
              <a:t>es</a:t>
            </a:r>
            <a:r>
              <a:rPr sz="2600" spc="-285" dirty="0"/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spc="-180" dirty="0"/>
              <a:t> </a:t>
            </a:r>
            <a:r>
              <a:rPr sz="2600" spc="135" dirty="0"/>
              <a:t>w</a:t>
            </a:r>
            <a:r>
              <a:rPr sz="2600" spc="30" dirty="0"/>
              <a:t>h</a:t>
            </a:r>
            <a:r>
              <a:rPr sz="2600" spc="50" dirty="0"/>
              <a:t>at</a:t>
            </a:r>
            <a:r>
              <a:rPr sz="2600" spc="-225" dirty="0"/>
              <a:t> </a:t>
            </a:r>
            <a:r>
              <a:rPr sz="2600" spc="310" dirty="0"/>
              <a:t>M</a:t>
            </a:r>
            <a:r>
              <a:rPr sz="2600" spc="95" dirty="0"/>
              <a:t>L</a:t>
            </a:r>
            <a:r>
              <a:rPr sz="2600" spc="-145" dirty="0"/>
              <a:t> </a:t>
            </a:r>
            <a:r>
              <a:rPr sz="2600" spc="165" dirty="0"/>
              <a:t>c</a:t>
            </a:r>
            <a:r>
              <a:rPr sz="2600" spc="85" dirty="0"/>
              <a:t>an</a:t>
            </a:r>
            <a:r>
              <a:rPr sz="2600" spc="-204" dirty="0"/>
              <a:t> 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85" dirty="0"/>
              <a:t>d</a:t>
            </a:r>
            <a:r>
              <a:rPr sz="2600" spc="-229" dirty="0"/>
              <a:t> </a:t>
            </a:r>
            <a:r>
              <a:rPr sz="2600" spc="165" dirty="0"/>
              <a:t>c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-360" dirty="0"/>
              <a:t>’</a:t>
            </a:r>
            <a:r>
              <a:rPr sz="2600" spc="-25" dirty="0"/>
              <a:t>t</a:t>
            </a:r>
            <a:r>
              <a:rPr sz="2600" spc="-220" dirty="0"/>
              <a:t> </a:t>
            </a:r>
            <a:r>
              <a:rPr sz="2600" spc="210" dirty="0"/>
              <a:t>d</a:t>
            </a:r>
            <a:r>
              <a:rPr sz="2600" spc="100" dirty="0"/>
              <a:t>o</a:t>
            </a:r>
            <a:r>
              <a:rPr sz="2600" spc="135" dirty="0"/>
              <a:t>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83" y="2136903"/>
            <a:ext cx="6529705" cy="10655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39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20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he</a:t>
            </a:r>
            <a:r>
              <a:rPr sz="20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int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nt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he</a:t>
            </a:r>
            <a:r>
              <a:rPr sz="20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me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2000" spc="-1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ible</a:t>
            </a:r>
            <a:endParaRPr sz="2000">
              <a:latin typeface="Tahoma"/>
              <a:cs typeface="Tahoma"/>
            </a:endParaRPr>
          </a:p>
          <a:p>
            <a:pPr marL="327025" marR="5080" indent="-314960">
              <a:lnSpc>
                <a:spcPts val="2780"/>
              </a:lnSpc>
              <a:spcBef>
                <a:spcPts val="3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2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iting</a:t>
            </a:r>
            <a:r>
              <a:rPr sz="2000" spc="-3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ic</a:t>
            </a:r>
            <a:r>
              <a:rPr sz="2000" spc="-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pon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4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me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3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20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20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ot </a:t>
            </a:r>
            <a:r>
              <a:rPr sz="20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po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ible</a:t>
            </a:r>
            <a:r>
              <a:rPr sz="2000" spc="-2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20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ult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0322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5" dirty="0"/>
              <a:t>T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30" dirty="0"/>
              <a:t>h</a:t>
            </a:r>
            <a:r>
              <a:rPr sz="2600" spc="35" dirty="0"/>
              <a:t>n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95" dirty="0"/>
              <a:t>al</a:t>
            </a:r>
            <a:r>
              <a:rPr sz="2600" b="0" spc="-220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45" dirty="0"/>
              <a:t>ili</a:t>
            </a:r>
            <a:r>
              <a:rPr sz="2600" spc="55" dirty="0"/>
              <a:t>g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165" dirty="0"/>
              <a:t>c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-65" dirty="0"/>
              <a:t>r</a:t>
            </a:r>
            <a:r>
              <a:rPr sz="2600" spc="105" dirty="0"/>
              <a:t>u</a:t>
            </a:r>
            <a:r>
              <a:rPr sz="2600" spc="55" dirty="0"/>
              <a:t>l</a:t>
            </a:r>
            <a:r>
              <a:rPr sz="2600" spc="130" dirty="0"/>
              <a:t>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656329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8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4796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/>
              <a:t>M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20" dirty="0"/>
              <a:t>e</a:t>
            </a:r>
            <a:r>
              <a:rPr sz="2600" spc="50" dirty="0"/>
              <a:t>x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130" dirty="0"/>
              <a:t>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1933"/>
            <a:ext cx="7453630" cy="206311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51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-6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lf</a:t>
            </a:r>
            <a:r>
              <a:rPr sz="20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20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55"/>
              </a:spcBef>
              <a:buSzPct val="61111"/>
              <a:buFont typeface="Lucida Sans Unicode"/>
              <a:buChar char="○"/>
              <a:tabLst>
                <a:tab pos="469900" algn="l"/>
                <a:tab pos="471170" algn="l"/>
              </a:tabLst>
            </a:pP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15"/>
              </a:spcBef>
              <a:buSzPct val="61111"/>
              <a:buFont typeface="Lucida Sans Unicode"/>
              <a:buChar char="○"/>
              <a:tabLst>
                <a:tab pos="469900" algn="l"/>
                <a:tab pos="47117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tp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2700"/>
              </a:lnSpc>
              <a:spcBef>
                <a:spcPts val="4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Recognizing</a:t>
            </a:r>
            <a:r>
              <a:rPr sz="20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gesture</a:t>
            </a:r>
            <a:r>
              <a:rPr sz="2000" spc="-4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-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traffic</a:t>
            </a:r>
            <a:r>
              <a:rPr sz="20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police,</a:t>
            </a:r>
            <a:r>
              <a:rPr sz="20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construction</a:t>
            </a:r>
            <a:r>
              <a:rPr sz="2000" spc="-3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work,</a:t>
            </a:r>
            <a:r>
              <a:rPr sz="2000" spc="-3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people– </a:t>
            </a:r>
            <a:r>
              <a:rPr sz="2000" spc="-6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2000" spc="-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possible</a:t>
            </a:r>
            <a:endParaRPr sz="2000">
              <a:latin typeface="Tahoma"/>
              <a:cs typeface="Tahoma"/>
            </a:endParaRPr>
          </a:p>
          <a:p>
            <a:pPr marL="470534" indent="-296545">
              <a:lnSpc>
                <a:spcPct val="100000"/>
              </a:lnSpc>
              <a:spcBef>
                <a:spcPts val="380"/>
              </a:spcBef>
              <a:buSzPct val="55000"/>
              <a:buFont typeface="Lucida Sans Unicode"/>
              <a:buChar char="●"/>
              <a:tabLst>
                <a:tab pos="469900" algn="l"/>
                <a:tab pos="471170" algn="l"/>
              </a:tabLst>
            </a:pPr>
            <a:r>
              <a:rPr sz="2000" spc="2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iti</a:t>
            </a:r>
            <a:r>
              <a:rPr sz="20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-2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io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2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qui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ood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cc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4701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60" dirty="0"/>
              <a:t>X</a:t>
            </a:r>
            <a:r>
              <a:rPr sz="2600" spc="165" dirty="0"/>
              <a:t>-</a:t>
            </a:r>
            <a:r>
              <a:rPr sz="2600" spc="-65" dirty="0"/>
              <a:t>r</a:t>
            </a:r>
            <a:r>
              <a:rPr sz="2600" spc="90" dirty="0"/>
              <a:t>ay</a:t>
            </a:r>
            <a:r>
              <a:rPr sz="2600" b="0" spc="-229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114" dirty="0"/>
              <a:t>ia</a:t>
            </a:r>
            <a:r>
              <a:rPr sz="2600" spc="120" dirty="0"/>
              <a:t>g</a:t>
            </a:r>
            <a:r>
              <a:rPr sz="2600" spc="35" dirty="0"/>
              <a:t>n</a:t>
            </a:r>
            <a:r>
              <a:rPr sz="2600" spc="100" dirty="0"/>
              <a:t>o</a:t>
            </a:r>
            <a:r>
              <a:rPr sz="2600" spc="155" dirty="0"/>
              <a:t>s</a:t>
            </a:r>
            <a:r>
              <a:rPr sz="2600" spc="40" dirty="0"/>
              <a:t>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6903"/>
            <a:ext cx="5822950" cy="7124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39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Diagnosing</a:t>
            </a:r>
            <a:r>
              <a:rPr sz="2000" spc="-3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disease</a:t>
            </a:r>
            <a:r>
              <a:rPr sz="2000" spc="-3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2000" spc="-3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X-ray</a:t>
            </a:r>
            <a:r>
              <a:rPr sz="20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images–</a:t>
            </a:r>
            <a:r>
              <a:rPr sz="2000" spc="-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possible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0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di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ook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88505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-60" dirty="0"/>
              <a:t>t</a:t>
            </a:r>
            <a:r>
              <a:rPr sz="2600" spc="-65" dirty="0"/>
              <a:t>r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340" dirty="0"/>
              <a:t>g</a:t>
            </a:r>
            <a:r>
              <a:rPr sz="2600" spc="-60" dirty="0"/>
              <a:t>t</a:t>
            </a:r>
            <a:r>
              <a:rPr sz="2600" spc="30" dirty="0"/>
              <a:t>h</a:t>
            </a:r>
            <a:r>
              <a:rPr sz="2600" spc="185" dirty="0"/>
              <a:t>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85" dirty="0"/>
              <a:t>d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135" dirty="0"/>
              <a:t>w</a:t>
            </a:r>
            <a:r>
              <a:rPr sz="2600" spc="80" dirty="0"/>
              <a:t>ea</a:t>
            </a:r>
            <a:r>
              <a:rPr sz="2600" spc="105" dirty="0"/>
              <a:t>k</a:t>
            </a:r>
            <a:r>
              <a:rPr sz="2600" spc="35" dirty="0"/>
              <a:t>n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310" dirty="0"/>
              <a:t>M</a:t>
            </a:r>
            <a:r>
              <a:rPr sz="2600" spc="95" dirty="0"/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1933"/>
            <a:ext cx="6797040" cy="23152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51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2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orks</a:t>
            </a:r>
            <a:r>
              <a:rPr sz="2000" spc="-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85" dirty="0">
                <a:solidFill>
                  <a:srgbClr val="595959"/>
                </a:solidFill>
                <a:latin typeface="Tahoma"/>
                <a:cs typeface="Tahoma"/>
              </a:rPr>
              <a:t>n,</a:t>
            </a:r>
            <a:endParaRPr sz="2000">
              <a:latin typeface="Tahoma"/>
              <a:cs typeface="Tahoma"/>
            </a:endParaRPr>
          </a:p>
          <a:p>
            <a:pPr marL="1022985" lvl="1" indent="-305435">
              <a:lnSpc>
                <a:spcPct val="100000"/>
              </a:lnSpc>
              <a:spcBef>
                <a:spcPts val="355"/>
              </a:spcBef>
              <a:buSzPct val="6111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1022985" lvl="1" indent="-305435">
              <a:lnSpc>
                <a:spcPct val="100000"/>
              </a:lnSpc>
              <a:spcBef>
                <a:spcPts val="315"/>
              </a:spcBef>
              <a:buSzPct val="6111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4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3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2000" spc="-3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85" dirty="0">
                <a:solidFill>
                  <a:srgbClr val="595959"/>
                </a:solidFill>
                <a:latin typeface="Tahoma"/>
                <a:cs typeface="Tahoma"/>
              </a:rPr>
              <a:t>n,</a:t>
            </a:r>
            <a:endParaRPr sz="2000">
              <a:latin typeface="Tahoma"/>
              <a:cs typeface="Tahoma"/>
            </a:endParaRPr>
          </a:p>
          <a:p>
            <a:pPr marL="1022985" lvl="1" indent="-305435">
              <a:lnSpc>
                <a:spcPct val="100000"/>
              </a:lnSpc>
              <a:spcBef>
                <a:spcPts val="355"/>
              </a:spcBef>
              <a:buSzPct val="6111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1022985" marR="5080" lvl="1" indent="-305435">
              <a:lnSpc>
                <a:spcPct val="114799"/>
              </a:lnSpc>
              <a:spcBef>
                <a:spcPts val="5"/>
              </a:spcBef>
              <a:buSzPct val="61111"/>
              <a:buFont typeface="Lucida Sans Unicode"/>
              <a:buChar char="●"/>
              <a:tabLst>
                <a:tab pos="1022985" algn="l"/>
                <a:tab pos="1023619" algn="l"/>
              </a:tabLst>
            </a:pP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Asked</a:t>
            </a:r>
            <a:r>
              <a:rPr sz="1800" spc="-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X-ray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images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800" spc="-5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ff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51688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45" dirty="0"/>
              <a:t>De</a:t>
            </a:r>
            <a:r>
              <a:rPr sz="2600" spc="229" dirty="0"/>
              <a:t>m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85" dirty="0"/>
              <a:t>d</a:t>
            </a:r>
            <a:r>
              <a:rPr sz="2600" b="0" spc="-175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30" dirty="0"/>
              <a:t>e</a:t>
            </a:r>
            <a:r>
              <a:rPr sz="2600" spc="160" dirty="0"/>
              <a:t>d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-6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r>
              <a:rPr sz="2600" b="0" spc="-135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170" dirty="0"/>
              <a:t>a</a:t>
            </a:r>
            <a:r>
              <a:rPr sz="2600" spc="95" dirty="0"/>
              <a:t>s</a:t>
            </a:r>
            <a:r>
              <a:rPr sz="2600" spc="130" dirty="0"/>
              <a:t>ed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50" dirty="0"/>
              <a:t>n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7405370" cy="2067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Price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-&gt;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Demand</a:t>
            </a:r>
            <a:r>
              <a:rPr sz="18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modeled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neural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neuron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(Perceptron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model)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NN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927735" indent="-295910">
              <a:lnSpc>
                <a:spcPct val="100000"/>
              </a:lnSpc>
              <a:spcBef>
                <a:spcPts val="420"/>
              </a:spcBef>
              <a:buSzPct val="70967"/>
              <a:buFont typeface="Lucida Sans Unicode"/>
              <a:buChar char="○"/>
              <a:tabLst>
                <a:tab pos="927735" algn="l"/>
                <a:tab pos="928369" algn="l"/>
              </a:tabLst>
            </a:pP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Price</a:t>
            </a:r>
            <a:endParaRPr sz="1550">
              <a:latin typeface="Tahoma"/>
              <a:cs typeface="Tahoma"/>
            </a:endParaRPr>
          </a:p>
          <a:p>
            <a:pPr marL="927735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○"/>
              <a:tabLst>
                <a:tab pos="927735" algn="l"/>
                <a:tab pos="928369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  <a:p>
            <a:pPr marL="927735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○"/>
              <a:tabLst>
                <a:tab pos="927735" algn="l"/>
                <a:tab pos="928369" algn="l"/>
              </a:tabLst>
            </a:pP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Marketing</a:t>
            </a:r>
            <a:endParaRPr sz="1550">
              <a:latin typeface="Tahoma"/>
              <a:cs typeface="Tahoma"/>
            </a:endParaRPr>
          </a:p>
          <a:p>
            <a:pPr marL="927735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○"/>
              <a:tabLst>
                <a:tab pos="927735" algn="l"/>
                <a:tab pos="928369" algn="l"/>
              </a:tabLst>
            </a:pP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Meterial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550" y="2157932"/>
            <a:ext cx="4876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6968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60" dirty="0"/>
              <a:t>F</a:t>
            </a:r>
            <a:r>
              <a:rPr sz="2600" spc="40" dirty="0"/>
              <a:t>a</a:t>
            </a:r>
            <a:r>
              <a:rPr sz="2600" spc="165" dirty="0"/>
              <a:t>c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-65" dirty="0"/>
              <a:t>r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100" dirty="0"/>
              <a:t>o</a:t>
            </a:r>
            <a:r>
              <a:rPr sz="2600" spc="340" dirty="0"/>
              <a:t>g</a:t>
            </a:r>
            <a:r>
              <a:rPr sz="2600" spc="35" dirty="0"/>
              <a:t>n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6179820" cy="12617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Earlier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layers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detect</a:t>
            </a:r>
            <a:r>
              <a:rPr sz="18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edges,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lobes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objects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55346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/>
              <a:t>Artificial</a:t>
            </a:r>
            <a:r>
              <a:rPr sz="2600" spc="-350" dirty="0"/>
              <a:t> </a:t>
            </a:r>
            <a:r>
              <a:rPr sz="2600" spc="65" dirty="0"/>
              <a:t>General</a:t>
            </a:r>
            <a:r>
              <a:rPr sz="2600" spc="-270" dirty="0"/>
              <a:t> </a:t>
            </a:r>
            <a:r>
              <a:rPr sz="2600" spc="65" dirty="0"/>
              <a:t>Intelligence</a:t>
            </a:r>
            <a:r>
              <a:rPr sz="2600" spc="-180" dirty="0"/>
              <a:t> </a:t>
            </a:r>
            <a:r>
              <a:rPr sz="2600" spc="5" dirty="0"/>
              <a:t>(AGI)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986" y="2161601"/>
            <a:ext cx="4643755" cy="1396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7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7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7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7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114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1614"/>
              </a:spcBef>
            </a:pPr>
            <a:r>
              <a:rPr sz="1700" spc="3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anything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human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7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7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maybe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even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7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superintelligent</a:t>
            </a:r>
            <a:r>
              <a:rPr sz="1700" spc="-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even</a:t>
            </a:r>
            <a:r>
              <a:rPr sz="17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7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things </a:t>
            </a:r>
            <a:r>
              <a:rPr sz="1700" spc="-5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7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hu</a:t>
            </a:r>
            <a:r>
              <a:rPr sz="1700" spc="-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700" spc="-15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6693" y="1368896"/>
            <a:ext cx="3219450" cy="377460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78" y="1398495"/>
            <a:ext cx="6496050" cy="317183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2219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130" dirty="0"/>
              <a:t>p</a:t>
            </a:r>
            <a:r>
              <a:rPr sz="2600" spc="105" dirty="0"/>
              <a:t>ee</a:t>
            </a:r>
            <a:r>
              <a:rPr sz="2600" spc="114" dirty="0"/>
              <a:t>c</a:t>
            </a:r>
            <a:r>
              <a:rPr sz="2600" spc="45" dirty="0"/>
              <a:t>h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spc="135" dirty="0"/>
              <a:t>R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100" dirty="0"/>
              <a:t>o</a:t>
            </a:r>
            <a:r>
              <a:rPr sz="2600" spc="340" dirty="0"/>
              <a:t>g</a:t>
            </a:r>
            <a:r>
              <a:rPr sz="2600" spc="35" dirty="0"/>
              <a:t>n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602" y="2253919"/>
            <a:ext cx="609598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1268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14" dirty="0"/>
              <a:t>K</a:t>
            </a:r>
            <a:r>
              <a:rPr sz="2600" spc="70" dirty="0"/>
              <a:t>ey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114" dirty="0"/>
              <a:t>e</a:t>
            </a:r>
            <a:r>
              <a:rPr sz="2600" spc="100" dirty="0"/>
              <a:t>p</a:t>
            </a:r>
            <a:r>
              <a:rPr sz="2600" spc="185" dirty="0"/>
              <a:t>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10" dirty="0"/>
              <a:t>f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30" dirty="0"/>
              <a:t>Ec</a:t>
            </a:r>
            <a:r>
              <a:rPr sz="2600" spc="30" dirty="0"/>
              <a:t>h</a:t>
            </a:r>
            <a:r>
              <a:rPr sz="2600" spc="120" dirty="0"/>
              <a:t>o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819" dirty="0"/>
              <a:t>/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55" dirty="0"/>
              <a:t>l</a:t>
            </a:r>
            <a:r>
              <a:rPr sz="2600" spc="20" dirty="0"/>
              <a:t>e</a:t>
            </a:r>
            <a:r>
              <a:rPr sz="2600" spc="50" dirty="0"/>
              <a:t>x</a:t>
            </a:r>
            <a:r>
              <a:rPr sz="2600" spc="120" dirty="0"/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3838575" cy="18192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Labelled</a:t>
            </a:r>
            <a:r>
              <a:rPr sz="155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voice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42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-1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927735" indent="-29591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■"/>
              <a:tabLst>
                <a:tab pos="927735" algn="l"/>
                <a:tab pos="928369" algn="l"/>
              </a:tabLst>
            </a:pPr>
            <a:r>
              <a:rPr sz="1550" spc="9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r>
              <a:rPr sz="15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el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45" y="1359838"/>
            <a:ext cx="6553215" cy="317183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641" y="2143061"/>
            <a:ext cx="6400799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911" y="1407450"/>
            <a:ext cx="6657990" cy="304801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65620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/>
              <a:t>M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30" dirty="0"/>
              <a:t>h</a:t>
            </a:r>
            <a:r>
              <a:rPr sz="2600" spc="5" dirty="0"/>
              <a:t>ine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30" dirty="0"/>
              <a:t>h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340" dirty="0"/>
              <a:t>g</a:t>
            </a:r>
            <a:r>
              <a:rPr sz="2600" spc="100" dirty="0"/>
              <a:t>ing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-285" dirty="0"/>
              <a:t>j</a:t>
            </a:r>
            <a:r>
              <a:rPr sz="2600" spc="100" dirty="0"/>
              <a:t>o</a:t>
            </a:r>
            <a:r>
              <a:rPr sz="2600" spc="155" dirty="0"/>
              <a:t>b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35" dirty="0"/>
              <a:t>f</a:t>
            </a:r>
            <a:r>
              <a:rPr sz="2600" spc="85" dirty="0"/>
              <a:t>u</a:t>
            </a:r>
            <a:r>
              <a:rPr sz="2600" spc="35" dirty="0"/>
              <a:t>n</a:t>
            </a:r>
            <a:r>
              <a:rPr sz="2600" spc="165" dirty="0"/>
              <a:t>c</a:t>
            </a:r>
            <a:r>
              <a:rPr sz="2600" spc="-6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35" dirty="0"/>
              <a:t>n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4929"/>
            <a:ext cx="3928110" cy="27844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57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Sales</a:t>
            </a:r>
            <a:endParaRPr sz="20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75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Identifying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sales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opportunities</a:t>
            </a:r>
            <a:endParaRPr sz="155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Prioritizing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3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ur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ng</a:t>
            </a:r>
            <a:r>
              <a:rPr sz="20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ne</a:t>
            </a:r>
            <a:r>
              <a:rPr sz="2000" spc="-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450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229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ch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Recruiting</a:t>
            </a:r>
            <a:endParaRPr sz="200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80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Identify</a:t>
            </a:r>
            <a:r>
              <a:rPr sz="155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how</a:t>
            </a:r>
            <a:r>
              <a:rPr sz="155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prefer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recruitment</a:t>
            </a:r>
            <a:endParaRPr sz="1550">
              <a:latin typeface="Tahoma"/>
              <a:cs typeface="Tahoma"/>
            </a:endParaRPr>
          </a:p>
          <a:p>
            <a:pPr marL="470534" lvl="1" indent="-296545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■"/>
              <a:tabLst>
                <a:tab pos="469900" algn="l"/>
                <a:tab pos="471170" algn="l"/>
              </a:tabLst>
            </a:pPr>
            <a:r>
              <a:rPr sz="1550" spc="-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oo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86" y="2125818"/>
            <a:ext cx="3171825" cy="2028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Marketing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10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8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mm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em</a:t>
            </a:r>
            <a:endParaRPr sz="1550">
              <a:latin typeface="Tahoma"/>
              <a:cs typeface="Tahoma"/>
            </a:endParaRPr>
          </a:p>
          <a:p>
            <a:pPr marL="307975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○"/>
              <a:tabLst>
                <a:tab pos="307975" algn="l"/>
                <a:tab pos="308610" algn="l"/>
              </a:tabLst>
            </a:pP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Agriculture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7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1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1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Precision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agriculture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43103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65" dirty="0"/>
              <a:t>H</a:t>
            </a:r>
            <a:r>
              <a:rPr sz="2600" spc="110" dirty="0"/>
              <a:t>o</a:t>
            </a:r>
            <a:r>
              <a:rPr sz="2600" spc="165" dirty="0"/>
              <a:t>w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20" dirty="0"/>
              <a:t>o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30" dirty="0"/>
              <a:t>h</a:t>
            </a:r>
            <a:r>
              <a:rPr sz="2600" spc="100" dirty="0"/>
              <a:t>o</a:t>
            </a:r>
            <a:r>
              <a:rPr sz="2600" spc="155" dirty="0"/>
              <a:t>s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85" dirty="0"/>
              <a:t>an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-285" dirty="0"/>
              <a:t>j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-60" dirty="0"/>
              <a:t>t</a:t>
            </a:r>
            <a:r>
              <a:rPr sz="2600" spc="135" dirty="0"/>
              <a:t>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085" y="2073249"/>
            <a:ext cx="4267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1116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50" dirty="0"/>
              <a:t>B</a:t>
            </a:r>
            <a:r>
              <a:rPr sz="2600" spc="-65" dirty="0"/>
              <a:t>r</a:t>
            </a:r>
            <a:r>
              <a:rPr sz="2600" spc="20" dirty="0"/>
              <a:t>ai</a:t>
            </a:r>
            <a:r>
              <a:rPr sz="2600" spc="15" dirty="0"/>
              <a:t>n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235" dirty="0"/>
              <a:t>m</a:t>
            </a:r>
            <a:r>
              <a:rPr sz="2600" spc="100" dirty="0"/>
              <a:t>ing</a:t>
            </a:r>
            <a:r>
              <a:rPr sz="2600" b="0" spc="-225" dirty="0">
                <a:latin typeface="Times New Roman"/>
                <a:cs typeface="Times New Roman"/>
              </a:rPr>
              <a:t> </a:t>
            </a:r>
            <a:r>
              <a:rPr sz="2600" spc="-40" dirty="0"/>
              <a:t>f</a:t>
            </a:r>
            <a:r>
              <a:rPr sz="2600" spc="-10" dirty="0"/>
              <a:t>r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05" dirty="0"/>
              <a:t>e</a:t>
            </a:r>
            <a:r>
              <a:rPr sz="2600" spc="110" dirty="0"/>
              <a:t>w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40" dirty="0"/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1933"/>
            <a:ext cx="7167880" cy="23495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51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ma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2000" spc="-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ob</a:t>
            </a:r>
            <a:endParaRPr sz="20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55"/>
              </a:spcBef>
              <a:buSzPct val="6111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Automating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call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center:</a:t>
            </a:r>
            <a:r>
              <a:rPr sz="1800" spc="-3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picking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Tahoma"/>
                <a:cs typeface="Tahoma"/>
              </a:rPr>
              <a:t>phone,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emails,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issue</a:t>
            </a:r>
            <a:r>
              <a:rPr sz="18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refund,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call</a:t>
            </a:r>
            <a:endParaRPr sz="1800">
              <a:latin typeface="Tahoma"/>
              <a:cs typeface="Tahoma"/>
            </a:endParaRPr>
          </a:p>
          <a:p>
            <a:pPr marL="927735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routing</a:t>
            </a:r>
            <a:endParaRPr sz="1800">
              <a:latin typeface="Tahoma"/>
              <a:cs typeface="Tahoma"/>
            </a:endParaRPr>
          </a:p>
          <a:p>
            <a:pPr marL="927735" marR="702310" lvl="1" indent="-295910">
              <a:lnSpc>
                <a:spcPct val="114799"/>
              </a:lnSpc>
              <a:spcBef>
                <a:spcPts val="5"/>
              </a:spcBef>
              <a:buSzPct val="6111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Automating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radiologist: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X-ray,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mentoring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800" spc="-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doctors, </a:t>
            </a:r>
            <a:r>
              <a:rPr sz="1800" spc="-5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consulting,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4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3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dr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bu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-2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lu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2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1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he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oi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nts</a:t>
            </a:r>
            <a:r>
              <a:rPr sz="20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our</a:t>
            </a:r>
            <a:r>
              <a:rPr sz="20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bu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ss</a:t>
            </a:r>
            <a:r>
              <a:rPr sz="2000" spc="-14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4963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2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340" dirty="0"/>
              <a:t>g</a:t>
            </a:r>
            <a:r>
              <a:rPr sz="2600" spc="-65" dirty="0"/>
              <a:t>r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85" dirty="0"/>
              <a:t>s</a:t>
            </a:r>
            <a:r>
              <a:rPr sz="2600" b="0" spc="-155" dirty="0">
                <a:latin typeface="Times New Roman"/>
                <a:cs typeface="Times New Roman"/>
              </a:rPr>
              <a:t> </a:t>
            </a:r>
            <a:r>
              <a:rPr sz="2600" spc="-30" dirty="0"/>
              <a:t>in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85" dirty="0"/>
              <a:t>N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50" dirty="0"/>
              <a:t>v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130" dirty="0"/>
              <a:t>G</a:t>
            </a:r>
            <a:r>
              <a:rPr sz="2600" spc="25" dirty="0"/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31505"/>
            <a:ext cx="4561840" cy="2553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conclude</a:t>
            </a:r>
            <a:r>
              <a:rPr sz="18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there's</a:t>
            </a:r>
            <a:r>
              <a:rPr sz="18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lot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progress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ahoma"/>
                <a:cs typeface="Tahoma"/>
              </a:rPr>
              <a:t>AI, </a:t>
            </a:r>
            <a:r>
              <a:rPr sz="1800" spc="-5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800" spc="-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8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 </a:t>
            </a:r>
            <a:r>
              <a:rPr sz="18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8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rr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fe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 </a:t>
            </a:r>
            <a:r>
              <a:rPr sz="18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hu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now.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090" y="1725931"/>
            <a:ext cx="3783329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62547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5" dirty="0"/>
              <a:t>Is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spc="-65" dirty="0"/>
              <a:t>it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120" dirty="0"/>
              <a:t>a</a:t>
            </a:r>
            <a:r>
              <a:rPr sz="2600" spc="45" dirty="0"/>
              <a:t>l</a:t>
            </a:r>
            <a:r>
              <a:rPr sz="2600" spc="135" dirty="0"/>
              <a:t>w</a:t>
            </a:r>
            <a:r>
              <a:rPr sz="2600" spc="90" dirty="0"/>
              <a:t>a</a:t>
            </a:r>
            <a:r>
              <a:rPr sz="2600" spc="60" dirty="0"/>
              <a:t>y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35" dirty="0"/>
              <a:t>n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150" dirty="0"/>
              <a:t>e</a:t>
            </a:r>
            <a:r>
              <a:rPr sz="2600" spc="85" dirty="0"/>
              <a:t>s</a:t>
            </a:r>
            <a:r>
              <a:rPr sz="2600" spc="155" dirty="0"/>
              <a:t>s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55" dirty="0"/>
              <a:t>y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20" dirty="0"/>
              <a:t>o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30" dirty="0"/>
              <a:t>h</a:t>
            </a:r>
            <a:r>
              <a:rPr sz="2600" spc="95" dirty="0"/>
              <a:t>a</a:t>
            </a:r>
            <a:r>
              <a:rPr sz="2600" spc="70" dirty="0"/>
              <a:t>v</a:t>
            </a:r>
            <a:r>
              <a:rPr sz="2600" spc="80" dirty="0"/>
              <a:t>e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spc="135" dirty="0"/>
              <a:t>b</a:t>
            </a:r>
            <a:r>
              <a:rPr sz="2600" spc="125" dirty="0"/>
              <a:t>ig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130" dirty="0"/>
              <a:t>a?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5008245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oo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7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th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10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10</a:t>
            </a: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100</a:t>
            </a: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oo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276" y="2029077"/>
            <a:ext cx="7433256" cy="254292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6949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45" dirty="0"/>
              <a:t>E</a:t>
            </a:r>
            <a:r>
              <a:rPr sz="2600" spc="-10" dirty="0"/>
              <a:t>t</a:t>
            </a:r>
            <a:r>
              <a:rPr sz="2600" spc="30" dirty="0"/>
              <a:t>h</a:t>
            </a:r>
            <a:r>
              <a:rPr sz="2600" spc="15" dirty="0"/>
              <a:t>i</a:t>
            </a:r>
            <a:r>
              <a:rPr sz="2600" spc="50" dirty="0"/>
              <a:t>c</a:t>
            </a:r>
            <a:r>
              <a:rPr sz="2600" spc="95" dirty="0"/>
              <a:t>al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45" dirty="0"/>
              <a:t>ili</a:t>
            </a:r>
            <a:r>
              <a:rPr sz="2600" spc="55" dirty="0"/>
              <a:t>g</a:t>
            </a:r>
            <a:r>
              <a:rPr sz="2600" spc="65" dirty="0"/>
              <a:t>e</a:t>
            </a:r>
            <a:r>
              <a:rPr sz="2600" spc="55" dirty="0"/>
              <a:t>n</a:t>
            </a:r>
            <a:r>
              <a:rPr sz="2600" spc="165" dirty="0"/>
              <a:t>c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71380"/>
            <a:ext cx="3890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0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ty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tt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01866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50" dirty="0"/>
              <a:t>B</a:t>
            </a:r>
            <a:r>
              <a:rPr sz="2600" spc="105" dirty="0"/>
              <a:t>u</a:t>
            </a:r>
            <a:r>
              <a:rPr sz="2600" spc="45" dirty="0"/>
              <a:t>ild</a:t>
            </a:r>
            <a:r>
              <a:rPr sz="2600" b="0" spc="-180" dirty="0">
                <a:latin typeface="Times New Roman"/>
                <a:cs typeface="Times New Roman"/>
              </a:rPr>
              <a:t> </a:t>
            </a:r>
            <a:r>
              <a:rPr sz="2600" spc="180" dirty="0"/>
              <a:t>V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250" dirty="0"/>
              <a:t>B</a:t>
            </a:r>
            <a:r>
              <a:rPr sz="2600" spc="105" dirty="0"/>
              <a:t>u</a:t>
            </a:r>
            <a:r>
              <a:rPr sz="2600" spc="55" dirty="0"/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5671820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nh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DS</a:t>
            </a:r>
            <a:r>
              <a:rPr sz="18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8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nh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3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0938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65" dirty="0"/>
              <a:t>H</a:t>
            </a:r>
            <a:r>
              <a:rPr sz="2600" spc="110" dirty="0"/>
              <a:t>o</a:t>
            </a:r>
            <a:r>
              <a:rPr sz="2600" spc="165" dirty="0"/>
              <a:t>w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20" dirty="0"/>
              <a:t>o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spc="135" dirty="0"/>
              <a:t>w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40" dirty="0"/>
              <a:t>k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135" dirty="0"/>
              <a:t>w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45" dirty="0"/>
              <a:t>h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35" dirty="0"/>
              <a:t>eam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818"/>
            <a:ext cx="4266565" cy="23533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59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95</a:t>
            </a:r>
            <a:r>
              <a:rPr sz="1550" spc="-275" dirty="0">
                <a:solidFill>
                  <a:srgbClr val="595959"/>
                </a:solidFill>
                <a:latin typeface="Tahoma"/>
                <a:cs typeface="Tahoma"/>
              </a:rPr>
              <a:t>%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ccu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-13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55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9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’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100</a:t>
            </a:r>
            <a:r>
              <a:rPr sz="1800" spc="-340" dirty="0">
                <a:solidFill>
                  <a:srgbClr val="595959"/>
                </a:solidFill>
                <a:latin typeface="Tahoma"/>
                <a:cs typeface="Tahoma"/>
              </a:rPr>
              <a:t>%</a:t>
            </a:r>
            <a:r>
              <a:rPr sz="18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cc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4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95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Insufficient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2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Mislabeled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90"/>
              </a:spcBef>
              <a:buSzPct val="70967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hu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12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8641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10" dirty="0"/>
              <a:t>M</a:t>
            </a:r>
            <a:r>
              <a:rPr sz="2600" spc="140" dirty="0"/>
              <a:t>a</a:t>
            </a:r>
            <a:r>
              <a:rPr sz="2600" spc="145" dirty="0"/>
              <a:t>c</a:t>
            </a:r>
            <a:r>
              <a:rPr sz="2600" spc="30" dirty="0"/>
              <a:t>h</a:t>
            </a:r>
            <a:r>
              <a:rPr sz="2600" spc="5" dirty="0"/>
              <a:t>ine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60" dirty="0"/>
              <a:t>L</a:t>
            </a:r>
            <a:r>
              <a:rPr sz="2600" spc="40" dirty="0"/>
              <a:t>ea</a:t>
            </a:r>
            <a:r>
              <a:rPr sz="2600" spc="55" dirty="0"/>
              <a:t>r</a:t>
            </a:r>
            <a:r>
              <a:rPr sz="2600" spc="35" dirty="0"/>
              <a:t>n</a:t>
            </a:r>
            <a:r>
              <a:rPr sz="2600" spc="100" dirty="0"/>
              <a:t>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-40" dirty="0"/>
              <a:t>f</a:t>
            </a:r>
            <a:r>
              <a:rPr sz="2600" spc="-10" dirty="0"/>
              <a:t>r</a:t>
            </a:r>
            <a:r>
              <a:rPr sz="2600" spc="125" dirty="0"/>
              <a:t>a</a:t>
            </a:r>
            <a:r>
              <a:rPr sz="2600" spc="220" dirty="0"/>
              <a:t>m</a:t>
            </a:r>
            <a:r>
              <a:rPr sz="2600" spc="105" dirty="0"/>
              <a:t>e</a:t>
            </a:r>
            <a:r>
              <a:rPr sz="2600" spc="110" dirty="0"/>
              <a:t>w</a:t>
            </a:r>
            <a:r>
              <a:rPr sz="2600" spc="100" dirty="0"/>
              <a:t>o</a:t>
            </a:r>
            <a:r>
              <a:rPr sz="2600" spc="-65" dirty="0"/>
              <a:t>r</a:t>
            </a:r>
            <a:r>
              <a:rPr sz="2600" spc="70" dirty="0"/>
              <a:t>k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86" y="2085581"/>
            <a:ext cx="633414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95389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65" dirty="0"/>
              <a:t>CP</a:t>
            </a:r>
            <a:r>
              <a:rPr sz="2600" spc="210" dirty="0"/>
              <a:t>U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spc="180" dirty="0"/>
              <a:t>V</a:t>
            </a:r>
            <a:r>
              <a:rPr sz="2600" spc="185" dirty="0"/>
              <a:t>s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spc="130" dirty="0"/>
              <a:t>G</a:t>
            </a:r>
            <a:r>
              <a:rPr sz="2600" spc="120" dirty="0"/>
              <a:t>P</a:t>
            </a:r>
            <a:r>
              <a:rPr sz="2600" spc="210" dirty="0"/>
              <a:t>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7423" y="2697738"/>
            <a:ext cx="1140460" cy="5791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414"/>
              </a:spcBef>
            </a:pPr>
            <a:r>
              <a:rPr sz="1550" b="1" spc="-90" dirty="0">
                <a:solidFill>
                  <a:srgbClr val="595959"/>
                </a:solidFill>
                <a:latin typeface="Tahoma"/>
                <a:cs typeface="Tahoma"/>
              </a:rPr>
              <a:t>Edge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b="1" spc="-70" dirty="0">
                <a:solidFill>
                  <a:srgbClr val="595959"/>
                </a:solidFill>
                <a:latin typeface="Tahoma"/>
                <a:cs typeface="Tahoma"/>
              </a:rPr>
              <a:t>Deployment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904" y="2117076"/>
            <a:ext cx="5562584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42" y="2858133"/>
            <a:ext cx="17506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400" spc="-165" dirty="0">
                <a:solidFill>
                  <a:srgbClr val="595959"/>
                </a:solidFill>
                <a:latin typeface="Tahoma"/>
                <a:cs typeface="Tahoma"/>
              </a:rPr>
              <a:t>ase</a:t>
            </a:r>
            <a:r>
              <a:rPr sz="2400" b="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24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10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-19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-16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5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400" spc="-1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400" spc="-18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641" y="1341284"/>
            <a:ext cx="617221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1051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-60" dirty="0"/>
              <a:t>t</a:t>
            </a:r>
            <a:r>
              <a:rPr sz="2600" spc="114" dirty="0"/>
              <a:t>e</a:t>
            </a:r>
            <a:r>
              <a:rPr sz="2600" spc="100" dirty="0"/>
              <a:t>p</a:t>
            </a:r>
            <a:r>
              <a:rPr sz="2600" spc="185" dirty="0"/>
              <a:t>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100" dirty="0"/>
              <a:t>o</a:t>
            </a:r>
            <a:r>
              <a:rPr sz="2600" spc="-95" dirty="0"/>
              <a:t>r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15" dirty="0"/>
              <a:t>ip</a:t>
            </a:r>
            <a:r>
              <a:rPr sz="2600" spc="20" dirty="0"/>
              <a:t>eli</a:t>
            </a:r>
            <a:r>
              <a:rPr sz="2600" spc="15" dirty="0"/>
              <a:t>n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36903"/>
            <a:ext cx="5392420" cy="16668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39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2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ord:</a:t>
            </a:r>
            <a:r>
              <a:rPr sz="2000" spc="-1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0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0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-6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0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nition:</a:t>
            </a:r>
            <a:r>
              <a:rPr sz="2000" spc="-2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ll</a:t>
            </a:r>
            <a:r>
              <a:rPr sz="200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Intent</a:t>
            </a:r>
            <a:r>
              <a:rPr sz="20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Recognition:</a:t>
            </a:r>
            <a:r>
              <a:rPr sz="20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joke,</a:t>
            </a:r>
            <a:r>
              <a:rPr sz="2000" spc="-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time,</a:t>
            </a:r>
            <a:r>
              <a:rPr sz="2000" spc="-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music,</a:t>
            </a:r>
            <a:r>
              <a:rPr sz="2000" spc="-3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weather</a:t>
            </a:r>
            <a:endParaRPr sz="20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80"/>
              </a:spcBef>
              <a:buSzPct val="7857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Log</a:t>
            </a:r>
            <a:r>
              <a:rPr sz="14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2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training</a:t>
            </a:r>
            <a:r>
              <a:rPr sz="1400" spc="-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instances,</a:t>
            </a:r>
            <a:r>
              <a:rPr sz="14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variation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endParaRPr sz="14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27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ute</a:t>
            </a:r>
            <a:r>
              <a:rPr sz="2000" spc="-2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6951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165" dirty="0"/>
              <a:t>c</a:t>
            </a:r>
            <a:r>
              <a:rPr sz="2600" spc="30" dirty="0"/>
              <a:t>h</a:t>
            </a:r>
            <a:r>
              <a:rPr sz="2600" spc="15" dirty="0"/>
              <a:t>ie</a:t>
            </a:r>
            <a:r>
              <a:rPr sz="2600" dirty="0"/>
              <a:t>v</a:t>
            </a:r>
            <a:r>
              <a:rPr sz="2600" spc="100" dirty="0"/>
              <a:t>ing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130" dirty="0"/>
              <a:t>G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475" dirty="0"/>
              <a:t>W</a:t>
            </a:r>
            <a:r>
              <a:rPr sz="2600" spc="5" dirty="0"/>
              <a:t>ill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80" dirty="0"/>
              <a:t>a</a:t>
            </a:r>
            <a:r>
              <a:rPr sz="2600" spc="110" dirty="0"/>
              <a:t>k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25" dirty="0"/>
              <a:t>i</a:t>
            </a:r>
            <a:r>
              <a:rPr sz="2600" spc="110" dirty="0"/>
              <a:t>m</a:t>
            </a:r>
            <a:r>
              <a:rPr sz="2600" spc="80" dirty="0"/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17480"/>
            <a:ext cx="7340600" cy="1714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75"/>
              </a:spcBef>
            </a:pP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AGI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24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exciting</a:t>
            </a:r>
            <a:r>
              <a:rPr sz="2400" spc="-3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Tahoma"/>
                <a:cs typeface="Tahoma"/>
              </a:rPr>
              <a:t>goal</a:t>
            </a:r>
            <a:r>
              <a:rPr sz="2400" spc="-2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24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researchers</a:t>
            </a:r>
            <a:r>
              <a:rPr sz="2400" spc="-4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4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24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595959"/>
                </a:solidFill>
                <a:latin typeface="Tahoma"/>
                <a:cs typeface="Tahoma"/>
              </a:rPr>
              <a:t>on,</a:t>
            </a:r>
            <a:r>
              <a:rPr sz="24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24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2400" spc="-7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requires</a:t>
            </a:r>
            <a:r>
              <a:rPr sz="2400" spc="-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2400" spc="-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technological</a:t>
            </a:r>
            <a:r>
              <a:rPr sz="24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breakthroughs</a:t>
            </a:r>
            <a:r>
              <a:rPr sz="2400" spc="-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before</a:t>
            </a:r>
            <a:r>
              <a:rPr sz="24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we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get</a:t>
            </a:r>
            <a:r>
              <a:rPr sz="24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24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4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95959"/>
                </a:solidFill>
                <a:latin typeface="Tahoma"/>
                <a:cs typeface="Tahoma"/>
              </a:rPr>
              <a:t>may</a:t>
            </a:r>
            <a:r>
              <a:rPr sz="2400" spc="-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2400" spc="-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decades</a:t>
            </a:r>
            <a:r>
              <a:rPr sz="2400" spc="-3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2400" spc="-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hundreds</a:t>
            </a:r>
            <a:r>
              <a:rPr sz="2400" spc="-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400" spc="-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years</a:t>
            </a:r>
            <a:r>
              <a:rPr sz="2400" spc="-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2400" spc="-7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eve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2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2400" spc="-1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ye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2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2400" spc="-2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2293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/>
              <a:t>Activity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52183" y="2171126"/>
            <a:ext cx="3521710" cy="1617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2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5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ey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-65" dirty="0">
                <a:solidFill>
                  <a:srgbClr val="595959"/>
                </a:solidFill>
                <a:latin typeface="Tahoma"/>
                <a:cs typeface="Tahoma"/>
              </a:rPr>
              <a:t>e,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r>
              <a:rPr sz="15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55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550" spc="65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55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Lucida Sans Unicode"/>
              <a:buChar char="●"/>
            </a:pPr>
            <a:endParaRPr sz="155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95" dirty="0">
                <a:solidFill>
                  <a:srgbClr val="595959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Lucida Sans Unicode"/>
              <a:buChar char="○"/>
            </a:pPr>
            <a:endParaRPr sz="15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xt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Lucida Sans Unicode"/>
              <a:buChar char="○"/>
            </a:pPr>
            <a:endParaRPr sz="1500">
              <a:latin typeface="Tahoma"/>
              <a:cs typeface="Tahoma"/>
            </a:endParaRPr>
          </a:p>
          <a:p>
            <a:pPr marL="784225" lvl="1" indent="-295910">
              <a:lnSpc>
                <a:spcPct val="100000"/>
              </a:lnSpc>
              <a:spcBef>
                <a:spcPts val="5"/>
              </a:spcBef>
              <a:buSzPct val="78571"/>
              <a:buFont typeface="Lucida Sans Unicode"/>
              <a:buChar char="○"/>
              <a:tabLst>
                <a:tab pos="784225" algn="l"/>
                <a:tab pos="784860" algn="l"/>
              </a:tabLst>
            </a:pP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ec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91032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235" dirty="0"/>
              <a:t>m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-25" dirty="0"/>
              <a:t>t</a:t>
            </a:r>
            <a:r>
              <a:rPr sz="2600" b="0" spc="-16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130" dirty="0"/>
              <a:t>p</a:t>
            </a:r>
            <a:r>
              <a:rPr sz="2600" spc="80" dirty="0"/>
              <a:t>ea</a:t>
            </a:r>
            <a:r>
              <a:rPr sz="2600" spc="105" dirty="0"/>
              <a:t>k</a:t>
            </a:r>
            <a:r>
              <a:rPr sz="2600" spc="-10" dirty="0"/>
              <a:t>er</a:t>
            </a:r>
            <a:r>
              <a:rPr sz="2600" b="0" spc="-90" dirty="0">
                <a:latin typeface="Times New Roman"/>
                <a:cs typeface="Times New Roman"/>
              </a:rPr>
              <a:t> </a:t>
            </a:r>
            <a:r>
              <a:rPr sz="2600" spc="35" dirty="0"/>
              <a:t>f</a:t>
            </a:r>
            <a:r>
              <a:rPr sz="2600" spc="85" dirty="0"/>
              <a:t>u</a:t>
            </a:r>
            <a:r>
              <a:rPr sz="2600" spc="35" dirty="0"/>
              <a:t>n</a:t>
            </a:r>
            <a:r>
              <a:rPr sz="2600" spc="165" dirty="0"/>
              <a:t>c</a:t>
            </a:r>
            <a:r>
              <a:rPr sz="2600" spc="-6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35" dirty="0"/>
              <a:t>n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25275"/>
            <a:ext cx="6531609" cy="2277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4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5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2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ke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Current</a:t>
            </a:r>
            <a:r>
              <a:rPr sz="155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time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Simple</a:t>
            </a:r>
            <a:r>
              <a:rPr sz="155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question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Lucida Sans Unicode"/>
              <a:buChar char="●"/>
            </a:pPr>
            <a:endParaRPr sz="21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55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specialized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execution</a:t>
            </a:r>
            <a:r>
              <a:rPr sz="155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routines</a:t>
            </a:r>
            <a:r>
              <a:rPr sz="155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5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written</a:t>
            </a:r>
            <a:r>
              <a:rPr sz="155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55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engineer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24250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45" dirty="0"/>
              <a:t>S</a:t>
            </a:r>
            <a:r>
              <a:rPr sz="2600" spc="50" dirty="0"/>
              <a:t>elf</a:t>
            </a:r>
            <a:r>
              <a:rPr sz="2600" b="0" spc="-55" dirty="0">
                <a:latin typeface="Times New Roman"/>
                <a:cs typeface="Times New Roman"/>
              </a:rPr>
              <a:t> </a:t>
            </a:r>
            <a:r>
              <a:rPr sz="2600" spc="210" dirty="0"/>
              <a:t>d</a:t>
            </a:r>
            <a:r>
              <a:rPr sz="2600" spc="-65" dirty="0"/>
              <a:t>r</a:t>
            </a:r>
            <a:r>
              <a:rPr sz="2600" spc="-15" dirty="0"/>
              <a:t>i</a:t>
            </a:r>
            <a:r>
              <a:rPr sz="2600" spc="-40" dirty="0"/>
              <a:t>v</a:t>
            </a:r>
            <a:r>
              <a:rPr sz="2600" spc="100" dirty="0"/>
              <a:t>ing</a:t>
            </a:r>
            <a:r>
              <a:rPr sz="2600" b="0" spc="-145" dirty="0">
                <a:latin typeface="Times New Roman"/>
                <a:cs typeface="Times New Roman"/>
              </a:rPr>
              <a:t> </a:t>
            </a:r>
            <a:r>
              <a:rPr sz="2600" spc="165" dirty="0"/>
              <a:t>c</a:t>
            </a:r>
            <a:r>
              <a:rPr sz="2600" spc="15" dirty="0"/>
              <a:t>ar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993" y="2088312"/>
            <a:ext cx="5943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060" y="1090610"/>
            <a:ext cx="6619890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141160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14" dirty="0"/>
              <a:t>ea</a:t>
            </a:r>
            <a:r>
              <a:rPr sz="2600" spc="200" dirty="0"/>
              <a:t>m</a:t>
            </a:r>
            <a:r>
              <a:rPr sz="2600" spc="185" dirty="0"/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86" y="2125275"/>
            <a:ext cx="6421755" cy="28467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4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14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9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550" spc="-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100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4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550" spc="-1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95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1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550" spc="1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80645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55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5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55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50" spc="-2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550" spc="4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5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550" spc="3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550" spc="5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550" spc="2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550" dirty="0">
                <a:solidFill>
                  <a:srgbClr val="595959"/>
                </a:solidFill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320"/>
              </a:spcBef>
              <a:buSzPct val="7857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385570" lvl="2" indent="-295910">
              <a:lnSpc>
                <a:spcPct val="100000"/>
              </a:lnSpc>
              <a:spcBef>
                <a:spcPts val="195"/>
              </a:spcBef>
              <a:buSzPct val="78571"/>
              <a:buFont typeface="Lucida Sans Unicode"/>
              <a:buChar char="■"/>
              <a:tabLst>
                <a:tab pos="1385570" algn="l"/>
                <a:tab pos="1386205" algn="l"/>
              </a:tabLst>
            </a:pP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ec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ke,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eer</a:t>
            </a:r>
            <a:endParaRPr sz="14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1385570" lvl="2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■"/>
              <a:tabLst>
                <a:tab pos="1385570" algn="l"/>
                <a:tab pos="1386205" algn="l"/>
              </a:tabLst>
            </a:pP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xt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385570" lvl="2" indent="-295910">
              <a:lnSpc>
                <a:spcPct val="100000"/>
              </a:lnSpc>
              <a:spcBef>
                <a:spcPts val="195"/>
              </a:spcBef>
              <a:buSzPct val="78571"/>
              <a:buFont typeface="Lucida Sans Unicode"/>
              <a:buChar char="■"/>
              <a:tabLst>
                <a:tab pos="1385570" algn="l"/>
                <a:tab pos="1386205" algn="l"/>
              </a:tabLst>
            </a:pP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pp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een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4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eer</a:t>
            </a:r>
            <a:endParaRPr sz="1400">
              <a:latin typeface="Tahoma"/>
              <a:cs typeface="Tahoma"/>
            </a:endParaRPr>
          </a:p>
          <a:p>
            <a:pPr marL="92773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●"/>
              <a:tabLst>
                <a:tab pos="927735" algn="l"/>
                <a:tab pos="928369" algn="l"/>
              </a:tabLst>
            </a:pPr>
            <a:r>
              <a:rPr sz="1400" spc="10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385570" lvl="2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■"/>
              <a:tabLst>
                <a:tab pos="1385570" algn="l"/>
                <a:tab pos="1386205" algn="l"/>
              </a:tabLst>
            </a:pPr>
            <a:r>
              <a:rPr sz="1400" spc="1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233" y="2130990"/>
            <a:ext cx="4138929" cy="1504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365"/>
              </a:spcBef>
              <a:buSzPct val="78571"/>
              <a:buFont typeface="Lucida Sans Unicode"/>
              <a:buChar char="■"/>
              <a:tabLst>
                <a:tab pos="307975" algn="l"/>
                <a:tab pos="308610" algn="l"/>
              </a:tabLst>
            </a:pPr>
            <a:r>
              <a:rPr sz="1400" spc="10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eer</a:t>
            </a:r>
            <a:endParaRPr sz="1400">
              <a:latin typeface="Tahoma"/>
              <a:cs typeface="Tahoma"/>
            </a:endParaRPr>
          </a:p>
          <a:p>
            <a:pPr marL="76517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○"/>
              <a:tabLst>
                <a:tab pos="765175" algn="l"/>
                <a:tab pos="765810" algn="l"/>
              </a:tabLst>
            </a:pPr>
            <a:r>
              <a:rPr sz="1400" spc="1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76517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○"/>
              <a:tabLst>
                <a:tab pos="765175" algn="l"/>
                <a:tab pos="765810" algn="l"/>
              </a:tabLst>
            </a:pPr>
            <a:r>
              <a:rPr sz="1400" spc="10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ec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ti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765175" lvl="1" indent="-295910">
              <a:lnSpc>
                <a:spcPct val="100000"/>
              </a:lnSpc>
              <a:spcBef>
                <a:spcPts val="270"/>
              </a:spcBef>
              <a:buSzPct val="78571"/>
              <a:buFont typeface="Lucida Sans Unicode"/>
              <a:buChar char="○"/>
              <a:tabLst>
                <a:tab pos="765175" algn="l"/>
                <a:tab pos="765810" algn="l"/>
              </a:tabLst>
            </a:pP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400" spc="-1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4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4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-1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307975" indent="-295910">
              <a:lnSpc>
                <a:spcPct val="100000"/>
              </a:lnSpc>
              <a:spcBef>
                <a:spcPts val="200"/>
              </a:spcBef>
              <a:buSzPct val="78571"/>
              <a:buFont typeface="Lucida Sans Unicode"/>
              <a:buChar char="●"/>
              <a:tabLst>
                <a:tab pos="307975" algn="l"/>
                <a:tab pos="308610" algn="l"/>
              </a:tabLst>
            </a:pP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8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-11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765175" lvl="1" indent="-295910">
              <a:lnSpc>
                <a:spcPct val="100000"/>
              </a:lnSpc>
              <a:spcBef>
                <a:spcPts val="275"/>
              </a:spcBef>
              <a:buSzPct val="78571"/>
              <a:buFont typeface="Lucida Sans Unicode"/>
              <a:buChar char="○"/>
              <a:tabLst>
                <a:tab pos="765175" algn="l"/>
                <a:tab pos="765810" algn="l"/>
              </a:tabLst>
            </a:pPr>
            <a:r>
              <a:rPr sz="1400" spc="16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4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il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fe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7148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30" dirty="0"/>
              <a:t>G</a:t>
            </a:r>
            <a:r>
              <a:rPr sz="2600" spc="30" dirty="0"/>
              <a:t>et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-60" dirty="0"/>
              <a:t>t</a:t>
            </a:r>
            <a:r>
              <a:rPr sz="2600" spc="15" dirty="0"/>
              <a:t>a</a:t>
            </a:r>
            <a:r>
              <a:rPr sz="2600" spc="30" dirty="0"/>
              <a:t>r</a:t>
            </a:r>
            <a:r>
              <a:rPr sz="2600" spc="-60" dirty="0"/>
              <a:t>t</a:t>
            </a:r>
            <a:r>
              <a:rPr sz="2600" spc="130" dirty="0"/>
              <a:t>ed</a:t>
            </a:r>
            <a:r>
              <a:rPr sz="2600" b="0" spc="-95" dirty="0">
                <a:latin typeface="Times New Roman"/>
                <a:cs typeface="Times New Roman"/>
              </a:rPr>
              <a:t> </a:t>
            </a:r>
            <a:r>
              <a:rPr sz="2600" spc="135" dirty="0"/>
              <a:t>w</a:t>
            </a:r>
            <a:r>
              <a:rPr sz="2600" spc="-55" dirty="0"/>
              <a:t>i</a:t>
            </a:r>
            <a:r>
              <a:rPr sz="2600" spc="-105" dirty="0"/>
              <a:t>t</a:t>
            </a:r>
            <a:r>
              <a:rPr sz="2600" spc="45" dirty="0"/>
              <a:t>h</a:t>
            </a:r>
            <a:r>
              <a:rPr sz="2600" b="0" spc="10" dirty="0">
                <a:latin typeface="Times New Roman"/>
                <a:cs typeface="Times New Roman"/>
              </a:rPr>
              <a:t> </a:t>
            </a:r>
            <a:r>
              <a:rPr sz="2600" spc="120" dirty="0"/>
              <a:t>a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155" dirty="0"/>
              <a:t>s</a:t>
            </a:r>
            <a:r>
              <a:rPr sz="2600" spc="235" dirty="0"/>
              <a:t>m</a:t>
            </a:r>
            <a:r>
              <a:rPr sz="2600" spc="120" dirty="0"/>
              <a:t>a</a:t>
            </a:r>
            <a:r>
              <a:rPr sz="2600" spc="45" dirty="0"/>
              <a:t>l</a:t>
            </a:r>
            <a:r>
              <a:rPr sz="2600" spc="65" dirty="0"/>
              <a:t>l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35" dirty="0"/>
              <a:t>eam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303270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6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ta</a:t>
            </a: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4259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55" dirty="0"/>
              <a:t>T</a:t>
            </a:r>
            <a:r>
              <a:rPr sz="2600" spc="-65" dirty="0"/>
              <a:t>r</a:t>
            </a:r>
            <a:r>
              <a:rPr sz="2600" spc="80" dirty="0"/>
              <a:t>a</a:t>
            </a:r>
            <a:r>
              <a:rPr sz="2600" spc="70" dirty="0"/>
              <a:t>n</a:t>
            </a:r>
            <a:r>
              <a:rPr sz="2600" spc="155" dirty="0"/>
              <a:t>s</a:t>
            </a:r>
            <a:r>
              <a:rPr sz="2600" spc="50" dirty="0"/>
              <a:t>f</a:t>
            </a:r>
            <a:r>
              <a:rPr sz="2600" spc="65" dirty="0"/>
              <a:t>o</a:t>
            </a:r>
            <a:r>
              <a:rPr sz="2600" spc="-65" dirty="0"/>
              <a:t>r</a:t>
            </a:r>
            <a:r>
              <a:rPr sz="2600" spc="235" dirty="0"/>
              <a:t>m</a:t>
            </a:r>
            <a:r>
              <a:rPr sz="2600" spc="55" dirty="0"/>
              <a:t>a</a:t>
            </a:r>
            <a:r>
              <a:rPr sz="2600" dirty="0"/>
              <a:t>t</a:t>
            </a:r>
            <a:r>
              <a:rPr sz="2600" spc="5" dirty="0"/>
              <a:t>i</a:t>
            </a:r>
            <a:r>
              <a:rPr sz="2600" spc="-5" dirty="0"/>
              <a:t>o</a:t>
            </a:r>
            <a:r>
              <a:rPr sz="2600" spc="50" dirty="0"/>
              <a:t>n</a:t>
            </a:r>
            <a:r>
              <a:rPr sz="2600" b="0" spc="-215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55" dirty="0"/>
              <a:t>l</a:t>
            </a:r>
            <a:r>
              <a:rPr sz="2600" spc="90" dirty="0"/>
              <a:t>a</a:t>
            </a:r>
            <a:r>
              <a:rPr sz="2600" spc="60" dirty="0"/>
              <a:t>y</a:t>
            </a:r>
            <a:r>
              <a:rPr sz="2600" spc="135" dirty="0"/>
              <a:t>b</a:t>
            </a:r>
            <a:r>
              <a:rPr sz="2600" spc="100" dirty="0"/>
              <a:t>oo</a:t>
            </a:r>
            <a:r>
              <a:rPr sz="2600" spc="40" dirty="0"/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6903"/>
            <a:ext cx="5430520" cy="17716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39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lot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j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2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me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um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05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ui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1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204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-5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hou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2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ea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ide</a:t>
            </a:r>
            <a:r>
              <a:rPr sz="2000" spc="-29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2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ng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lop</a:t>
            </a:r>
            <a:r>
              <a:rPr sz="2000" spc="-1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20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-12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60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80"/>
              </a:spcBef>
              <a:buSzPct val="62500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Develop</a:t>
            </a:r>
            <a:r>
              <a:rPr sz="2000" spc="-3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internal</a:t>
            </a:r>
            <a:r>
              <a:rPr sz="20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000" spc="-3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external</a:t>
            </a:r>
            <a:r>
              <a:rPr sz="2000" spc="-3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communication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33477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30" dirty="0"/>
              <a:t>E</a:t>
            </a:r>
            <a:r>
              <a:rPr sz="2600" spc="55" dirty="0"/>
              <a:t>x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105" dirty="0"/>
              <a:t>u</a:t>
            </a:r>
            <a:r>
              <a:rPr sz="2600" spc="-60" dirty="0"/>
              <a:t>t</a:t>
            </a:r>
            <a:r>
              <a:rPr sz="2600" spc="80" dirty="0"/>
              <a:t>e</a:t>
            </a:r>
            <a:r>
              <a:rPr sz="2600" b="0" spc="-20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20" dirty="0"/>
              <a:t>il</a:t>
            </a:r>
            <a:r>
              <a:rPr sz="2600" spc="15" dirty="0"/>
              <a:t>o</a:t>
            </a:r>
            <a:r>
              <a:rPr sz="2600" spc="-25" dirty="0"/>
              <a:t>t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spc="130" dirty="0"/>
              <a:t>p</a:t>
            </a:r>
            <a:r>
              <a:rPr sz="2600" spc="-65" dirty="0"/>
              <a:t>r</a:t>
            </a:r>
            <a:r>
              <a:rPr sz="2600" spc="100" dirty="0"/>
              <a:t>o</a:t>
            </a:r>
            <a:r>
              <a:rPr sz="2600" spc="-285" dirty="0"/>
              <a:t>j</a:t>
            </a:r>
            <a:r>
              <a:rPr sz="2600" spc="120" dirty="0"/>
              <a:t>e</a:t>
            </a:r>
            <a:r>
              <a:rPr sz="2600" spc="125" dirty="0"/>
              <a:t>c</a:t>
            </a:r>
            <a:r>
              <a:rPr sz="2600" spc="-25" dirty="0"/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83" y="2131505"/>
            <a:ext cx="3766820" cy="9696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1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ee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15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Sh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th</a:t>
            </a:r>
            <a:r>
              <a:rPr sz="1800" spc="-1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6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800" spc="6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8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-s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9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86" y="1380740"/>
            <a:ext cx="409447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50" dirty="0"/>
              <a:t>B</a:t>
            </a:r>
            <a:r>
              <a:rPr sz="2600" spc="105" dirty="0"/>
              <a:t>u</a:t>
            </a:r>
            <a:r>
              <a:rPr sz="2600" spc="45" dirty="0"/>
              <a:t>ild</a:t>
            </a:r>
            <a:r>
              <a:rPr sz="2600" b="0" spc="-180" dirty="0">
                <a:latin typeface="Times New Roman"/>
                <a:cs typeface="Times New Roman"/>
              </a:rPr>
              <a:t> </a:t>
            </a:r>
            <a:r>
              <a:rPr sz="2600" spc="85" dirty="0"/>
              <a:t>an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spc="-20" dirty="0"/>
              <a:t>i</a:t>
            </a:r>
            <a:r>
              <a:rPr sz="2600" spc="-30" dirty="0"/>
              <a:t>n</a:t>
            </a:r>
            <a:r>
              <a:rPr sz="2600" spc="165" dirty="0"/>
              <a:t>-</a:t>
            </a:r>
            <a:r>
              <a:rPr sz="2600" spc="30" dirty="0"/>
              <a:t>h</a:t>
            </a:r>
            <a:r>
              <a:rPr sz="2600" spc="100" dirty="0"/>
              <a:t>o</a:t>
            </a:r>
            <a:r>
              <a:rPr sz="2600" spc="105" dirty="0"/>
              <a:t>u</a:t>
            </a:r>
            <a:r>
              <a:rPr sz="2600" spc="155" dirty="0"/>
              <a:t>s</a:t>
            </a:r>
            <a:r>
              <a:rPr sz="2600" spc="80" dirty="0"/>
              <a:t>e</a:t>
            </a:r>
            <a:r>
              <a:rPr sz="2600" b="0" spc="-125" dirty="0">
                <a:latin typeface="Times New Roman"/>
                <a:cs typeface="Times New Roman"/>
              </a:rPr>
              <a:t> </a:t>
            </a:r>
            <a:r>
              <a:rPr sz="2600" spc="150" dirty="0"/>
              <a:t>A</a:t>
            </a:r>
            <a:r>
              <a:rPr sz="2600" spc="25" dirty="0"/>
              <a:t>I</a:t>
            </a:r>
            <a:r>
              <a:rPr sz="2600" b="0" spc="-130" dirty="0">
                <a:latin typeface="Times New Roman"/>
                <a:cs typeface="Times New Roman"/>
              </a:rPr>
              <a:t> </a:t>
            </a:r>
            <a:r>
              <a:rPr sz="2600" spc="-60" dirty="0"/>
              <a:t>t</a:t>
            </a:r>
            <a:r>
              <a:rPr sz="2600" spc="135" dirty="0"/>
              <a:t>eam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179" y="3848491"/>
            <a:ext cx="5179060" cy="655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8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9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-1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6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327025" indent="-314960">
              <a:lnSpc>
                <a:spcPct val="100000"/>
              </a:lnSpc>
              <a:spcBef>
                <a:spcPts val="320"/>
              </a:spcBef>
              <a:buSzPct val="69444"/>
              <a:buFont typeface="Lucida Sans Unicode"/>
              <a:buChar char="●"/>
              <a:tabLst>
                <a:tab pos="327025" algn="l"/>
                <a:tab pos="327660" algn="l"/>
              </a:tabLst>
            </a:pPr>
            <a:r>
              <a:rPr sz="1800" spc="165" dirty="0">
                <a:solidFill>
                  <a:srgbClr val="595959"/>
                </a:solidFill>
                <a:latin typeface="Tahoma"/>
                <a:cs typeface="Tahoma"/>
              </a:rPr>
              <a:t>U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800" spc="-1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145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800" spc="13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800" spc="1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800" spc="16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599" y="2331872"/>
            <a:ext cx="2590799" cy="152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3647</Words>
  <Application>Microsoft Office PowerPoint</Application>
  <PresentationFormat>On-screen Show (16:9)</PresentationFormat>
  <Paragraphs>687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2" baseType="lpstr">
      <vt:lpstr>Arial</vt:lpstr>
      <vt:lpstr>Calibri</vt:lpstr>
      <vt:lpstr>Lucida Sans Unicode</vt:lpstr>
      <vt:lpstr>Tahoma</vt:lpstr>
      <vt:lpstr>Times New Roman</vt:lpstr>
      <vt:lpstr>Trebuchet MS</vt:lpstr>
      <vt:lpstr>Office Theme</vt:lpstr>
      <vt:lpstr>Introduction to AI</vt:lpstr>
      <vt:lpstr>Objectives of this Course</vt:lpstr>
      <vt:lpstr>PowerPoint Presentation</vt:lpstr>
      <vt:lpstr>PowerPoint Presentation</vt:lpstr>
      <vt:lpstr>PowerPoint Presentation</vt:lpstr>
      <vt:lpstr>Artificial Narrow Intelligence (ANI)</vt:lpstr>
      <vt:lpstr>Artificial General Intelligence (AGI)</vt:lpstr>
      <vt:lpstr>Progress in ANI vs AGI</vt:lpstr>
      <vt:lpstr>Achieving AGI Will Take Time</vt:lpstr>
      <vt:lpstr>Machine Learning</vt:lpstr>
      <vt:lpstr>Supervised Learning</vt:lpstr>
      <vt:lpstr>Supervised Learning</vt:lpstr>
      <vt:lpstr>Supervised Learning</vt:lpstr>
      <vt:lpstr>Supervised Learning</vt:lpstr>
      <vt:lpstr>Supervised Learning</vt:lpstr>
      <vt:lpstr>PowerPoint Presentation</vt:lpstr>
      <vt:lpstr>Why Now?</vt:lpstr>
      <vt:lpstr>Why Now?</vt:lpstr>
      <vt:lpstr>Why Now?</vt:lpstr>
      <vt:lpstr>Why Now?</vt:lpstr>
      <vt:lpstr>Why Now?</vt:lpstr>
      <vt:lpstr>Why Now?</vt:lpstr>
      <vt:lpstr>The Rise of Fast Computers</vt:lpstr>
      <vt:lpstr>What is the most important  idea in AI?</vt:lpstr>
      <vt:lpstr>Machine Learning</vt:lpstr>
      <vt:lpstr>What is Supervised Learning?</vt:lpstr>
      <vt:lpstr>A to B mappings</vt:lpstr>
      <vt:lpstr>What enables machine learning  to work so well?</vt:lpstr>
      <vt:lpstr>What is Data</vt:lpstr>
      <vt:lpstr>A Table of Data (Dataset)</vt:lpstr>
      <vt:lpstr>A Table of Data (Dataset)</vt:lpstr>
      <vt:lpstr>Data is often unique to your business</vt:lpstr>
      <vt:lpstr>Another example</vt:lpstr>
      <vt:lpstr>A Table of Data (Dataset)</vt:lpstr>
      <vt:lpstr>Acquiring data</vt:lpstr>
      <vt:lpstr>Acquiring data</vt:lpstr>
      <vt:lpstr>Acquiring data</vt:lpstr>
      <vt:lpstr>Acquiring data</vt:lpstr>
      <vt:lpstr>Use and misuse of  data</vt:lpstr>
      <vt:lpstr>Use and misuse of  data</vt:lpstr>
      <vt:lpstr>Example</vt:lpstr>
      <vt:lpstr>Use and misuse of  data</vt:lpstr>
      <vt:lpstr>Use and misuse of  data</vt:lpstr>
      <vt:lpstr>Data is Messy</vt:lpstr>
      <vt:lpstr>Data is Messy</vt:lpstr>
      <vt:lpstr>Example</vt:lpstr>
      <vt:lpstr>Machine Learning vs Data Science</vt:lpstr>
      <vt:lpstr>Running AI System</vt:lpstr>
      <vt:lpstr>Data Science</vt:lpstr>
      <vt:lpstr>Data Science</vt:lpstr>
      <vt:lpstr>Machine Learning vs Data Science</vt:lpstr>
      <vt:lpstr>Formal Definition of Data Science</vt:lpstr>
      <vt:lpstr>Example of ML vs DS in the online ad industry</vt:lpstr>
      <vt:lpstr>Example of ML vs DS in the online ad industry</vt:lpstr>
      <vt:lpstr>Deep Learning</vt:lpstr>
      <vt:lpstr>AI and related disciplines</vt:lpstr>
      <vt:lpstr>What makes a company AI company?</vt:lpstr>
      <vt:lpstr>AI Transformation</vt:lpstr>
      <vt:lpstr>Deciding about a new project</vt:lpstr>
      <vt:lpstr>Supervised learning tasks</vt:lpstr>
      <vt:lpstr>PowerPoint Presentation</vt:lpstr>
      <vt:lpstr>Examples of what ML can and can’t do?</vt:lpstr>
      <vt:lpstr>Technical diligence rules</vt:lpstr>
      <vt:lpstr>More examples</vt:lpstr>
      <vt:lpstr>X-ray diagnosis</vt:lpstr>
      <vt:lpstr>Strengths and weakness of ML</vt:lpstr>
      <vt:lpstr>Demand prediction based on price</vt:lpstr>
      <vt:lpstr>PowerPoint Presentation</vt:lpstr>
      <vt:lpstr>Face recognition</vt:lpstr>
      <vt:lpstr>PowerPoint Presentation</vt:lpstr>
      <vt:lpstr>Speech Recognition</vt:lpstr>
      <vt:lpstr>Key steps of Echo / Alexa</vt:lpstr>
      <vt:lpstr>PowerPoint Presentation</vt:lpstr>
      <vt:lpstr>PowerPoint Presentation</vt:lpstr>
      <vt:lpstr>PowerPoint Presentation</vt:lpstr>
      <vt:lpstr>Machine Learning changing job functions</vt:lpstr>
      <vt:lpstr>PowerPoint Presentation</vt:lpstr>
      <vt:lpstr>How to chose an AI project?</vt:lpstr>
      <vt:lpstr>Brainstorming framework</vt:lpstr>
      <vt:lpstr>Is it always necessary to have big data?</vt:lpstr>
      <vt:lpstr>PowerPoint Presentation</vt:lpstr>
      <vt:lpstr>Ethical diligence</vt:lpstr>
      <vt:lpstr>Build Vs Buy</vt:lpstr>
      <vt:lpstr>How to work with AI team</vt:lpstr>
      <vt:lpstr>Machine Learning frameworks</vt:lpstr>
      <vt:lpstr>CPU Vs GPU</vt:lpstr>
      <vt:lpstr>Case Studies</vt:lpstr>
      <vt:lpstr>PowerPoint Presentation</vt:lpstr>
      <vt:lpstr>Steps or AI pipeline</vt:lpstr>
      <vt:lpstr>Activity</vt:lpstr>
      <vt:lpstr>Smart speaker functions</vt:lpstr>
      <vt:lpstr>Self driving car</vt:lpstr>
      <vt:lpstr>PowerPoint Presentation</vt:lpstr>
      <vt:lpstr>AI teams</vt:lpstr>
      <vt:lpstr>PowerPoint Presentation</vt:lpstr>
      <vt:lpstr>Get started with a small team</vt:lpstr>
      <vt:lpstr>AI Transformation playbook</vt:lpstr>
      <vt:lpstr>Execute pilot project</vt:lpstr>
      <vt:lpstr>Build an in-house AI team</vt:lpstr>
      <vt:lpstr>Provide broad AI training</vt:lpstr>
      <vt:lpstr>Resources</vt:lpstr>
      <vt:lpstr>Develop an AI strategy</vt:lpstr>
      <vt:lpstr>PowerPoint Presentation</vt:lpstr>
      <vt:lpstr>PowerPoint Presentation</vt:lpstr>
      <vt:lpstr>Develop internal and external communications</vt:lpstr>
      <vt:lpstr>Common pitfalls</vt:lpstr>
      <vt:lpstr>PowerPoint Presentation</vt:lpstr>
      <vt:lpstr>Take your first step</vt:lpstr>
      <vt:lpstr>AI Application areas</vt:lpstr>
      <vt:lpstr>Natural language processing</vt:lpstr>
      <vt:lpstr>PowerPoint Presentation</vt:lpstr>
      <vt:lpstr>Speech</vt:lpstr>
      <vt:lpstr>Robotics</vt:lpstr>
      <vt:lpstr>General machine learning</vt:lpstr>
      <vt:lpstr>Unsupervised learning</vt:lpstr>
      <vt:lpstr>PowerPoint Presentation</vt:lpstr>
      <vt:lpstr>Transfer learning</vt:lpstr>
      <vt:lpstr>Reinforcement learning</vt:lpstr>
      <vt:lpstr>Generative Adversarial Network (GAN)</vt:lpstr>
      <vt:lpstr>Knowledge graph</vt:lpstr>
      <vt:lpstr>AI &amp; Society</vt:lpstr>
      <vt:lpstr>Limitations of AI</vt:lpstr>
      <vt:lpstr>AI can learn unhealthy stereotype</vt:lpstr>
      <vt:lpstr>Why bias matters</vt:lpstr>
      <vt:lpstr>Combating bias</vt:lpstr>
      <vt:lpstr>Adversarial attacks</vt:lpstr>
      <vt:lpstr>Physical attacks</vt:lpstr>
      <vt:lpstr>Adversarial defenses</vt:lpstr>
      <vt:lpstr>Adverse uses of AI</vt:lpstr>
      <vt:lpstr>AI &amp; Developing economy</vt:lpstr>
      <vt:lpstr>How developing economies can build AI?</vt:lpstr>
      <vt:lpstr>AI and impact on jobs</vt:lpstr>
      <vt:lpstr>PowerPoint Presentation</vt:lpstr>
      <vt:lpstr>Some solutions to counter AI impact on jobs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User</dc:creator>
  <cp:lastModifiedBy>faisal amin</cp:lastModifiedBy>
  <cp:revision>1</cp:revision>
  <dcterms:created xsi:type="dcterms:W3CDTF">2023-10-05T11:04:23Z</dcterms:created>
  <dcterms:modified xsi:type="dcterms:W3CDTF">2023-10-05T11:06:32Z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2019-04-21T00:00:00Z</vt:filetime>
  </property>
</Properties>
</file>