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C7838E2-A4B3-4D69-A41D-94159046EF25}" type="datetimeFigureOut">
              <a:rPr lang="en-US" smtClean="0"/>
              <a:t>11/2/2024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7838E2-A4B3-4D69-A41D-94159046EF2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7838E2-A4B3-4D69-A41D-94159046EF2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AC7838E2-A4B3-4D69-A41D-94159046EF25}" type="datetimeFigureOut">
              <a:rPr lang="en-US" smtClean="0"/>
              <a:t>11/2/2024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AC7838E2-A4B3-4D69-A41D-94159046EF25}" type="datetimeFigureOut">
              <a:rPr lang="en-US" smtClean="0"/>
              <a:t>11/2/2024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3452C54-3274-490B-AB75-EAA00F077BE5}"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C7838E2-A4B3-4D69-A41D-94159046EF25}" type="datetimeFigureOut">
              <a:rPr lang="en-US" smtClean="0"/>
              <a:t>11/2/2024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AC7838E2-A4B3-4D69-A41D-94159046EF25}" type="datetimeFigureOut">
              <a:rPr lang="en-US" smtClean="0"/>
              <a:t>11/2/2024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3452C54-3274-490B-AB75-EAA00F077B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AC7838E2-A4B3-4D69-A41D-94159046EF25}"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AC7838E2-A4B3-4D69-A41D-94159046EF25}" type="datetimeFigureOut">
              <a:rPr lang="en-US" smtClean="0"/>
              <a:t>11/2/2024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3452C54-3274-490B-AB75-EAA00F077BE5}"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AC7838E2-A4B3-4D69-A41D-94159046EF25}" type="datetimeFigureOut">
              <a:rPr lang="en-US" smtClean="0"/>
              <a:t>11/2/2024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3452C54-3274-490B-AB75-EAA00F077B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AC7838E2-A4B3-4D69-A41D-94159046EF25}" type="datetimeFigureOut">
              <a:rPr lang="en-US" smtClean="0"/>
              <a:t>11/2/2024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3452C54-3274-490B-AB75-EAA00F077B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advClick="0" advTm="5000">
        <p:blinds dir="vert"/>
        <p:sndAc>
          <p:stSnd>
            <p:snd r:embed="rId1" name="arrow.wav"/>
          </p:stSnd>
        </p:sndAc>
      </p:transition>
    </mc:Choice>
    <mc:Fallback>
      <p:transition spd="slow" advClick="0" advTm="5000">
        <p:blinds dir="vert"/>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C7838E2-A4B3-4D69-A41D-94159046EF25}" type="datetimeFigureOut">
              <a:rPr lang="en-US" smtClean="0"/>
              <a:t>11/2/2024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3452C54-3274-490B-AB75-EAA00F077BE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500" advClick="0" advTm="5000">
        <p:blinds dir="vert"/>
        <p:sndAc>
          <p:stSnd>
            <p:snd r:embed="rId13" name="arrow.wav"/>
          </p:stSnd>
        </p:sndAc>
      </p:transition>
    </mc:Choice>
    <mc:Fallback>
      <p:transition spd="slow" advClick="0" advTm="5000">
        <p:blinds dir="vert"/>
        <p:sndAc>
          <p:stSnd>
            <p:snd r:embed="rId13" name="arrow.wav"/>
          </p:stSnd>
        </p:sndAc>
      </p:transition>
    </mc:Fallback>
  </mc:AlternateConten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114925"/>
            <a:ext cx="3352800" cy="1362075"/>
          </a:xfrm>
        </p:spPr>
        <p:txBody>
          <a:bodyPr>
            <a:normAutofit/>
          </a:bodyPr>
          <a:lstStyle/>
          <a:p>
            <a:r>
              <a:rPr lang="en-US" dirty="0"/>
              <a:t>PRESENTATION</a:t>
            </a:r>
          </a:p>
        </p:txBody>
      </p:sp>
      <p:sp>
        <p:nvSpPr>
          <p:cNvPr id="3" name="Subtitle 2"/>
          <p:cNvSpPr>
            <a:spLocks noGrp="1"/>
          </p:cNvSpPr>
          <p:nvPr>
            <p:ph type="body" idx="1"/>
          </p:nvPr>
        </p:nvSpPr>
        <p:spPr>
          <a:xfrm>
            <a:off x="6553200" y="6172200"/>
            <a:ext cx="2209800" cy="533400"/>
          </a:xfrm>
        </p:spPr>
        <p:txBody>
          <a:bodyPr/>
          <a:lstStyle/>
          <a:p>
            <a:r>
              <a:rPr lang="en-US" dirty="0"/>
              <a:t>Assignment # 4</a:t>
            </a:r>
          </a:p>
        </p:txBody>
      </p:sp>
      <p:pic>
        <p:nvPicPr>
          <p:cNvPr id="14338" name="Picture 2" descr="What's New in Next.js 13? 10 Picks of the Best Features"/>
          <p:cNvPicPr>
            <a:picLocks noChangeAspect="1" noChangeArrowheads="1"/>
          </p:cNvPicPr>
          <p:nvPr/>
        </p:nvPicPr>
        <p:blipFill>
          <a:blip r:embed="rId3" cstate="print"/>
          <a:srcRect/>
          <a:stretch>
            <a:fillRect/>
          </a:stretch>
        </p:blipFill>
        <p:spPr bwMode="auto">
          <a:xfrm>
            <a:off x="2209800" y="2164080"/>
            <a:ext cx="4648200" cy="2788920"/>
          </a:xfrm>
          <a:prstGeom prst="rect">
            <a:avLst/>
          </a:prstGeom>
          <a:noFill/>
          <a:effectLst>
            <a:outerShdw blurRad="50800" dist="38100" dir="5400000" algn="t" rotWithShape="0">
              <a:schemeClr val="tx1">
                <a:alpha val="40000"/>
              </a:schemeClr>
            </a:outerShdw>
          </a:effectLst>
        </p:spPr>
      </p:pic>
      <p:sp>
        <p:nvSpPr>
          <p:cNvPr id="14340" name="AutoShape 4" descr="Nextjs, HD, logo, png | PNGW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Nextjs, HD, logo, png | PNGW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FA06-2CBD-0CA9-B99A-3D3EB53A8F14}"/>
              </a:ext>
            </a:extLst>
          </p:cNvPr>
          <p:cNvSpPr>
            <a:spLocks noGrp="1"/>
          </p:cNvSpPr>
          <p:nvPr>
            <p:ph type="title"/>
          </p:nvPr>
        </p:nvSpPr>
        <p:spPr/>
        <p:txBody>
          <a:bodyPr/>
          <a:lstStyle/>
          <a:p>
            <a:r>
              <a:rPr lang="en-US" dirty="0"/>
              <a:t>TAILWIND VS STANDARD CSS</a:t>
            </a:r>
          </a:p>
        </p:txBody>
      </p:sp>
      <p:sp>
        <p:nvSpPr>
          <p:cNvPr id="3" name="Text Placeholder 2">
            <a:extLst>
              <a:ext uri="{FF2B5EF4-FFF2-40B4-BE49-F238E27FC236}">
                <a16:creationId xmlns:a16="http://schemas.microsoft.com/office/drawing/2014/main" id="{7D65E1E8-BA96-46FF-71D7-57B03DBDF51B}"/>
              </a:ext>
            </a:extLst>
          </p:cNvPr>
          <p:cNvSpPr>
            <a:spLocks noGrp="1"/>
          </p:cNvSpPr>
          <p:nvPr>
            <p:ph type="body" idx="1"/>
          </p:nvPr>
        </p:nvSpPr>
        <p:spPr>
          <a:xfrm>
            <a:off x="76200" y="1524000"/>
            <a:ext cx="8763000" cy="4843464"/>
          </a:xfrm>
        </p:spPr>
        <p:txBody>
          <a:bodyPr>
            <a:normAutofit/>
          </a:bodyPr>
          <a:lstStyle/>
          <a:p>
            <a:pPr algn="ctr"/>
            <a:r>
              <a:rPr lang="en-US" b="1" dirty="0"/>
              <a:t>4. Customization</a:t>
            </a:r>
          </a:p>
          <a:p>
            <a:r>
              <a:rPr lang="en-US" sz="1600" dirty="0"/>
              <a:t>Tailwind CSS: 	Highly customizable via its configuration file (tailwind.config.js). You 		can define color schemes, font sizes, and spacing scales. Tailwind 		promotes a design system by enforcing a set scale for consistency.</a:t>
            </a:r>
          </a:p>
          <a:p>
            <a:r>
              <a:rPr lang="en-US" sz="1600" dirty="0"/>
              <a:t>Standard CSS: 	Also customizable, but requires defining custom CSS variables, class-		based selectors, or using preprocessors like Sass to maintain 			consistency.</a:t>
            </a:r>
          </a:p>
          <a:p>
            <a:r>
              <a:rPr lang="en-US" sz="1600" dirty="0"/>
              <a:t>___________________________________________________________________________________</a:t>
            </a:r>
          </a:p>
          <a:p>
            <a:pPr algn="ctr"/>
            <a:r>
              <a:rPr lang="en-US" b="1" dirty="0"/>
              <a:t>5. Responsive Design</a:t>
            </a:r>
          </a:p>
          <a:p>
            <a:r>
              <a:rPr lang="en-US" sz="1600" dirty="0"/>
              <a:t> Tailwind CSS: 	Built-in responsive design with </a:t>
            </a:r>
            <a:r>
              <a:rPr lang="en-US" sz="1600" dirty="0" err="1"/>
              <a:t>sm</a:t>
            </a:r>
            <a:r>
              <a:rPr lang="en-US" sz="1600" dirty="0"/>
              <a:t>:, md:, lg:, and other breakpoint 			prefixes. It allows you to quickly add responsive styles within the 			same class attribute.</a:t>
            </a:r>
          </a:p>
          <a:p>
            <a:r>
              <a:rPr lang="en-US" sz="1600" dirty="0"/>
              <a:t> Standard CSS: 	Requires media queries to create responsive designs, typically 			managed in separate CSS files or sections.</a:t>
            </a:r>
          </a:p>
          <a:p>
            <a:endParaRPr lang="en-US" sz="1600" dirty="0"/>
          </a:p>
        </p:txBody>
      </p:sp>
    </p:spTree>
    <p:extLst>
      <p:ext uri="{BB962C8B-B14F-4D97-AF65-F5344CB8AC3E}">
        <p14:creationId xmlns:p14="http://schemas.microsoft.com/office/powerpoint/2010/main" val="3364501823"/>
      </p:ext>
    </p:extLst>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3810000" cy="1362075"/>
          </a:xfrm>
        </p:spPr>
        <p:txBody>
          <a:bodyPr/>
          <a:lstStyle/>
          <a:p>
            <a:r>
              <a:rPr lang="en-US" dirty="0"/>
              <a:t>What is NEXTJS?</a:t>
            </a:r>
          </a:p>
        </p:txBody>
      </p:sp>
      <p:sp>
        <p:nvSpPr>
          <p:cNvPr id="3" name="Text Placeholder 2"/>
          <p:cNvSpPr>
            <a:spLocks noGrp="1"/>
          </p:cNvSpPr>
          <p:nvPr>
            <p:ph type="body" idx="1"/>
          </p:nvPr>
        </p:nvSpPr>
        <p:spPr>
          <a:xfrm>
            <a:off x="486508" y="2014536"/>
            <a:ext cx="8200292" cy="3014664"/>
          </a:xfrm>
        </p:spPr>
        <p:txBody>
          <a:bodyPr>
            <a:noAutofit/>
          </a:bodyPr>
          <a:lstStyle/>
          <a:p>
            <a:pPr algn="just"/>
            <a:r>
              <a:rPr lang="en-US" sz="2400" b="1" dirty="0"/>
              <a:t>Next.js</a:t>
            </a:r>
            <a:r>
              <a:rPr lang="en-US" sz="2400" dirty="0"/>
              <a:t> is a React framework that enables developers to build </a:t>
            </a:r>
            <a:r>
              <a:rPr lang="en-US" sz="2400" b="1" dirty="0"/>
              <a:t>fast, server-rendered React applications</a:t>
            </a:r>
            <a:r>
              <a:rPr lang="en-US" sz="2400" dirty="0"/>
              <a:t> with various features that enhance the developer and user experience. Built on top of Node.js, Next.js is widely used to create both static and dynamic web applications, offering benefits like </a:t>
            </a:r>
            <a:r>
              <a:rPr lang="en-US" sz="2400" b="1" dirty="0"/>
              <a:t>server-side rendering (SSR)</a:t>
            </a:r>
            <a:r>
              <a:rPr lang="en-US" sz="2400" dirty="0"/>
              <a:t>, </a:t>
            </a:r>
            <a:r>
              <a:rPr lang="en-US" sz="2400" b="1" dirty="0"/>
              <a:t>static site generation (SSG)</a:t>
            </a:r>
            <a:r>
              <a:rPr lang="en-US" sz="2400" dirty="0"/>
              <a:t>, and </a:t>
            </a:r>
            <a:r>
              <a:rPr lang="en-US" sz="2400" b="1" dirty="0"/>
              <a:t>client-side rendering (CSR)</a:t>
            </a:r>
            <a:r>
              <a:rPr lang="en-US" sz="2400" dirty="0"/>
              <a:t>. It’s especially popular for applications that need high performance, SEO optimization, and seamless user experiences.</a:t>
            </a:r>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“Page.tsx”?</a:t>
            </a:r>
          </a:p>
        </p:txBody>
      </p:sp>
      <p:sp>
        <p:nvSpPr>
          <p:cNvPr id="3" name="Text Placeholder 2"/>
          <p:cNvSpPr>
            <a:spLocks noGrp="1"/>
          </p:cNvSpPr>
          <p:nvPr>
            <p:ph type="body" idx="1"/>
          </p:nvPr>
        </p:nvSpPr>
        <p:spPr>
          <a:xfrm>
            <a:off x="228600" y="1524000"/>
            <a:ext cx="8915400" cy="5334000"/>
          </a:xfrm>
        </p:spPr>
        <p:txBody>
          <a:bodyPr>
            <a:normAutofit/>
          </a:bodyPr>
          <a:lstStyle/>
          <a:p>
            <a:r>
              <a:rPr lang="en-US" dirty="0"/>
              <a:t>“</a:t>
            </a:r>
            <a:r>
              <a:rPr lang="en-US" b="1" dirty="0" err="1"/>
              <a:t>Page.tsx</a:t>
            </a:r>
            <a:r>
              <a:rPr lang="en-US" b="1" dirty="0"/>
              <a:t>”</a:t>
            </a:r>
            <a:r>
              <a:rPr lang="en-US" dirty="0"/>
              <a:t> is a special file that defines the content and layout of a specific </a:t>
            </a:r>
            <a:r>
              <a:rPr lang="en-US" b="1" dirty="0"/>
              <a:t>page route</a:t>
            </a:r>
            <a:r>
              <a:rPr lang="en-US" dirty="0"/>
              <a:t> within the application. Each page.tsx file in the app or pages directory corresponds to a URL path. This file can be written in </a:t>
            </a:r>
            <a:r>
              <a:rPr lang="en-US" dirty="0" err="1"/>
              <a:t>TypeScript</a:t>
            </a:r>
            <a:r>
              <a:rPr lang="en-US" dirty="0"/>
              <a:t>, providing type safety and support for React components.</a:t>
            </a:r>
          </a:p>
          <a:p>
            <a:r>
              <a:rPr lang="en-US" b="1" dirty="0"/>
              <a:t>How page.tsx Works in Next.js</a:t>
            </a:r>
          </a:p>
          <a:p>
            <a:r>
              <a:rPr lang="en-US" dirty="0"/>
              <a:t>Each folder in the app or pages directory represents a route, and each page.tsx file in those folders represents the content of that route.</a:t>
            </a:r>
          </a:p>
          <a:p>
            <a:r>
              <a:rPr lang="en-US" dirty="0"/>
              <a:t>For example, if you have this structure:</a:t>
            </a:r>
          </a:p>
          <a:p>
            <a:r>
              <a:rPr lang="en-US" dirty="0"/>
              <a:t>/app</a:t>
            </a:r>
          </a:p>
          <a:p>
            <a:r>
              <a:rPr lang="en-US" dirty="0"/>
              <a:t> ├── about</a:t>
            </a:r>
          </a:p>
          <a:p>
            <a:r>
              <a:rPr lang="en-US" dirty="0"/>
              <a:t> │   └── page.tsx        // Becomes the /about route</a:t>
            </a:r>
          </a:p>
          <a:p>
            <a:r>
              <a:rPr lang="en-US" dirty="0"/>
              <a:t> ├── contact</a:t>
            </a:r>
          </a:p>
          <a:p>
            <a:r>
              <a:rPr lang="en-US" dirty="0"/>
              <a:t> │   └── page.tsx        // Becomes the /contact route</a:t>
            </a:r>
          </a:p>
          <a:p>
            <a:r>
              <a:rPr lang="en-US" dirty="0"/>
              <a:t> └── page.tsx            // Becomes the root route /</a:t>
            </a:r>
          </a:p>
          <a:p>
            <a:endParaRPr lang="en-US" dirty="0"/>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shade val="48000"/>
                <a:satMod val="230000"/>
              </a:schemeClr>
            </a:gs>
            <a:gs pos="60000">
              <a:schemeClr val="bg1">
                <a:shade val="92000"/>
                <a:satMod val="230000"/>
              </a:schemeClr>
            </a:gs>
            <a:gs pos="100000">
              <a:schemeClr val="bg1">
                <a:tint val="85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Layout.tsx?</a:t>
            </a:r>
          </a:p>
        </p:txBody>
      </p:sp>
      <p:sp>
        <p:nvSpPr>
          <p:cNvPr id="3" name="Text Placeholder 2"/>
          <p:cNvSpPr>
            <a:spLocks noGrp="1"/>
          </p:cNvSpPr>
          <p:nvPr>
            <p:ph type="body" idx="1"/>
          </p:nvPr>
        </p:nvSpPr>
        <p:spPr>
          <a:xfrm>
            <a:off x="228600" y="1862136"/>
            <a:ext cx="8763000" cy="4310064"/>
          </a:xfrm>
        </p:spPr>
        <p:txBody>
          <a:bodyPr>
            <a:normAutofit lnSpcReduction="10000"/>
          </a:bodyPr>
          <a:lstStyle/>
          <a:p>
            <a:r>
              <a:rPr lang="en-US" dirty="0"/>
              <a:t>‘</a:t>
            </a:r>
            <a:r>
              <a:rPr lang="en-US" b="1" dirty="0" err="1"/>
              <a:t>Layout.tsx</a:t>
            </a:r>
            <a:r>
              <a:rPr lang="en-US" dirty="0"/>
              <a:t>” files are used to create </a:t>
            </a:r>
            <a:r>
              <a:rPr lang="en-US" b="1" dirty="0"/>
              <a:t>shared layouts</a:t>
            </a:r>
            <a:r>
              <a:rPr lang="en-US" dirty="0"/>
              <a:t> that can wrap multiple pages in a consistent structure. When using the app directory, each layout.tsx file can define layouts that apply to all nested routes, enabling the use of shared components (like navigation bars, footers, and sidebars) without repeating them in every page component.</a:t>
            </a:r>
          </a:p>
          <a:p>
            <a:r>
              <a:rPr lang="en-US" b="1" dirty="0"/>
              <a:t>How Layouts Work in Next.js</a:t>
            </a:r>
          </a:p>
          <a:p>
            <a:r>
              <a:rPr lang="en-US" dirty="0"/>
              <a:t>Layout files work similarly to page files, but instead of defining a single route, they wrap around multiple routes.</a:t>
            </a:r>
          </a:p>
          <a:p>
            <a:r>
              <a:rPr lang="en-US" dirty="0"/>
              <a:t>Each layout.tsx component can define elements that stay consistent across all nested pages.</a:t>
            </a:r>
          </a:p>
          <a:p>
            <a:r>
              <a:rPr lang="en-US" b="1" dirty="0"/>
              <a:t>Layouts are </a:t>
            </a:r>
            <a:r>
              <a:rPr lang="en-US" b="1" dirty="0" err="1"/>
              <a:t>composable</a:t>
            </a:r>
            <a:r>
              <a:rPr lang="en-US" dirty="0"/>
              <a:t>: You can nest layouts within each other by adding additional layout.tsx files in subdirectories. Each layout applies to its own directory and any child directories.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&lt;Link&gt; Tag</a:t>
            </a:r>
          </a:p>
        </p:txBody>
      </p:sp>
      <p:sp>
        <p:nvSpPr>
          <p:cNvPr id="3" name="Text Placeholder 2"/>
          <p:cNvSpPr>
            <a:spLocks noGrp="1"/>
          </p:cNvSpPr>
          <p:nvPr>
            <p:ph type="body" idx="1"/>
          </p:nvPr>
        </p:nvSpPr>
        <p:spPr>
          <a:xfrm>
            <a:off x="304800" y="1600200"/>
            <a:ext cx="8458200" cy="4614864"/>
          </a:xfrm>
        </p:spPr>
        <p:txBody>
          <a:bodyPr>
            <a:normAutofit fontScale="92500" lnSpcReduction="20000"/>
          </a:bodyPr>
          <a:lstStyle/>
          <a:p>
            <a:pPr algn="just"/>
            <a:r>
              <a:rPr lang="en-US" sz="2400" b="1" dirty="0"/>
              <a:t>&lt;Link&gt;</a:t>
            </a:r>
            <a:r>
              <a:rPr lang="en-US" sz="2400" dirty="0"/>
              <a:t> component is used to create client-side navigation between pages within the app. It enables </a:t>
            </a:r>
            <a:r>
              <a:rPr lang="en-US" sz="2400" b="1" dirty="0"/>
              <a:t>single-page application (SPA)</a:t>
            </a:r>
            <a:r>
              <a:rPr lang="en-US" sz="2400" dirty="0"/>
              <a:t> behavior, meaning that navigating between pages is faster and doesn’t cause a full-page reload. The &lt;Link&gt; component is imported from next/link and provides seamless routing between different parts of the app.</a:t>
            </a:r>
          </a:p>
          <a:p>
            <a:pPr algn="just"/>
            <a:br>
              <a:rPr lang="en-US" sz="2400" dirty="0"/>
            </a:br>
            <a:endParaRPr lang="en-US" sz="2400" dirty="0"/>
          </a:p>
          <a:p>
            <a:r>
              <a:rPr lang="en-US" sz="2400" b="1" dirty="0"/>
              <a:t>&lt;Link&gt;</a:t>
            </a:r>
            <a:r>
              <a:rPr lang="en-US" sz="2400" dirty="0"/>
              <a:t>Tag Used for the following</a:t>
            </a:r>
            <a:r>
              <a:rPr lang="en-US" sz="2400" b="1" dirty="0"/>
              <a:t>&lt;/Link&gt;</a:t>
            </a:r>
            <a:br>
              <a:rPr lang="en-US" sz="2400" dirty="0"/>
            </a:br>
            <a:br>
              <a:rPr lang="en-US" sz="2400" dirty="0"/>
            </a:br>
            <a:r>
              <a:rPr lang="en-US" sz="2400" dirty="0"/>
              <a:t>1 - </a:t>
            </a:r>
            <a:r>
              <a:rPr lang="en-US" sz="2400" b="1" dirty="0"/>
              <a:t>Client-Side Navigation</a:t>
            </a:r>
            <a:r>
              <a:rPr lang="en-US" sz="2400" dirty="0"/>
              <a:t>:</a:t>
            </a:r>
            <a:br>
              <a:rPr lang="en-US" sz="2400" dirty="0"/>
            </a:br>
            <a:r>
              <a:rPr lang="en-US" sz="2400" dirty="0"/>
              <a:t>2 - </a:t>
            </a:r>
            <a:r>
              <a:rPr lang="en-US" sz="2400" b="1" dirty="0"/>
              <a:t>Prefetching</a:t>
            </a:r>
            <a:r>
              <a:rPr lang="en-US" sz="2400" dirty="0"/>
              <a:t>:</a:t>
            </a:r>
            <a:br>
              <a:rPr lang="en-US" sz="2400" dirty="0"/>
            </a:br>
            <a:r>
              <a:rPr lang="en-US" sz="2400" dirty="0"/>
              <a:t>3 - </a:t>
            </a:r>
            <a:r>
              <a:rPr lang="en-US" sz="2400" b="1" dirty="0"/>
              <a:t>Route Paths</a:t>
            </a:r>
            <a:r>
              <a:rPr lang="en-US" sz="2400" dirty="0"/>
              <a:t>:</a:t>
            </a:r>
          </a:p>
          <a:p>
            <a:r>
              <a:rPr lang="en-US" sz="2400" dirty="0"/>
              <a:t>4- </a:t>
            </a:r>
            <a:r>
              <a:rPr lang="en-US" b="1" dirty="0"/>
              <a:t> </a:t>
            </a:r>
            <a:r>
              <a:rPr lang="en-US" sz="2000" b="1" dirty="0"/>
              <a:t>Custom Routing Behaviors</a:t>
            </a:r>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95325"/>
            <a:ext cx="7239000" cy="1362075"/>
          </a:xfrm>
        </p:spPr>
        <p:txBody>
          <a:bodyPr/>
          <a:lstStyle/>
          <a:p>
            <a:r>
              <a:rPr lang="en-US" dirty="0"/>
              <a:t>“COMPONENTS in NEXTJS”</a:t>
            </a:r>
          </a:p>
        </p:txBody>
      </p:sp>
      <p:sp>
        <p:nvSpPr>
          <p:cNvPr id="3" name="Text Placeholder 2"/>
          <p:cNvSpPr>
            <a:spLocks noGrp="1"/>
          </p:cNvSpPr>
          <p:nvPr>
            <p:ph type="body" idx="1"/>
          </p:nvPr>
        </p:nvSpPr>
        <p:spPr>
          <a:xfrm>
            <a:off x="381000" y="2133600"/>
            <a:ext cx="8305800" cy="4157664"/>
          </a:xfrm>
        </p:spPr>
        <p:txBody>
          <a:bodyPr>
            <a:normAutofit/>
          </a:bodyPr>
          <a:lstStyle/>
          <a:p>
            <a:pPr algn="just"/>
            <a:r>
              <a:rPr lang="en-US" b="1" dirty="0"/>
              <a:t>“Components”</a:t>
            </a:r>
            <a:r>
              <a:rPr lang="en-US" dirty="0"/>
              <a:t> are reusable pieces of UI that help break down complex interfaces into manageable, smaller parts. Components in Next.js function the same way as in React, providing a modular and efficient way to build and maintain web applications. They can be functional or class-based and are commonly stored in a components directory to organize the project structure.</a:t>
            </a:r>
          </a:p>
          <a:p>
            <a:pPr algn="just"/>
            <a:r>
              <a:rPr lang="en-US" b="1" dirty="0"/>
              <a:t>Components</a:t>
            </a:r>
            <a:r>
              <a:rPr lang="en-US" dirty="0"/>
              <a:t> are use for :</a:t>
            </a:r>
          </a:p>
          <a:p>
            <a:pPr algn="just"/>
            <a:r>
              <a:rPr lang="en-US" dirty="0"/>
              <a:t>1- </a:t>
            </a:r>
            <a:r>
              <a:rPr lang="en-US" b="1" dirty="0"/>
              <a:t>Page Components</a:t>
            </a:r>
            <a:r>
              <a:rPr lang="en-US" dirty="0"/>
              <a:t>:</a:t>
            </a:r>
          </a:p>
          <a:p>
            <a:pPr algn="just"/>
            <a:r>
              <a:rPr lang="en-US" dirty="0"/>
              <a:t>2- </a:t>
            </a:r>
            <a:r>
              <a:rPr lang="en-US" b="1" dirty="0"/>
              <a:t>Layout Components</a:t>
            </a:r>
            <a:r>
              <a:rPr lang="en-US" dirty="0"/>
              <a:t>:</a:t>
            </a:r>
          </a:p>
          <a:p>
            <a:pPr algn="just"/>
            <a:r>
              <a:rPr lang="en-US" dirty="0"/>
              <a:t>3- </a:t>
            </a:r>
            <a:r>
              <a:rPr lang="en-US" b="1" dirty="0"/>
              <a:t>UI Components</a:t>
            </a:r>
            <a:r>
              <a:rPr lang="en-US" dirty="0"/>
              <a:t>:</a:t>
            </a:r>
          </a:p>
          <a:p>
            <a:pPr algn="just"/>
            <a:r>
              <a:rPr lang="en-US" dirty="0"/>
              <a:t>4- </a:t>
            </a:r>
            <a:r>
              <a:rPr lang="en-US" b="1" dirty="0"/>
              <a:t>Server Components</a:t>
            </a:r>
            <a:endParaRPr lang="en-US" dirty="0"/>
          </a:p>
          <a:p>
            <a:pPr algn="just"/>
            <a:r>
              <a:rPr lang="en-US" dirty="0"/>
              <a:t>5- </a:t>
            </a:r>
            <a:r>
              <a:rPr lang="en-US" b="1" dirty="0"/>
              <a:t>Client Components</a:t>
            </a:r>
            <a:r>
              <a:rPr lang="en-US" dirty="0"/>
              <a:t>:</a:t>
            </a:r>
          </a:p>
          <a:p>
            <a:pPr algn="just"/>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 NEXTJS”</a:t>
            </a:r>
          </a:p>
        </p:txBody>
      </p:sp>
      <p:sp>
        <p:nvSpPr>
          <p:cNvPr id="3" name="Text Placeholder 2"/>
          <p:cNvSpPr>
            <a:spLocks noGrp="1"/>
          </p:cNvSpPr>
          <p:nvPr>
            <p:ph type="body" idx="1"/>
          </p:nvPr>
        </p:nvSpPr>
        <p:spPr>
          <a:xfrm>
            <a:off x="381000" y="1633536"/>
            <a:ext cx="8001000" cy="3700464"/>
          </a:xfrm>
        </p:spPr>
        <p:txBody>
          <a:bodyPr/>
          <a:lstStyle/>
          <a:p>
            <a:r>
              <a:rPr lang="en-US" dirty="0"/>
              <a:t>The CSS can apply in various ways, depending on the project’s needs and the scope of the styling. Here’s an overview of each method / how to use </a:t>
            </a:r>
            <a:r>
              <a:rPr lang="en-US" dirty="0" err="1"/>
              <a:t>css</a:t>
            </a:r>
            <a:r>
              <a:rPr lang="en-US" dirty="0"/>
              <a:t> in </a:t>
            </a:r>
            <a:r>
              <a:rPr lang="en-US" dirty="0" err="1"/>
              <a:t>NextJS</a:t>
            </a:r>
            <a:r>
              <a:rPr lang="en-US" dirty="0"/>
              <a:t> project:</a:t>
            </a:r>
          </a:p>
          <a:p>
            <a:endParaRPr lang="en-US" dirty="0"/>
          </a:p>
          <a:p>
            <a:r>
              <a:rPr lang="en-US" dirty="0"/>
              <a:t>1- </a:t>
            </a:r>
            <a:r>
              <a:rPr lang="en-US" b="1" dirty="0"/>
              <a:t>Global CSS</a:t>
            </a:r>
            <a:br>
              <a:rPr lang="en-US" dirty="0"/>
            </a:br>
            <a:r>
              <a:rPr lang="en-US" dirty="0"/>
              <a:t>2- </a:t>
            </a:r>
            <a:r>
              <a:rPr lang="en-US" b="1" dirty="0"/>
              <a:t>CSS Modules</a:t>
            </a:r>
            <a:br>
              <a:rPr lang="en-US" dirty="0"/>
            </a:br>
            <a:r>
              <a:rPr lang="en-US" dirty="0"/>
              <a:t>3- </a:t>
            </a:r>
            <a:r>
              <a:rPr lang="en-US" b="1" dirty="0"/>
              <a:t>CSS-in-JS (Styled Components)</a:t>
            </a:r>
            <a:br>
              <a:rPr lang="en-US" b="1" dirty="0"/>
            </a:br>
            <a:r>
              <a:rPr lang="en-US" dirty="0"/>
              <a:t>4</a:t>
            </a:r>
            <a:r>
              <a:rPr lang="en-US" b="1" dirty="0"/>
              <a:t>- Inline Styles</a:t>
            </a:r>
          </a:p>
          <a:p>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365D-B8A3-255A-438A-B0294BE588C6}"/>
              </a:ext>
            </a:extLst>
          </p:cNvPr>
          <p:cNvSpPr>
            <a:spLocks noGrp="1"/>
          </p:cNvSpPr>
          <p:nvPr>
            <p:ph type="title"/>
          </p:nvPr>
        </p:nvSpPr>
        <p:spPr/>
        <p:txBody>
          <a:bodyPr/>
          <a:lstStyle/>
          <a:p>
            <a:r>
              <a:rPr lang="en-US" dirty="0"/>
              <a:t>TAILWIND CSS</a:t>
            </a:r>
          </a:p>
        </p:txBody>
      </p:sp>
      <p:sp>
        <p:nvSpPr>
          <p:cNvPr id="3" name="Text Placeholder 2">
            <a:extLst>
              <a:ext uri="{FF2B5EF4-FFF2-40B4-BE49-F238E27FC236}">
                <a16:creationId xmlns:a16="http://schemas.microsoft.com/office/drawing/2014/main" id="{18B99143-4196-1313-34D5-16142291EBAF}"/>
              </a:ext>
            </a:extLst>
          </p:cNvPr>
          <p:cNvSpPr>
            <a:spLocks noGrp="1"/>
          </p:cNvSpPr>
          <p:nvPr>
            <p:ph type="body" idx="1"/>
          </p:nvPr>
        </p:nvSpPr>
        <p:spPr>
          <a:xfrm>
            <a:off x="381000" y="1633536"/>
            <a:ext cx="8305800" cy="2286000"/>
          </a:xfrm>
        </p:spPr>
        <p:txBody>
          <a:bodyPr>
            <a:normAutofit/>
          </a:bodyPr>
          <a:lstStyle/>
          <a:p>
            <a:pPr algn="just"/>
            <a:r>
              <a:rPr lang="en-US" dirty="0"/>
              <a:t>Tailwind CSS is a </a:t>
            </a:r>
            <a:r>
              <a:rPr lang="en-US" b="1" dirty="0"/>
              <a:t>utility-first CSS framework</a:t>
            </a:r>
            <a:r>
              <a:rPr lang="en-US" dirty="0"/>
              <a:t> that provides a wide range of pre-designed, low-level CSS classes to build and style elements directly in HTML or JSX. Unlike traditional CSS frameworks, which offer pre-built components (like buttons, cards, etc.), Tailwind gives developers highly customizable utility classes that allow for rapid styling without writing custom CSS.</a:t>
            </a:r>
          </a:p>
          <a:p>
            <a:pPr algn="just"/>
            <a:endParaRPr lang="en-US" dirty="0"/>
          </a:p>
        </p:txBody>
      </p:sp>
      <p:sp>
        <p:nvSpPr>
          <p:cNvPr id="4" name="Text Placeholder 2">
            <a:extLst>
              <a:ext uri="{FF2B5EF4-FFF2-40B4-BE49-F238E27FC236}">
                <a16:creationId xmlns:a16="http://schemas.microsoft.com/office/drawing/2014/main" id="{CB6219F2-862E-44AC-879C-C103A888CC18}"/>
              </a:ext>
            </a:extLst>
          </p:cNvPr>
          <p:cNvSpPr txBox="1">
            <a:spLocks/>
          </p:cNvSpPr>
          <p:nvPr/>
        </p:nvSpPr>
        <p:spPr>
          <a:xfrm>
            <a:off x="422787" y="3855240"/>
            <a:ext cx="8153400" cy="2731296"/>
          </a:xfrm>
          <a:prstGeom prst="rect">
            <a:avLst/>
          </a:prstGeom>
        </p:spPr>
        <p:txBody>
          <a:bodyPr vert="horz" anchor="t">
            <a:normAutofit fontScale="92500" lnSpcReduction="20000"/>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en-US" b="1" dirty="0"/>
              <a:t>Key Features of Tailwind CSS</a:t>
            </a:r>
          </a:p>
          <a:p>
            <a:r>
              <a:rPr lang="en-US" dirty="0"/>
              <a:t>1- </a:t>
            </a:r>
            <a:r>
              <a:rPr lang="en-US" b="1" dirty="0"/>
              <a:t>Utility-First Approach</a:t>
            </a:r>
            <a:endParaRPr lang="en-US" dirty="0"/>
          </a:p>
          <a:p>
            <a:r>
              <a:rPr lang="en-US" dirty="0"/>
              <a:t>2- </a:t>
            </a:r>
            <a:r>
              <a:rPr lang="en-US" b="1" dirty="0"/>
              <a:t>Responsive Design</a:t>
            </a:r>
            <a:endParaRPr lang="en-US" dirty="0"/>
          </a:p>
          <a:p>
            <a:r>
              <a:rPr lang="en-US" b="1" dirty="0"/>
              <a:t>3- Customization</a:t>
            </a:r>
          </a:p>
          <a:p>
            <a:r>
              <a:rPr lang="en-US" dirty="0"/>
              <a:t>4- </a:t>
            </a:r>
            <a:r>
              <a:rPr lang="en-US" b="1" dirty="0"/>
              <a:t>Purge CSS for Optimization</a:t>
            </a:r>
            <a:endParaRPr lang="en-US" dirty="0"/>
          </a:p>
          <a:p>
            <a:r>
              <a:rPr lang="en-US" dirty="0"/>
              <a:t>5- </a:t>
            </a:r>
            <a:r>
              <a:rPr lang="en-US" b="1" dirty="0"/>
              <a:t>No Naming Conflicts</a:t>
            </a:r>
          </a:p>
          <a:p>
            <a:r>
              <a:rPr lang="en-US" dirty="0"/>
              <a:t>6- </a:t>
            </a:r>
            <a:r>
              <a:rPr lang="en-US" b="1" dirty="0"/>
              <a:t>Consistent Design System</a:t>
            </a:r>
            <a:endParaRPr lang="en-US" dirty="0"/>
          </a:p>
          <a:p>
            <a:endParaRPr lang="en-US" dirty="0"/>
          </a:p>
          <a:p>
            <a:r>
              <a:rPr lang="en-US" dirty="0"/>
              <a:t> </a:t>
            </a:r>
          </a:p>
        </p:txBody>
      </p:sp>
    </p:spTree>
    <p:extLst>
      <p:ext uri="{BB962C8B-B14F-4D97-AF65-F5344CB8AC3E}">
        <p14:creationId xmlns:p14="http://schemas.microsoft.com/office/powerpoint/2010/main" val="1184403021"/>
      </p:ext>
    </p:extLst>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3D6D-7E6E-9336-4BDC-F9A46590E1A4}"/>
              </a:ext>
            </a:extLst>
          </p:cNvPr>
          <p:cNvSpPr>
            <a:spLocks noGrp="1"/>
          </p:cNvSpPr>
          <p:nvPr>
            <p:ph type="title"/>
          </p:nvPr>
        </p:nvSpPr>
        <p:spPr/>
        <p:txBody>
          <a:bodyPr/>
          <a:lstStyle/>
          <a:p>
            <a:r>
              <a:rPr lang="en-US" dirty="0"/>
              <a:t>TAILWIND VS STANDARD CSS</a:t>
            </a:r>
          </a:p>
        </p:txBody>
      </p:sp>
      <p:sp>
        <p:nvSpPr>
          <p:cNvPr id="3" name="Text Placeholder 2">
            <a:extLst>
              <a:ext uri="{FF2B5EF4-FFF2-40B4-BE49-F238E27FC236}">
                <a16:creationId xmlns:a16="http://schemas.microsoft.com/office/drawing/2014/main" id="{7FF2165D-8B03-3802-5A58-168053C4CDB4}"/>
              </a:ext>
            </a:extLst>
          </p:cNvPr>
          <p:cNvSpPr>
            <a:spLocks noGrp="1"/>
          </p:cNvSpPr>
          <p:nvPr>
            <p:ph type="body" idx="1"/>
          </p:nvPr>
        </p:nvSpPr>
        <p:spPr>
          <a:xfrm>
            <a:off x="0" y="1633536"/>
            <a:ext cx="9144000" cy="5072064"/>
          </a:xfrm>
          <a:ln>
            <a:noFill/>
          </a:ln>
        </p:spPr>
        <p:txBody>
          <a:bodyPr>
            <a:normAutofit lnSpcReduction="10000"/>
          </a:bodyPr>
          <a:lstStyle/>
          <a:p>
            <a:pPr algn="ctr"/>
            <a:r>
              <a:rPr lang="en-US" b="1" dirty="0"/>
              <a:t>1. Approach to Styling</a:t>
            </a:r>
          </a:p>
          <a:p>
            <a:r>
              <a:rPr lang="en-US" sz="1600" b="1" dirty="0"/>
              <a:t>Tailwind CSS: 	</a:t>
            </a:r>
            <a:r>
              <a:rPr lang="en-US" sz="1600" dirty="0"/>
              <a:t>Uses a </a:t>
            </a:r>
            <a:r>
              <a:rPr lang="en-US" sz="1600" b="1" dirty="0"/>
              <a:t>utility-first approach</a:t>
            </a:r>
            <a:r>
              <a:rPr lang="en-US" sz="1600" dirty="0"/>
              <a:t> with many pre-defined classes that can be 		directly applied to HTML elements to style them.</a:t>
            </a:r>
          </a:p>
          <a:p>
            <a:r>
              <a:rPr lang="en-US" sz="1600" b="1" dirty="0"/>
              <a:t>Standard CSS:	</a:t>
            </a:r>
            <a:r>
              <a:rPr lang="en-US" sz="1600" dirty="0"/>
              <a:t>Uses </a:t>
            </a:r>
            <a:r>
              <a:rPr lang="en-US" sz="1600" b="1" dirty="0"/>
              <a:t>custom classes and stylesheets</a:t>
            </a:r>
            <a:r>
              <a:rPr lang="en-US" sz="1600" dirty="0"/>
              <a:t>, where you write CSS rules targeting 		specific elements or classes in a separate CSS file.</a:t>
            </a:r>
          </a:p>
          <a:p>
            <a:r>
              <a:rPr lang="en-US" sz="1600" dirty="0"/>
              <a:t>_______________________________________________________________________________________</a:t>
            </a:r>
          </a:p>
          <a:p>
            <a:pPr algn="ctr"/>
            <a:r>
              <a:rPr lang="en-US" b="1" dirty="0"/>
              <a:t>2. Styling Workflow</a:t>
            </a:r>
          </a:p>
          <a:p>
            <a:r>
              <a:rPr lang="en-US" sz="1600" b="1" dirty="0"/>
              <a:t>Tailwind CSS: 	</a:t>
            </a:r>
            <a:r>
              <a:rPr lang="en-US" sz="1600" dirty="0"/>
              <a:t>You style components </a:t>
            </a:r>
            <a:r>
              <a:rPr lang="en-US" sz="1600" b="1" dirty="0"/>
              <a:t>inline</a:t>
            </a:r>
            <a:r>
              <a:rPr lang="en-US" sz="1600" dirty="0"/>
              <a:t> by adding classes directly to HTML 			elements. This allows you to see the styling while writing the HTML or JSX, 		without switching files.</a:t>
            </a:r>
          </a:p>
          <a:p>
            <a:r>
              <a:rPr lang="en-US" sz="1600" dirty="0"/>
              <a:t>Standard CSS:	You define styles in a </a:t>
            </a:r>
            <a:r>
              <a:rPr lang="en-US" sz="1600" b="1" dirty="0"/>
              <a:t>separate CSS file</a:t>
            </a:r>
            <a:r>
              <a:rPr lang="en-US" sz="1600" dirty="0"/>
              <a:t> or CSS-in-JS (for React) and 		apply those classes to your elements in HTML.</a:t>
            </a:r>
          </a:p>
          <a:p>
            <a:r>
              <a:rPr lang="en-US" sz="1600" dirty="0"/>
              <a:t>_______________________________________________________________________________________</a:t>
            </a:r>
          </a:p>
          <a:p>
            <a:pPr algn="ctr"/>
            <a:r>
              <a:rPr lang="en-US" b="1" dirty="0"/>
              <a:t>3. Code Reusability</a:t>
            </a:r>
          </a:p>
          <a:p>
            <a:r>
              <a:rPr lang="en-US" sz="1700" b="1" dirty="0"/>
              <a:t>Tailwind CSS: 	</a:t>
            </a:r>
            <a:r>
              <a:rPr lang="en-US" sz="1600" dirty="0"/>
              <a:t>Encourages reusability through a consistent </a:t>
            </a:r>
            <a:r>
              <a:rPr lang="en-US" sz="1600" b="1" dirty="0"/>
              <a:t>utility class system</a:t>
            </a:r>
            <a:r>
              <a:rPr lang="en-US" sz="1600" dirty="0"/>
              <a:t>, making it 		easy to apply the same styles without repeating custom class names. 		However, if you need the same</a:t>
            </a:r>
          </a:p>
          <a:p>
            <a:r>
              <a:rPr lang="en-US" sz="1700" dirty="0"/>
              <a:t>Standard CSS:	</a:t>
            </a:r>
            <a:r>
              <a:rPr lang="en-US" sz="1600" dirty="0"/>
              <a:t>Encourages reusability by creating reusable </a:t>
            </a:r>
            <a:r>
              <a:rPr lang="en-US" sz="1600" b="1" dirty="0"/>
              <a:t>custom classes</a:t>
            </a:r>
            <a:r>
              <a:rPr lang="en-US" sz="1600" dirty="0"/>
              <a:t> and </a:t>
            </a:r>
            <a:r>
              <a:rPr lang="en-US" sz="1600" b="1" dirty="0"/>
              <a:t>CSS 		variables</a:t>
            </a:r>
            <a:r>
              <a:rPr lang="en-US" sz="1600" dirty="0"/>
              <a:t> that can be applied across different parts of the application.</a:t>
            </a:r>
            <a:endParaRPr lang="en-US" sz="1700" dirty="0"/>
          </a:p>
          <a:p>
            <a:pPr algn="ctr"/>
            <a:endParaRPr lang="en-US" b="1" dirty="0"/>
          </a:p>
          <a:p>
            <a:endParaRPr lang="en-US" sz="1600" dirty="0"/>
          </a:p>
          <a:p>
            <a:endParaRPr lang="en-US" sz="1600" dirty="0"/>
          </a:p>
        </p:txBody>
      </p:sp>
    </p:spTree>
    <p:extLst>
      <p:ext uri="{BB962C8B-B14F-4D97-AF65-F5344CB8AC3E}">
        <p14:creationId xmlns:p14="http://schemas.microsoft.com/office/powerpoint/2010/main" val="124176462"/>
      </p:ext>
    </p:extLst>
  </p:cSld>
  <p:clrMapOvr>
    <a:masterClrMapping/>
  </p:clrMapOvr>
  <mc:AlternateContent xmlns:mc="http://schemas.openxmlformats.org/markup-compatibility/2006">
    <mc:Choice xmlns:p14="http://schemas.microsoft.com/office/powerpoint/2010/main" Requires="p14">
      <p:transition spd="slow" p14:dur="2500" advClick="0" advTm="5000">
        <p:blinds dir="vert"/>
        <p:sndAc>
          <p:stSnd>
            <p:snd r:embed="rId2" name="arrow.wav"/>
          </p:stSnd>
        </p:sndAc>
      </p:transition>
    </mc:Choice>
    <mc:Fallback>
      <p:transition spd="slow" advClick="0" advTm="5000">
        <p:blinds dir="vert"/>
        <p:sndAc>
          <p:stSnd>
            <p:snd r:embed="rId2" name="arrow.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430</TotalTime>
  <Words>1109</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Verdana</vt:lpstr>
      <vt:lpstr>Wingdings 2</vt:lpstr>
      <vt:lpstr>Verve</vt:lpstr>
      <vt:lpstr>PRESENTATION</vt:lpstr>
      <vt:lpstr>What is NEXTJS?</vt:lpstr>
      <vt:lpstr>What is “Page.tsx”?</vt:lpstr>
      <vt:lpstr>What is Layout.tsx?</vt:lpstr>
      <vt:lpstr>&lt;Link&gt; Tag</vt:lpstr>
      <vt:lpstr>“COMPONENTS in NEXTJS”</vt:lpstr>
      <vt:lpstr>“CSS in NEXTJS”</vt:lpstr>
      <vt:lpstr>TAILWIND CSS</vt:lpstr>
      <vt:lpstr>TAILWIND VS STANDARD CSS</vt:lpstr>
      <vt:lpstr>TAILWIND VS STANDARD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 PRESENTATION</dc:title>
  <dc:creator>FAISAL</dc:creator>
  <cp:lastModifiedBy>HP</cp:lastModifiedBy>
  <cp:revision>26</cp:revision>
  <dcterms:created xsi:type="dcterms:W3CDTF">2024-11-02T06:30:34Z</dcterms:created>
  <dcterms:modified xsi:type="dcterms:W3CDTF">2024-11-02T16:49:42Z</dcterms:modified>
</cp:coreProperties>
</file>