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60" r:id="rId3"/>
    <p:sldId id="261" r:id="rId4"/>
    <p:sldId id="263" r:id="rId5"/>
    <p:sldId id="295" r:id="rId6"/>
    <p:sldId id="297" r:id="rId7"/>
    <p:sldId id="298" r:id="rId8"/>
    <p:sldId id="300" r:id="rId9"/>
    <p:sldId id="265" r:id="rId10"/>
    <p:sldId id="264" r:id="rId11"/>
    <p:sldId id="301" r:id="rId12"/>
    <p:sldId id="258" r:id="rId13"/>
    <p:sldId id="259" r:id="rId14"/>
    <p:sldId id="296" r:id="rId15"/>
    <p:sldId id="266" r:id="rId16"/>
    <p:sldId id="256" r:id="rId1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334" autoAdjust="0"/>
  </p:normalViewPr>
  <p:slideViewPr>
    <p:cSldViewPr snapToGrid="0">
      <p:cViewPr varScale="1">
        <p:scale>
          <a:sx n="58" d="100"/>
          <a:sy n="58" d="100"/>
        </p:scale>
        <p:origin x="12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B6225-9DB2-43F0-8D12-04F866A8B441}" type="datetimeFigureOut">
              <a:rPr lang="en-PK" smtClean="0"/>
              <a:t>12/24/2023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CA1A4-1B2B-4548-B424-DD8DBBB865C7}" type="slidenum">
              <a:rPr lang="en-PK" smtClean="0"/>
              <a:t>‹#›</a:t>
            </a:fld>
            <a:endParaRPr lang="en-PK"/>
          </a:p>
        </p:txBody>
      </p:sp>
    </p:spTree>
    <p:extLst>
      <p:ext uri="{BB962C8B-B14F-4D97-AF65-F5344CB8AC3E}">
        <p14:creationId xmlns:p14="http://schemas.microsoft.com/office/powerpoint/2010/main" val="2551842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gp_D8r-2hwk&amp;feature=youtu.be&amp;t=50"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ima.umn.edu/~arnold/disasters/patriot.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Attempting to fit 64 bits into a 16-bit variable flipped the Ariane 5 rocket 90 degrees in the wrong direction, </a:t>
            </a:r>
            <a:r>
              <a:rPr lang="en-US" sz="1200" b="0" i="0" u="none" strike="noStrike" kern="1200" dirty="0">
                <a:solidFill>
                  <a:schemeClr val="tx1"/>
                </a:solidFill>
                <a:effectLst/>
                <a:latin typeface="+mn-lt"/>
                <a:ea typeface="+mn-ea"/>
                <a:cs typeface="+mn-cs"/>
                <a:hlinkClick r:id="rId3"/>
              </a:rPr>
              <a:t>causing it to self-destruct mid-launch</a:t>
            </a:r>
            <a:r>
              <a:rPr lang="en-US" sz="1200" b="0" i="0" kern="1200" dirty="0">
                <a:solidFill>
                  <a:schemeClr val="tx1"/>
                </a:solidFill>
                <a:effectLst/>
                <a:latin typeface="+mn-lt"/>
                <a:ea typeface="+mn-ea"/>
                <a:cs typeface="+mn-cs"/>
              </a:rPr>
              <a:t>. This is considered one of the most expensive computer bugs in history. </a:t>
            </a:r>
          </a:p>
          <a:p>
            <a:r>
              <a:rPr lang="en-US" sz="1200" b="0" i="0" kern="1200" dirty="0">
                <a:solidFill>
                  <a:schemeClr val="tx1"/>
                </a:solidFill>
                <a:effectLst/>
                <a:latin typeface="+mn-lt"/>
                <a:ea typeface="+mn-ea"/>
                <a:cs typeface="+mn-cs"/>
              </a:rPr>
              <a:t>This story is a good reminder that assumptions in old code can lead to unexpected consequences when applied to a different situation.</a:t>
            </a:r>
            <a:endParaRPr lang="en-PK" dirty="0"/>
          </a:p>
        </p:txBody>
      </p:sp>
      <p:sp>
        <p:nvSpPr>
          <p:cNvPr id="4" name="Slide Number Placeholder 3"/>
          <p:cNvSpPr>
            <a:spLocks noGrp="1"/>
          </p:cNvSpPr>
          <p:nvPr>
            <p:ph type="sldNum" sz="quarter" idx="5"/>
          </p:nvPr>
        </p:nvSpPr>
        <p:spPr/>
        <p:txBody>
          <a:bodyPr/>
          <a:lstStyle/>
          <a:p>
            <a:fld id="{E88890C1-48F6-4E0F-A321-0B2AC0580043}" type="slidenum">
              <a:rPr lang="en-US" smtClean="0"/>
              <a:t>4</a:t>
            </a:fld>
            <a:endParaRPr lang="en-US"/>
          </a:p>
        </p:txBody>
      </p:sp>
    </p:spTree>
    <p:extLst>
      <p:ext uri="{BB962C8B-B14F-4D97-AF65-F5344CB8AC3E}">
        <p14:creationId xmlns:p14="http://schemas.microsoft.com/office/powerpoint/2010/main" val="651658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Morris is now a professor at the Massachusetts Institute of Technology. A disk with the worm’s source code is now housed at the museum of University of Boston.</a:t>
            </a:r>
            <a:endParaRPr lang="en-PK" dirty="0"/>
          </a:p>
        </p:txBody>
      </p:sp>
      <p:sp>
        <p:nvSpPr>
          <p:cNvPr id="4" name="Slide Number Placeholder 3"/>
          <p:cNvSpPr>
            <a:spLocks noGrp="1"/>
          </p:cNvSpPr>
          <p:nvPr>
            <p:ph type="sldNum" sz="quarter" idx="5"/>
          </p:nvPr>
        </p:nvSpPr>
        <p:spPr/>
        <p:txBody>
          <a:bodyPr/>
          <a:lstStyle/>
          <a:p>
            <a:fld id="{E88890C1-48F6-4E0F-A321-0B2AC0580043}" type="slidenum">
              <a:rPr lang="en-US" smtClean="0"/>
              <a:t>7</a:t>
            </a:fld>
            <a:endParaRPr lang="en-US"/>
          </a:p>
        </p:txBody>
      </p:sp>
    </p:spTree>
    <p:extLst>
      <p:ext uri="{BB962C8B-B14F-4D97-AF65-F5344CB8AC3E}">
        <p14:creationId xmlns:p14="http://schemas.microsoft.com/office/powerpoint/2010/main" val="288462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Unfortunately, an incorrect algorithm deployed on one of Knight’s production servers was designed to do the opposite calculations on buying and selling.</a:t>
            </a:r>
            <a:endParaRPr lang="en-PK" dirty="0"/>
          </a:p>
        </p:txBody>
      </p:sp>
      <p:sp>
        <p:nvSpPr>
          <p:cNvPr id="4" name="Slide Number Placeholder 3"/>
          <p:cNvSpPr>
            <a:spLocks noGrp="1"/>
          </p:cNvSpPr>
          <p:nvPr>
            <p:ph type="sldNum" sz="quarter" idx="5"/>
          </p:nvPr>
        </p:nvSpPr>
        <p:spPr/>
        <p:txBody>
          <a:bodyPr/>
          <a:lstStyle/>
          <a:p>
            <a:fld id="{E88890C1-48F6-4E0F-A321-0B2AC0580043}" type="slidenum">
              <a:rPr lang="en-US" smtClean="0"/>
              <a:t>8</a:t>
            </a:fld>
            <a:endParaRPr lang="en-US"/>
          </a:p>
        </p:txBody>
      </p:sp>
    </p:spTree>
    <p:extLst>
      <p:ext uri="{BB962C8B-B14F-4D97-AF65-F5344CB8AC3E}">
        <p14:creationId xmlns:p14="http://schemas.microsoft.com/office/powerpoint/2010/main" val="2125398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most tragic computer bug story is about Therac-25, a machine meant to deliver radiation therapy to cancer patients. However, race conditions in the codebase and a lack of hardware safety features caused radiation overdoses that led to 3 deaths.</a:t>
            </a:r>
            <a:endParaRPr lang="en-PK" dirty="0"/>
          </a:p>
        </p:txBody>
      </p:sp>
      <p:sp>
        <p:nvSpPr>
          <p:cNvPr id="4" name="Slide Number Placeholder 3"/>
          <p:cNvSpPr>
            <a:spLocks noGrp="1"/>
          </p:cNvSpPr>
          <p:nvPr>
            <p:ph type="sldNum" sz="quarter" idx="5"/>
          </p:nvPr>
        </p:nvSpPr>
        <p:spPr/>
        <p:txBody>
          <a:bodyPr/>
          <a:lstStyle/>
          <a:p>
            <a:fld id="{E88890C1-48F6-4E0F-A321-0B2AC0580043}" type="slidenum">
              <a:rPr lang="en-US" smtClean="0"/>
              <a:t>11</a:t>
            </a:fld>
            <a:endParaRPr lang="en-US"/>
          </a:p>
        </p:txBody>
      </p:sp>
    </p:spTree>
    <p:extLst>
      <p:ext uri="{BB962C8B-B14F-4D97-AF65-F5344CB8AC3E}">
        <p14:creationId xmlns:p14="http://schemas.microsoft.com/office/powerpoint/2010/main" val="311553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AT&amp;T said that a logic error in its computer software caused the nine-hour long-distance line failure that jammed an estimated 50 million calls and also affected 800 service numbers and computer lines.</a:t>
            </a:r>
            <a:endParaRPr lang="en-PK" dirty="0"/>
          </a:p>
        </p:txBody>
      </p:sp>
      <p:sp>
        <p:nvSpPr>
          <p:cNvPr id="4" name="Slide Number Placeholder 3"/>
          <p:cNvSpPr>
            <a:spLocks noGrp="1"/>
          </p:cNvSpPr>
          <p:nvPr>
            <p:ph type="sldNum" sz="quarter" idx="5"/>
          </p:nvPr>
        </p:nvSpPr>
        <p:spPr/>
        <p:txBody>
          <a:bodyPr/>
          <a:lstStyle/>
          <a:p>
            <a:fld id="{E88890C1-48F6-4E0F-A321-0B2AC0580043}" type="slidenum">
              <a:rPr lang="en-US" smtClean="0"/>
              <a:t>12</a:t>
            </a:fld>
            <a:endParaRPr lang="en-US"/>
          </a:p>
        </p:txBody>
      </p:sp>
    </p:spTree>
    <p:extLst>
      <p:ext uri="{BB962C8B-B14F-4D97-AF65-F5344CB8AC3E}">
        <p14:creationId xmlns:p14="http://schemas.microsoft.com/office/powerpoint/2010/main" val="1176479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Sometimes, the cost of a software glitch can’t be measured in dollars. In February of 1991, a U.S. Patriot missile defense system in Saudi Arabia, </a:t>
            </a:r>
            <a:r>
              <a:rPr lang="en-US" sz="1200" b="0" i="0" u="none" strike="noStrike" kern="1200" dirty="0">
                <a:solidFill>
                  <a:schemeClr val="tx1"/>
                </a:solidFill>
                <a:effectLst/>
                <a:latin typeface="+mn-lt"/>
                <a:ea typeface="+mn-ea"/>
                <a:cs typeface="+mn-cs"/>
                <a:hlinkClick r:id="rId3"/>
              </a:rPr>
              <a:t>failed to detect an attack on an Army barracks</a:t>
            </a:r>
            <a:r>
              <a:rPr lang="en-US" sz="1200" b="0" i="0" kern="1200" dirty="0">
                <a:solidFill>
                  <a:schemeClr val="tx1"/>
                </a:solidFill>
                <a:effectLst/>
                <a:latin typeface="+mn-lt"/>
                <a:ea typeface="+mn-ea"/>
                <a:cs typeface="+mn-cs"/>
              </a:rPr>
              <a:t>. A government report found that a software problem led to an inaccurate tracking calculation that became worse the longer the system operated. On the day of the incident, the system had been operating for more than 100 hours, and the inaccuracy was serious enough to cause the system to look in the wrong place for the incoming missile. The attack killed 28 American soldiers. Prior to the incident, Army officials had fixed the software to improve the Patriot systems accuracy. That modified software reached the base the day after the attack.</a:t>
            </a:r>
            <a:endParaRPr lang="en-PK" dirty="0"/>
          </a:p>
        </p:txBody>
      </p:sp>
      <p:sp>
        <p:nvSpPr>
          <p:cNvPr id="4" name="Slide Number Placeholder 3"/>
          <p:cNvSpPr>
            <a:spLocks noGrp="1"/>
          </p:cNvSpPr>
          <p:nvPr>
            <p:ph type="sldNum" sz="quarter" idx="5"/>
          </p:nvPr>
        </p:nvSpPr>
        <p:spPr/>
        <p:txBody>
          <a:bodyPr/>
          <a:lstStyle/>
          <a:p>
            <a:fld id="{E88890C1-48F6-4E0F-A321-0B2AC0580043}" type="slidenum">
              <a:rPr lang="en-US" smtClean="0"/>
              <a:t>13</a:t>
            </a:fld>
            <a:endParaRPr lang="en-US"/>
          </a:p>
        </p:txBody>
      </p:sp>
    </p:spTree>
    <p:extLst>
      <p:ext uri="{BB962C8B-B14F-4D97-AF65-F5344CB8AC3E}">
        <p14:creationId xmlns:p14="http://schemas.microsoft.com/office/powerpoint/2010/main" val="471589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7284-D539-425E-B35C-3145E3649F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CD446A44-228E-47AB-9A48-1AD57EC2AE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CAED0DC-01C1-4470-883E-4EC531C0440C}"/>
              </a:ext>
            </a:extLst>
          </p:cNvPr>
          <p:cNvSpPr>
            <a:spLocks noGrp="1"/>
          </p:cNvSpPr>
          <p:nvPr>
            <p:ph type="dt" sz="half" idx="10"/>
          </p:nvPr>
        </p:nvSpPr>
        <p:spPr/>
        <p:txBody>
          <a:bodyPr/>
          <a:lstStyle/>
          <a:p>
            <a:fld id="{15F9A594-8AF5-4DF1-A009-D656431FAFC2}" type="datetimeFigureOut">
              <a:rPr lang="en-PK" smtClean="0"/>
              <a:t>12/24/2023</a:t>
            </a:fld>
            <a:endParaRPr lang="en-PK"/>
          </a:p>
        </p:txBody>
      </p:sp>
      <p:sp>
        <p:nvSpPr>
          <p:cNvPr id="5" name="Footer Placeholder 4">
            <a:extLst>
              <a:ext uri="{FF2B5EF4-FFF2-40B4-BE49-F238E27FC236}">
                <a16:creationId xmlns:a16="http://schemas.microsoft.com/office/drawing/2014/main" id="{5D97F57E-C90C-4222-8A3C-567A5A24E39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D91ABEE-9B2D-4979-8D11-29FC3A825ADA}"/>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2837085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ACEA-B63D-47EA-B08D-5834EE609A58}"/>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F53C897-5266-4375-ADE1-047FACBB9D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0C78E10-FF35-4B0B-9925-050FB1948811}"/>
              </a:ext>
            </a:extLst>
          </p:cNvPr>
          <p:cNvSpPr>
            <a:spLocks noGrp="1"/>
          </p:cNvSpPr>
          <p:nvPr>
            <p:ph type="dt" sz="half" idx="10"/>
          </p:nvPr>
        </p:nvSpPr>
        <p:spPr/>
        <p:txBody>
          <a:bodyPr/>
          <a:lstStyle/>
          <a:p>
            <a:fld id="{15F9A594-8AF5-4DF1-A009-D656431FAFC2}" type="datetimeFigureOut">
              <a:rPr lang="en-PK" smtClean="0"/>
              <a:t>12/24/2023</a:t>
            </a:fld>
            <a:endParaRPr lang="en-PK"/>
          </a:p>
        </p:txBody>
      </p:sp>
      <p:sp>
        <p:nvSpPr>
          <p:cNvPr id="5" name="Footer Placeholder 4">
            <a:extLst>
              <a:ext uri="{FF2B5EF4-FFF2-40B4-BE49-F238E27FC236}">
                <a16:creationId xmlns:a16="http://schemas.microsoft.com/office/drawing/2014/main" id="{43631300-6953-453A-A437-B6EFF08407A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1E6EFE1-E3AA-4034-B34F-D9E21B1D0172}"/>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146085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2F927-BDAB-4A9C-9DBE-5F71BE6785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66B86E8-DEA4-4024-82F5-E6EBDC3C0E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6E64285-5E27-444A-A8FB-0CEBF6FBC938}"/>
              </a:ext>
            </a:extLst>
          </p:cNvPr>
          <p:cNvSpPr>
            <a:spLocks noGrp="1"/>
          </p:cNvSpPr>
          <p:nvPr>
            <p:ph type="dt" sz="half" idx="10"/>
          </p:nvPr>
        </p:nvSpPr>
        <p:spPr/>
        <p:txBody>
          <a:bodyPr/>
          <a:lstStyle/>
          <a:p>
            <a:fld id="{15F9A594-8AF5-4DF1-A009-D656431FAFC2}" type="datetimeFigureOut">
              <a:rPr lang="en-PK" smtClean="0"/>
              <a:t>12/24/2023</a:t>
            </a:fld>
            <a:endParaRPr lang="en-PK"/>
          </a:p>
        </p:txBody>
      </p:sp>
      <p:sp>
        <p:nvSpPr>
          <p:cNvPr id="5" name="Footer Placeholder 4">
            <a:extLst>
              <a:ext uri="{FF2B5EF4-FFF2-40B4-BE49-F238E27FC236}">
                <a16:creationId xmlns:a16="http://schemas.microsoft.com/office/drawing/2014/main" id="{EF4BFB1C-E711-4131-94DD-295DF90ACFE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B54265E-337A-449C-A06D-AE6742293BEB}"/>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7927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3B757-15E5-4742-9A2A-B9306D647181}"/>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F4D2B7A-5376-40DE-A838-B88BC0B1CF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29D9588-5085-4333-9925-BC157349FFFE}"/>
              </a:ext>
            </a:extLst>
          </p:cNvPr>
          <p:cNvSpPr>
            <a:spLocks noGrp="1"/>
          </p:cNvSpPr>
          <p:nvPr>
            <p:ph type="dt" sz="half" idx="10"/>
          </p:nvPr>
        </p:nvSpPr>
        <p:spPr/>
        <p:txBody>
          <a:bodyPr/>
          <a:lstStyle/>
          <a:p>
            <a:fld id="{15F9A594-8AF5-4DF1-A009-D656431FAFC2}" type="datetimeFigureOut">
              <a:rPr lang="en-PK" smtClean="0"/>
              <a:t>12/24/2023</a:t>
            </a:fld>
            <a:endParaRPr lang="en-PK"/>
          </a:p>
        </p:txBody>
      </p:sp>
      <p:sp>
        <p:nvSpPr>
          <p:cNvPr id="5" name="Footer Placeholder 4">
            <a:extLst>
              <a:ext uri="{FF2B5EF4-FFF2-40B4-BE49-F238E27FC236}">
                <a16:creationId xmlns:a16="http://schemas.microsoft.com/office/drawing/2014/main" id="{2E735A0C-363B-4435-A851-7E2FE7A1292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B0702C5-0B69-4029-BF32-3ED9EB5AD953}"/>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413619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6B808-7EA8-480C-93A9-58836AB22C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F6FD4AD0-E89F-4E52-BF64-D4C31E97C2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2DD06C-0965-489D-8353-454FE3FDB37D}"/>
              </a:ext>
            </a:extLst>
          </p:cNvPr>
          <p:cNvSpPr>
            <a:spLocks noGrp="1"/>
          </p:cNvSpPr>
          <p:nvPr>
            <p:ph type="dt" sz="half" idx="10"/>
          </p:nvPr>
        </p:nvSpPr>
        <p:spPr/>
        <p:txBody>
          <a:bodyPr/>
          <a:lstStyle/>
          <a:p>
            <a:fld id="{15F9A594-8AF5-4DF1-A009-D656431FAFC2}" type="datetimeFigureOut">
              <a:rPr lang="en-PK" smtClean="0"/>
              <a:t>12/24/2023</a:t>
            </a:fld>
            <a:endParaRPr lang="en-PK"/>
          </a:p>
        </p:txBody>
      </p:sp>
      <p:sp>
        <p:nvSpPr>
          <p:cNvPr id="5" name="Footer Placeholder 4">
            <a:extLst>
              <a:ext uri="{FF2B5EF4-FFF2-40B4-BE49-F238E27FC236}">
                <a16:creationId xmlns:a16="http://schemas.microsoft.com/office/drawing/2014/main" id="{57F075D9-359D-47CE-BCF7-FEA0D06EF68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36E2DD7-A139-4863-A3E3-0AA63145FE3A}"/>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249650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F13E-BE08-4145-B6D2-56BEE453915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E737A13-F628-4899-820B-D4A3454EE1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066BFEB8-992B-4EF4-BF8B-C2C7E55E0B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874F2C59-A9DB-4FBD-92A7-7AE3CACAA5DE}"/>
              </a:ext>
            </a:extLst>
          </p:cNvPr>
          <p:cNvSpPr>
            <a:spLocks noGrp="1"/>
          </p:cNvSpPr>
          <p:nvPr>
            <p:ph type="dt" sz="half" idx="10"/>
          </p:nvPr>
        </p:nvSpPr>
        <p:spPr/>
        <p:txBody>
          <a:bodyPr/>
          <a:lstStyle/>
          <a:p>
            <a:fld id="{15F9A594-8AF5-4DF1-A009-D656431FAFC2}" type="datetimeFigureOut">
              <a:rPr lang="en-PK" smtClean="0"/>
              <a:t>12/24/2023</a:t>
            </a:fld>
            <a:endParaRPr lang="en-PK"/>
          </a:p>
        </p:txBody>
      </p:sp>
      <p:sp>
        <p:nvSpPr>
          <p:cNvPr id="6" name="Footer Placeholder 5">
            <a:extLst>
              <a:ext uri="{FF2B5EF4-FFF2-40B4-BE49-F238E27FC236}">
                <a16:creationId xmlns:a16="http://schemas.microsoft.com/office/drawing/2014/main" id="{A98210F9-C748-456D-BBD0-5E3FBE7390A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522CA94-D5D9-440F-84DF-4814CB94216C}"/>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2288080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910B-6F1E-4988-8CF5-733107717F2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B9CD429C-E1B7-4DB7-B9E9-BA647301C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CB582D-6352-451C-A050-B87745782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30C0703E-2248-4EB0-944F-597EFDDF4F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E3105C-E24C-44C8-A920-D33B73CB8D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0E3B894B-5578-4D00-B678-5C63F969189F}"/>
              </a:ext>
            </a:extLst>
          </p:cNvPr>
          <p:cNvSpPr>
            <a:spLocks noGrp="1"/>
          </p:cNvSpPr>
          <p:nvPr>
            <p:ph type="dt" sz="half" idx="10"/>
          </p:nvPr>
        </p:nvSpPr>
        <p:spPr/>
        <p:txBody>
          <a:bodyPr/>
          <a:lstStyle/>
          <a:p>
            <a:fld id="{15F9A594-8AF5-4DF1-A009-D656431FAFC2}" type="datetimeFigureOut">
              <a:rPr lang="en-PK" smtClean="0"/>
              <a:t>12/24/2023</a:t>
            </a:fld>
            <a:endParaRPr lang="en-PK"/>
          </a:p>
        </p:txBody>
      </p:sp>
      <p:sp>
        <p:nvSpPr>
          <p:cNvPr id="8" name="Footer Placeholder 7">
            <a:extLst>
              <a:ext uri="{FF2B5EF4-FFF2-40B4-BE49-F238E27FC236}">
                <a16:creationId xmlns:a16="http://schemas.microsoft.com/office/drawing/2014/main" id="{5B2C7A77-FE43-477C-B734-C5A26C3512E6}"/>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385211E9-6411-4233-83BF-50377179ACED}"/>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55986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8BAC-8B0D-4D20-8E74-CA8262EA8CF6}"/>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93BBCE6A-9C5A-47AB-BD93-BC94462A49CA}"/>
              </a:ext>
            </a:extLst>
          </p:cNvPr>
          <p:cNvSpPr>
            <a:spLocks noGrp="1"/>
          </p:cNvSpPr>
          <p:nvPr>
            <p:ph type="dt" sz="half" idx="10"/>
          </p:nvPr>
        </p:nvSpPr>
        <p:spPr/>
        <p:txBody>
          <a:bodyPr/>
          <a:lstStyle/>
          <a:p>
            <a:fld id="{15F9A594-8AF5-4DF1-A009-D656431FAFC2}" type="datetimeFigureOut">
              <a:rPr lang="en-PK" smtClean="0"/>
              <a:t>12/24/2023</a:t>
            </a:fld>
            <a:endParaRPr lang="en-PK"/>
          </a:p>
        </p:txBody>
      </p:sp>
      <p:sp>
        <p:nvSpPr>
          <p:cNvPr id="4" name="Footer Placeholder 3">
            <a:extLst>
              <a:ext uri="{FF2B5EF4-FFF2-40B4-BE49-F238E27FC236}">
                <a16:creationId xmlns:a16="http://schemas.microsoft.com/office/drawing/2014/main" id="{B4254CE7-2833-43EA-98A2-BEA1087DDCA3}"/>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6BAF67FA-6962-49F9-B0FB-714BE0896449}"/>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400892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F91FC4-34D3-4B1B-9A1A-E58E2DD0D818}"/>
              </a:ext>
            </a:extLst>
          </p:cNvPr>
          <p:cNvSpPr>
            <a:spLocks noGrp="1"/>
          </p:cNvSpPr>
          <p:nvPr>
            <p:ph type="dt" sz="half" idx="10"/>
          </p:nvPr>
        </p:nvSpPr>
        <p:spPr/>
        <p:txBody>
          <a:bodyPr/>
          <a:lstStyle/>
          <a:p>
            <a:fld id="{15F9A594-8AF5-4DF1-A009-D656431FAFC2}" type="datetimeFigureOut">
              <a:rPr lang="en-PK" smtClean="0"/>
              <a:t>12/24/2023</a:t>
            </a:fld>
            <a:endParaRPr lang="en-PK"/>
          </a:p>
        </p:txBody>
      </p:sp>
      <p:sp>
        <p:nvSpPr>
          <p:cNvPr id="3" name="Footer Placeholder 2">
            <a:extLst>
              <a:ext uri="{FF2B5EF4-FFF2-40B4-BE49-F238E27FC236}">
                <a16:creationId xmlns:a16="http://schemas.microsoft.com/office/drawing/2014/main" id="{E2C60ADF-0EAA-4051-9571-4839D04A4266}"/>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CBC920B4-B716-4143-A8B8-C20364E8D6CA}"/>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1670986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5793-3778-470D-99B0-BDE3829F1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C7FBA271-844C-4E03-9C99-349B5D963D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1397E46-85AB-4A9B-A197-B889C54AB4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717E0-489A-450F-83BD-658D55BAD205}"/>
              </a:ext>
            </a:extLst>
          </p:cNvPr>
          <p:cNvSpPr>
            <a:spLocks noGrp="1"/>
          </p:cNvSpPr>
          <p:nvPr>
            <p:ph type="dt" sz="half" idx="10"/>
          </p:nvPr>
        </p:nvSpPr>
        <p:spPr/>
        <p:txBody>
          <a:bodyPr/>
          <a:lstStyle/>
          <a:p>
            <a:fld id="{15F9A594-8AF5-4DF1-A009-D656431FAFC2}" type="datetimeFigureOut">
              <a:rPr lang="en-PK" smtClean="0"/>
              <a:t>12/24/2023</a:t>
            </a:fld>
            <a:endParaRPr lang="en-PK"/>
          </a:p>
        </p:txBody>
      </p:sp>
      <p:sp>
        <p:nvSpPr>
          <p:cNvPr id="6" name="Footer Placeholder 5">
            <a:extLst>
              <a:ext uri="{FF2B5EF4-FFF2-40B4-BE49-F238E27FC236}">
                <a16:creationId xmlns:a16="http://schemas.microsoft.com/office/drawing/2014/main" id="{81197051-2F74-486A-9253-B6E30323671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6BD80D7-1DF9-4A8C-AF2E-7293AB89EB6C}"/>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262481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518D-A1D6-4F23-8C23-37D6F1DB16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998D7588-DDAE-465B-9598-27E9F331BA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C38A42A8-1D33-45E7-B44A-FAB9B805B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B0712B-DF59-466A-BF39-3A3F85545E79}"/>
              </a:ext>
            </a:extLst>
          </p:cNvPr>
          <p:cNvSpPr>
            <a:spLocks noGrp="1"/>
          </p:cNvSpPr>
          <p:nvPr>
            <p:ph type="dt" sz="half" idx="10"/>
          </p:nvPr>
        </p:nvSpPr>
        <p:spPr/>
        <p:txBody>
          <a:bodyPr/>
          <a:lstStyle/>
          <a:p>
            <a:fld id="{15F9A594-8AF5-4DF1-A009-D656431FAFC2}" type="datetimeFigureOut">
              <a:rPr lang="en-PK" smtClean="0"/>
              <a:t>12/24/2023</a:t>
            </a:fld>
            <a:endParaRPr lang="en-PK"/>
          </a:p>
        </p:txBody>
      </p:sp>
      <p:sp>
        <p:nvSpPr>
          <p:cNvPr id="6" name="Footer Placeholder 5">
            <a:extLst>
              <a:ext uri="{FF2B5EF4-FFF2-40B4-BE49-F238E27FC236}">
                <a16:creationId xmlns:a16="http://schemas.microsoft.com/office/drawing/2014/main" id="{2B007309-A0A6-4412-BEE3-A5673E745AF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9D02AC6-BF86-4B8B-B04A-2D0AC945AFED}"/>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3538938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B9CCAF-A001-4014-93F1-4998586D4D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A9CC392-4AF0-44B0-A60A-1DEB03B110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95286E5-3E57-4AF8-9502-8DE5BD61C7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9A594-8AF5-4DF1-A009-D656431FAFC2}" type="datetimeFigureOut">
              <a:rPr lang="en-PK" smtClean="0"/>
              <a:t>12/24/2023</a:t>
            </a:fld>
            <a:endParaRPr lang="en-PK"/>
          </a:p>
        </p:txBody>
      </p:sp>
      <p:sp>
        <p:nvSpPr>
          <p:cNvPr id="5" name="Footer Placeholder 4">
            <a:extLst>
              <a:ext uri="{FF2B5EF4-FFF2-40B4-BE49-F238E27FC236}">
                <a16:creationId xmlns:a16="http://schemas.microsoft.com/office/drawing/2014/main" id="{DB467D2D-314D-4096-846C-701381D860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34EBBDD9-0BEF-4622-BF2A-452627CBD8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62FEB-5719-4CD0-9F85-0AD863A732FB}" type="slidenum">
              <a:rPr lang="en-PK" smtClean="0"/>
              <a:t>‹#›</a:t>
            </a:fld>
            <a:endParaRPr lang="en-PK"/>
          </a:p>
        </p:txBody>
      </p:sp>
    </p:spTree>
    <p:extLst>
      <p:ext uri="{BB962C8B-B14F-4D97-AF65-F5344CB8AC3E}">
        <p14:creationId xmlns:p14="http://schemas.microsoft.com/office/powerpoint/2010/main" val="1262994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businessweek.com/articles/2012-08-02/knight-shows-how-to-lose-440-million-in-30-minut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Failure Analysis &amp; Recovery</a:t>
            </a:r>
          </a:p>
        </p:txBody>
      </p:sp>
      <p:sp>
        <p:nvSpPr>
          <p:cNvPr id="3" name="Subtitle 2"/>
          <p:cNvSpPr>
            <a:spLocks noGrp="1"/>
          </p:cNvSpPr>
          <p:nvPr>
            <p:ph type="subTitle" idx="1"/>
          </p:nvPr>
        </p:nvSpPr>
        <p:spPr/>
        <p:txBody>
          <a:bodyPr/>
          <a:lstStyle/>
          <a:p>
            <a:r>
              <a:rPr lang="en-US" dirty="0"/>
              <a:t>Instructor:	</a:t>
            </a:r>
            <a:r>
              <a:rPr lang="en-US"/>
              <a:t>Dr. Faisal </a:t>
            </a:r>
            <a:r>
              <a:rPr lang="en-US" dirty="0"/>
              <a:t>Bahadur</a:t>
            </a:r>
          </a:p>
          <a:p>
            <a:r>
              <a:rPr lang="en-US" dirty="0"/>
              <a:t>		</a:t>
            </a:r>
            <a:endParaRPr lang="en-US" sz="2000" dirty="0"/>
          </a:p>
        </p:txBody>
      </p:sp>
    </p:spTree>
    <p:extLst>
      <p:ext uri="{BB962C8B-B14F-4D97-AF65-F5344CB8AC3E}">
        <p14:creationId xmlns:p14="http://schemas.microsoft.com/office/powerpoint/2010/main" val="781382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7A64069-F890-4F12-AC2D-689CFFDD9FE5}" type="slidenum">
              <a:rPr lang="en-US" altLang="en-US"/>
              <a:pPr/>
              <a:t>10</a:t>
            </a:fld>
            <a:endParaRPr lang="en-US" altLang="en-US"/>
          </a:p>
        </p:txBody>
      </p:sp>
      <p:sp>
        <p:nvSpPr>
          <p:cNvPr id="193538" name="Rectangle 2"/>
          <p:cNvSpPr>
            <a:spLocks noGrp="1" noChangeArrowheads="1"/>
          </p:cNvSpPr>
          <p:nvPr>
            <p:ph type="title"/>
          </p:nvPr>
        </p:nvSpPr>
        <p:spPr/>
        <p:txBody>
          <a:bodyPr/>
          <a:lstStyle/>
          <a:p>
            <a:r>
              <a:rPr lang="en-US" altLang="en-US" dirty="0"/>
              <a:t>Effects of Software failure - 4</a:t>
            </a:r>
          </a:p>
        </p:txBody>
      </p:sp>
      <p:sp>
        <p:nvSpPr>
          <p:cNvPr id="193539" name="Rectangle 3"/>
          <p:cNvSpPr>
            <a:spLocks noGrp="1" noChangeArrowheads="1"/>
          </p:cNvSpPr>
          <p:nvPr>
            <p:ph type="body" idx="1"/>
          </p:nvPr>
        </p:nvSpPr>
        <p:spPr>
          <a:xfrm>
            <a:off x="671946" y="4706937"/>
            <a:ext cx="10515600" cy="1831975"/>
          </a:xfrm>
        </p:spPr>
        <p:txBody>
          <a:bodyPr/>
          <a:lstStyle/>
          <a:p>
            <a:r>
              <a:rPr lang="en-US" altLang="en-US" dirty="0"/>
              <a:t>In June 1994, a Royal Air Force </a:t>
            </a:r>
            <a:r>
              <a:rPr lang="en-US" altLang="en-US" dirty="0">
                <a:solidFill>
                  <a:srgbClr val="0000CC"/>
                </a:solidFill>
              </a:rPr>
              <a:t>Chinook</a:t>
            </a:r>
            <a:r>
              <a:rPr lang="en-US" altLang="en-US" dirty="0"/>
              <a:t> crashed into the Mull of </a:t>
            </a:r>
            <a:r>
              <a:rPr lang="en-US" altLang="en-US" dirty="0" err="1"/>
              <a:t>Kintyre</a:t>
            </a:r>
            <a:r>
              <a:rPr lang="en-US" altLang="en-US" dirty="0"/>
              <a:t>, killing 29 people. An investigation uncovered sufficient evidence to convince that it is caused by a software bug in the aircraft’s engine control computer</a:t>
            </a:r>
          </a:p>
        </p:txBody>
      </p:sp>
      <p:pic>
        <p:nvPicPr>
          <p:cNvPr id="3" name="Picture 2" descr="A close-up of a destroyed airplane&#10;&#10;Description automatically generated">
            <a:extLst>
              <a:ext uri="{FF2B5EF4-FFF2-40B4-BE49-F238E27FC236}">
                <a16:creationId xmlns:a16="http://schemas.microsoft.com/office/drawing/2014/main" id="{A7F2EB06-FA4F-A31A-DFF0-A29011D58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065" y="1355916"/>
            <a:ext cx="7099070" cy="2873184"/>
          </a:xfrm>
          <a:prstGeom prst="rect">
            <a:avLst/>
          </a:prstGeom>
        </p:spPr>
      </p:pic>
    </p:spTree>
    <p:extLst>
      <p:ext uri="{BB962C8B-B14F-4D97-AF65-F5344CB8AC3E}">
        <p14:creationId xmlns:p14="http://schemas.microsoft.com/office/powerpoint/2010/main" val="708545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Effects of Software failure - 6</a:t>
            </a:r>
            <a:endParaRPr lang="en-US" dirty="0"/>
          </a:p>
        </p:txBody>
      </p:sp>
      <p:sp>
        <p:nvSpPr>
          <p:cNvPr id="7171" name="Content Placeholder 2"/>
          <p:cNvSpPr>
            <a:spLocks noGrp="1"/>
          </p:cNvSpPr>
          <p:nvPr>
            <p:ph idx="1"/>
          </p:nvPr>
        </p:nvSpPr>
        <p:spPr>
          <a:xfrm>
            <a:off x="721822" y="4661602"/>
            <a:ext cx="10515600" cy="1890164"/>
          </a:xfrm>
        </p:spPr>
        <p:txBody>
          <a:bodyPr>
            <a:normAutofit fontScale="92500" lnSpcReduction="20000"/>
          </a:bodyPr>
          <a:lstStyle/>
          <a:p>
            <a:pPr eaLnBrk="1" hangingPunct="1"/>
            <a:r>
              <a:rPr lang="en-US" altLang="en-US" dirty="0"/>
              <a:t>1987 : 	Therac-25 – The Bug that killed </a:t>
            </a:r>
          </a:p>
          <a:p>
            <a:pPr marL="0" indent="0" eaLnBrk="1" hangingPunct="1">
              <a:buNone/>
            </a:pPr>
            <a:r>
              <a:rPr lang="en-US" altLang="en-US" dirty="0"/>
              <a:t>		Radiation machine for patients of cancer that measures B.P, temperature, sugar level heart-beat salt level. Based on the input data a proper amount of radiation is give, Nut due to the coding error the wrong amount was given to patient that killed some people at initial stage of this machine. Later the failure was discovered and removed,.</a:t>
            </a:r>
          </a:p>
          <a:p>
            <a:pPr eaLnBrk="1" hangingPunct="1">
              <a:buFontTx/>
              <a:buNone/>
            </a:pPr>
            <a:endParaRPr lang="en-US" altLang="en-US" dirty="0"/>
          </a:p>
          <a:p>
            <a:pPr eaLnBrk="1" hangingPunct="1"/>
            <a:endParaRPr lang="en-US" altLang="en-US" dirty="0"/>
          </a:p>
          <a:p>
            <a:pPr eaLnBrk="1" hangingPunct="1"/>
            <a:endParaRPr lang="en-US" altLang="en-US" dirty="0"/>
          </a:p>
        </p:txBody>
      </p:sp>
      <p:pic>
        <p:nvPicPr>
          <p:cNvPr id="4" name="Picture 3" descr="A machine in a room&#10;&#10;Description automatically generated">
            <a:extLst>
              <a:ext uri="{FF2B5EF4-FFF2-40B4-BE49-F238E27FC236}">
                <a16:creationId xmlns:a16="http://schemas.microsoft.com/office/drawing/2014/main" id="{A4D4C8E6-D417-0994-D27C-93952E48C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960" y="1428706"/>
            <a:ext cx="5460335" cy="2959743"/>
          </a:xfrm>
          <a:prstGeom prst="rect">
            <a:avLst/>
          </a:prstGeom>
        </p:spPr>
      </p:pic>
    </p:spTree>
    <p:extLst>
      <p:ext uri="{BB962C8B-B14F-4D97-AF65-F5344CB8AC3E}">
        <p14:creationId xmlns:p14="http://schemas.microsoft.com/office/powerpoint/2010/main" val="2343730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Effects of Software failure - 7</a:t>
            </a:r>
            <a:endParaRPr lang="en-US" dirty="0"/>
          </a:p>
        </p:txBody>
      </p:sp>
      <p:sp>
        <p:nvSpPr>
          <p:cNvPr id="8195" name="Content Placeholder 2"/>
          <p:cNvSpPr>
            <a:spLocks noGrp="1"/>
          </p:cNvSpPr>
          <p:nvPr>
            <p:ph idx="1"/>
          </p:nvPr>
        </p:nvSpPr>
        <p:spPr/>
        <p:txBody>
          <a:bodyPr/>
          <a:lstStyle/>
          <a:p>
            <a:pPr eaLnBrk="1" hangingPunct="1"/>
            <a:r>
              <a:rPr lang="en-US" altLang="en-US" dirty="0"/>
              <a:t>1990:	AT&amp;T long distance break down </a:t>
            </a:r>
          </a:p>
          <a:p>
            <a:pPr eaLnBrk="1" hangingPunct="1">
              <a:buFontTx/>
              <a:buNone/>
            </a:pPr>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22024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Effects of Software failure - 8</a:t>
            </a:r>
            <a:endParaRPr lang="en-US" dirty="0"/>
          </a:p>
        </p:txBody>
      </p:sp>
      <p:sp>
        <p:nvSpPr>
          <p:cNvPr id="9219" name="Content Placeholder 2"/>
          <p:cNvSpPr>
            <a:spLocks noGrp="1"/>
          </p:cNvSpPr>
          <p:nvPr>
            <p:ph idx="1"/>
          </p:nvPr>
        </p:nvSpPr>
        <p:spPr/>
        <p:txBody>
          <a:bodyPr/>
          <a:lstStyle/>
          <a:p>
            <a:r>
              <a:rPr lang="en-US" altLang="en-US" dirty="0"/>
              <a:t>1991:	Patriot Missile </a:t>
            </a:r>
            <a:r>
              <a:rPr lang="en-US" dirty="0"/>
              <a:t>defense system</a:t>
            </a:r>
            <a:r>
              <a:rPr lang="en-US" altLang="en-US" dirty="0"/>
              <a:t> – Hitting own</a:t>
            </a:r>
          </a:p>
          <a:p>
            <a:pPr eaLnBrk="1" hangingPunct="1">
              <a:buFontTx/>
              <a:buNone/>
            </a:pPr>
            <a:r>
              <a:rPr lang="en-US" altLang="en-US" dirty="0"/>
              <a:t> 			barracks, leaving 28 dead and </a:t>
            </a:r>
          </a:p>
          <a:p>
            <a:pPr eaLnBrk="1" hangingPunct="1">
              <a:buFontTx/>
              <a:buNone/>
            </a:pPr>
            <a:r>
              <a:rPr lang="en-US" altLang="en-US" dirty="0"/>
              <a:t>			98 wounded. </a:t>
            </a:r>
          </a:p>
          <a:p>
            <a:pPr eaLnBrk="1" hangingPunct="1">
              <a:buFontTx/>
              <a:buNone/>
            </a:pPr>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1856159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612B0-96B5-406E-BCE7-555AC4D0A11D}"/>
              </a:ext>
            </a:extLst>
          </p:cNvPr>
          <p:cNvSpPr>
            <a:spLocks noGrp="1"/>
          </p:cNvSpPr>
          <p:nvPr>
            <p:ph type="title"/>
          </p:nvPr>
        </p:nvSpPr>
        <p:spPr/>
        <p:txBody>
          <a:bodyPr/>
          <a:lstStyle/>
          <a:p>
            <a:r>
              <a:rPr lang="en-US" b="1" dirty="0"/>
              <a:t>Soviet Gas Pipeline Explosion</a:t>
            </a:r>
            <a:br>
              <a:rPr lang="en-US" b="1" dirty="0"/>
            </a:br>
            <a:endParaRPr lang="en-PK" dirty="0"/>
          </a:p>
        </p:txBody>
      </p:sp>
      <p:sp>
        <p:nvSpPr>
          <p:cNvPr id="3" name="Content Placeholder 2">
            <a:extLst>
              <a:ext uri="{FF2B5EF4-FFF2-40B4-BE49-F238E27FC236}">
                <a16:creationId xmlns:a16="http://schemas.microsoft.com/office/drawing/2014/main" id="{26B766E0-4919-436B-852C-077995F39174}"/>
              </a:ext>
            </a:extLst>
          </p:cNvPr>
          <p:cNvSpPr>
            <a:spLocks noGrp="1"/>
          </p:cNvSpPr>
          <p:nvPr>
            <p:ph idx="1"/>
          </p:nvPr>
        </p:nvSpPr>
        <p:spPr/>
        <p:txBody>
          <a:bodyPr/>
          <a:lstStyle/>
          <a:p>
            <a:r>
              <a:rPr lang="en-US" dirty="0"/>
              <a:t>The Soviet pipeline had a level of complexity that would require advanced automated control software. </a:t>
            </a:r>
          </a:p>
          <a:p>
            <a:r>
              <a:rPr lang="en-US" dirty="0"/>
              <a:t>Working with the Canadian firm that designed the pipeline control software, the CIA had the designers deliberately create flaws in the programming so that the Soviets would receive a compromised program. </a:t>
            </a:r>
          </a:p>
          <a:p>
            <a:r>
              <a:rPr lang="en-US" dirty="0"/>
              <a:t>It is claimed that in June 1982, flaws in the stolen software led to a massive explosion along part of the pipeline, causing the largest non-nuclear explosion in the planet’s history.</a:t>
            </a:r>
            <a:endParaRPr lang="en-PK" dirty="0"/>
          </a:p>
        </p:txBody>
      </p:sp>
    </p:spTree>
    <p:extLst>
      <p:ext uri="{BB962C8B-B14F-4D97-AF65-F5344CB8AC3E}">
        <p14:creationId xmlns:p14="http://schemas.microsoft.com/office/powerpoint/2010/main" val="1289928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E0108ED-1D67-4724-B1F4-9EE0E82D660C}" type="slidenum">
              <a:rPr lang="en-US" altLang="en-US"/>
              <a:pPr/>
              <a:t>15</a:t>
            </a:fld>
            <a:endParaRPr lang="en-US" altLang="en-US"/>
          </a:p>
        </p:txBody>
      </p:sp>
      <p:sp>
        <p:nvSpPr>
          <p:cNvPr id="11266" name="Rectangle 2"/>
          <p:cNvSpPr>
            <a:spLocks noGrp="1" noChangeArrowheads="1"/>
          </p:cNvSpPr>
          <p:nvPr>
            <p:ph type="title"/>
          </p:nvPr>
        </p:nvSpPr>
        <p:spPr/>
        <p:txBody>
          <a:bodyPr/>
          <a:lstStyle/>
          <a:p>
            <a:r>
              <a:rPr lang="en-US" altLang="en-US" dirty="0"/>
              <a:t>Software Bug Origins</a:t>
            </a:r>
          </a:p>
        </p:txBody>
      </p:sp>
      <p:sp>
        <p:nvSpPr>
          <p:cNvPr id="11267" name="Rectangle 3"/>
          <p:cNvSpPr>
            <a:spLocks noGrp="1" noChangeArrowheads="1"/>
          </p:cNvSpPr>
          <p:nvPr>
            <p:ph type="body" idx="1"/>
          </p:nvPr>
        </p:nvSpPr>
        <p:spPr/>
        <p:txBody>
          <a:bodyPr/>
          <a:lstStyle/>
          <a:p>
            <a:r>
              <a:rPr lang="en-US" altLang="en-US"/>
              <a:t>Errors in Requirements</a:t>
            </a:r>
          </a:p>
          <a:p>
            <a:r>
              <a:rPr lang="en-US" altLang="en-US"/>
              <a:t>Errors in Design</a:t>
            </a:r>
          </a:p>
          <a:p>
            <a:r>
              <a:rPr lang="en-US" altLang="en-US"/>
              <a:t>Errors in Source code</a:t>
            </a:r>
          </a:p>
          <a:p>
            <a:r>
              <a:rPr lang="en-US" altLang="en-US"/>
              <a:t>Errors in User Documentation</a:t>
            </a:r>
          </a:p>
          <a:p>
            <a:r>
              <a:rPr lang="en-US" altLang="en-US"/>
              <a:t>Errors due to “Bad fixes” </a:t>
            </a:r>
          </a:p>
          <a:p>
            <a:r>
              <a:rPr lang="en-US" altLang="en-US"/>
              <a:t>Errors in Data and Tables</a:t>
            </a:r>
          </a:p>
          <a:p>
            <a:r>
              <a:rPr lang="en-US" altLang="en-US"/>
              <a:t>Errors in Test Cases</a:t>
            </a:r>
          </a:p>
        </p:txBody>
      </p:sp>
    </p:spTree>
    <p:extLst>
      <p:ext uri="{BB962C8B-B14F-4D97-AF65-F5344CB8AC3E}">
        <p14:creationId xmlns:p14="http://schemas.microsoft.com/office/powerpoint/2010/main" val="1930442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CFC9-382E-47A7-9C5E-2E45FAD43BFB}"/>
              </a:ext>
            </a:extLst>
          </p:cNvPr>
          <p:cNvSpPr>
            <a:spLocks noGrp="1"/>
          </p:cNvSpPr>
          <p:nvPr>
            <p:ph type="ctrTitle"/>
          </p:nvPr>
        </p:nvSpPr>
        <p:spPr/>
        <p:txBody>
          <a:bodyPr/>
          <a:lstStyle/>
          <a:p>
            <a:endParaRPr lang="en-PK"/>
          </a:p>
        </p:txBody>
      </p:sp>
      <p:sp>
        <p:nvSpPr>
          <p:cNvPr id="3" name="Subtitle 2">
            <a:extLst>
              <a:ext uri="{FF2B5EF4-FFF2-40B4-BE49-F238E27FC236}">
                <a16:creationId xmlns:a16="http://schemas.microsoft.com/office/drawing/2014/main" id="{0D9510C1-B231-4F76-9EB8-C9329AA2E203}"/>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353536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52EF5A3-1678-4A5A-90ED-5946C08BB70E}" type="slidenum">
              <a:rPr lang="en-US" altLang="en-US"/>
              <a:pPr/>
              <a:t>2</a:t>
            </a:fld>
            <a:endParaRPr lang="en-US" altLang="en-US"/>
          </a:p>
        </p:txBody>
      </p:sp>
      <p:sp>
        <p:nvSpPr>
          <p:cNvPr id="189442" name="Rectangle 2"/>
          <p:cNvSpPr>
            <a:spLocks noGrp="1" noChangeArrowheads="1"/>
          </p:cNvSpPr>
          <p:nvPr>
            <p:ph type="title"/>
          </p:nvPr>
        </p:nvSpPr>
        <p:spPr/>
        <p:txBody>
          <a:bodyPr/>
          <a:lstStyle/>
          <a:p>
            <a:r>
              <a:rPr lang="en-US" altLang="en-US" dirty="0"/>
              <a:t>What is a Software Failure?</a:t>
            </a:r>
          </a:p>
        </p:txBody>
      </p:sp>
      <p:sp>
        <p:nvSpPr>
          <p:cNvPr id="189443" name="Rectangle 3"/>
          <p:cNvSpPr>
            <a:spLocks noGrp="1" noChangeArrowheads="1"/>
          </p:cNvSpPr>
          <p:nvPr>
            <p:ph type="body" idx="1"/>
          </p:nvPr>
        </p:nvSpPr>
        <p:spPr/>
        <p:txBody>
          <a:bodyPr/>
          <a:lstStyle/>
          <a:p>
            <a:r>
              <a:rPr lang="en-US" altLang="en-US" dirty="0"/>
              <a:t>A software failure is an error, flaw, mistake, or fault in software that prevents it from behaving as intended (e.g., producing an incorrect or unexpected result)</a:t>
            </a:r>
          </a:p>
          <a:p>
            <a:r>
              <a:rPr lang="en-US" altLang="en-US" dirty="0"/>
              <a:t>Software failures are also known as software errors or software bugs</a:t>
            </a:r>
          </a:p>
        </p:txBody>
      </p:sp>
    </p:spTree>
    <p:extLst>
      <p:ext uri="{BB962C8B-B14F-4D97-AF65-F5344CB8AC3E}">
        <p14:creationId xmlns:p14="http://schemas.microsoft.com/office/powerpoint/2010/main" val="100437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D576057-3CB3-4B62-9F02-42D328EC21B1}" type="slidenum">
              <a:rPr lang="en-US" altLang="en-US"/>
              <a:pPr/>
              <a:t>3</a:t>
            </a:fld>
            <a:endParaRPr lang="en-US" altLang="en-US"/>
          </a:p>
        </p:txBody>
      </p:sp>
      <p:sp>
        <p:nvSpPr>
          <p:cNvPr id="190466" name="Rectangle 2"/>
          <p:cNvSpPr>
            <a:spLocks noGrp="1" noChangeArrowheads="1"/>
          </p:cNvSpPr>
          <p:nvPr>
            <p:ph type="title"/>
          </p:nvPr>
        </p:nvSpPr>
        <p:spPr/>
        <p:txBody>
          <a:bodyPr/>
          <a:lstStyle/>
          <a:p>
            <a:r>
              <a:rPr lang="en-US" altLang="en-US" dirty="0"/>
              <a:t>Effects of Software failure </a:t>
            </a:r>
          </a:p>
        </p:txBody>
      </p:sp>
      <p:sp>
        <p:nvSpPr>
          <p:cNvPr id="190467" name="Rectangle 3"/>
          <p:cNvSpPr>
            <a:spLocks noGrp="1" noChangeArrowheads="1"/>
          </p:cNvSpPr>
          <p:nvPr>
            <p:ph type="body" idx="1"/>
          </p:nvPr>
        </p:nvSpPr>
        <p:spPr/>
        <p:txBody>
          <a:bodyPr/>
          <a:lstStyle/>
          <a:p>
            <a:r>
              <a:rPr lang="en-US" altLang="en-US" dirty="0"/>
              <a:t>Bugs can have a wide variety of effects, with varying levels of inconvenience to the user of the software. Some bugs have only a subtle effect on the program’s functionality and may thus lie undetected for a long time. More serious bugs may cause the software to crash or freeze leading to a denial of service.</a:t>
            </a:r>
          </a:p>
          <a:p>
            <a:r>
              <a:rPr lang="en-US" altLang="en-US" dirty="0"/>
              <a:t>Others qualify as security bugs and might for example enable a malicious user to bypass access controls in order to obtain unauthorized privileges.</a:t>
            </a:r>
          </a:p>
          <a:p>
            <a:r>
              <a:rPr lang="en-US" altLang="en-US" dirty="0"/>
              <a:t>The results of bugs may be extremely serious from bankruptcy, loss of economy up to loss of lives.</a:t>
            </a:r>
          </a:p>
          <a:p>
            <a:endParaRPr lang="en-US" altLang="en-US" dirty="0"/>
          </a:p>
          <a:p>
            <a:endParaRPr lang="en-US" altLang="en-US" dirty="0"/>
          </a:p>
        </p:txBody>
      </p:sp>
    </p:spTree>
    <p:extLst>
      <p:ext uri="{BB962C8B-B14F-4D97-AF65-F5344CB8AC3E}">
        <p14:creationId xmlns:p14="http://schemas.microsoft.com/office/powerpoint/2010/main" val="4177420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762BED5-0238-4B5D-BC5A-C5755BE90D46}" type="slidenum">
              <a:rPr lang="en-US" altLang="en-US" smtClean="0"/>
              <a:pPr/>
              <a:t>4</a:t>
            </a:fld>
            <a:endParaRPr lang="en-US" altLang="en-US"/>
          </a:p>
        </p:txBody>
      </p:sp>
      <p:sp>
        <p:nvSpPr>
          <p:cNvPr id="192514" name="Rectangle 2"/>
          <p:cNvSpPr>
            <a:spLocks noGrp="1" noChangeArrowheads="1"/>
          </p:cNvSpPr>
          <p:nvPr>
            <p:ph type="title"/>
          </p:nvPr>
        </p:nvSpPr>
        <p:spPr/>
        <p:txBody>
          <a:bodyPr/>
          <a:lstStyle/>
          <a:p>
            <a:r>
              <a:rPr lang="en-US" altLang="en-US" dirty="0"/>
              <a:t>ARIANE 5 ROCKET DESTRUCTION</a:t>
            </a:r>
          </a:p>
        </p:txBody>
      </p:sp>
      <p:sp>
        <p:nvSpPr>
          <p:cNvPr id="192515" name="Rectangle 3"/>
          <p:cNvSpPr>
            <a:spLocks noGrp="1" noChangeArrowheads="1"/>
          </p:cNvSpPr>
          <p:nvPr>
            <p:ph type="body" idx="1"/>
          </p:nvPr>
        </p:nvSpPr>
        <p:spPr>
          <a:xfrm>
            <a:off x="586409" y="5167312"/>
            <a:ext cx="10515600" cy="1325563"/>
          </a:xfrm>
        </p:spPr>
        <p:txBody>
          <a:bodyPr/>
          <a:lstStyle/>
          <a:p>
            <a:r>
              <a:rPr lang="en-US" altLang="en-US" dirty="0"/>
              <a:t>In 1996, the European Space Agency’s US $1 billion prototype </a:t>
            </a:r>
            <a:r>
              <a:rPr lang="en-US" altLang="en-US" dirty="0">
                <a:solidFill>
                  <a:srgbClr val="0000CC"/>
                </a:solidFill>
              </a:rPr>
              <a:t>Arian 5</a:t>
            </a:r>
            <a:r>
              <a:rPr lang="en-US" altLang="en-US" dirty="0"/>
              <a:t> rocket was destroyed less than a minute after launch, due a bug in the on-board guidance computer program</a:t>
            </a:r>
          </a:p>
        </p:txBody>
      </p:sp>
      <p:pic>
        <p:nvPicPr>
          <p:cNvPr id="3" name="Picture 2" descr="A close-up of a rocket&#10;&#10;Description automatically generated">
            <a:extLst>
              <a:ext uri="{FF2B5EF4-FFF2-40B4-BE49-F238E27FC236}">
                <a16:creationId xmlns:a16="http://schemas.microsoft.com/office/drawing/2014/main" id="{B1214166-F087-3375-FB9F-949332B3F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5234" y="1303441"/>
            <a:ext cx="6705599" cy="3771900"/>
          </a:xfrm>
          <a:prstGeom prst="rect">
            <a:avLst/>
          </a:prstGeom>
        </p:spPr>
      </p:pic>
    </p:spTree>
    <p:extLst>
      <p:ext uri="{BB962C8B-B14F-4D97-AF65-F5344CB8AC3E}">
        <p14:creationId xmlns:p14="http://schemas.microsoft.com/office/powerpoint/2010/main" val="243964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087D-3916-4DBB-8C4F-5026DCCEBBD2}"/>
              </a:ext>
            </a:extLst>
          </p:cNvPr>
          <p:cNvSpPr>
            <a:spLocks noGrp="1"/>
          </p:cNvSpPr>
          <p:nvPr>
            <p:ph type="title"/>
          </p:nvPr>
        </p:nvSpPr>
        <p:spPr/>
        <p:txBody>
          <a:bodyPr/>
          <a:lstStyle/>
          <a:p>
            <a:r>
              <a:rPr lang="en-US" b="1" dirty="0"/>
              <a:t>Mars Climate Orbiter burns up in space</a:t>
            </a:r>
            <a:br>
              <a:rPr lang="en-US" b="1" dirty="0"/>
            </a:br>
            <a:endParaRPr lang="en-PK" dirty="0"/>
          </a:p>
        </p:txBody>
      </p:sp>
      <p:sp>
        <p:nvSpPr>
          <p:cNvPr id="3" name="Content Placeholder 2">
            <a:extLst>
              <a:ext uri="{FF2B5EF4-FFF2-40B4-BE49-F238E27FC236}">
                <a16:creationId xmlns:a16="http://schemas.microsoft.com/office/drawing/2014/main" id="{AC35DA1B-60E2-47EB-9E20-B438920440D2}"/>
              </a:ext>
            </a:extLst>
          </p:cNvPr>
          <p:cNvSpPr>
            <a:spLocks noGrp="1"/>
          </p:cNvSpPr>
          <p:nvPr>
            <p:ph idx="1"/>
          </p:nvPr>
        </p:nvSpPr>
        <p:spPr>
          <a:xfrm>
            <a:off x="688571" y="5167312"/>
            <a:ext cx="10515600" cy="1325563"/>
          </a:xfrm>
        </p:spPr>
        <p:txBody>
          <a:bodyPr>
            <a:normAutofit fontScale="92500"/>
          </a:bodyPr>
          <a:lstStyle/>
          <a:p>
            <a:r>
              <a:rPr lang="en-US" dirty="0"/>
              <a:t>Mistakenly using Imperial rather than Metric units caused the incorrect calculation of a spacecraft’s trajectory, leading it to ultimately lost in space, and finally reported burn up in the atmosphere. </a:t>
            </a:r>
            <a:endParaRPr lang="en-PK" dirty="0"/>
          </a:p>
        </p:txBody>
      </p:sp>
      <p:pic>
        <p:nvPicPr>
          <p:cNvPr id="5" name="Picture 4" descr="A satellite in space above earth&#10;&#10;Description automatically generated">
            <a:extLst>
              <a:ext uri="{FF2B5EF4-FFF2-40B4-BE49-F238E27FC236}">
                <a16:creationId xmlns:a16="http://schemas.microsoft.com/office/drawing/2014/main" id="{F0620474-D0C7-DA50-6A65-5B0C32B99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822" y="1047940"/>
            <a:ext cx="6084916" cy="4176363"/>
          </a:xfrm>
          <a:prstGeom prst="rect">
            <a:avLst/>
          </a:prstGeom>
        </p:spPr>
      </p:pic>
    </p:spTree>
    <p:extLst>
      <p:ext uri="{BB962C8B-B14F-4D97-AF65-F5344CB8AC3E}">
        <p14:creationId xmlns:p14="http://schemas.microsoft.com/office/powerpoint/2010/main" val="192361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8EAA3-D038-46CC-A52E-58AE7BCDDB6D}"/>
              </a:ext>
            </a:extLst>
          </p:cNvPr>
          <p:cNvSpPr>
            <a:spLocks noGrp="1"/>
          </p:cNvSpPr>
          <p:nvPr>
            <p:ph type="title"/>
          </p:nvPr>
        </p:nvSpPr>
        <p:spPr/>
        <p:txBody>
          <a:bodyPr/>
          <a:lstStyle/>
          <a:p>
            <a:r>
              <a:rPr lang="en-US" b="1" dirty="0"/>
              <a:t>The Mariner 1 Spacecraft</a:t>
            </a:r>
            <a:br>
              <a:rPr lang="en-US" b="1" dirty="0"/>
            </a:br>
            <a:endParaRPr lang="en-PK" dirty="0"/>
          </a:p>
        </p:txBody>
      </p:sp>
      <p:sp>
        <p:nvSpPr>
          <p:cNvPr id="3" name="Content Placeholder 2">
            <a:extLst>
              <a:ext uri="{FF2B5EF4-FFF2-40B4-BE49-F238E27FC236}">
                <a16:creationId xmlns:a16="http://schemas.microsoft.com/office/drawing/2014/main" id="{5451B64C-D034-49DB-A351-ACCA9F70ED70}"/>
              </a:ext>
            </a:extLst>
          </p:cNvPr>
          <p:cNvSpPr>
            <a:spLocks noGrp="1"/>
          </p:cNvSpPr>
          <p:nvPr>
            <p:ph idx="1"/>
          </p:nvPr>
        </p:nvSpPr>
        <p:spPr>
          <a:xfrm>
            <a:off x="671946" y="4095000"/>
            <a:ext cx="10515600" cy="2763000"/>
          </a:xfrm>
        </p:spPr>
        <p:txBody>
          <a:bodyPr>
            <a:normAutofit lnSpcReduction="10000"/>
          </a:bodyPr>
          <a:lstStyle/>
          <a:p>
            <a:r>
              <a:rPr lang="en-US" dirty="0"/>
              <a:t>On a mission to fly-by Venus in 1962,  due to s/w-coding error caused the rocket to veer dangerously divert(from path), threatening to crash back to earth. Alarmed, NASA engineers on the ground issued a self-destruct command. A review board later determined that the omission of a hyphen in coded computer instructions allowed the transmission of incorrect guidance signals to the spacecraft. The cost for the rocket was reportedly more than $18 million at the time.</a:t>
            </a:r>
            <a:endParaRPr lang="en-PK" dirty="0"/>
          </a:p>
        </p:txBody>
      </p:sp>
      <p:pic>
        <p:nvPicPr>
          <p:cNvPr id="5" name="Picture 4" descr="A close-up of a construction site&#10;&#10;Description automatically generated">
            <a:extLst>
              <a:ext uri="{FF2B5EF4-FFF2-40B4-BE49-F238E27FC236}">
                <a16:creationId xmlns:a16="http://schemas.microsoft.com/office/drawing/2014/main" id="{F518F255-D2EB-AA1E-E82A-EB18C1726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691" y="1173139"/>
            <a:ext cx="7099069" cy="2930236"/>
          </a:xfrm>
          <a:prstGeom prst="rect">
            <a:avLst/>
          </a:prstGeom>
        </p:spPr>
      </p:pic>
    </p:spTree>
    <p:extLst>
      <p:ext uri="{BB962C8B-B14F-4D97-AF65-F5344CB8AC3E}">
        <p14:creationId xmlns:p14="http://schemas.microsoft.com/office/powerpoint/2010/main" val="53676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8D03A-A7DA-45FC-9387-93CA39F9CCAF}"/>
              </a:ext>
            </a:extLst>
          </p:cNvPr>
          <p:cNvSpPr>
            <a:spLocks noGrp="1"/>
          </p:cNvSpPr>
          <p:nvPr>
            <p:ph type="title"/>
          </p:nvPr>
        </p:nvSpPr>
        <p:spPr>
          <a:xfrm>
            <a:off x="838200" y="365126"/>
            <a:ext cx="10515600" cy="1164130"/>
          </a:xfrm>
        </p:spPr>
        <p:txBody>
          <a:bodyPr>
            <a:normAutofit fontScale="90000"/>
          </a:bodyPr>
          <a:lstStyle/>
          <a:p>
            <a:r>
              <a:rPr lang="en-US" b="1" dirty="0"/>
              <a:t>The Morris Worm</a:t>
            </a:r>
            <a:br>
              <a:rPr lang="en-US" b="1" dirty="0"/>
            </a:br>
            <a:endParaRPr lang="en-PK" dirty="0"/>
          </a:p>
        </p:txBody>
      </p:sp>
      <p:sp>
        <p:nvSpPr>
          <p:cNvPr id="3" name="Content Placeholder 2">
            <a:extLst>
              <a:ext uri="{FF2B5EF4-FFF2-40B4-BE49-F238E27FC236}">
                <a16:creationId xmlns:a16="http://schemas.microsoft.com/office/drawing/2014/main" id="{BA17B1B9-4074-4333-A6AB-02326BFE964F}"/>
              </a:ext>
            </a:extLst>
          </p:cNvPr>
          <p:cNvSpPr>
            <a:spLocks noGrp="1"/>
          </p:cNvSpPr>
          <p:nvPr>
            <p:ph idx="1"/>
          </p:nvPr>
        </p:nvSpPr>
        <p:spPr>
          <a:xfrm>
            <a:off x="655320" y="4228003"/>
            <a:ext cx="10515600" cy="2629997"/>
          </a:xfrm>
        </p:spPr>
        <p:txBody>
          <a:bodyPr/>
          <a:lstStyle/>
          <a:p>
            <a:r>
              <a:rPr lang="en-US" dirty="0"/>
              <a:t>A program developed by a Cornell University student spreading wildly and crashing thousands of computers in 1988 because of a coding error. It was the first widespread worm attack on the fledgling Internet. The graduate student, Robert Tappan Morris, was convicted of a criminal hacking offense and fined $10,000.</a:t>
            </a:r>
          </a:p>
          <a:p>
            <a:r>
              <a:rPr lang="en-US" dirty="0"/>
              <a:t>Costs for cleaning up the mess may have gone as high as $100 Million.</a:t>
            </a:r>
            <a:endParaRPr lang="en-PK" dirty="0"/>
          </a:p>
        </p:txBody>
      </p:sp>
      <p:pic>
        <p:nvPicPr>
          <p:cNvPr id="5" name="Picture 4" descr="A person wearing glasses and a tie&#10;&#10;Description automatically generated">
            <a:extLst>
              <a:ext uri="{FF2B5EF4-FFF2-40B4-BE49-F238E27FC236}">
                <a16:creationId xmlns:a16="http://schemas.microsoft.com/office/drawing/2014/main" id="{810FB888-7DE2-F756-A46E-6C0B8B366A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702" y="967449"/>
            <a:ext cx="5536276" cy="3385476"/>
          </a:xfrm>
          <a:prstGeom prst="rect">
            <a:avLst/>
          </a:prstGeom>
        </p:spPr>
      </p:pic>
    </p:spTree>
    <p:extLst>
      <p:ext uri="{BB962C8B-B14F-4D97-AF65-F5344CB8AC3E}">
        <p14:creationId xmlns:p14="http://schemas.microsoft.com/office/powerpoint/2010/main" val="53077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4C6C-C833-4FC8-B670-FE495EBFAFC7}"/>
              </a:ext>
            </a:extLst>
          </p:cNvPr>
          <p:cNvSpPr>
            <a:spLocks noGrp="1"/>
          </p:cNvSpPr>
          <p:nvPr>
            <p:ph type="title"/>
          </p:nvPr>
        </p:nvSpPr>
        <p:spPr/>
        <p:txBody>
          <a:bodyPr/>
          <a:lstStyle/>
          <a:p>
            <a:r>
              <a:rPr lang="en-US" b="1" dirty="0"/>
              <a:t>Knight’s $440 Million Error</a:t>
            </a:r>
            <a:br>
              <a:rPr lang="en-US" b="1" dirty="0"/>
            </a:br>
            <a:endParaRPr lang="en-PK" dirty="0"/>
          </a:p>
        </p:txBody>
      </p:sp>
      <p:sp>
        <p:nvSpPr>
          <p:cNvPr id="3" name="Content Placeholder 2">
            <a:extLst>
              <a:ext uri="{FF2B5EF4-FFF2-40B4-BE49-F238E27FC236}">
                <a16:creationId xmlns:a16="http://schemas.microsoft.com/office/drawing/2014/main" id="{FA538215-CD6F-40C7-A88E-7E69B89072F0}"/>
              </a:ext>
            </a:extLst>
          </p:cNvPr>
          <p:cNvSpPr>
            <a:spLocks noGrp="1"/>
          </p:cNvSpPr>
          <p:nvPr>
            <p:ph idx="1"/>
          </p:nvPr>
        </p:nvSpPr>
        <p:spPr>
          <a:xfrm>
            <a:off x="705197" y="4525024"/>
            <a:ext cx="10515600" cy="2214967"/>
          </a:xfrm>
        </p:spPr>
        <p:txBody>
          <a:bodyPr>
            <a:normAutofit fontScale="85000" lnSpcReduction="20000"/>
          </a:bodyPr>
          <a:lstStyle/>
          <a:p>
            <a:r>
              <a:rPr lang="en-US" dirty="0"/>
              <a:t>One of the biggest American market makers for stocks struggled to stay afloat after a </a:t>
            </a:r>
            <a:r>
              <a:rPr lang="en-US" dirty="0">
                <a:hlinkClick r:id="rId3"/>
              </a:rPr>
              <a:t>software bug triggered a $440 million loss in just 30 minutes.</a:t>
            </a:r>
            <a:r>
              <a:rPr lang="en-US" dirty="0"/>
              <a:t> </a:t>
            </a:r>
          </a:p>
          <a:p>
            <a:r>
              <a:rPr lang="en-US" dirty="0"/>
              <a:t>At 09:00AM, the New York Stock Exchange opened for trading, and Knight Capital’s first retail investor of the day placed an instruction to buy or sell their investment holdings.</a:t>
            </a:r>
          </a:p>
          <a:p>
            <a:r>
              <a:rPr lang="en-US" dirty="0"/>
              <a:t>Just 45 minutes later, Knight Capital’s servers had executed 4 million trades, losing the company $460 million and placing it on the verge of bankruptcy. </a:t>
            </a:r>
          </a:p>
          <a:p>
            <a:endParaRPr lang="en-PK" dirty="0"/>
          </a:p>
        </p:txBody>
      </p:sp>
      <p:pic>
        <p:nvPicPr>
          <p:cNvPr id="5" name="Picture 4" descr="A person in a suit with his hand on his face&#10;&#10;Description automatically generated">
            <a:extLst>
              <a:ext uri="{FF2B5EF4-FFF2-40B4-BE49-F238E27FC236}">
                <a16:creationId xmlns:a16="http://schemas.microsoft.com/office/drawing/2014/main" id="{BB33D179-186B-00A3-26D7-55A47121C7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7999" y="1143001"/>
            <a:ext cx="5946371" cy="3382024"/>
          </a:xfrm>
          <a:prstGeom prst="rect">
            <a:avLst/>
          </a:prstGeom>
        </p:spPr>
      </p:pic>
    </p:spTree>
    <p:extLst>
      <p:ext uri="{BB962C8B-B14F-4D97-AF65-F5344CB8AC3E}">
        <p14:creationId xmlns:p14="http://schemas.microsoft.com/office/powerpoint/2010/main" val="3487411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169B8A4-C43D-44A9-A8E9-CB8C9B542DE5}" type="slidenum">
              <a:rPr lang="en-US" altLang="en-US"/>
              <a:pPr/>
              <a:t>9</a:t>
            </a:fld>
            <a:endParaRPr lang="en-US" altLang="en-US"/>
          </a:p>
        </p:txBody>
      </p:sp>
      <p:sp>
        <p:nvSpPr>
          <p:cNvPr id="194562" name="Rectangle 2"/>
          <p:cNvSpPr>
            <a:spLocks noGrp="1" noChangeArrowheads="1"/>
          </p:cNvSpPr>
          <p:nvPr>
            <p:ph type="title"/>
          </p:nvPr>
        </p:nvSpPr>
        <p:spPr/>
        <p:txBody>
          <a:bodyPr/>
          <a:lstStyle/>
          <a:p>
            <a:r>
              <a:rPr lang="en-US" altLang="en-US" dirty="0"/>
              <a:t>Effects of Software failure - 5</a:t>
            </a:r>
          </a:p>
        </p:txBody>
      </p:sp>
      <p:sp>
        <p:nvSpPr>
          <p:cNvPr id="194563" name="Rectangle 3"/>
          <p:cNvSpPr>
            <a:spLocks noGrp="1" noChangeArrowheads="1"/>
          </p:cNvSpPr>
          <p:nvPr>
            <p:ph type="body" idx="1"/>
          </p:nvPr>
        </p:nvSpPr>
        <p:spPr/>
        <p:txBody>
          <a:bodyPr/>
          <a:lstStyle/>
          <a:p>
            <a:r>
              <a:rPr lang="en-US" altLang="en-US"/>
              <a:t>In 2002, a study commissioned by the US Department of Commerce’ National Institute of Standards and Technology concluded that software bugs are so prevalent and detrimental that they cost the US economy and estimated US $59 billion annually, or about 0.6 percent of the gross domestic product</a:t>
            </a:r>
          </a:p>
        </p:txBody>
      </p:sp>
    </p:spTree>
    <p:extLst>
      <p:ext uri="{BB962C8B-B14F-4D97-AF65-F5344CB8AC3E}">
        <p14:creationId xmlns:p14="http://schemas.microsoft.com/office/powerpoint/2010/main" val="123692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1216</Words>
  <Application>Microsoft Office PowerPoint</Application>
  <PresentationFormat>Widescreen</PresentationFormat>
  <Paragraphs>70</Paragraphs>
  <Slides>16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Failure Analysis &amp; Recovery</vt:lpstr>
      <vt:lpstr>What is a Software Failure?</vt:lpstr>
      <vt:lpstr>Effects of Software failure </vt:lpstr>
      <vt:lpstr>ARIANE 5 ROCKET DESTRUCTION</vt:lpstr>
      <vt:lpstr>Mars Climate Orbiter burns up in space </vt:lpstr>
      <vt:lpstr>The Mariner 1 Spacecraft </vt:lpstr>
      <vt:lpstr>The Morris Worm </vt:lpstr>
      <vt:lpstr>Knight’s $440 Million Error </vt:lpstr>
      <vt:lpstr>Effects of Software failure - 5</vt:lpstr>
      <vt:lpstr>Effects of Software failure - 4</vt:lpstr>
      <vt:lpstr>Effects of Software failure - 6</vt:lpstr>
      <vt:lpstr>Effects of Software failure - 7</vt:lpstr>
      <vt:lpstr>Effects of Software failure - 8</vt:lpstr>
      <vt:lpstr>Soviet Gas Pipeline Explosion </vt:lpstr>
      <vt:lpstr>Software Bug Origins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Failure Analysis &amp; Recovery</dc:title>
  <dc:creator>bno</dc:creator>
  <cp:lastModifiedBy>Faisal Bahadur</cp:lastModifiedBy>
  <cp:revision>13</cp:revision>
  <dcterms:created xsi:type="dcterms:W3CDTF">2020-04-19T16:58:59Z</dcterms:created>
  <dcterms:modified xsi:type="dcterms:W3CDTF">2023-12-24T11:59:10Z</dcterms:modified>
</cp:coreProperties>
</file>