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419" r:id="rId2"/>
    <p:sldId id="421" r:id="rId3"/>
    <p:sldId id="422" r:id="rId4"/>
    <p:sldId id="423" r:id="rId5"/>
    <p:sldId id="424" r:id="rId6"/>
    <p:sldId id="425" r:id="rId7"/>
    <p:sldId id="426" r:id="rId8"/>
    <p:sldId id="427" r:id="rId9"/>
    <p:sldId id="429" r:id="rId10"/>
    <p:sldId id="431" r:id="rId11"/>
    <p:sldId id="433" r:id="rId12"/>
    <p:sldId id="434" r:id="rId13"/>
    <p:sldId id="435" r:id="rId14"/>
    <p:sldId id="436" r:id="rId15"/>
    <p:sldId id="437" r:id="rId16"/>
    <p:sldId id="438" r:id="rId17"/>
    <p:sldId id="439" r:id="rId18"/>
    <p:sldId id="440" r:id="rId19"/>
    <p:sldId id="441" r:id="rId20"/>
    <p:sldId id="442" r:id="rId21"/>
    <p:sldId id="444" r:id="rId22"/>
    <p:sldId id="445" r:id="rId23"/>
    <p:sldId id="446" r:id="rId24"/>
    <p:sldId id="447" r:id="rId25"/>
    <p:sldId id="448" r:id="rId26"/>
    <p:sldId id="449" r:id="rId27"/>
    <p:sldId id="450" r:id="rId28"/>
    <p:sldId id="451" r:id="rId29"/>
    <p:sldId id="452" r:id="rId30"/>
    <p:sldId id="453" r:id="rId31"/>
    <p:sldId id="454" r:id="rId32"/>
    <p:sldId id="456" r:id="rId33"/>
    <p:sldId id="345" r:id="rId34"/>
    <p:sldId id="346" r:id="rId35"/>
    <p:sldId id="350" r:id="rId36"/>
    <p:sldId id="375" r:id="rId37"/>
    <p:sldId id="377" r:id="rId38"/>
    <p:sldId id="376" r:id="rId39"/>
    <p:sldId id="378" r:id="rId40"/>
    <p:sldId id="351" r:id="rId41"/>
    <p:sldId id="353" r:id="rId42"/>
    <p:sldId id="354" r:id="rId43"/>
    <p:sldId id="355" r:id="rId44"/>
    <p:sldId id="356" r:id="rId45"/>
    <p:sldId id="357" r:id="rId46"/>
    <p:sldId id="352" r:id="rId47"/>
    <p:sldId id="379" r:id="rId48"/>
    <p:sldId id="363" r:id="rId49"/>
    <p:sldId id="361" r:id="rId50"/>
    <p:sldId id="364" r:id="rId51"/>
    <p:sldId id="365" r:id="rId52"/>
    <p:sldId id="380" r:id="rId53"/>
    <p:sldId id="381" r:id="rId54"/>
    <p:sldId id="382" r:id="rId55"/>
    <p:sldId id="383" r:id="rId56"/>
    <p:sldId id="366" r:id="rId57"/>
    <p:sldId id="367" r:id="rId58"/>
    <p:sldId id="368" r:id="rId59"/>
    <p:sldId id="369" r:id="rId60"/>
    <p:sldId id="370" r:id="rId61"/>
    <p:sldId id="394" r:id="rId62"/>
    <p:sldId id="395" r:id="rId63"/>
    <p:sldId id="398" r:id="rId64"/>
    <p:sldId id="406" r:id="rId65"/>
    <p:sldId id="405" r:id="rId66"/>
    <p:sldId id="404" r:id="rId67"/>
    <p:sldId id="399" r:id="rId68"/>
    <p:sldId id="457" r:id="rId69"/>
    <p:sldId id="407" r:id="rId70"/>
    <p:sldId id="408" r:id="rId71"/>
    <p:sldId id="409" r:id="rId72"/>
    <p:sldId id="410" r:id="rId73"/>
    <p:sldId id="411" r:id="rId74"/>
    <p:sldId id="412" r:id="rId75"/>
    <p:sldId id="413" r:id="rId76"/>
    <p:sldId id="414" r:id="rId77"/>
    <p:sldId id="415" r:id="rId78"/>
    <p:sldId id="416" r:id="rId79"/>
    <p:sldId id="458" r:id="rId80"/>
    <p:sldId id="420" r:id="rId81"/>
    <p:sldId id="459" r:id="rId82"/>
    <p:sldId id="460" r:id="rId83"/>
    <p:sldId id="461" r:id="rId84"/>
    <p:sldId id="462" r:id="rId85"/>
    <p:sldId id="463" r:id="rId86"/>
    <p:sldId id="464" r:id="rId87"/>
    <p:sldId id="428" r:id="rId88"/>
    <p:sldId id="465" r:id="rId89"/>
    <p:sldId id="430" r:id="rId90"/>
    <p:sldId id="466" r:id="rId91"/>
    <p:sldId id="432" r:id="rId92"/>
    <p:sldId id="467" r:id="rId93"/>
    <p:sldId id="468" r:id="rId94"/>
    <p:sldId id="469" r:id="rId95"/>
    <p:sldId id="470" r:id="rId96"/>
    <p:sldId id="471" r:id="rId97"/>
    <p:sldId id="472" r:id="rId98"/>
    <p:sldId id="536" r:id="rId99"/>
    <p:sldId id="541" r:id="rId100"/>
    <p:sldId id="542" r:id="rId101"/>
    <p:sldId id="543" r:id="rId102"/>
    <p:sldId id="544" r:id="rId103"/>
    <p:sldId id="443" r:id="rId104"/>
    <p:sldId id="545" r:id="rId105"/>
    <p:sldId id="546" r:id="rId106"/>
    <p:sldId id="547" r:id="rId107"/>
    <p:sldId id="548" r:id="rId108"/>
    <p:sldId id="549" r:id="rId109"/>
    <p:sldId id="550" r:id="rId110"/>
    <p:sldId id="551" r:id="rId111"/>
    <p:sldId id="552" r:id="rId112"/>
    <p:sldId id="553" r:id="rId113"/>
    <p:sldId id="554" r:id="rId114"/>
    <p:sldId id="455" r:id="rId115"/>
    <p:sldId id="555" r:id="rId116"/>
    <p:sldId id="556" r:id="rId117"/>
    <p:sldId id="557" r:id="rId118"/>
    <p:sldId id="558" r:id="rId119"/>
    <p:sldId id="559" r:id="rId120"/>
    <p:sldId id="560" r:id="rId121"/>
    <p:sldId id="561" r:id="rId122"/>
    <p:sldId id="562" r:id="rId123"/>
    <p:sldId id="563" r:id="rId124"/>
    <p:sldId id="564" r:id="rId125"/>
    <p:sldId id="565" r:id="rId126"/>
    <p:sldId id="566" r:id="rId127"/>
    <p:sldId id="567" r:id="rId128"/>
    <p:sldId id="568" r:id="rId129"/>
    <p:sldId id="569" r:id="rId130"/>
    <p:sldId id="570" r:id="rId131"/>
    <p:sldId id="571" r:id="rId132"/>
    <p:sldId id="473" r:id="rId133"/>
    <p:sldId id="475" r:id="rId134"/>
    <p:sldId id="476" r:id="rId135"/>
    <p:sldId id="477" r:id="rId136"/>
    <p:sldId id="478" r:id="rId137"/>
    <p:sldId id="479" r:id="rId138"/>
    <p:sldId id="480" r:id="rId139"/>
    <p:sldId id="481" r:id="rId140"/>
    <p:sldId id="482" r:id="rId14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B6225-9DB2-43F0-8D12-04F866A8B441}" type="datetimeFigureOut">
              <a:rPr lang="en-PK" smtClean="0"/>
              <a:t>11/03/2023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CA1A4-1B2B-4548-B424-DD8DBBB865C7}" type="slidenum">
              <a:rPr lang="en-PK" smtClean="0"/>
              <a:t>‹#›</a:t>
            </a:fld>
            <a:endParaRPr lang="en-PK"/>
          </a:p>
        </p:txBody>
      </p:sp>
    </p:spTree>
    <p:extLst>
      <p:ext uri="{BB962C8B-B14F-4D97-AF65-F5344CB8AC3E}">
        <p14:creationId xmlns:p14="http://schemas.microsoft.com/office/powerpoint/2010/main" val="255184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a:t>
            </a:r>
            <a:r>
              <a:rPr lang="en-US" sz="1200" b="0" i="0" kern="1200" dirty="0">
                <a:solidFill>
                  <a:schemeClr val="tx1"/>
                </a:solidFill>
                <a:effectLst/>
                <a:latin typeface="+mn-lt"/>
                <a:ea typeface="+mn-ea"/>
                <a:cs typeface="+mn-cs"/>
              </a:rPr>
              <a:t> principle of action adopted or proposed by an organization. A </a:t>
            </a:r>
            <a:r>
              <a:rPr lang="en-US" sz="1200" b="1" i="0"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is a set of ideas or plans that is used as a basis for making decisions. A </a:t>
            </a:r>
            <a:r>
              <a:rPr lang="en-US" sz="1200" b="1" i="0"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is a deliberate system of principles to guide decisions and achieve rational outcomes.</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31</a:t>
            </a:fld>
            <a:endParaRPr lang="en-US"/>
          </a:p>
        </p:txBody>
      </p:sp>
    </p:spTree>
    <p:extLst>
      <p:ext uri="{BB962C8B-B14F-4D97-AF65-F5344CB8AC3E}">
        <p14:creationId xmlns:p14="http://schemas.microsoft.com/office/powerpoint/2010/main" val="54615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 steps that are not part of original inspection process, but they r so helpful n useful in improving the </a:t>
            </a:r>
            <a:r>
              <a:rPr lang="en-US" dirty="0" err="1"/>
              <a:t>insp</a:t>
            </a:r>
            <a:r>
              <a:rPr lang="en-US" dirty="0"/>
              <a:t>; process since they have been reported in the literature.</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38</a:t>
            </a:fld>
            <a:endParaRPr lang="en-US"/>
          </a:p>
        </p:txBody>
      </p:sp>
    </p:spTree>
    <p:extLst>
      <p:ext uri="{BB962C8B-B14F-4D97-AF65-F5344CB8AC3E}">
        <p14:creationId xmlns:p14="http://schemas.microsoft.com/office/powerpoint/2010/main" val="197720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4 </a:t>
            </a:r>
            <a:r>
              <a:rPr lang="en-US" dirty="0" err="1"/>
              <a:t>criterias</a:t>
            </a:r>
            <a:r>
              <a:rPr lang="en-US" dirty="0"/>
              <a:t> collectively enables us to ensure that 1) v have necessary preconditions that will allow us to complete an activity 2) that v have performed the necessary tasks 3) that v have performed that tasks correctly4) that v have meet exit criteria just like </a:t>
            </a:r>
            <a:endParaRPr lang="en-PK" dirty="0"/>
          </a:p>
        </p:txBody>
      </p:sp>
      <p:sp>
        <p:nvSpPr>
          <p:cNvPr id="4" name="Slide Number Placeholder 3"/>
          <p:cNvSpPr>
            <a:spLocks noGrp="1"/>
          </p:cNvSpPr>
          <p:nvPr>
            <p:ph type="sldNum" sz="quarter" idx="5"/>
          </p:nvPr>
        </p:nvSpPr>
        <p:spPr/>
        <p:txBody>
          <a:bodyPr/>
          <a:lstStyle/>
          <a:p>
            <a:fld id="{E88890C1-48F6-4E0F-A321-0B2AC0580043}" type="slidenum">
              <a:rPr lang="en-US" smtClean="0"/>
              <a:t>45</a:t>
            </a:fld>
            <a:endParaRPr lang="en-US"/>
          </a:p>
        </p:txBody>
      </p:sp>
    </p:spTree>
    <p:extLst>
      <p:ext uri="{BB962C8B-B14F-4D97-AF65-F5344CB8AC3E}">
        <p14:creationId xmlns:p14="http://schemas.microsoft.com/office/powerpoint/2010/main" val="203540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7284-D539-425E-B35C-3145E3649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D446A44-228E-47AB-9A48-1AD57EC2A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CAED0DC-01C1-4470-883E-4EC531C0440C}"/>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5D97F57E-C90C-4222-8A3C-567A5A24E39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D91ABEE-9B2D-4979-8D11-29FC3A825AD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83708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CEA-B63D-47EA-B08D-5834EE609A5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F53C897-5266-4375-ADE1-047FACBB9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C78E10-FF35-4B0B-9925-050FB1948811}"/>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43631300-6953-453A-A437-B6EFF08407A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E6EFE1-E3AA-4034-B34F-D9E21B1D0172}"/>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14608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2F927-BDAB-4A9C-9DBE-5F71BE678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66B86E8-DEA4-4024-82F5-E6EBDC3C0E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6E64285-5E27-444A-A8FB-0CEBF6FBC938}"/>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EF4BFB1C-E711-4131-94DD-295DF90ACFE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B54265E-337A-449C-A06D-AE6742293BEB}"/>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79270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p:cNvSpPr>
            <a:spLocks noGrp="1"/>
          </p:cNvSpPr>
          <p:nvPr>
            <p:ph type="tbl" idx="1"/>
          </p:nvPr>
        </p:nvSpPr>
        <p:spPr>
          <a:xfrm>
            <a:off x="609600" y="1981200"/>
            <a:ext cx="10972800" cy="3886200"/>
          </a:xfrm>
        </p:spPr>
        <p:txBody>
          <a:bodyPr/>
          <a:lstStyle/>
          <a:p>
            <a:pPr lvl="0"/>
            <a:endParaRPr lang="en-US" noProof="0"/>
          </a:p>
        </p:txBody>
      </p:sp>
      <p:sp>
        <p:nvSpPr>
          <p:cNvPr id="4" name="Rectangle 2">
            <a:extLst>
              <a:ext uri="{FF2B5EF4-FFF2-40B4-BE49-F238E27FC236}">
                <a16:creationId xmlns:a16="http://schemas.microsoft.com/office/drawing/2014/main" id="{EA948FFF-6B53-463D-8815-57DB80B5016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6B8D416A-9F1C-4A8B-A4ED-2FCF8D0F2589}"/>
              </a:ext>
            </a:extLst>
          </p:cNvPr>
          <p:cNvSpPr>
            <a:spLocks noGrp="1" noChangeArrowheads="1"/>
          </p:cNvSpPr>
          <p:nvPr>
            <p:ph type="sldNum" sz="quarter" idx="11"/>
          </p:nvPr>
        </p:nvSpPr>
        <p:spPr>
          <a:ln/>
        </p:spPr>
        <p:txBody>
          <a:bodyPr/>
          <a:lstStyle>
            <a:lvl1pPr>
              <a:defRPr/>
            </a:lvl1pPr>
          </a:lstStyle>
          <a:p>
            <a:fld id="{FEC358B6-5598-4478-B490-750C77E0F0B2}" type="slidenum">
              <a:rPr lang="en-US" altLang="en-PK"/>
              <a:pPr/>
              <a:t>‹#›</a:t>
            </a:fld>
            <a:endParaRPr lang="en-US" altLang="en-PK"/>
          </a:p>
        </p:txBody>
      </p:sp>
      <p:sp>
        <p:nvSpPr>
          <p:cNvPr id="6" name="Rectangle 16">
            <a:extLst>
              <a:ext uri="{FF2B5EF4-FFF2-40B4-BE49-F238E27FC236}">
                <a16:creationId xmlns:a16="http://schemas.microsoft.com/office/drawing/2014/main" id="{14A00923-3689-4D11-9228-02D87AC2439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123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B757-15E5-4742-9A2A-B9306D64718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F4D2B7A-5376-40DE-A838-B88BC0B1C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9D9588-5085-4333-9925-BC157349FFFE}"/>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2E735A0C-363B-4435-A851-7E2FE7A129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0702C5-0B69-4029-BF32-3ED9EB5AD953}"/>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413619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B808-7EA8-480C-93A9-58836AB22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6FD4AD0-E89F-4E52-BF64-D4C31E97C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DD06C-0965-489D-8353-454FE3FDB37D}"/>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57F075D9-359D-47CE-BCF7-FEA0D06EF68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36E2DD7-A139-4863-A3E3-0AA63145FE3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49650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F13E-BE08-4145-B6D2-56BEE453915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E737A13-F628-4899-820B-D4A3454EE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66BFEB8-992B-4EF4-BF8B-C2C7E55E0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74F2C59-A9DB-4FBD-92A7-7AE3CACAA5DE}"/>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6" name="Footer Placeholder 5">
            <a:extLst>
              <a:ext uri="{FF2B5EF4-FFF2-40B4-BE49-F238E27FC236}">
                <a16:creationId xmlns:a16="http://schemas.microsoft.com/office/drawing/2014/main" id="{A98210F9-C748-456D-BBD0-5E3FBE7390A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22CA94-D5D9-440F-84DF-4814CB94216C}"/>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28808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910B-6F1E-4988-8CF5-733107717F2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9CD429C-E1B7-4DB7-B9E9-BA647301C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B582D-6352-451C-A050-B87745782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0C0703E-2248-4EB0-944F-597EFDDF4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3105C-E24C-44C8-A920-D33B73CB8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E3B894B-5578-4D00-B678-5C63F969189F}"/>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8" name="Footer Placeholder 7">
            <a:extLst>
              <a:ext uri="{FF2B5EF4-FFF2-40B4-BE49-F238E27FC236}">
                <a16:creationId xmlns:a16="http://schemas.microsoft.com/office/drawing/2014/main" id="{5B2C7A77-FE43-477C-B734-C5A26C3512E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85211E9-6411-4233-83BF-50377179ACED}"/>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5598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8BAC-8B0D-4D20-8E74-CA8262EA8CF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3BBCE6A-9C5A-47AB-BD93-BC94462A49CA}"/>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4" name="Footer Placeholder 3">
            <a:extLst>
              <a:ext uri="{FF2B5EF4-FFF2-40B4-BE49-F238E27FC236}">
                <a16:creationId xmlns:a16="http://schemas.microsoft.com/office/drawing/2014/main" id="{B4254CE7-2833-43EA-98A2-BEA1087DDCA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BAF67FA-6962-49F9-B0FB-714BE0896449}"/>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40089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91FC4-34D3-4B1B-9A1A-E58E2DD0D818}"/>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3" name="Footer Placeholder 2">
            <a:extLst>
              <a:ext uri="{FF2B5EF4-FFF2-40B4-BE49-F238E27FC236}">
                <a16:creationId xmlns:a16="http://schemas.microsoft.com/office/drawing/2014/main" id="{E2C60ADF-0EAA-4051-9571-4839D04A426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BC920B4-B716-4143-A8B8-C20364E8D6CA}"/>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167098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793-3778-470D-99B0-BDE3829F1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7FBA271-844C-4E03-9C99-349B5D963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1397E46-85AB-4A9B-A197-B889C54AB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717E0-489A-450F-83BD-658D55BAD205}"/>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6" name="Footer Placeholder 5">
            <a:extLst>
              <a:ext uri="{FF2B5EF4-FFF2-40B4-BE49-F238E27FC236}">
                <a16:creationId xmlns:a16="http://schemas.microsoft.com/office/drawing/2014/main" id="{81197051-2F74-486A-9253-B6E30323671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6BD80D7-1DF9-4A8C-AF2E-7293AB89EB6C}"/>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262481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518D-A1D6-4F23-8C23-37D6F1DB1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98D7588-DDAE-465B-9598-27E9F331B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38A42A8-1D33-45E7-B44A-FAB9B805B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0712B-DF59-466A-BF39-3A3F85545E79}"/>
              </a:ext>
            </a:extLst>
          </p:cNvPr>
          <p:cNvSpPr>
            <a:spLocks noGrp="1"/>
          </p:cNvSpPr>
          <p:nvPr>
            <p:ph type="dt" sz="half" idx="10"/>
          </p:nvPr>
        </p:nvSpPr>
        <p:spPr/>
        <p:txBody>
          <a:bodyPr/>
          <a:lstStyle/>
          <a:p>
            <a:fld id="{15F9A594-8AF5-4DF1-A009-D656431FAFC2}" type="datetimeFigureOut">
              <a:rPr lang="en-PK" smtClean="0"/>
              <a:t>11/03/2023</a:t>
            </a:fld>
            <a:endParaRPr lang="en-PK"/>
          </a:p>
        </p:txBody>
      </p:sp>
      <p:sp>
        <p:nvSpPr>
          <p:cNvPr id="6" name="Footer Placeholder 5">
            <a:extLst>
              <a:ext uri="{FF2B5EF4-FFF2-40B4-BE49-F238E27FC236}">
                <a16:creationId xmlns:a16="http://schemas.microsoft.com/office/drawing/2014/main" id="{2B007309-A0A6-4412-BEE3-A5673E745A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9D02AC6-BF86-4B8B-B04A-2D0AC945AFED}"/>
              </a:ext>
            </a:extLst>
          </p:cNvPr>
          <p:cNvSpPr>
            <a:spLocks noGrp="1"/>
          </p:cNvSpPr>
          <p:nvPr>
            <p:ph type="sldNum" sz="quarter" idx="12"/>
          </p:nvPr>
        </p:nvSpPr>
        <p:spPr/>
        <p:txBody>
          <a:bodyPr/>
          <a:lstStyle/>
          <a:p>
            <a:fld id="{28A62FEB-5719-4CD0-9F85-0AD863A732FB}" type="slidenum">
              <a:rPr lang="en-PK" smtClean="0"/>
              <a:t>‹#›</a:t>
            </a:fld>
            <a:endParaRPr lang="en-PK"/>
          </a:p>
        </p:txBody>
      </p:sp>
    </p:spTree>
    <p:extLst>
      <p:ext uri="{BB962C8B-B14F-4D97-AF65-F5344CB8AC3E}">
        <p14:creationId xmlns:p14="http://schemas.microsoft.com/office/powerpoint/2010/main" val="353893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9CCAF-A001-4014-93F1-4998586D4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9CC392-4AF0-44B0-A60A-1DEB03B11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95286E5-3E57-4AF8-9502-8DE5BD61C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9A594-8AF5-4DF1-A009-D656431FAFC2}" type="datetimeFigureOut">
              <a:rPr lang="en-PK" smtClean="0"/>
              <a:t>11/03/2023</a:t>
            </a:fld>
            <a:endParaRPr lang="en-PK"/>
          </a:p>
        </p:txBody>
      </p:sp>
      <p:sp>
        <p:nvSpPr>
          <p:cNvPr id="5" name="Footer Placeholder 4">
            <a:extLst>
              <a:ext uri="{FF2B5EF4-FFF2-40B4-BE49-F238E27FC236}">
                <a16:creationId xmlns:a16="http://schemas.microsoft.com/office/drawing/2014/main" id="{DB467D2D-314D-4096-846C-701381D86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4EBBDD9-0BEF-4622-BF2A-452627CBD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2FEB-5719-4CD0-9F85-0AD863A732FB}" type="slidenum">
              <a:rPr lang="en-PK" smtClean="0"/>
              <a:t>‹#›</a:t>
            </a:fld>
            <a:endParaRPr lang="en-PK"/>
          </a:p>
        </p:txBody>
      </p:sp>
    </p:spTree>
    <p:extLst>
      <p:ext uri="{BB962C8B-B14F-4D97-AF65-F5344CB8AC3E}">
        <p14:creationId xmlns:p14="http://schemas.microsoft.com/office/powerpoint/2010/main" val="1262994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CB8C603-857C-4667-9AA6-B854BE0D2677}"/>
              </a:ext>
            </a:extLst>
          </p:cNvPr>
          <p:cNvSpPr>
            <a:spLocks noGrp="1"/>
          </p:cNvSpPr>
          <p:nvPr>
            <p:ph type="title"/>
          </p:nvPr>
        </p:nvSpPr>
        <p:spPr/>
        <p:txBody>
          <a:bodyPr/>
          <a:lstStyle/>
          <a:p>
            <a:pPr eaLnBrk="1" hangingPunct="1"/>
            <a:r>
              <a:rPr lang="en-US" altLang="en-PK" dirty="0"/>
              <a:t>2 main Failure elimination strategies</a:t>
            </a:r>
          </a:p>
        </p:txBody>
      </p:sp>
      <p:sp>
        <p:nvSpPr>
          <p:cNvPr id="40963" name="Content Placeholder 2">
            <a:extLst>
              <a:ext uri="{FF2B5EF4-FFF2-40B4-BE49-F238E27FC236}">
                <a16:creationId xmlns:a16="http://schemas.microsoft.com/office/drawing/2014/main" id="{FDD0F4FC-8C0F-45B3-877E-5EB884643D68}"/>
              </a:ext>
            </a:extLst>
          </p:cNvPr>
          <p:cNvSpPr>
            <a:spLocks noGrp="1"/>
          </p:cNvSpPr>
          <p:nvPr>
            <p:ph idx="1"/>
          </p:nvPr>
        </p:nvSpPr>
        <p:spPr/>
        <p:txBody>
          <a:bodyPr/>
          <a:lstStyle/>
          <a:p>
            <a:pPr eaLnBrk="1" hangingPunct="1"/>
            <a:r>
              <a:rPr lang="en-US" altLang="en-PK" dirty="0"/>
              <a:t>Failure Removal</a:t>
            </a:r>
          </a:p>
          <a:p>
            <a:r>
              <a:rPr lang="en-US" altLang="en-PK" dirty="0"/>
              <a:t>Failure Prevention</a:t>
            </a:r>
          </a:p>
          <a:p>
            <a:pPr marL="0" indent="0" eaLnBrk="1" hangingPunct="1">
              <a:buNone/>
            </a:pPr>
            <a:endParaRPr lang="en-US" altLang="en-PK" dirty="0"/>
          </a:p>
          <a:p>
            <a:pPr eaLnBrk="1" hangingPunct="1"/>
            <a:endParaRPr lang="en-US" altLang="en-PK" dirty="0"/>
          </a:p>
        </p:txBody>
      </p:sp>
      <p:sp>
        <p:nvSpPr>
          <p:cNvPr id="40964" name="Slide Number Placeholder 3">
            <a:extLst>
              <a:ext uri="{FF2B5EF4-FFF2-40B4-BE49-F238E27FC236}">
                <a16:creationId xmlns:a16="http://schemas.microsoft.com/office/drawing/2014/main" id="{29DFBFF7-A430-4472-85A7-EB1E0451E7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90F15-F21A-466C-9696-AE019C31D022}" type="slidenum">
              <a:rPr lang="en-US" altLang="en-PK">
                <a:latin typeface="Arial Black" panose="020B0A04020102020204" pitchFamily="34" charset="0"/>
              </a:rPr>
              <a:pPr/>
              <a:t>1</a:t>
            </a:fld>
            <a:endParaRPr lang="en-US" altLang="en-PK">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11560868-BE8C-4DC8-9724-6AEBD5EFE2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428577-5295-4E97-8E3F-19485AFA17F5}" type="slidenum">
              <a:rPr lang="en-US" altLang="en-PK">
                <a:latin typeface="Arial Black" panose="020B0A04020102020204" pitchFamily="34" charset="0"/>
              </a:rPr>
              <a:pPr/>
              <a:t>10</a:t>
            </a:fld>
            <a:endParaRPr lang="en-US" altLang="en-PK">
              <a:latin typeface="Arial Black" panose="020B0A04020102020204" pitchFamily="34" charset="0"/>
            </a:endParaRPr>
          </a:p>
        </p:txBody>
      </p:sp>
      <p:sp>
        <p:nvSpPr>
          <p:cNvPr id="53251" name="Rectangle 2">
            <a:extLst>
              <a:ext uri="{FF2B5EF4-FFF2-40B4-BE49-F238E27FC236}">
                <a16:creationId xmlns:a16="http://schemas.microsoft.com/office/drawing/2014/main" id="{B20FBD2F-9DBD-4B14-8EC5-62A7BA3D83ED}"/>
              </a:ext>
            </a:extLst>
          </p:cNvPr>
          <p:cNvSpPr>
            <a:spLocks noGrp="1" noChangeArrowheads="1"/>
          </p:cNvSpPr>
          <p:nvPr>
            <p:ph type="title"/>
          </p:nvPr>
        </p:nvSpPr>
        <p:spPr/>
        <p:txBody>
          <a:bodyPr/>
          <a:lstStyle/>
          <a:p>
            <a:pPr eaLnBrk="1" hangingPunct="1"/>
            <a:r>
              <a:rPr lang="en-US" altLang="en-PK"/>
              <a:t>Inspections </a:t>
            </a:r>
          </a:p>
        </p:txBody>
      </p:sp>
      <p:sp>
        <p:nvSpPr>
          <p:cNvPr id="53252" name="Rectangle 3">
            <a:extLst>
              <a:ext uri="{FF2B5EF4-FFF2-40B4-BE49-F238E27FC236}">
                <a16:creationId xmlns:a16="http://schemas.microsoft.com/office/drawing/2014/main" id="{C9DB9B96-52DE-4308-B2C9-C2D97F5D5727}"/>
              </a:ext>
            </a:extLst>
          </p:cNvPr>
          <p:cNvSpPr>
            <a:spLocks noGrp="1" noChangeArrowheads="1"/>
          </p:cNvSpPr>
          <p:nvPr>
            <p:ph type="body" idx="1"/>
          </p:nvPr>
        </p:nvSpPr>
        <p:spPr/>
        <p:txBody>
          <a:bodyPr/>
          <a:lstStyle/>
          <a:p>
            <a:pPr eaLnBrk="1" hangingPunct="1"/>
            <a:r>
              <a:rPr lang="en-US" altLang="en-PK"/>
              <a:t>Faults are detected directly in inspection by human inspectors, either during their individual inspections or various types of group sessions</a:t>
            </a:r>
          </a:p>
          <a:p>
            <a:pPr eaLnBrk="1" hangingPunct="1"/>
            <a:r>
              <a:rPr lang="en-US" altLang="en-PK"/>
              <a:t>Identified faults need to be removed as a result of the inspection process, and their removal also needs to be verified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14841DB5-9D47-3AA2-B7CB-F367478C079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FA709-15DF-442F-BF2C-17D2F8BC5F44}" type="slidenum">
              <a:rPr lang="en-US" altLang="en-US" sz="1400"/>
              <a:pPr/>
              <a:t>100</a:t>
            </a:fld>
            <a:endParaRPr lang="en-US" altLang="en-US" sz="1400"/>
          </a:p>
        </p:txBody>
      </p:sp>
      <p:sp>
        <p:nvSpPr>
          <p:cNvPr id="5123" name="Rectangle 2">
            <a:extLst>
              <a:ext uri="{FF2B5EF4-FFF2-40B4-BE49-F238E27FC236}">
                <a16:creationId xmlns:a16="http://schemas.microsoft.com/office/drawing/2014/main" id="{CF53BE1D-E3FB-6694-F7C9-669834035EB9}"/>
              </a:ext>
            </a:extLst>
          </p:cNvPr>
          <p:cNvSpPr>
            <a:spLocks noGrp="1" noChangeArrowheads="1"/>
          </p:cNvSpPr>
          <p:nvPr>
            <p:ph type="title" idx="4294967295"/>
          </p:nvPr>
        </p:nvSpPr>
        <p:spPr/>
        <p:txBody>
          <a:bodyPr/>
          <a:lstStyle/>
          <a:p>
            <a:r>
              <a:rPr lang="en-US" altLang="en-US"/>
              <a:t>Preparation - 1</a:t>
            </a:r>
          </a:p>
        </p:txBody>
      </p:sp>
      <p:sp>
        <p:nvSpPr>
          <p:cNvPr id="5124" name="Rectangle 3">
            <a:extLst>
              <a:ext uri="{FF2B5EF4-FFF2-40B4-BE49-F238E27FC236}">
                <a16:creationId xmlns:a16="http://schemas.microsoft.com/office/drawing/2014/main" id="{E265B965-858F-3A90-E1E0-C21BF563A6E4}"/>
              </a:ext>
            </a:extLst>
          </p:cNvPr>
          <p:cNvSpPr>
            <a:spLocks noGrp="1" noChangeArrowheads="1"/>
          </p:cNvSpPr>
          <p:nvPr>
            <p:ph type="body" idx="4294967295"/>
          </p:nvPr>
        </p:nvSpPr>
        <p:spPr/>
        <p:txBody>
          <a:bodyPr/>
          <a:lstStyle/>
          <a:p>
            <a:r>
              <a:rPr lang="en-US" altLang="en-US"/>
              <a:t>Allows time for the inspection participants to sufficiently prepare for the inspection meeting and list potential defects</a:t>
            </a:r>
          </a:p>
          <a:p>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3D6BD14C-F78E-62FB-6DD7-7607B2BCE791}"/>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BA96DA-B995-4FDC-8E21-6E52312E28ED}" type="slidenum">
              <a:rPr lang="en-US" altLang="en-US" sz="1400"/>
              <a:pPr/>
              <a:t>101</a:t>
            </a:fld>
            <a:endParaRPr lang="en-US" altLang="en-US" sz="1400"/>
          </a:p>
        </p:txBody>
      </p:sp>
      <p:sp>
        <p:nvSpPr>
          <p:cNvPr id="6147" name="Rectangle 2">
            <a:extLst>
              <a:ext uri="{FF2B5EF4-FFF2-40B4-BE49-F238E27FC236}">
                <a16:creationId xmlns:a16="http://schemas.microsoft.com/office/drawing/2014/main" id="{B3058A26-DB0C-FC7E-5B82-7F279B5F72D8}"/>
              </a:ext>
            </a:extLst>
          </p:cNvPr>
          <p:cNvSpPr>
            <a:spLocks noGrp="1" noChangeArrowheads="1"/>
          </p:cNvSpPr>
          <p:nvPr>
            <p:ph type="title" idx="4294967295"/>
          </p:nvPr>
        </p:nvSpPr>
        <p:spPr/>
        <p:txBody>
          <a:bodyPr/>
          <a:lstStyle/>
          <a:p>
            <a:r>
              <a:rPr lang="en-US" altLang="en-US"/>
              <a:t>Preparation - 2</a:t>
            </a:r>
          </a:p>
        </p:txBody>
      </p:sp>
      <p:sp>
        <p:nvSpPr>
          <p:cNvPr id="6148" name="Rectangle 3">
            <a:extLst>
              <a:ext uri="{FF2B5EF4-FFF2-40B4-BE49-F238E27FC236}">
                <a16:creationId xmlns:a16="http://schemas.microsoft.com/office/drawing/2014/main" id="{3943007D-4EC5-9C1A-8BD3-772C749DC8DB}"/>
              </a:ext>
            </a:extLst>
          </p:cNvPr>
          <p:cNvSpPr>
            <a:spLocks noGrp="1" noChangeArrowheads="1"/>
          </p:cNvSpPr>
          <p:nvPr>
            <p:ph type="body" idx="4294967295"/>
          </p:nvPr>
        </p:nvSpPr>
        <p:spPr/>
        <p:txBody>
          <a:bodyPr/>
          <a:lstStyle/>
          <a:p>
            <a:pPr>
              <a:lnSpc>
                <a:spcPct val="90000"/>
              </a:lnSpc>
            </a:pPr>
            <a:r>
              <a:rPr lang="en-US" altLang="en-US"/>
              <a:t>During preparation the inspectors should:</a:t>
            </a:r>
          </a:p>
          <a:p>
            <a:pPr lvl="1">
              <a:lnSpc>
                <a:spcPct val="90000"/>
              </a:lnSpc>
            </a:pPr>
            <a:r>
              <a:rPr lang="en-US" altLang="en-US"/>
              <a:t>Increase their understanding of the material</a:t>
            </a:r>
          </a:p>
          <a:p>
            <a:pPr lvl="1">
              <a:lnSpc>
                <a:spcPct val="90000"/>
              </a:lnSpc>
            </a:pPr>
            <a:r>
              <a:rPr lang="en-US" altLang="en-US"/>
              <a:t>Inspect the work product using the checklist appropriate to the work product</a:t>
            </a:r>
          </a:p>
          <a:p>
            <a:pPr lvl="1">
              <a:lnSpc>
                <a:spcPct val="90000"/>
              </a:lnSpc>
            </a:pPr>
            <a:r>
              <a:rPr lang="en-US" altLang="en-US"/>
              <a:t>Identify possible defects that will be discussed at the inspection meeting</a:t>
            </a:r>
          </a:p>
          <a:p>
            <a:pPr lvl="1">
              <a:lnSpc>
                <a:spcPct val="90000"/>
              </a:lnSpc>
            </a:pPr>
            <a:r>
              <a:rPr lang="en-US" altLang="en-US"/>
              <a:t>Create a list of minor defects and provide them to the producer</a:t>
            </a:r>
          </a:p>
          <a:p>
            <a:pPr lvl="1">
              <a:lnSpc>
                <a:spcPct val="90000"/>
              </a:lnSpc>
            </a:pPr>
            <a:r>
              <a:rPr lang="en-US" altLang="en-US"/>
              <a:t>Note the amount of time spent in this activity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C24EE7BE-AADB-1A64-282F-B419390B2A4A}"/>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E56E42-30E4-4EA9-83AF-4E441DA95E16}" type="slidenum">
              <a:rPr lang="en-US" altLang="en-US" sz="1400"/>
              <a:pPr/>
              <a:t>102</a:t>
            </a:fld>
            <a:endParaRPr lang="en-US" altLang="en-US" sz="1400"/>
          </a:p>
        </p:txBody>
      </p:sp>
      <p:sp>
        <p:nvSpPr>
          <p:cNvPr id="7171" name="Rectangle 2">
            <a:extLst>
              <a:ext uri="{FF2B5EF4-FFF2-40B4-BE49-F238E27FC236}">
                <a16:creationId xmlns:a16="http://schemas.microsoft.com/office/drawing/2014/main" id="{A8D4A3A9-6E14-8D8C-DA8A-624B9CC0344B}"/>
              </a:ext>
            </a:extLst>
          </p:cNvPr>
          <p:cNvSpPr>
            <a:spLocks noGrp="1" noChangeArrowheads="1"/>
          </p:cNvSpPr>
          <p:nvPr>
            <p:ph type="title" idx="4294967295"/>
          </p:nvPr>
        </p:nvSpPr>
        <p:spPr/>
        <p:txBody>
          <a:bodyPr/>
          <a:lstStyle/>
          <a:p>
            <a:r>
              <a:rPr lang="en-US" altLang="en-US"/>
              <a:t>Preparation: Responsibility</a:t>
            </a:r>
          </a:p>
        </p:txBody>
      </p:sp>
      <p:sp>
        <p:nvSpPr>
          <p:cNvPr id="7172" name="Rectangle 3">
            <a:extLst>
              <a:ext uri="{FF2B5EF4-FFF2-40B4-BE49-F238E27FC236}">
                <a16:creationId xmlns:a16="http://schemas.microsoft.com/office/drawing/2014/main" id="{B927DC70-B55F-6790-5D60-545DFFAA5EA1}"/>
              </a:ext>
            </a:extLst>
          </p:cNvPr>
          <p:cNvSpPr>
            <a:spLocks noGrp="1" noChangeArrowheads="1"/>
          </p:cNvSpPr>
          <p:nvPr>
            <p:ph type="body" idx="4294967295"/>
          </p:nvPr>
        </p:nvSpPr>
        <p:spPr/>
        <p:txBody>
          <a:bodyPr/>
          <a:lstStyle/>
          <a:p>
            <a:pPr>
              <a:lnSpc>
                <a:spcPct val="80000"/>
              </a:lnSpc>
            </a:pPr>
            <a:r>
              <a:rPr lang="en-US" altLang="en-US"/>
              <a:t>Primary responsibility is with the inspectors to ensure they have properly prepared for the inspection meeting</a:t>
            </a:r>
          </a:p>
          <a:p>
            <a:pPr>
              <a:lnSpc>
                <a:spcPct val="80000"/>
              </a:lnSpc>
            </a:pPr>
            <a:r>
              <a:rPr lang="en-US" altLang="en-US"/>
              <a:t>If an inspector cannot prepare sufficiently, the moderator must be notified immediately and a backup inspector selected</a:t>
            </a:r>
          </a:p>
          <a:p>
            <a:pPr>
              <a:lnSpc>
                <a:spcPct val="80000"/>
              </a:lnSpc>
            </a:pPr>
            <a:r>
              <a:rPr lang="en-US" altLang="en-US"/>
              <a:t>The inspection meeting may have to be cancelled in those situations if backup inspector is not available</a:t>
            </a:r>
          </a:p>
          <a:p>
            <a:pPr>
              <a:lnSpc>
                <a:spcPct val="80000"/>
              </a:lnSpc>
            </a:pPr>
            <a:r>
              <a:rPr lang="en-US" altLang="en-US"/>
              <a:t>Decision should be recorded to learn during analysis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8D547F47-BAF6-87CF-349C-46DDE32AF92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CA603C-17B0-486A-8CA7-C12916B5513D}" type="slidenum">
              <a:rPr lang="en-US" altLang="en-US" sz="1400"/>
              <a:pPr/>
              <a:t>103</a:t>
            </a:fld>
            <a:endParaRPr lang="en-US" altLang="en-US" sz="1400"/>
          </a:p>
        </p:txBody>
      </p:sp>
      <p:sp>
        <p:nvSpPr>
          <p:cNvPr id="8195" name="Rectangle 2">
            <a:extLst>
              <a:ext uri="{FF2B5EF4-FFF2-40B4-BE49-F238E27FC236}">
                <a16:creationId xmlns:a16="http://schemas.microsoft.com/office/drawing/2014/main" id="{975EE873-FBE9-8686-DE4B-FE8315311C16}"/>
              </a:ext>
            </a:extLst>
          </p:cNvPr>
          <p:cNvSpPr>
            <a:spLocks noGrp="1" noChangeArrowheads="1"/>
          </p:cNvSpPr>
          <p:nvPr>
            <p:ph type="title" idx="4294967295"/>
          </p:nvPr>
        </p:nvSpPr>
        <p:spPr/>
        <p:txBody>
          <a:bodyPr/>
          <a:lstStyle/>
          <a:p>
            <a:r>
              <a:rPr lang="en-US" altLang="en-US"/>
              <a:t>Preparation: Other Roles</a:t>
            </a:r>
          </a:p>
        </p:txBody>
      </p:sp>
      <p:sp>
        <p:nvSpPr>
          <p:cNvPr id="8196" name="Rectangle 3">
            <a:extLst>
              <a:ext uri="{FF2B5EF4-FFF2-40B4-BE49-F238E27FC236}">
                <a16:creationId xmlns:a16="http://schemas.microsoft.com/office/drawing/2014/main" id="{B59146A2-EBC4-ABC3-B878-9C5695342DFD}"/>
              </a:ext>
            </a:extLst>
          </p:cNvPr>
          <p:cNvSpPr>
            <a:spLocks noGrp="1" noChangeArrowheads="1"/>
          </p:cNvSpPr>
          <p:nvPr>
            <p:ph type="body" idx="4294967295"/>
          </p:nvPr>
        </p:nvSpPr>
        <p:spPr/>
        <p:txBody>
          <a:bodyPr/>
          <a:lstStyle/>
          <a:p>
            <a:r>
              <a:rPr lang="en-US" altLang="en-US"/>
              <a:t>The moderator should first estimate the preparation time needed for the inspection based on the material to be inspected. These estimates should be verified with the inspection team participants</a:t>
            </a:r>
          </a:p>
          <a:p>
            <a:r>
              <a:rPr lang="en-US" altLang="en-US"/>
              <a:t>The moderator needs to get a commitment from each participant that enough time is allocated and that it will be sufficient for him/her to prepare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D5C97E08-B187-B04D-D691-C2EA8D14F54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B72DD0-42DC-4337-9169-DC0DE36CC12E}" type="slidenum">
              <a:rPr lang="en-US" altLang="en-US" sz="1400"/>
              <a:pPr/>
              <a:t>104</a:t>
            </a:fld>
            <a:endParaRPr lang="en-US" altLang="en-US" sz="1400"/>
          </a:p>
        </p:txBody>
      </p:sp>
      <p:sp>
        <p:nvSpPr>
          <p:cNvPr id="9219" name="Rectangle 2">
            <a:extLst>
              <a:ext uri="{FF2B5EF4-FFF2-40B4-BE49-F238E27FC236}">
                <a16:creationId xmlns:a16="http://schemas.microsoft.com/office/drawing/2014/main" id="{457B03E0-4E53-A6A6-D5A2-53688686BC74}"/>
              </a:ext>
            </a:extLst>
          </p:cNvPr>
          <p:cNvSpPr>
            <a:spLocks noGrp="1" noChangeArrowheads="1"/>
          </p:cNvSpPr>
          <p:nvPr>
            <p:ph type="title" idx="4294967295"/>
          </p:nvPr>
        </p:nvSpPr>
        <p:spPr/>
        <p:txBody>
          <a:bodyPr/>
          <a:lstStyle/>
          <a:p>
            <a:r>
              <a:rPr lang="en-US" altLang="en-US"/>
              <a:t>Preparation: Entry Criteria - 1</a:t>
            </a:r>
          </a:p>
        </p:txBody>
      </p:sp>
      <p:sp>
        <p:nvSpPr>
          <p:cNvPr id="9220" name="Rectangle 3">
            <a:extLst>
              <a:ext uri="{FF2B5EF4-FFF2-40B4-BE49-F238E27FC236}">
                <a16:creationId xmlns:a16="http://schemas.microsoft.com/office/drawing/2014/main" id="{D2A086A3-C16E-8B8C-4483-D45CEB697E9B}"/>
              </a:ext>
            </a:extLst>
          </p:cNvPr>
          <p:cNvSpPr>
            <a:spLocks noGrp="1" noChangeArrowheads="1"/>
          </p:cNvSpPr>
          <p:nvPr>
            <p:ph type="body" idx="4294967295"/>
          </p:nvPr>
        </p:nvSpPr>
        <p:spPr/>
        <p:txBody>
          <a:bodyPr/>
          <a:lstStyle/>
          <a:p>
            <a:r>
              <a:rPr lang="en-US" altLang="en-US"/>
              <a:t>The overview, if needed, has been satisfactorily completed</a:t>
            </a:r>
          </a:p>
          <a:p>
            <a:r>
              <a:rPr lang="en-US" altLang="en-US"/>
              <a:t>Any open issues identified for the overview have been closed and addressed in the work product or are documented as open issues and provided as ancillary material for the preparation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275659E0-A53B-72C5-28C0-9250DC540BE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9982F4-1BD8-44D0-B769-98D214D7ADB4}" type="slidenum">
              <a:rPr lang="en-US" altLang="en-US" sz="1400"/>
              <a:pPr/>
              <a:t>105</a:t>
            </a:fld>
            <a:endParaRPr lang="en-US" altLang="en-US" sz="1400"/>
          </a:p>
        </p:txBody>
      </p:sp>
      <p:sp>
        <p:nvSpPr>
          <p:cNvPr id="10243" name="Rectangle 2">
            <a:extLst>
              <a:ext uri="{FF2B5EF4-FFF2-40B4-BE49-F238E27FC236}">
                <a16:creationId xmlns:a16="http://schemas.microsoft.com/office/drawing/2014/main" id="{EBA8B2DD-0244-D2B7-154E-B95AAC98B04F}"/>
              </a:ext>
            </a:extLst>
          </p:cNvPr>
          <p:cNvSpPr>
            <a:spLocks noGrp="1" noChangeArrowheads="1"/>
          </p:cNvSpPr>
          <p:nvPr>
            <p:ph type="title" idx="4294967295"/>
          </p:nvPr>
        </p:nvSpPr>
        <p:spPr/>
        <p:txBody>
          <a:bodyPr/>
          <a:lstStyle/>
          <a:p>
            <a:r>
              <a:rPr lang="en-US" altLang="en-US"/>
              <a:t>Preparation: Entry Criteria - 2</a:t>
            </a:r>
          </a:p>
        </p:txBody>
      </p:sp>
      <p:sp>
        <p:nvSpPr>
          <p:cNvPr id="10244" name="Rectangle 3">
            <a:extLst>
              <a:ext uri="{FF2B5EF4-FFF2-40B4-BE49-F238E27FC236}">
                <a16:creationId xmlns:a16="http://schemas.microsoft.com/office/drawing/2014/main" id="{76C929AF-099E-0204-A283-1F31DE17D5D0}"/>
              </a:ext>
            </a:extLst>
          </p:cNvPr>
          <p:cNvSpPr>
            <a:spLocks noGrp="1" noChangeArrowheads="1"/>
          </p:cNvSpPr>
          <p:nvPr>
            <p:ph type="body" idx="4294967295"/>
          </p:nvPr>
        </p:nvSpPr>
        <p:spPr/>
        <p:txBody>
          <a:bodyPr/>
          <a:lstStyle/>
          <a:p>
            <a:pPr>
              <a:lnSpc>
                <a:spcPct val="90000"/>
              </a:lnSpc>
            </a:pPr>
            <a:r>
              <a:rPr lang="en-US" altLang="en-US"/>
              <a:t>Open issues not closed are documented for tracking within the change control system used by the project</a:t>
            </a:r>
          </a:p>
          <a:p>
            <a:pPr>
              <a:lnSpc>
                <a:spcPct val="90000"/>
              </a:lnSpc>
            </a:pPr>
            <a:r>
              <a:rPr lang="en-US" altLang="en-US"/>
              <a:t>The producer determines that the work product is ready for inspection</a:t>
            </a:r>
          </a:p>
          <a:p>
            <a:pPr>
              <a:lnSpc>
                <a:spcPct val="90000"/>
              </a:lnSpc>
            </a:pPr>
            <a:r>
              <a:rPr lang="en-US" altLang="en-US"/>
              <a:t>The work product has reached closure and the code complies with defined standards, style guides, and templates for format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5EDF955A-34BF-2365-C9D6-D31899C20D9E}"/>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108942-6F86-464D-B003-EE372814EDBC}" type="slidenum">
              <a:rPr lang="en-US" altLang="en-US" sz="1400"/>
              <a:pPr/>
              <a:t>106</a:t>
            </a:fld>
            <a:endParaRPr lang="en-US" altLang="en-US" sz="1400"/>
          </a:p>
        </p:txBody>
      </p:sp>
      <p:sp>
        <p:nvSpPr>
          <p:cNvPr id="11267" name="Rectangle 2">
            <a:extLst>
              <a:ext uri="{FF2B5EF4-FFF2-40B4-BE49-F238E27FC236}">
                <a16:creationId xmlns:a16="http://schemas.microsoft.com/office/drawing/2014/main" id="{FCA6572A-778C-8A46-6A32-4E877A3ED48B}"/>
              </a:ext>
            </a:extLst>
          </p:cNvPr>
          <p:cNvSpPr>
            <a:spLocks noGrp="1" noChangeArrowheads="1"/>
          </p:cNvSpPr>
          <p:nvPr>
            <p:ph type="title" idx="4294967295"/>
          </p:nvPr>
        </p:nvSpPr>
        <p:spPr/>
        <p:txBody>
          <a:bodyPr/>
          <a:lstStyle/>
          <a:p>
            <a:r>
              <a:rPr lang="en-US" altLang="en-US"/>
              <a:t>Preparation: Entry Criteria - 3</a:t>
            </a:r>
          </a:p>
        </p:txBody>
      </p:sp>
      <p:sp>
        <p:nvSpPr>
          <p:cNvPr id="11268" name="Rectangle 3">
            <a:extLst>
              <a:ext uri="{FF2B5EF4-FFF2-40B4-BE49-F238E27FC236}">
                <a16:creationId xmlns:a16="http://schemas.microsoft.com/office/drawing/2014/main" id="{545C4C2E-BFAE-7F29-D9C6-DC0BB1713454}"/>
              </a:ext>
            </a:extLst>
          </p:cNvPr>
          <p:cNvSpPr>
            <a:spLocks noGrp="1" noChangeArrowheads="1"/>
          </p:cNvSpPr>
          <p:nvPr>
            <p:ph type="body" idx="4294967295"/>
          </p:nvPr>
        </p:nvSpPr>
        <p:spPr/>
        <p:txBody>
          <a:bodyPr/>
          <a:lstStyle/>
          <a:p>
            <a:pPr>
              <a:lnSpc>
                <a:spcPct val="90000"/>
              </a:lnSpc>
            </a:pPr>
            <a:r>
              <a:rPr lang="en-US" altLang="en-US"/>
              <a:t>All necessary ancillary material have been made available well in advance</a:t>
            </a:r>
          </a:p>
          <a:p>
            <a:pPr>
              <a:lnSpc>
                <a:spcPct val="90000"/>
              </a:lnSpc>
            </a:pPr>
            <a:r>
              <a:rPr lang="en-US" altLang="en-US"/>
              <a:t>The work product includes all base-lined function and approved changes for this planned work product completion date</a:t>
            </a:r>
          </a:p>
          <a:p>
            <a:pPr>
              <a:lnSpc>
                <a:spcPct val="90000"/>
              </a:lnSpc>
            </a:pPr>
            <a:r>
              <a:rPr lang="en-US" altLang="en-US"/>
              <a:t>The amount of time needed for preparation has been confirmed with the inspectors and is available to them</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617CBEA3-0D2C-B4D3-9285-02FCBEE7D5FE}"/>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7112E3-CB03-4E11-A7DA-764718ABF1B7}" type="slidenum">
              <a:rPr lang="en-US" altLang="en-US" sz="1400"/>
              <a:pPr/>
              <a:t>107</a:t>
            </a:fld>
            <a:endParaRPr lang="en-US" altLang="en-US" sz="1400"/>
          </a:p>
        </p:txBody>
      </p:sp>
      <p:sp>
        <p:nvSpPr>
          <p:cNvPr id="12291" name="Rectangle 2">
            <a:extLst>
              <a:ext uri="{FF2B5EF4-FFF2-40B4-BE49-F238E27FC236}">
                <a16:creationId xmlns:a16="http://schemas.microsoft.com/office/drawing/2014/main" id="{4C35BDF1-3AAD-E369-2C95-502C42AC0C89}"/>
              </a:ext>
            </a:extLst>
          </p:cNvPr>
          <p:cNvSpPr>
            <a:spLocks noGrp="1" noChangeArrowheads="1"/>
          </p:cNvSpPr>
          <p:nvPr>
            <p:ph type="title" idx="4294967295"/>
          </p:nvPr>
        </p:nvSpPr>
        <p:spPr/>
        <p:txBody>
          <a:bodyPr/>
          <a:lstStyle/>
          <a:p>
            <a:r>
              <a:rPr lang="en-US" altLang="en-US"/>
              <a:t>Preparation: Entry Criteria - 4</a:t>
            </a:r>
          </a:p>
        </p:txBody>
      </p:sp>
      <p:sp>
        <p:nvSpPr>
          <p:cNvPr id="12292" name="Rectangle 3">
            <a:extLst>
              <a:ext uri="{FF2B5EF4-FFF2-40B4-BE49-F238E27FC236}">
                <a16:creationId xmlns:a16="http://schemas.microsoft.com/office/drawing/2014/main" id="{E18315EE-1BDD-2A44-A54C-37B86BD463EE}"/>
              </a:ext>
            </a:extLst>
          </p:cNvPr>
          <p:cNvSpPr>
            <a:spLocks noGrp="1" noChangeArrowheads="1"/>
          </p:cNvSpPr>
          <p:nvPr>
            <p:ph type="body" idx="4294967295"/>
          </p:nvPr>
        </p:nvSpPr>
        <p:spPr/>
        <p:txBody>
          <a:bodyPr/>
          <a:lstStyle/>
          <a:p>
            <a:pPr>
              <a:lnSpc>
                <a:spcPct val="90000"/>
              </a:lnSpc>
            </a:pPr>
            <a:r>
              <a:rPr lang="en-US" altLang="en-US"/>
              <a:t>Predecessor and dependent work products are available, have been inspected, and meet exit criteria</a:t>
            </a:r>
          </a:p>
          <a:p>
            <a:pPr>
              <a:lnSpc>
                <a:spcPct val="90000"/>
              </a:lnSpc>
            </a:pPr>
            <a:r>
              <a:rPr lang="en-US" altLang="en-US"/>
              <a:t>The moderator and producer have defined the coverage of material to be inspected</a:t>
            </a:r>
          </a:p>
          <a:p>
            <a:pPr>
              <a:lnSpc>
                <a:spcPct val="90000"/>
              </a:lnSpc>
            </a:pPr>
            <a:r>
              <a:rPr lang="en-US" altLang="en-US"/>
              <a:t>The work products allow easy identification of defects by location in the material</a:t>
            </a:r>
          </a:p>
          <a:p>
            <a:pPr>
              <a:lnSpc>
                <a:spcPct val="90000"/>
              </a:lnSpc>
            </a:pPr>
            <a:r>
              <a:rPr lang="en-US" altLang="en-US"/>
              <a:t>The moderator agrees that the work product is inspectable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203EC337-95C8-D648-0677-214902A6E70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F87052-AF73-4A9C-8FDE-9F2006857336}" type="slidenum">
              <a:rPr lang="en-US" altLang="en-US" sz="1400"/>
              <a:pPr/>
              <a:t>108</a:t>
            </a:fld>
            <a:endParaRPr lang="en-US" altLang="en-US" sz="1400"/>
          </a:p>
        </p:txBody>
      </p:sp>
      <p:sp>
        <p:nvSpPr>
          <p:cNvPr id="13315" name="Rectangle 2">
            <a:extLst>
              <a:ext uri="{FF2B5EF4-FFF2-40B4-BE49-F238E27FC236}">
                <a16:creationId xmlns:a16="http://schemas.microsoft.com/office/drawing/2014/main" id="{B577F3DB-5B10-228F-5045-311B6607D38C}"/>
              </a:ext>
            </a:extLst>
          </p:cNvPr>
          <p:cNvSpPr>
            <a:spLocks noGrp="1" noChangeArrowheads="1"/>
          </p:cNvSpPr>
          <p:nvPr>
            <p:ph type="title" idx="4294967295"/>
          </p:nvPr>
        </p:nvSpPr>
        <p:spPr/>
        <p:txBody>
          <a:bodyPr/>
          <a:lstStyle/>
          <a:p>
            <a:r>
              <a:rPr lang="en-US" altLang="en-US"/>
              <a:t>Preparation: Tasks - 1</a:t>
            </a:r>
          </a:p>
        </p:txBody>
      </p:sp>
      <p:sp>
        <p:nvSpPr>
          <p:cNvPr id="13316" name="Rectangle 3">
            <a:extLst>
              <a:ext uri="{FF2B5EF4-FFF2-40B4-BE49-F238E27FC236}">
                <a16:creationId xmlns:a16="http://schemas.microsoft.com/office/drawing/2014/main" id="{B2B286E8-AF55-62A2-33C3-FD19F2F6334A}"/>
              </a:ext>
            </a:extLst>
          </p:cNvPr>
          <p:cNvSpPr>
            <a:spLocks noGrp="1" noChangeArrowheads="1"/>
          </p:cNvSpPr>
          <p:nvPr>
            <p:ph type="body" idx="4294967295"/>
          </p:nvPr>
        </p:nvSpPr>
        <p:spPr/>
        <p:txBody>
          <a:bodyPr/>
          <a:lstStyle/>
          <a:p>
            <a:r>
              <a:rPr lang="en-US" altLang="en-US"/>
              <a:t>Each inspector uses the scheduled time to complete the preparation in a style and format they are comfortable with</a:t>
            </a:r>
          </a:p>
          <a:p>
            <a:r>
              <a:rPr lang="en-US" altLang="en-US"/>
              <a:t>The material to be inspected is marked with questions, concerns, and possible defects, both major and minor, found during inspection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B0EC66D3-C54A-A8C2-CA6F-18A7C92E163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234D0F-1696-4079-B656-68903EF2FC7C}" type="slidenum">
              <a:rPr lang="en-US" altLang="en-US" sz="1400"/>
              <a:pPr/>
              <a:t>109</a:t>
            </a:fld>
            <a:endParaRPr lang="en-US" altLang="en-US" sz="1400"/>
          </a:p>
        </p:txBody>
      </p:sp>
      <p:sp>
        <p:nvSpPr>
          <p:cNvPr id="14339" name="Rectangle 2">
            <a:extLst>
              <a:ext uri="{FF2B5EF4-FFF2-40B4-BE49-F238E27FC236}">
                <a16:creationId xmlns:a16="http://schemas.microsoft.com/office/drawing/2014/main" id="{D16A52A9-8307-4122-AE2A-EDF0DAE686B0}"/>
              </a:ext>
            </a:extLst>
          </p:cNvPr>
          <p:cNvSpPr>
            <a:spLocks noGrp="1" noChangeArrowheads="1"/>
          </p:cNvSpPr>
          <p:nvPr>
            <p:ph type="title" idx="4294967295"/>
          </p:nvPr>
        </p:nvSpPr>
        <p:spPr/>
        <p:txBody>
          <a:bodyPr/>
          <a:lstStyle/>
          <a:p>
            <a:r>
              <a:rPr lang="en-US" altLang="en-US"/>
              <a:t>Preparation: Tasks - 2</a:t>
            </a:r>
          </a:p>
        </p:txBody>
      </p:sp>
      <p:sp>
        <p:nvSpPr>
          <p:cNvPr id="14340" name="Rectangle 3">
            <a:extLst>
              <a:ext uri="{FF2B5EF4-FFF2-40B4-BE49-F238E27FC236}">
                <a16:creationId xmlns:a16="http://schemas.microsoft.com/office/drawing/2014/main" id="{217BF3F5-AEA2-6C6D-A3EA-2D2570C446B4}"/>
              </a:ext>
            </a:extLst>
          </p:cNvPr>
          <p:cNvSpPr>
            <a:spLocks noGrp="1" noChangeArrowheads="1"/>
          </p:cNvSpPr>
          <p:nvPr>
            <p:ph type="body" idx="4294967295"/>
          </p:nvPr>
        </p:nvSpPr>
        <p:spPr/>
        <p:txBody>
          <a:bodyPr/>
          <a:lstStyle/>
          <a:p>
            <a:pPr>
              <a:lnSpc>
                <a:spcPct val="90000"/>
              </a:lnSpc>
            </a:pPr>
            <a:r>
              <a:rPr lang="en-US" altLang="en-US"/>
              <a:t>The minor defects are either recorded on a separate sheet that will be delivered to the moderator at the start of the inspection meeting or they are clearly noted in the marked material that will be delivered to the moderator at the end of the inspection meeting. Each minor defect should be noted by location in the work product when using a minor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6F6C1DF8-3823-41A6-96C3-2597080D62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B0DA1B-6863-421D-AE2F-19258C0EF8BA}" type="slidenum">
              <a:rPr lang="en-US" altLang="en-PK">
                <a:latin typeface="Arial Black" panose="020B0A04020102020204" pitchFamily="34" charset="0"/>
              </a:rPr>
              <a:pPr/>
              <a:t>11</a:t>
            </a:fld>
            <a:endParaRPr lang="en-US" altLang="en-PK">
              <a:latin typeface="Arial Black" panose="020B0A04020102020204" pitchFamily="34" charset="0"/>
            </a:endParaRPr>
          </a:p>
        </p:txBody>
      </p:sp>
      <p:sp>
        <p:nvSpPr>
          <p:cNvPr id="55299" name="Rectangle 2">
            <a:extLst>
              <a:ext uri="{FF2B5EF4-FFF2-40B4-BE49-F238E27FC236}">
                <a16:creationId xmlns:a16="http://schemas.microsoft.com/office/drawing/2014/main" id="{0FCA3884-F709-406E-8F50-2063ECA8E20D}"/>
              </a:ext>
            </a:extLst>
          </p:cNvPr>
          <p:cNvSpPr>
            <a:spLocks noGrp="1" noChangeArrowheads="1"/>
          </p:cNvSpPr>
          <p:nvPr>
            <p:ph type="title"/>
          </p:nvPr>
        </p:nvSpPr>
        <p:spPr/>
        <p:txBody>
          <a:bodyPr/>
          <a:lstStyle/>
          <a:p>
            <a:pPr eaLnBrk="1" hangingPunct="1"/>
            <a:r>
              <a:rPr lang="en-US" altLang="en-PK"/>
              <a:t>Inspections</a:t>
            </a:r>
          </a:p>
        </p:txBody>
      </p:sp>
      <p:sp>
        <p:nvSpPr>
          <p:cNvPr id="55300" name="Rectangle 3">
            <a:extLst>
              <a:ext uri="{FF2B5EF4-FFF2-40B4-BE49-F238E27FC236}">
                <a16:creationId xmlns:a16="http://schemas.microsoft.com/office/drawing/2014/main" id="{637BBAB5-D1E8-40D0-AC84-0DE651B6ABC7}"/>
              </a:ext>
            </a:extLst>
          </p:cNvPr>
          <p:cNvSpPr>
            <a:spLocks noGrp="1" noChangeArrowheads="1"/>
          </p:cNvSpPr>
          <p:nvPr>
            <p:ph type="body" idx="1"/>
          </p:nvPr>
        </p:nvSpPr>
        <p:spPr/>
        <p:txBody>
          <a:bodyPr/>
          <a:lstStyle/>
          <a:p>
            <a:pPr eaLnBrk="1" hangingPunct="1"/>
            <a:r>
              <a:rPr lang="en-US" altLang="en-PK"/>
              <a:t>Inspections remove software defects at reduced cost</a:t>
            </a:r>
          </a:p>
          <a:p>
            <a:pPr eaLnBrk="1" hangingPunct="1"/>
            <a:r>
              <a:rPr lang="en-US" altLang="en-PK"/>
              <a:t>Inspections enable us to remove defects early in the software life cycle, and it always cheaper to remove defects earlier in than later in the software life cycle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898CB556-980F-4A94-E586-92B3FC27F51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53EF28-7CF2-432C-A7E8-9D48F5603454}" type="slidenum">
              <a:rPr lang="en-US" altLang="en-US" sz="1400"/>
              <a:pPr/>
              <a:t>110</a:t>
            </a:fld>
            <a:endParaRPr lang="en-US" altLang="en-US" sz="1400"/>
          </a:p>
        </p:txBody>
      </p:sp>
      <p:sp>
        <p:nvSpPr>
          <p:cNvPr id="15363" name="Rectangle 2">
            <a:extLst>
              <a:ext uri="{FF2B5EF4-FFF2-40B4-BE49-F238E27FC236}">
                <a16:creationId xmlns:a16="http://schemas.microsoft.com/office/drawing/2014/main" id="{E2F4C2F1-D1AA-C4B6-646F-AF061105ADB2}"/>
              </a:ext>
            </a:extLst>
          </p:cNvPr>
          <p:cNvSpPr>
            <a:spLocks noGrp="1" noChangeArrowheads="1"/>
          </p:cNvSpPr>
          <p:nvPr>
            <p:ph type="title" idx="4294967295"/>
          </p:nvPr>
        </p:nvSpPr>
        <p:spPr/>
        <p:txBody>
          <a:bodyPr/>
          <a:lstStyle/>
          <a:p>
            <a:r>
              <a:rPr lang="en-US" altLang="en-US" sz="3200" b="1"/>
              <a:t>Preparation: Validation/Verification - 1</a:t>
            </a:r>
          </a:p>
        </p:txBody>
      </p:sp>
      <p:sp>
        <p:nvSpPr>
          <p:cNvPr id="15364" name="Rectangle 3">
            <a:extLst>
              <a:ext uri="{FF2B5EF4-FFF2-40B4-BE49-F238E27FC236}">
                <a16:creationId xmlns:a16="http://schemas.microsoft.com/office/drawing/2014/main" id="{8001F720-3304-CBA0-55E2-B2FE5E91D785}"/>
              </a:ext>
            </a:extLst>
          </p:cNvPr>
          <p:cNvSpPr>
            <a:spLocks noGrp="1" noChangeArrowheads="1"/>
          </p:cNvSpPr>
          <p:nvPr>
            <p:ph type="body" idx="4294967295"/>
          </p:nvPr>
        </p:nvSpPr>
        <p:spPr/>
        <p:txBody>
          <a:bodyPr/>
          <a:lstStyle/>
          <a:p>
            <a:r>
              <a:rPr lang="en-US" altLang="en-US"/>
              <a:t>The moderator uses the preparation entry criteria and procedure</a:t>
            </a:r>
          </a:p>
          <a:p>
            <a:r>
              <a:rPr lang="en-US" altLang="en-US"/>
              <a:t>The moderator uses the minor defect information to determine if all inspectors have properly performed preparation</a:t>
            </a:r>
          </a:p>
          <a:p>
            <a:r>
              <a:rPr lang="en-US" altLang="en-US"/>
              <a:t>The inspectors have confirmed that they have prepared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53FC9CAA-582C-896C-F374-A5C3B591946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DAE65F-1F48-426B-9E2D-88A020B3D830}" type="slidenum">
              <a:rPr lang="en-US" altLang="en-US" sz="1400"/>
              <a:pPr/>
              <a:t>111</a:t>
            </a:fld>
            <a:endParaRPr lang="en-US" altLang="en-US" sz="1400"/>
          </a:p>
        </p:txBody>
      </p:sp>
      <p:sp>
        <p:nvSpPr>
          <p:cNvPr id="16387" name="Rectangle 2">
            <a:extLst>
              <a:ext uri="{FF2B5EF4-FFF2-40B4-BE49-F238E27FC236}">
                <a16:creationId xmlns:a16="http://schemas.microsoft.com/office/drawing/2014/main" id="{3859FCA4-1D90-AC5A-CF0C-E46495F784BC}"/>
              </a:ext>
            </a:extLst>
          </p:cNvPr>
          <p:cNvSpPr>
            <a:spLocks noGrp="1" noChangeArrowheads="1"/>
          </p:cNvSpPr>
          <p:nvPr>
            <p:ph type="title" idx="4294967295"/>
          </p:nvPr>
        </p:nvSpPr>
        <p:spPr/>
        <p:txBody>
          <a:bodyPr/>
          <a:lstStyle/>
          <a:p>
            <a:r>
              <a:rPr lang="en-US" altLang="en-US" sz="3200" b="1"/>
              <a:t>Preparation: Validation/Verification - 2</a:t>
            </a:r>
          </a:p>
        </p:txBody>
      </p:sp>
      <p:sp>
        <p:nvSpPr>
          <p:cNvPr id="16388" name="Rectangle 3">
            <a:extLst>
              <a:ext uri="{FF2B5EF4-FFF2-40B4-BE49-F238E27FC236}">
                <a16:creationId xmlns:a16="http://schemas.microsoft.com/office/drawing/2014/main" id="{EF74C6D3-19DF-EB81-BDFC-74FB4DECD928}"/>
              </a:ext>
            </a:extLst>
          </p:cNvPr>
          <p:cNvSpPr>
            <a:spLocks noGrp="1" noChangeArrowheads="1"/>
          </p:cNvSpPr>
          <p:nvPr>
            <p:ph type="body" idx="4294967295"/>
          </p:nvPr>
        </p:nvSpPr>
        <p:spPr/>
        <p:txBody>
          <a:bodyPr/>
          <a:lstStyle/>
          <a:p>
            <a:r>
              <a:rPr lang="en-US" altLang="en-US"/>
              <a:t>The SQA group ensures that the moderator has used the preparation procedure and that the inspectors performed sufficient preparation. This can be done via audits of the process records or sampling of inspections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82D947A8-05B5-FD12-708E-DCC9DCC5391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DF3062-D13F-4667-BCC6-8F998A96EE55}" type="slidenum">
              <a:rPr lang="en-US" altLang="en-US" sz="1400"/>
              <a:pPr/>
              <a:t>112</a:t>
            </a:fld>
            <a:endParaRPr lang="en-US" altLang="en-US" sz="1400"/>
          </a:p>
        </p:txBody>
      </p:sp>
      <p:sp>
        <p:nvSpPr>
          <p:cNvPr id="17411" name="Rectangle 2">
            <a:extLst>
              <a:ext uri="{FF2B5EF4-FFF2-40B4-BE49-F238E27FC236}">
                <a16:creationId xmlns:a16="http://schemas.microsoft.com/office/drawing/2014/main" id="{CF779539-A2D1-B098-1865-7B29DBB376EC}"/>
              </a:ext>
            </a:extLst>
          </p:cNvPr>
          <p:cNvSpPr>
            <a:spLocks noGrp="1" noChangeArrowheads="1"/>
          </p:cNvSpPr>
          <p:nvPr>
            <p:ph type="title" idx="4294967295"/>
          </p:nvPr>
        </p:nvSpPr>
        <p:spPr/>
        <p:txBody>
          <a:bodyPr/>
          <a:lstStyle/>
          <a:p>
            <a:r>
              <a:rPr lang="en-US" altLang="en-US" sz="3600"/>
              <a:t>Preparation: Validation/Verification - 3</a:t>
            </a:r>
          </a:p>
        </p:txBody>
      </p:sp>
      <p:sp>
        <p:nvSpPr>
          <p:cNvPr id="17412" name="Rectangle 3">
            <a:extLst>
              <a:ext uri="{FF2B5EF4-FFF2-40B4-BE49-F238E27FC236}">
                <a16:creationId xmlns:a16="http://schemas.microsoft.com/office/drawing/2014/main" id="{5BC7849E-1AB1-9854-2880-840F5BC6E80B}"/>
              </a:ext>
            </a:extLst>
          </p:cNvPr>
          <p:cNvSpPr>
            <a:spLocks noGrp="1" noChangeArrowheads="1"/>
          </p:cNvSpPr>
          <p:nvPr>
            <p:ph type="body" idx="4294967295"/>
          </p:nvPr>
        </p:nvSpPr>
        <p:spPr/>
        <p:txBody>
          <a:bodyPr/>
          <a:lstStyle/>
          <a:p>
            <a:r>
              <a:rPr lang="en-US" altLang="en-US"/>
              <a:t>Data gathered in this activity</a:t>
            </a:r>
          </a:p>
          <a:p>
            <a:pPr lvl="1"/>
            <a:r>
              <a:rPr lang="en-US" altLang="en-US"/>
              <a:t>How much time was spent in preparation</a:t>
            </a:r>
          </a:p>
          <a:p>
            <a:pPr lvl="1"/>
            <a:r>
              <a:rPr lang="en-US" altLang="en-US"/>
              <a:t>How long a period between notification of the inspection and the preparation</a:t>
            </a:r>
          </a:p>
          <a:p>
            <a:pPr lvl="1"/>
            <a:r>
              <a:rPr lang="en-US" altLang="en-US"/>
              <a:t>How many inspection meetings required rescheduling due to insufficient preparation</a:t>
            </a:r>
          </a:p>
          <a:p>
            <a:pPr lvl="1"/>
            <a:r>
              <a:rPr lang="en-US" altLang="en-US"/>
              <a:t>The number of major and minor defects found during preparation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6C9491C4-7DD2-28E2-28D7-32119747B5DB}"/>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F961B7-FA90-412F-93A6-F17CD95B3EF4}" type="slidenum">
              <a:rPr lang="en-US" altLang="en-US" sz="1400"/>
              <a:pPr/>
              <a:t>113</a:t>
            </a:fld>
            <a:endParaRPr lang="en-US" altLang="en-US" sz="1400"/>
          </a:p>
        </p:txBody>
      </p:sp>
      <p:sp>
        <p:nvSpPr>
          <p:cNvPr id="18435" name="Rectangle 2">
            <a:extLst>
              <a:ext uri="{FF2B5EF4-FFF2-40B4-BE49-F238E27FC236}">
                <a16:creationId xmlns:a16="http://schemas.microsoft.com/office/drawing/2014/main" id="{842516FF-461B-9098-D174-4A9352DAD8A5}"/>
              </a:ext>
            </a:extLst>
          </p:cNvPr>
          <p:cNvSpPr>
            <a:spLocks noGrp="1" noChangeArrowheads="1"/>
          </p:cNvSpPr>
          <p:nvPr>
            <p:ph type="title" idx="4294967295"/>
          </p:nvPr>
        </p:nvSpPr>
        <p:spPr/>
        <p:txBody>
          <a:bodyPr/>
          <a:lstStyle/>
          <a:p>
            <a:r>
              <a:rPr lang="en-US" altLang="en-US"/>
              <a:t>Preparation: Exit Criteria</a:t>
            </a:r>
          </a:p>
        </p:txBody>
      </p:sp>
      <p:sp>
        <p:nvSpPr>
          <p:cNvPr id="18436" name="Rectangle 3">
            <a:extLst>
              <a:ext uri="{FF2B5EF4-FFF2-40B4-BE49-F238E27FC236}">
                <a16:creationId xmlns:a16="http://schemas.microsoft.com/office/drawing/2014/main" id="{7909F089-65DA-A107-A895-D88CC0D12BB0}"/>
              </a:ext>
            </a:extLst>
          </p:cNvPr>
          <p:cNvSpPr>
            <a:spLocks noGrp="1" noChangeArrowheads="1"/>
          </p:cNvSpPr>
          <p:nvPr>
            <p:ph type="body" idx="4294967295"/>
          </p:nvPr>
        </p:nvSpPr>
        <p:spPr/>
        <p:txBody>
          <a:bodyPr/>
          <a:lstStyle/>
          <a:p>
            <a:r>
              <a:rPr lang="en-US" altLang="en-US"/>
              <a:t>Each inspector has completed sufficient preparation based on organization and project preparation time criteria</a:t>
            </a:r>
          </a:p>
          <a:p>
            <a:r>
              <a:rPr lang="en-US" altLang="en-US"/>
              <a:t>Minor defect inputs are complete</a:t>
            </a:r>
          </a:p>
          <a:p>
            <a:r>
              <a:rPr lang="en-US" altLang="en-US"/>
              <a:t>Preparation notes are recorded on the work product materials or defect lists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0A58CAC2-A086-3538-AEBE-C5BE4714E11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B9F936-F8F0-4F4A-91D7-0836DEECBECF}" type="slidenum">
              <a:rPr lang="en-US" altLang="en-US" sz="1400"/>
              <a:pPr/>
              <a:t>114</a:t>
            </a:fld>
            <a:endParaRPr lang="en-US" altLang="en-US" sz="1400"/>
          </a:p>
        </p:txBody>
      </p:sp>
      <p:sp>
        <p:nvSpPr>
          <p:cNvPr id="20483" name="Rectangle 2">
            <a:extLst>
              <a:ext uri="{FF2B5EF4-FFF2-40B4-BE49-F238E27FC236}">
                <a16:creationId xmlns:a16="http://schemas.microsoft.com/office/drawing/2014/main" id="{048C391A-8356-FA7E-27B5-580C1ABD7DA0}"/>
              </a:ext>
            </a:extLst>
          </p:cNvPr>
          <p:cNvSpPr>
            <a:spLocks noGrp="1" noChangeArrowheads="1"/>
          </p:cNvSpPr>
          <p:nvPr>
            <p:ph type="title" idx="4294967295"/>
          </p:nvPr>
        </p:nvSpPr>
        <p:spPr/>
        <p:txBody>
          <a:bodyPr/>
          <a:lstStyle/>
          <a:p>
            <a:r>
              <a:rPr lang="en-US" altLang="en-US"/>
              <a:t>Inspection Meeting - 1</a:t>
            </a:r>
          </a:p>
        </p:txBody>
      </p:sp>
      <p:sp>
        <p:nvSpPr>
          <p:cNvPr id="20484" name="Rectangle 3">
            <a:extLst>
              <a:ext uri="{FF2B5EF4-FFF2-40B4-BE49-F238E27FC236}">
                <a16:creationId xmlns:a16="http://schemas.microsoft.com/office/drawing/2014/main" id="{7A65920C-B5D8-A3EB-F317-027CFA62F09C}"/>
              </a:ext>
            </a:extLst>
          </p:cNvPr>
          <p:cNvSpPr>
            <a:spLocks noGrp="1" noChangeArrowheads="1"/>
          </p:cNvSpPr>
          <p:nvPr>
            <p:ph type="body" idx="4294967295"/>
          </p:nvPr>
        </p:nvSpPr>
        <p:spPr/>
        <p:txBody>
          <a:bodyPr/>
          <a:lstStyle/>
          <a:p>
            <a:r>
              <a:rPr lang="en-US" altLang="en-US"/>
              <a:t>Identifies defects before work product is passed into the next project stage</a:t>
            </a:r>
          </a:p>
          <a:p>
            <a:r>
              <a:rPr lang="en-US" altLang="en-US"/>
              <a:t>Some discussions are held in the inspection meeting</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D7129D1D-75E6-8841-A1F3-5EBA369CFF2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767417-19A6-4414-88FD-7A8EFE849A0A}" type="slidenum">
              <a:rPr lang="en-US" altLang="en-US" sz="1400"/>
              <a:pPr/>
              <a:t>115</a:t>
            </a:fld>
            <a:endParaRPr lang="en-US" altLang="en-US" sz="1400"/>
          </a:p>
        </p:txBody>
      </p:sp>
      <p:sp>
        <p:nvSpPr>
          <p:cNvPr id="21507" name="Rectangle 2">
            <a:extLst>
              <a:ext uri="{FF2B5EF4-FFF2-40B4-BE49-F238E27FC236}">
                <a16:creationId xmlns:a16="http://schemas.microsoft.com/office/drawing/2014/main" id="{AA64B55A-5852-A5CE-0875-EC5B9745566D}"/>
              </a:ext>
            </a:extLst>
          </p:cNvPr>
          <p:cNvSpPr>
            <a:spLocks noGrp="1" noChangeArrowheads="1"/>
          </p:cNvSpPr>
          <p:nvPr>
            <p:ph type="title" idx="4294967295"/>
          </p:nvPr>
        </p:nvSpPr>
        <p:spPr/>
        <p:txBody>
          <a:bodyPr/>
          <a:lstStyle/>
          <a:p>
            <a:r>
              <a:rPr lang="en-US" altLang="en-US"/>
              <a:t>Inspection Meeting - 2</a:t>
            </a:r>
          </a:p>
        </p:txBody>
      </p:sp>
      <p:sp>
        <p:nvSpPr>
          <p:cNvPr id="21508" name="Rectangle 3">
            <a:extLst>
              <a:ext uri="{FF2B5EF4-FFF2-40B4-BE49-F238E27FC236}">
                <a16:creationId xmlns:a16="http://schemas.microsoft.com/office/drawing/2014/main" id="{DD61D641-76AE-67B1-2B3E-C96316172FD0}"/>
              </a:ext>
            </a:extLst>
          </p:cNvPr>
          <p:cNvSpPr>
            <a:spLocks noGrp="1" noChangeArrowheads="1"/>
          </p:cNvSpPr>
          <p:nvPr>
            <p:ph type="body" idx="4294967295"/>
          </p:nvPr>
        </p:nvSpPr>
        <p:spPr/>
        <p:txBody>
          <a:bodyPr/>
          <a:lstStyle/>
          <a:p>
            <a:r>
              <a:rPr lang="en-US" altLang="en-US"/>
              <a:t>The identified defect is agreed to be a defect, or at least a potential defect, by the inspection team, including the producer</a:t>
            </a:r>
          </a:p>
          <a:p>
            <a:r>
              <a:rPr lang="en-US" altLang="en-US"/>
              <a:t>If a discussion item cannot be agreed to be a defect, it should be noted as an open issue to be resolved after the meeting</a:t>
            </a:r>
          </a:p>
          <a:p>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5DE15B40-4195-8B5C-1282-DD0D2724A05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1EC5D0-A5D0-4B18-83C2-76B292ECAA63}" type="slidenum">
              <a:rPr lang="en-US" altLang="en-US" sz="1400"/>
              <a:pPr/>
              <a:t>116</a:t>
            </a:fld>
            <a:endParaRPr lang="en-US" altLang="en-US" sz="1400"/>
          </a:p>
        </p:txBody>
      </p:sp>
      <p:sp>
        <p:nvSpPr>
          <p:cNvPr id="22531" name="Rectangle 2">
            <a:extLst>
              <a:ext uri="{FF2B5EF4-FFF2-40B4-BE49-F238E27FC236}">
                <a16:creationId xmlns:a16="http://schemas.microsoft.com/office/drawing/2014/main" id="{FB42E966-9EF5-5164-D78D-63BF406DD0BD}"/>
              </a:ext>
            </a:extLst>
          </p:cNvPr>
          <p:cNvSpPr>
            <a:spLocks noGrp="1" noChangeArrowheads="1"/>
          </p:cNvSpPr>
          <p:nvPr>
            <p:ph type="title" idx="4294967295"/>
          </p:nvPr>
        </p:nvSpPr>
        <p:spPr/>
        <p:txBody>
          <a:bodyPr/>
          <a:lstStyle/>
          <a:p>
            <a:r>
              <a:rPr lang="en-US" altLang="en-US"/>
              <a:t>Inspection Meeting - 3</a:t>
            </a:r>
          </a:p>
        </p:txBody>
      </p:sp>
      <p:sp>
        <p:nvSpPr>
          <p:cNvPr id="22532" name="Rectangle 3">
            <a:extLst>
              <a:ext uri="{FF2B5EF4-FFF2-40B4-BE49-F238E27FC236}">
                <a16:creationId xmlns:a16="http://schemas.microsoft.com/office/drawing/2014/main" id="{D891BFCF-1EA7-8167-6995-1C13C9DEE892}"/>
              </a:ext>
            </a:extLst>
          </p:cNvPr>
          <p:cNvSpPr>
            <a:spLocks noGrp="1" noChangeArrowheads="1"/>
          </p:cNvSpPr>
          <p:nvPr>
            <p:ph type="body" idx="4294967295"/>
          </p:nvPr>
        </p:nvSpPr>
        <p:spPr/>
        <p:txBody>
          <a:bodyPr/>
          <a:lstStyle/>
          <a:p>
            <a:r>
              <a:rPr lang="en-US" altLang="en-US"/>
              <a:t>The defect can be classified by class, severity, and type</a:t>
            </a:r>
          </a:p>
          <a:p>
            <a:r>
              <a:rPr lang="en-US" altLang="en-US"/>
              <a:t>The defect can be described crisply but sufficiently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4C802B1C-B065-90D5-2425-51274BA9196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4DDDCE-950E-4FFE-91F7-9C24D39EF682}" type="slidenum">
              <a:rPr lang="en-US" altLang="en-US" sz="1400"/>
              <a:pPr/>
              <a:t>117</a:t>
            </a:fld>
            <a:endParaRPr lang="en-US" altLang="en-US" sz="1400"/>
          </a:p>
        </p:txBody>
      </p:sp>
      <p:sp>
        <p:nvSpPr>
          <p:cNvPr id="23555" name="Rectangle 2">
            <a:extLst>
              <a:ext uri="{FF2B5EF4-FFF2-40B4-BE49-F238E27FC236}">
                <a16:creationId xmlns:a16="http://schemas.microsoft.com/office/drawing/2014/main" id="{DCA6B323-0F53-4690-3BAC-3C4D9A9C8537}"/>
              </a:ext>
            </a:extLst>
          </p:cNvPr>
          <p:cNvSpPr>
            <a:spLocks noGrp="1" noChangeArrowheads="1"/>
          </p:cNvSpPr>
          <p:nvPr>
            <p:ph type="title" idx="4294967295"/>
          </p:nvPr>
        </p:nvSpPr>
        <p:spPr/>
        <p:txBody>
          <a:bodyPr/>
          <a:lstStyle/>
          <a:p>
            <a:r>
              <a:rPr lang="en-US" altLang="en-US"/>
              <a:t>Inspection Meeting - 4</a:t>
            </a:r>
          </a:p>
        </p:txBody>
      </p:sp>
      <p:sp>
        <p:nvSpPr>
          <p:cNvPr id="23556" name="Rectangle 3">
            <a:extLst>
              <a:ext uri="{FF2B5EF4-FFF2-40B4-BE49-F238E27FC236}">
                <a16:creationId xmlns:a16="http://schemas.microsoft.com/office/drawing/2014/main" id="{24F11FAE-4B0E-2AB5-C498-93EB23FEED4C}"/>
              </a:ext>
            </a:extLst>
          </p:cNvPr>
          <p:cNvSpPr>
            <a:spLocks noGrp="1" noChangeArrowheads="1"/>
          </p:cNvSpPr>
          <p:nvPr>
            <p:ph type="body" idx="4294967295"/>
          </p:nvPr>
        </p:nvSpPr>
        <p:spPr/>
        <p:txBody>
          <a:bodyPr/>
          <a:lstStyle/>
          <a:p>
            <a:r>
              <a:rPr lang="en-US" altLang="en-US"/>
              <a:t>The inspection meeting has schedule and entry requirements. If inspectors are late by ten minutes, postponement should be considered</a:t>
            </a:r>
          </a:p>
          <a:p>
            <a:r>
              <a:rPr lang="en-US" altLang="en-US"/>
              <a:t>The critical inspectors include the moderator, producer, and reader</a:t>
            </a:r>
          </a:p>
          <a:p>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AD87D00A-ED21-93AC-4F17-43A0D8406F3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F4634A-CDAE-44B2-9A15-F570F9716CA1}" type="slidenum">
              <a:rPr lang="en-US" altLang="en-US" sz="1400"/>
              <a:pPr/>
              <a:t>118</a:t>
            </a:fld>
            <a:endParaRPr lang="en-US" altLang="en-US" sz="1400"/>
          </a:p>
        </p:txBody>
      </p:sp>
      <p:sp>
        <p:nvSpPr>
          <p:cNvPr id="24579" name="Rectangle 2">
            <a:extLst>
              <a:ext uri="{FF2B5EF4-FFF2-40B4-BE49-F238E27FC236}">
                <a16:creationId xmlns:a16="http://schemas.microsoft.com/office/drawing/2014/main" id="{EA822268-5911-BA5C-12C9-9D329EEFAD55}"/>
              </a:ext>
            </a:extLst>
          </p:cNvPr>
          <p:cNvSpPr>
            <a:spLocks noGrp="1" noChangeArrowheads="1"/>
          </p:cNvSpPr>
          <p:nvPr>
            <p:ph type="title" idx="4294967295"/>
          </p:nvPr>
        </p:nvSpPr>
        <p:spPr/>
        <p:txBody>
          <a:bodyPr/>
          <a:lstStyle/>
          <a:p>
            <a:r>
              <a:rPr lang="en-US" altLang="en-US" sz="4000"/>
              <a:t>Inspection Meeting: Responsibility</a:t>
            </a:r>
          </a:p>
        </p:txBody>
      </p:sp>
      <p:sp>
        <p:nvSpPr>
          <p:cNvPr id="24580" name="Rectangle 3">
            <a:extLst>
              <a:ext uri="{FF2B5EF4-FFF2-40B4-BE49-F238E27FC236}">
                <a16:creationId xmlns:a16="http://schemas.microsoft.com/office/drawing/2014/main" id="{E539B7AB-F830-4D8B-E427-D7E4DDB8DC46}"/>
              </a:ext>
            </a:extLst>
          </p:cNvPr>
          <p:cNvSpPr>
            <a:spLocks noGrp="1" noChangeArrowheads="1"/>
          </p:cNvSpPr>
          <p:nvPr>
            <p:ph type="body" idx="4294967295"/>
          </p:nvPr>
        </p:nvSpPr>
        <p:spPr/>
        <p:txBody>
          <a:bodyPr/>
          <a:lstStyle/>
          <a:p>
            <a:r>
              <a:rPr lang="en-US" altLang="en-US"/>
              <a:t>The moderator is responsible for managing an effective and efficient meeting</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DB625F88-98E8-92A9-EF94-DB937753AAF4}"/>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79FFB1-BB95-43D6-AF8C-09C88CDC659B}" type="slidenum">
              <a:rPr lang="en-US" altLang="en-US" sz="1400"/>
              <a:pPr/>
              <a:t>119</a:t>
            </a:fld>
            <a:endParaRPr lang="en-US" altLang="en-US" sz="1400"/>
          </a:p>
        </p:txBody>
      </p:sp>
      <p:sp>
        <p:nvSpPr>
          <p:cNvPr id="25603" name="Rectangle 2">
            <a:extLst>
              <a:ext uri="{FF2B5EF4-FFF2-40B4-BE49-F238E27FC236}">
                <a16:creationId xmlns:a16="http://schemas.microsoft.com/office/drawing/2014/main" id="{2F0DE9F7-3ECF-B463-69C1-193F45D75309}"/>
              </a:ext>
            </a:extLst>
          </p:cNvPr>
          <p:cNvSpPr>
            <a:spLocks noGrp="1" noChangeArrowheads="1"/>
          </p:cNvSpPr>
          <p:nvPr>
            <p:ph type="title" idx="4294967295"/>
          </p:nvPr>
        </p:nvSpPr>
        <p:spPr/>
        <p:txBody>
          <a:bodyPr/>
          <a:lstStyle/>
          <a:p>
            <a:r>
              <a:rPr lang="en-US" altLang="en-US" sz="4000"/>
              <a:t>Inspection Meeting: Other Roles - 1</a:t>
            </a:r>
          </a:p>
        </p:txBody>
      </p:sp>
      <p:sp>
        <p:nvSpPr>
          <p:cNvPr id="25604" name="Rectangle 3">
            <a:extLst>
              <a:ext uri="{FF2B5EF4-FFF2-40B4-BE49-F238E27FC236}">
                <a16:creationId xmlns:a16="http://schemas.microsoft.com/office/drawing/2014/main" id="{EBE5487B-DCA4-C04C-59E5-FED00CD26464}"/>
              </a:ext>
            </a:extLst>
          </p:cNvPr>
          <p:cNvSpPr>
            <a:spLocks noGrp="1" noChangeArrowheads="1"/>
          </p:cNvSpPr>
          <p:nvPr>
            <p:ph type="body" idx="4294967295"/>
          </p:nvPr>
        </p:nvSpPr>
        <p:spPr/>
        <p:txBody>
          <a:bodyPr/>
          <a:lstStyle/>
          <a:p>
            <a:r>
              <a:rPr lang="en-US" altLang="en-US"/>
              <a:t>The producer is responsible for the inspected work product, answering questions, and concurring on identified defects or adequately explaining to the inspection team’s agreement why the identified possible defect is not a defect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3320F12-C6F7-440F-B26A-EE4459A06A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E429A5-4FCE-435B-A7ED-C460046E8ABC}" type="slidenum">
              <a:rPr lang="en-US" altLang="en-PK">
                <a:latin typeface="Arial Black" panose="020B0A04020102020204" pitchFamily="34" charset="0"/>
              </a:rPr>
              <a:pPr/>
              <a:t>12</a:t>
            </a:fld>
            <a:endParaRPr lang="en-US" altLang="en-PK">
              <a:latin typeface="Arial Black" panose="020B0A04020102020204" pitchFamily="34" charset="0"/>
            </a:endParaRPr>
          </a:p>
        </p:txBody>
      </p:sp>
      <p:sp>
        <p:nvSpPr>
          <p:cNvPr id="56323" name="Rectangle 2">
            <a:extLst>
              <a:ext uri="{FF2B5EF4-FFF2-40B4-BE49-F238E27FC236}">
                <a16:creationId xmlns:a16="http://schemas.microsoft.com/office/drawing/2014/main" id="{0AB7728F-E363-4A13-8A0F-E03DAF28376B}"/>
              </a:ext>
            </a:extLst>
          </p:cNvPr>
          <p:cNvSpPr>
            <a:spLocks noGrp="1" noChangeArrowheads="1"/>
          </p:cNvSpPr>
          <p:nvPr>
            <p:ph type="title"/>
          </p:nvPr>
        </p:nvSpPr>
        <p:spPr/>
        <p:txBody>
          <a:bodyPr/>
          <a:lstStyle/>
          <a:p>
            <a:pPr eaLnBrk="1" hangingPunct="1"/>
            <a:endParaRPr lang="en-PK" altLang="en-PK"/>
          </a:p>
        </p:txBody>
      </p:sp>
      <p:sp>
        <p:nvSpPr>
          <p:cNvPr id="56324" name="Rectangle 3">
            <a:extLst>
              <a:ext uri="{FF2B5EF4-FFF2-40B4-BE49-F238E27FC236}">
                <a16:creationId xmlns:a16="http://schemas.microsoft.com/office/drawing/2014/main" id="{D9EEEA8A-AE46-4687-956C-04276345EB54}"/>
              </a:ext>
            </a:extLst>
          </p:cNvPr>
          <p:cNvSpPr>
            <a:spLocks noGrp="1" noChangeArrowheads="1"/>
          </p:cNvSpPr>
          <p:nvPr>
            <p:ph type="body" idx="1"/>
          </p:nvPr>
        </p:nvSpPr>
        <p:spPr/>
        <p:txBody>
          <a:bodyPr/>
          <a:lstStyle/>
          <a:p>
            <a:pPr eaLnBrk="1" hangingPunct="1"/>
            <a:r>
              <a:rPr lang="en-US" altLang="en-PK"/>
              <a:t>We know that defects are injected in every software life cycle activity</a:t>
            </a:r>
          </a:p>
          <a:p>
            <a:pPr eaLnBrk="1" hangingPunct="1"/>
            <a:r>
              <a:rPr lang="en-US" altLang="en-PK"/>
              <a:t>We remove some of these defects in testing activities after code is completed</a:t>
            </a:r>
          </a:p>
          <a:p>
            <a:pPr eaLnBrk="1" hangingPunct="1"/>
            <a:r>
              <a:rPr lang="en-US" altLang="en-PK"/>
              <a:t>We also know that all defects are not removed at shipment time, and these are known as latent defects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AD29CC8A-B18F-4546-DFAF-396480EB4EF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4693A2-8249-46D5-ABD8-6098D4196D53}" type="slidenum">
              <a:rPr lang="en-US" altLang="en-US" sz="1400"/>
              <a:pPr/>
              <a:t>120</a:t>
            </a:fld>
            <a:endParaRPr lang="en-US" altLang="en-US" sz="1400"/>
          </a:p>
        </p:txBody>
      </p:sp>
      <p:sp>
        <p:nvSpPr>
          <p:cNvPr id="26627" name="Rectangle 2">
            <a:extLst>
              <a:ext uri="{FF2B5EF4-FFF2-40B4-BE49-F238E27FC236}">
                <a16:creationId xmlns:a16="http://schemas.microsoft.com/office/drawing/2014/main" id="{81669EB1-EEA0-D02B-128A-2FF623283CAB}"/>
              </a:ext>
            </a:extLst>
          </p:cNvPr>
          <p:cNvSpPr>
            <a:spLocks noGrp="1" noChangeArrowheads="1"/>
          </p:cNvSpPr>
          <p:nvPr>
            <p:ph type="title" idx="4294967295"/>
          </p:nvPr>
        </p:nvSpPr>
        <p:spPr/>
        <p:txBody>
          <a:bodyPr/>
          <a:lstStyle/>
          <a:p>
            <a:r>
              <a:rPr lang="en-US" altLang="en-US" sz="4000"/>
              <a:t>Inspection Meeting: Other Roles - 2</a:t>
            </a:r>
          </a:p>
        </p:txBody>
      </p:sp>
      <p:sp>
        <p:nvSpPr>
          <p:cNvPr id="26628" name="Rectangle 3">
            <a:extLst>
              <a:ext uri="{FF2B5EF4-FFF2-40B4-BE49-F238E27FC236}">
                <a16:creationId xmlns:a16="http://schemas.microsoft.com/office/drawing/2014/main" id="{F639AF58-BD05-EAE9-9FCD-C6E50813186A}"/>
              </a:ext>
            </a:extLst>
          </p:cNvPr>
          <p:cNvSpPr>
            <a:spLocks noGrp="1" noChangeArrowheads="1"/>
          </p:cNvSpPr>
          <p:nvPr>
            <p:ph type="body" idx="4294967295"/>
          </p:nvPr>
        </p:nvSpPr>
        <p:spPr/>
        <p:txBody>
          <a:bodyPr/>
          <a:lstStyle/>
          <a:p>
            <a:r>
              <a:rPr lang="en-US" altLang="en-US"/>
              <a:t>The reader is responsible for focusing and pacing the inspection meeting by leading the team through the material</a:t>
            </a:r>
          </a:p>
          <a:p>
            <a:r>
              <a:rPr lang="en-US" altLang="en-US"/>
              <a:t>The recorder is responsible for correctly recording all identified defects and open issues</a:t>
            </a:r>
          </a:p>
          <a:p>
            <a:r>
              <a:rPr lang="en-US" altLang="en-US"/>
              <a:t>All inspectors, including the producer, are responsible for sharing their questions and identified defects found during preparation, and work together to find more defects in meeting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CDC4A60B-2604-866F-8D64-438207A64B1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FF6BA3-71A2-45D3-B634-D89349C56CFB}" type="slidenum">
              <a:rPr lang="en-US" altLang="en-US" sz="1400"/>
              <a:pPr/>
              <a:t>121</a:t>
            </a:fld>
            <a:endParaRPr lang="en-US" altLang="en-US" sz="1400"/>
          </a:p>
        </p:txBody>
      </p:sp>
      <p:sp>
        <p:nvSpPr>
          <p:cNvPr id="27651" name="Rectangle 2">
            <a:extLst>
              <a:ext uri="{FF2B5EF4-FFF2-40B4-BE49-F238E27FC236}">
                <a16:creationId xmlns:a16="http://schemas.microsoft.com/office/drawing/2014/main" id="{18D410B4-D5CF-103C-84C0-EDF2E4B7CCB1}"/>
              </a:ext>
            </a:extLst>
          </p:cNvPr>
          <p:cNvSpPr>
            <a:spLocks noGrp="1" noChangeArrowheads="1"/>
          </p:cNvSpPr>
          <p:nvPr>
            <p:ph type="title" idx="4294967295"/>
          </p:nvPr>
        </p:nvSpPr>
        <p:spPr/>
        <p:txBody>
          <a:bodyPr/>
          <a:lstStyle/>
          <a:p>
            <a:r>
              <a:rPr lang="en-US" altLang="en-US" sz="3200" b="1"/>
              <a:t>Inspection Meeting: Entry Criteria - 1</a:t>
            </a:r>
          </a:p>
        </p:txBody>
      </p:sp>
      <p:sp>
        <p:nvSpPr>
          <p:cNvPr id="27652" name="Rectangle 3">
            <a:extLst>
              <a:ext uri="{FF2B5EF4-FFF2-40B4-BE49-F238E27FC236}">
                <a16:creationId xmlns:a16="http://schemas.microsoft.com/office/drawing/2014/main" id="{9434A148-B178-D4C2-227E-14EFA40206C4}"/>
              </a:ext>
            </a:extLst>
          </p:cNvPr>
          <p:cNvSpPr>
            <a:spLocks noGrp="1" noChangeArrowheads="1"/>
          </p:cNvSpPr>
          <p:nvPr>
            <p:ph type="body" idx="4294967295"/>
          </p:nvPr>
        </p:nvSpPr>
        <p:spPr/>
        <p:txBody>
          <a:bodyPr/>
          <a:lstStyle/>
          <a:p>
            <a:r>
              <a:rPr lang="en-US" altLang="en-US"/>
              <a:t>The inspection team members are sufficiently present in number and role assignments</a:t>
            </a:r>
          </a:p>
          <a:p>
            <a:r>
              <a:rPr lang="en-US" altLang="en-US"/>
              <a:t>Inspection materials were available for preparation with sufficient time for study and review before the inspection meeting, including necessary reference material</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0F1DFB67-3032-0489-9BA8-8979CC93E0A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96461E-7A0E-400F-BA94-9A683BC2D0A5}" type="slidenum">
              <a:rPr lang="en-US" altLang="en-US" sz="1400"/>
              <a:pPr/>
              <a:t>122</a:t>
            </a:fld>
            <a:endParaRPr lang="en-US" altLang="en-US" sz="1400"/>
          </a:p>
        </p:txBody>
      </p:sp>
      <p:sp>
        <p:nvSpPr>
          <p:cNvPr id="28675" name="Rectangle 2">
            <a:extLst>
              <a:ext uri="{FF2B5EF4-FFF2-40B4-BE49-F238E27FC236}">
                <a16:creationId xmlns:a16="http://schemas.microsoft.com/office/drawing/2014/main" id="{33B078F1-16D7-BD97-7D8D-D03DEE21B79A}"/>
              </a:ext>
            </a:extLst>
          </p:cNvPr>
          <p:cNvSpPr>
            <a:spLocks noGrp="1" noChangeArrowheads="1"/>
          </p:cNvSpPr>
          <p:nvPr>
            <p:ph type="title" idx="4294967295"/>
          </p:nvPr>
        </p:nvSpPr>
        <p:spPr/>
        <p:txBody>
          <a:bodyPr/>
          <a:lstStyle/>
          <a:p>
            <a:r>
              <a:rPr lang="en-US" altLang="en-US" sz="3200" b="1"/>
              <a:t>Inspection Meeting: Entry Criteria - 2</a:t>
            </a:r>
          </a:p>
        </p:txBody>
      </p:sp>
      <p:sp>
        <p:nvSpPr>
          <p:cNvPr id="28676" name="Rectangle 3">
            <a:extLst>
              <a:ext uri="{FF2B5EF4-FFF2-40B4-BE49-F238E27FC236}">
                <a16:creationId xmlns:a16="http://schemas.microsoft.com/office/drawing/2014/main" id="{FCD2A557-981D-D7C8-91A1-D0CE956FB807}"/>
              </a:ext>
            </a:extLst>
          </p:cNvPr>
          <p:cNvSpPr>
            <a:spLocks noGrp="1" noChangeArrowheads="1"/>
          </p:cNvSpPr>
          <p:nvPr>
            <p:ph type="body" idx="4294967295"/>
          </p:nvPr>
        </p:nvSpPr>
        <p:spPr/>
        <p:txBody>
          <a:bodyPr/>
          <a:lstStyle/>
          <a:p>
            <a:r>
              <a:rPr lang="en-US" altLang="en-US"/>
              <a:t>Inspectors have adequately prepared</a:t>
            </a:r>
          </a:p>
          <a:p>
            <a:r>
              <a:rPr lang="en-US" altLang="en-US"/>
              <a:t>Inspectors have submitted their minor defects list at the start of the meeting or have marked the work products that will be provided at the end of the meeting</a:t>
            </a:r>
          </a:p>
          <a:p>
            <a:r>
              <a:rPr lang="en-US" altLang="en-US"/>
              <a:t>Scope of the inspection meeting has been defined</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AF0EB427-6E98-B479-98DD-D036F9F72BC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F77CF9-52BA-44CF-9D73-F7603941BA7A}" type="slidenum">
              <a:rPr lang="en-US" altLang="en-US" sz="1400"/>
              <a:pPr/>
              <a:t>123</a:t>
            </a:fld>
            <a:endParaRPr lang="en-US" altLang="en-US" sz="1400"/>
          </a:p>
        </p:txBody>
      </p:sp>
      <p:sp>
        <p:nvSpPr>
          <p:cNvPr id="29699" name="Rectangle 2">
            <a:extLst>
              <a:ext uri="{FF2B5EF4-FFF2-40B4-BE49-F238E27FC236}">
                <a16:creationId xmlns:a16="http://schemas.microsoft.com/office/drawing/2014/main" id="{DC4A1078-A290-352D-EE39-4E51868E5549}"/>
              </a:ext>
            </a:extLst>
          </p:cNvPr>
          <p:cNvSpPr>
            <a:spLocks noGrp="1" noChangeArrowheads="1"/>
          </p:cNvSpPr>
          <p:nvPr>
            <p:ph type="title" idx="4294967295"/>
          </p:nvPr>
        </p:nvSpPr>
        <p:spPr/>
        <p:txBody>
          <a:bodyPr/>
          <a:lstStyle/>
          <a:p>
            <a:r>
              <a:rPr lang="en-US" altLang="en-US" sz="3200" b="1"/>
              <a:t>Inspection Meeting: Entry Criteria - 3</a:t>
            </a:r>
          </a:p>
        </p:txBody>
      </p:sp>
      <p:sp>
        <p:nvSpPr>
          <p:cNvPr id="29700" name="Rectangle 3">
            <a:extLst>
              <a:ext uri="{FF2B5EF4-FFF2-40B4-BE49-F238E27FC236}">
                <a16:creationId xmlns:a16="http://schemas.microsoft.com/office/drawing/2014/main" id="{8D39BCF1-B75F-ABCB-6EDE-4E9D4273579E}"/>
              </a:ext>
            </a:extLst>
          </p:cNvPr>
          <p:cNvSpPr>
            <a:spLocks noGrp="1" noChangeArrowheads="1"/>
          </p:cNvSpPr>
          <p:nvPr>
            <p:ph type="body" idx="4294967295"/>
          </p:nvPr>
        </p:nvSpPr>
        <p:spPr/>
        <p:txBody>
          <a:bodyPr/>
          <a:lstStyle/>
          <a:p>
            <a:r>
              <a:rPr lang="en-US" altLang="en-US"/>
              <a:t>Recorder and a data recording system are available</a:t>
            </a:r>
          </a:p>
          <a:p>
            <a:r>
              <a:rPr lang="en-US" altLang="en-US"/>
              <a:t>Other roles; e.g., reader have been assigned</a:t>
            </a:r>
          </a:p>
          <a:p>
            <a:r>
              <a:rPr lang="en-US" altLang="en-US"/>
              <a:t>The producer has identified any new potential problem areas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E3076E26-43C2-642E-3C68-7CD40B9C532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91CB74-DA2F-4F8C-AE08-0F0EC61B5613}" type="slidenum">
              <a:rPr lang="en-US" altLang="en-US" sz="1400"/>
              <a:pPr/>
              <a:t>124</a:t>
            </a:fld>
            <a:endParaRPr lang="en-US" altLang="en-US" sz="1400"/>
          </a:p>
        </p:txBody>
      </p:sp>
      <p:sp>
        <p:nvSpPr>
          <p:cNvPr id="30723" name="Rectangle 2">
            <a:extLst>
              <a:ext uri="{FF2B5EF4-FFF2-40B4-BE49-F238E27FC236}">
                <a16:creationId xmlns:a16="http://schemas.microsoft.com/office/drawing/2014/main" id="{5C75C6B2-70E1-24F8-1F8E-98805C19A9F3}"/>
              </a:ext>
            </a:extLst>
          </p:cNvPr>
          <p:cNvSpPr>
            <a:spLocks noGrp="1" noChangeArrowheads="1"/>
          </p:cNvSpPr>
          <p:nvPr>
            <p:ph type="title" idx="4294967295"/>
          </p:nvPr>
        </p:nvSpPr>
        <p:spPr/>
        <p:txBody>
          <a:bodyPr/>
          <a:lstStyle/>
          <a:p>
            <a:r>
              <a:rPr lang="en-US" altLang="en-US"/>
              <a:t>Inspection Meeting: Tasks - 1</a:t>
            </a:r>
          </a:p>
        </p:txBody>
      </p:sp>
      <p:sp>
        <p:nvSpPr>
          <p:cNvPr id="30724" name="Rectangle 3">
            <a:extLst>
              <a:ext uri="{FF2B5EF4-FFF2-40B4-BE49-F238E27FC236}">
                <a16:creationId xmlns:a16="http://schemas.microsoft.com/office/drawing/2014/main" id="{89ED851E-D4E5-0850-46DD-40D6BA3E8A16}"/>
              </a:ext>
            </a:extLst>
          </p:cNvPr>
          <p:cNvSpPr>
            <a:spLocks noGrp="1" noChangeArrowheads="1"/>
          </p:cNvSpPr>
          <p:nvPr>
            <p:ph type="body" idx="4294967295"/>
          </p:nvPr>
        </p:nvSpPr>
        <p:spPr/>
        <p:txBody>
          <a:bodyPr/>
          <a:lstStyle/>
          <a:p>
            <a:r>
              <a:rPr lang="en-US" altLang="en-US"/>
              <a:t>Brief introduction (moderator)</a:t>
            </a:r>
          </a:p>
          <a:p>
            <a:r>
              <a:rPr lang="en-US" altLang="en-US"/>
              <a:t>Preparedness check (moderator)</a:t>
            </a:r>
          </a:p>
          <a:p>
            <a:r>
              <a:rPr lang="en-US" altLang="en-US"/>
              <a:t>Read the work product (reader)</a:t>
            </a:r>
          </a:p>
          <a:p>
            <a:r>
              <a:rPr lang="en-US" altLang="en-US"/>
              <a:t>Identify defects (inspectors)</a:t>
            </a:r>
          </a:p>
          <a:p>
            <a:r>
              <a:rPr lang="en-US" altLang="en-US"/>
              <a:t>Record defects (recorder)</a:t>
            </a:r>
          </a:p>
          <a:p>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03D0ADF9-4064-AE13-7533-11377452AFE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EB0A3F-8BB1-4BEC-BF7D-46DF68A6512F}" type="slidenum">
              <a:rPr lang="en-US" altLang="en-US" sz="1400"/>
              <a:pPr/>
              <a:t>125</a:t>
            </a:fld>
            <a:endParaRPr lang="en-US" altLang="en-US" sz="1400"/>
          </a:p>
        </p:txBody>
      </p:sp>
      <p:sp>
        <p:nvSpPr>
          <p:cNvPr id="31747" name="Rectangle 2">
            <a:extLst>
              <a:ext uri="{FF2B5EF4-FFF2-40B4-BE49-F238E27FC236}">
                <a16:creationId xmlns:a16="http://schemas.microsoft.com/office/drawing/2014/main" id="{E1BC8212-C001-4425-2F74-A1D9BE157315}"/>
              </a:ext>
            </a:extLst>
          </p:cNvPr>
          <p:cNvSpPr>
            <a:spLocks noGrp="1" noChangeArrowheads="1"/>
          </p:cNvSpPr>
          <p:nvPr>
            <p:ph type="title" idx="4294967295"/>
          </p:nvPr>
        </p:nvSpPr>
        <p:spPr/>
        <p:txBody>
          <a:bodyPr/>
          <a:lstStyle/>
          <a:p>
            <a:r>
              <a:rPr lang="en-US" altLang="en-US"/>
              <a:t>Inspection Meeting: Tasks - 2</a:t>
            </a:r>
          </a:p>
        </p:txBody>
      </p:sp>
      <p:sp>
        <p:nvSpPr>
          <p:cNvPr id="31748" name="Rectangle 3">
            <a:extLst>
              <a:ext uri="{FF2B5EF4-FFF2-40B4-BE49-F238E27FC236}">
                <a16:creationId xmlns:a16="http://schemas.microsoft.com/office/drawing/2014/main" id="{227E8CB9-2BF2-8C79-ECA6-73599748BBE7}"/>
              </a:ext>
            </a:extLst>
          </p:cNvPr>
          <p:cNvSpPr>
            <a:spLocks noGrp="1" noChangeArrowheads="1"/>
          </p:cNvSpPr>
          <p:nvPr>
            <p:ph type="body" idx="4294967295"/>
          </p:nvPr>
        </p:nvSpPr>
        <p:spPr/>
        <p:txBody>
          <a:bodyPr/>
          <a:lstStyle/>
          <a:p>
            <a:pPr>
              <a:lnSpc>
                <a:spcPct val="90000"/>
              </a:lnSpc>
            </a:pPr>
            <a:r>
              <a:rPr lang="en-US" altLang="en-US"/>
              <a:t>Determine disposition of material (inspection team)</a:t>
            </a:r>
          </a:p>
          <a:p>
            <a:pPr lvl="1">
              <a:lnSpc>
                <a:spcPct val="90000"/>
              </a:lnSpc>
            </a:pPr>
            <a:r>
              <a:rPr lang="en-US" altLang="en-US"/>
              <a:t>Accept the material</a:t>
            </a:r>
          </a:p>
          <a:p>
            <a:pPr lvl="1">
              <a:lnSpc>
                <a:spcPct val="90000"/>
              </a:lnSpc>
            </a:pPr>
            <a:r>
              <a:rPr lang="en-US" altLang="en-US"/>
              <a:t>Accept the material after verification with follow-up inspector</a:t>
            </a:r>
          </a:p>
          <a:p>
            <a:pPr lvl="1">
              <a:lnSpc>
                <a:spcPct val="90000"/>
              </a:lnSpc>
            </a:pPr>
            <a:r>
              <a:rPr lang="en-US" altLang="en-US"/>
              <a:t>Request the work product to be re-inspected after rework</a:t>
            </a:r>
          </a:p>
          <a:p>
            <a:pPr lvl="1">
              <a:lnSpc>
                <a:spcPct val="90000"/>
              </a:lnSpc>
            </a:pPr>
            <a:r>
              <a:rPr lang="en-US" altLang="en-US"/>
              <a:t>Recommend re-engineering of the work product followed by a new inspection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BD69598F-844A-86F6-B5AB-6B3A9D9AEB61}"/>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853C5-1029-4E35-BBC3-82B54ED8BF2C}" type="slidenum">
              <a:rPr lang="en-US" altLang="en-US" sz="1400"/>
              <a:pPr/>
              <a:t>126</a:t>
            </a:fld>
            <a:endParaRPr lang="en-US" altLang="en-US" sz="1400"/>
          </a:p>
        </p:txBody>
      </p:sp>
      <p:sp>
        <p:nvSpPr>
          <p:cNvPr id="32771" name="Rectangle 2">
            <a:extLst>
              <a:ext uri="{FF2B5EF4-FFF2-40B4-BE49-F238E27FC236}">
                <a16:creationId xmlns:a16="http://schemas.microsoft.com/office/drawing/2014/main" id="{74A9570F-3953-178C-D84D-FA0AA2AE5728}"/>
              </a:ext>
            </a:extLst>
          </p:cNvPr>
          <p:cNvSpPr>
            <a:spLocks noGrp="1" noChangeArrowheads="1"/>
          </p:cNvSpPr>
          <p:nvPr>
            <p:ph type="title" idx="4294967295"/>
          </p:nvPr>
        </p:nvSpPr>
        <p:spPr/>
        <p:txBody>
          <a:bodyPr/>
          <a:lstStyle/>
          <a:p>
            <a:r>
              <a:rPr lang="en-US" altLang="en-US" sz="4000"/>
              <a:t>Inspection Meeting: Validation/Verification - 1</a:t>
            </a:r>
          </a:p>
        </p:txBody>
      </p:sp>
      <p:sp>
        <p:nvSpPr>
          <p:cNvPr id="32772" name="Rectangle 3">
            <a:extLst>
              <a:ext uri="{FF2B5EF4-FFF2-40B4-BE49-F238E27FC236}">
                <a16:creationId xmlns:a16="http://schemas.microsoft.com/office/drawing/2014/main" id="{9394B621-384D-00B2-2C3D-1C7FEE35B892}"/>
              </a:ext>
            </a:extLst>
          </p:cNvPr>
          <p:cNvSpPr>
            <a:spLocks noGrp="1" noChangeArrowheads="1"/>
          </p:cNvSpPr>
          <p:nvPr>
            <p:ph type="body" idx="4294967295"/>
          </p:nvPr>
        </p:nvSpPr>
        <p:spPr/>
        <p:txBody>
          <a:bodyPr/>
          <a:lstStyle/>
          <a:p>
            <a:r>
              <a:rPr lang="en-US" altLang="en-US"/>
              <a:t>The moderator, using the inspection meeting entry criteria and procedure, determines if the team has properly performed the inspection</a:t>
            </a:r>
          </a:p>
          <a:p>
            <a:r>
              <a:rPr lang="en-US" altLang="en-US"/>
              <a:t>The inspectors participated in an effective meeting</a:t>
            </a:r>
          </a:p>
          <a:p>
            <a:r>
              <a:rPr lang="en-US" altLang="en-US"/>
              <a:t>The SQA group ensures that inspection meeting procedure and that the inspectors performed sufficient preparation. This can be done via audits of the process records or sampling of inspections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4616710B-AAAD-66FE-7194-DBDB19EF404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9DE05D-4918-4C5C-9450-46E395C239C8}" type="slidenum">
              <a:rPr lang="en-US" altLang="en-US" sz="1400"/>
              <a:pPr/>
              <a:t>127</a:t>
            </a:fld>
            <a:endParaRPr lang="en-US" altLang="en-US" sz="1400"/>
          </a:p>
        </p:txBody>
      </p:sp>
      <p:sp>
        <p:nvSpPr>
          <p:cNvPr id="33795" name="Rectangle 2">
            <a:extLst>
              <a:ext uri="{FF2B5EF4-FFF2-40B4-BE49-F238E27FC236}">
                <a16:creationId xmlns:a16="http://schemas.microsoft.com/office/drawing/2014/main" id="{088B8876-5A3B-C05A-B40E-B63B45D1A43C}"/>
              </a:ext>
            </a:extLst>
          </p:cNvPr>
          <p:cNvSpPr>
            <a:spLocks noGrp="1" noChangeArrowheads="1"/>
          </p:cNvSpPr>
          <p:nvPr>
            <p:ph type="title" idx="4294967295"/>
          </p:nvPr>
        </p:nvSpPr>
        <p:spPr/>
        <p:txBody>
          <a:bodyPr/>
          <a:lstStyle/>
          <a:p>
            <a:r>
              <a:rPr lang="en-US" altLang="en-US" sz="4000"/>
              <a:t>Inspection Meeting: Validation/Verification - 2</a:t>
            </a:r>
          </a:p>
        </p:txBody>
      </p:sp>
      <p:sp>
        <p:nvSpPr>
          <p:cNvPr id="33796" name="Rectangle 3">
            <a:extLst>
              <a:ext uri="{FF2B5EF4-FFF2-40B4-BE49-F238E27FC236}">
                <a16:creationId xmlns:a16="http://schemas.microsoft.com/office/drawing/2014/main" id="{A2B123F5-6FD5-D6BF-208B-54B483D0A923}"/>
              </a:ext>
            </a:extLst>
          </p:cNvPr>
          <p:cNvSpPr>
            <a:spLocks noGrp="1" noChangeArrowheads="1"/>
          </p:cNvSpPr>
          <p:nvPr>
            <p:ph type="body" idx="4294967295"/>
          </p:nvPr>
        </p:nvSpPr>
        <p:spPr/>
        <p:txBody>
          <a:bodyPr/>
          <a:lstStyle/>
          <a:p>
            <a:r>
              <a:rPr lang="en-US" altLang="en-US"/>
              <a:t>Data gathered during this activity</a:t>
            </a:r>
          </a:p>
          <a:p>
            <a:pPr lvl="1"/>
            <a:r>
              <a:rPr lang="en-US" altLang="en-US"/>
              <a:t>How much time was spent in the inspection meeting</a:t>
            </a:r>
          </a:p>
          <a:p>
            <a:pPr lvl="1"/>
            <a:r>
              <a:rPr lang="en-US" altLang="en-US"/>
              <a:t>How long a period between the preparation and the inspection meeting</a:t>
            </a:r>
          </a:p>
          <a:p>
            <a:pPr lvl="1"/>
            <a:r>
              <a:rPr lang="en-US" altLang="en-US"/>
              <a:t>How many inspection meetings required rescheduling due to insufficient preparation</a:t>
            </a:r>
          </a:p>
          <a:p>
            <a:pPr lvl="1"/>
            <a:r>
              <a:rPr lang="en-US" altLang="en-US"/>
              <a:t>How many inspections required re-inspection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803F88F8-31EA-87C0-FB68-59B327AE168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090D9A-83FF-4868-B5CE-FD6A4534F131}" type="slidenum">
              <a:rPr lang="en-US" altLang="en-US" sz="1400"/>
              <a:pPr/>
              <a:t>128</a:t>
            </a:fld>
            <a:endParaRPr lang="en-US" altLang="en-US" sz="1400"/>
          </a:p>
        </p:txBody>
      </p:sp>
      <p:sp>
        <p:nvSpPr>
          <p:cNvPr id="34819" name="Rectangle 2">
            <a:extLst>
              <a:ext uri="{FF2B5EF4-FFF2-40B4-BE49-F238E27FC236}">
                <a16:creationId xmlns:a16="http://schemas.microsoft.com/office/drawing/2014/main" id="{646AA3B3-29AF-E30B-650D-39F81CB4C710}"/>
              </a:ext>
            </a:extLst>
          </p:cNvPr>
          <p:cNvSpPr>
            <a:spLocks noGrp="1" noChangeArrowheads="1"/>
          </p:cNvSpPr>
          <p:nvPr>
            <p:ph type="title" idx="4294967295"/>
          </p:nvPr>
        </p:nvSpPr>
        <p:spPr/>
        <p:txBody>
          <a:bodyPr/>
          <a:lstStyle/>
          <a:p>
            <a:r>
              <a:rPr lang="en-US" altLang="en-US" sz="4000"/>
              <a:t>Inspection Meeting: Validation/Verification - 3</a:t>
            </a:r>
          </a:p>
        </p:txBody>
      </p:sp>
      <p:sp>
        <p:nvSpPr>
          <p:cNvPr id="34820" name="Rectangle 3">
            <a:extLst>
              <a:ext uri="{FF2B5EF4-FFF2-40B4-BE49-F238E27FC236}">
                <a16:creationId xmlns:a16="http://schemas.microsoft.com/office/drawing/2014/main" id="{C4A3EE9F-704F-7E63-B6D1-6221A0397AA7}"/>
              </a:ext>
            </a:extLst>
          </p:cNvPr>
          <p:cNvSpPr>
            <a:spLocks noGrp="1" noChangeArrowheads="1"/>
          </p:cNvSpPr>
          <p:nvPr>
            <p:ph type="body" idx="4294967295"/>
          </p:nvPr>
        </p:nvSpPr>
        <p:spPr/>
        <p:txBody>
          <a:bodyPr/>
          <a:lstStyle/>
          <a:p>
            <a:pPr lvl="1"/>
            <a:r>
              <a:rPr lang="en-US" altLang="en-US"/>
              <a:t>How many defects were found</a:t>
            </a:r>
          </a:p>
          <a:p>
            <a:pPr lvl="1"/>
            <a:r>
              <a:rPr lang="en-US" altLang="en-US"/>
              <a:t>How long the meeting took</a:t>
            </a:r>
          </a:p>
          <a:p>
            <a:pPr lvl="1"/>
            <a:r>
              <a:rPr lang="en-US" altLang="en-US"/>
              <a:t>How many inspectors were in attendance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6AF3E71E-4B23-4CC6-67BF-5C18EC85670E}"/>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3370AD-8661-4C13-8C4E-7D5892A934F3}" type="slidenum">
              <a:rPr lang="en-US" altLang="en-US" sz="1400"/>
              <a:pPr/>
              <a:t>129</a:t>
            </a:fld>
            <a:endParaRPr lang="en-US" altLang="en-US" sz="1400"/>
          </a:p>
        </p:txBody>
      </p:sp>
      <p:sp>
        <p:nvSpPr>
          <p:cNvPr id="35843" name="Rectangle 2">
            <a:extLst>
              <a:ext uri="{FF2B5EF4-FFF2-40B4-BE49-F238E27FC236}">
                <a16:creationId xmlns:a16="http://schemas.microsoft.com/office/drawing/2014/main" id="{095C816A-6FFB-0DE0-0114-17913F9A56F3}"/>
              </a:ext>
            </a:extLst>
          </p:cNvPr>
          <p:cNvSpPr>
            <a:spLocks noGrp="1" noChangeArrowheads="1"/>
          </p:cNvSpPr>
          <p:nvPr>
            <p:ph type="title" idx="4294967295"/>
          </p:nvPr>
        </p:nvSpPr>
        <p:spPr/>
        <p:txBody>
          <a:bodyPr/>
          <a:lstStyle/>
          <a:p>
            <a:r>
              <a:rPr lang="en-US" altLang="en-US" sz="4000"/>
              <a:t>Inspection Meeting: Exit Criteria - 1</a:t>
            </a:r>
          </a:p>
        </p:txBody>
      </p:sp>
      <p:sp>
        <p:nvSpPr>
          <p:cNvPr id="35844" name="Rectangle 3">
            <a:extLst>
              <a:ext uri="{FF2B5EF4-FFF2-40B4-BE49-F238E27FC236}">
                <a16:creationId xmlns:a16="http://schemas.microsoft.com/office/drawing/2014/main" id="{C44BF9D8-04AB-7E28-9C31-B203A3102F6A}"/>
              </a:ext>
            </a:extLst>
          </p:cNvPr>
          <p:cNvSpPr>
            <a:spLocks noGrp="1" noChangeArrowheads="1"/>
          </p:cNvSpPr>
          <p:nvPr>
            <p:ph type="body" idx="4294967295"/>
          </p:nvPr>
        </p:nvSpPr>
        <p:spPr/>
        <p:txBody>
          <a:bodyPr/>
          <a:lstStyle/>
          <a:p>
            <a:pPr>
              <a:lnSpc>
                <a:spcPct val="90000"/>
              </a:lnSpc>
            </a:pPr>
            <a:r>
              <a:rPr lang="en-US" altLang="en-US"/>
              <a:t>The inspection materials have been inspected and coverage of the work product is completed as planned</a:t>
            </a:r>
          </a:p>
          <a:p>
            <a:pPr>
              <a:lnSpc>
                <a:spcPct val="90000"/>
              </a:lnSpc>
            </a:pPr>
            <a:r>
              <a:rPr lang="en-US" altLang="en-US"/>
              <a:t>The inspection results fall within expected tolerance of performance for</a:t>
            </a:r>
          </a:p>
          <a:p>
            <a:pPr lvl="1">
              <a:lnSpc>
                <a:spcPct val="90000"/>
              </a:lnSpc>
            </a:pPr>
            <a:r>
              <a:rPr lang="en-US" altLang="en-US"/>
              <a:t>Time spent during preparation</a:t>
            </a:r>
          </a:p>
          <a:p>
            <a:pPr lvl="1">
              <a:lnSpc>
                <a:spcPct val="90000"/>
              </a:lnSpc>
            </a:pPr>
            <a:r>
              <a:rPr lang="en-US" altLang="en-US"/>
              <a:t>Time spent at the inspection meeting</a:t>
            </a:r>
          </a:p>
          <a:p>
            <a:pPr lvl="1">
              <a:lnSpc>
                <a:spcPct val="90000"/>
              </a:lnSpc>
            </a:pPr>
            <a:r>
              <a:rPr lang="en-US" altLang="en-US"/>
              <a:t>Defect density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8">
            <a:extLst>
              <a:ext uri="{FF2B5EF4-FFF2-40B4-BE49-F238E27FC236}">
                <a16:creationId xmlns:a16="http://schemas.microsoft.com/office/drawing/2014/main" id="{0247F789-FE2C-4CC3-8AFF-4F87ADFE717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3D3B73-6F34-43A3-AF4B-498BE881A81A}" type="slidenum">
              <a:rPr lang="en-US" altLang="en-PK">
                <a:latin typeface="Arial Black" panose="020B0A04020102020204" pitchFamily="34" charset="0"/>
              </a:rPr>
              <a:pPr/>
              <a:t>13</a:t>
            </a:fld>
            <a:endParaRPr lang="en-US" altLang="en-PK">
              <a:latin typeface="Arial Black" panose="020B0A04020102020204" pitchFamily="34" charset="0"/>
            </a:endParaRPr>
          </a:p>
        </p:txBody>
      </p:sp>
      <p:sp>
        <p:nvSpPr>
          <p:cNvPr id="57347" name="Rectangle 2">
            <a:extLst>
              <a:ext uri="{FF2B5EF4-FFF2-40B4-BE49-F238E27FC236}">
                <a16:creationId xmlns:a16="http://schemas.microsoft.com/office/drawing/2014/main" id="{A0539A0D-98D5-4FAE-ACBD-551DD24A785C}"/>
              </a:ext>
            </a:extLst>
          </p:cNvPr>
          <p:cNvSpPr>
            <a:spLocks noGrp="1" noChangeArrowheads="1"/>
          </p:cNvSpPr>
          <p:nvPr>
            <p:ph type="ctrTitle"/>
          </p:nvPr>
        </p:nvSpPr>
        <p:spPr/>
        <p:txBody>
          <a:bodyPr/>
          <a:lstStyle/>
          <a:p>
            <a:pPr eaLnBrk="1" hangingPunct="1"/>
            <a:r>
              <a:rPr lang="en-US" altLang="en-PK" sz="3000"/>
              <a:t>How Defect Removal is Cheaper (low price)for Inspections as Compared to Software Testing</a:t>
            </a:r>
          </a:p>
        </p:txBody>
      </p:sp>
      <p:sp>
        <p:nvSpPr>
          <p:cNvPr id="57348" name="Rectangle 4">
            <a:extLst>
              <a:ext uri="{FF2B5EF4-FFF2-40B4-BE49-F238E27FC236}">
                <a16:creationId xmlns:a16="http://schemas.microsoft.com/office/drawing/2014/main" id="{11E4ABBB-7ED4-4DCE-87E7-BAF1CA5BDE9E}"/>
              </a:ext>
            </a:extLst>
          </p:cNvPr>
          <p:cNvSpPr>
            <a:spLocks noGrp="1" noChangeArrowheads="1"/>
          </p:cNvSpPr>
          <p:nvPr>
            <p:ph type="subTitle" idx="1"/>
          </p:nvPr>
        </p:nvSpPr>
        <p:spPr/>
        <p:txBody>
          <a:bodyPr/>
          <a:lstStyle/>
          <a:p>
            <a:pPr eaLnBrk="1" hangingPunct="1"/>
            <a:endParaRPr lang="en-PK" altLang="en-PK"/>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CFA2F00C-D3E7-2347-CA90-56A9C42D2D8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499330-2A4B-4DD8-8B18-E7B9F56598B7}" type="slidenum">
              <a:rPr lang="en-US" altLang="en-US" sz="1400"/>
              <a:pPr/>
              <a:t>130</a:t>
            </a:fld>
            <a:endParaRPr lang="en-US" altLang="en-US" sz="1400"/>
          </a:p>
        </p:txBody>
      </p:sp>
      <p:sp>
        <p:nvSpPr>
          <p:cNvPr id="36867" name="Rectangle 2">
            <a:extLst>
              <a:ext uri="{FF2B5EF4-FFF2-40B4-BE49-F238E27FC236}">
                <a16:creationId xmlns:a16="http://schemas.microsoft.com/office/drawing/2014/main" id="{DDC98022-87BA-6D1C-42C2-1F9214ED69E5}"/>
              </a:ext>
            </a:extLst>
          </p:cNvPr>
          <p:cNvSpPr>
            <a:spLocks noGrp="1" noChangeArrowheads="1"/>
          </p:cNvSpPr>
          <p:nvPr>
            <p:ph type="title" idx="4294967295"/>
          </p:nvPr>
        </p:nvSpPr>
        <p:spPr/>
        <p:txBody>
          <a:bodyPr/>
          <a:lstStyle/>
          <a:p>
            <a:r>
              <a:rPr lang="en-US" altLang="en-US" sz="4000"/>
              <a:t>Inspection Meeting: Exit Criteria - 2</a:t>
            </a:r>
          </a:p>
        </p:txBody>
      </p:sp>
      <p:sp>
        <p:nvSpPr>
          <p:cNvPr id="36868" name="Rectangle 3">
            <a:extLst>
              <a:ext uri="{FF2B5EF4-FFF2-40B4-BE49-F238E27FC236}">
                <a16:creationId xmlns:a16="http://schemas.microsoft.com/office/drawing/2014/main" id="{4A144EAD-3B46-27D2-EA66-9F902727F8FB}"/>
              </a:ext>
            </a:extLst>
          </p:cNvPr>
          <p:cNvSpPr>
            <a:spLocks noGrp="1" noChangeArrowheads="1"/>
          </p:cNvSpPr>
          <p:nvPr>
            <p:ph type="body" idx="4294967295"/>
          </p:nvPr>
        </p:nvSpPr>
        <p:spPr/>
        <p:txBody>
          <a:bodyPr/>
          <a:lstStyle/>
          <a:p>
            <a:pPr>
              <a:lnSpc>
                <a:spcPct val="90000"/>
              </a:lnSpc>
            </a:pPr>
            <a:r>
              <a:rPr lang="en-US" altLang="en-US"/>
              <a:t>The defects and the conduct of the inspection have been recorded and the team concurs with the contents</a:t>
            </a:r>
          </a:p>
          <a:p>
            <a:pPr>
              <a:lnSpc>
                <a:spcPct val="90000"/>
              </a:lnSpc>
            </a:pPr>
            <a:r>
              <a:rPr lang="en-US" altLang="en-US"/>
              <a:t>Open issues have been recorded for follow-up during rework</a:t>
            </a:r>
          </a:p>
          <a:p>
            <a:pPr>
              <a:lnSpc>
                <a:spcPct val="90000"/>
              </a:lnSpc>
            </a:pPr>
            <a:r>
              <a:rPr lang="en-US" altLang="en-US"/>
              <a:t>The moderator or a designee has been appointed to perform follow-up with the producer</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7044AB8F-C62A-623D-59D9-A5F20986593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99C583-2B4C-4F12-8CB9-477B5D4EE700}" type="slidenum">
              <a:rPr lang="en-US" altLang="en-US" sz="1400"/>
              <a:pPr/>
              <a:t>131</a:t>
            </a:fld>
            <a:endParaRPr lang="en-US" altLang="en-US" sz="1400"/>
          </a:p>
        </p:txBody>
      </p:sp>
      <p:sp>
        <p:nvSpPr>
          <p:cNvPr id="37891" name="Rectangle 2">
            <a:extLst>
              <a:ext uri="{FF2B5EF4-FFF2-40B4-BE49-F238E27FC236}">
                <a16:creationId xmlns:a16="http://schemas.microsoft.com/office/drawing/2014/main" id="{001ED2AC-DAED-BDCB-D3AE-BFDC8A729E41}"/>
              </a:ext>
            </a:extLst>
          </p:cNvPr>
          <p:cNvSpPr>
            <a:spLocks noGrp="1" noChangeArrowheads="1"/>
          </p:cNvSpPr>
          <p:nvPr>
            <p:ph type="title" idx="4294967295"/>
          </p:nvPr>
        </p:nvSpPr>
        <p:spPr/>
        <p:txBody>
          <a:bodyPr/>
          <a:lstStyle/>
          <a:p>
            <a:r>
              <a:rPr lang="en-US" altLang="en-US" sz="4000"/>
              <a:t>Inspection Meeting: Exit Criteria - 3</a:t>
            </a:r>
          </a:p>
        </p:txBody>
      </p:sp>
      <p:sp>
        <p:nvSpPr>
          <p:cNvPr id="37892" name="Rectangle 3">
            <a:extLst>
              <a:ext uri="{FF2B5EF4-FFF2-40B4-BE49-F238E27FC236}">
                <a16:creationId xmlns:a16="http://schemas.microsoft.com/office/drawing/2014/main" id="{600F7638-DBA7-5F71-78FF-0992288AF585}"/>
              </a:ext>
            </a:extLst>
          </p:cNvPr>
          <p:cNvSpPr>
            <a:spLocks noGrp="1" noChangeArrowheads="1"/>
          </p:cNvSpPr>
          <p:nvPr>
            <p:ph type="body" idx="4294967295"/>
          </p:nvPr>
        </p:nvSpPr>
        <p:spPr/>
        <p:txBody>
          <a:bodyPr/>
          <a:lstStyle/>
          <a:p>
            <a:r>
              <a:rPr lang="en-US" altLang="en-US"/>
              <a:t>Data is available to update the process data base</a:t>
            </a:r>
          </a:p>
          <a:p>
            <a:r>
              <a:rPr lang="en-US" altLang="en-US"/>
              <a:t>Any associated deviations or risks are noted</a:t>
            </a:r>
          </a:p>
          <a:p>
            <a:r>
              <a:rPr lang="en-US" altLang="en-US"/>
              <a:t>Decisions to re-inspect or not have been reviewed against criteria</a:t>
            </a:r>
          </a:p>
          <a:p>
            <a:r>
              <a:rPr lang="en-US" altLang="en-US"/>
              <a:t>Decision on re-engineering has been addressed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61A9B283-B6F9-5AE0-3DDE-96D35757CA24}"/>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DF5DF0-2B5A-4ED8-8289-4BAB6D8C2C22}" type="slidenum">
              <a:rPr lang="en-US" altLang="en-US" sz="1400"/>
              <a:pPr/>
              <a:t>132</a:t>
            </a:fld>
            <a:endParaRPr lang="en-US" altLang="en-US" sz="1400"/>
          </a:p>
        </p:txBody>
      </p:sp>
      <p:sp>
        <p:nvSpPr>
          <p:cNvPr id="38915" name="Rectangle 2">
            <a:extLst>
              <a:ext uri="{FF2B5EF4-FFF2-40B4-BE49-F238E27FC236}">
                <a16:creationId xmlns:a16="http://schemas.microsoft.com/office/drawing/2014/main" id="{1B050482-2276-56C0-573E-2EF12556666D}"/>
              </a:ext>
            </a:extLst>
          </p:cNvPr>
          <p:cNvSpPr>
            <a:spLocks noGrp="1" noChangeArrowheads="1"/>
          </p:cNvSpPr>
          <p:nvPr>
            <p:ph type="title" idx="4294967295"/>
          </p:nvPr>
        </p:nvSpPr>
        <p:spPr/>
        <p:txBody>
          <a:bodyPr/>
          <a:lstStyle/>
          <a:p>
            <a:r>
              <a:rPr lang="en-US" altLang="en-US" sz="4000"/>
              <a:t>Inspection Meeting: Exit Criteria - 4</a:t>
            </a:r>
          </a:p>
        </p:txBody>
      </p:sp>
      <p:sp>
        <p:nvSpPr>
          <p:cNvPr id="38916" name="Rectangle 3">
            <a:extLst>
              <a:ext uri="{FF2B5EF4-FFF2-40B4-BE49-F238E27FC236}">
                <a16:creationId xmlns:a16="http://schemas.microsoft.com/office/drawing/2014/main" id="{51C546E5-0546-E21F-3C0D-41EB01AAB07F}"/>
              </a:ext>
            </a:extLst>
          </p:cNvPr>
          <p:cNvSpPr>
            <a:spLocks noGrp="1" noChangeArrowheads="1"/>
          </p:cNvSpPr>
          <p:nvPr>
            <p:ph type="body" idx="4294967295"/>
          </p:nvPr>
        </p:nvSpPr>
        <p:spPr/>
        <p:txBody>
          <a:bodyPr/>
          <a:lstStyle/>
          <a:p>
            <a:r>
              <a:rPr lang="en-US" altLang="en-US"/>
              <a:t>Process defects have been recorded, as appropriate, as well as product defects</a:t>
            </a:r>
          </a:p>
          <a:p>
            <a:r>
              <a:rPr lang="en-US" altLang="en-US"/>
              <a:t>The locations of the defects of the inspected work product are clearly noted to facilitate repair</a:t>
            </a:r>
          </a:p>
          <a:p>
            <a:r>
              <a:rPr lang="en-US" altLang="en-US"/>
              <a:t>A decision is taken on the timeframe by which defect repairs and open issues will be resolved</a:t>
            </a:r>
          </a:p>
          <a:p>
            <a:r>
              <a:rPr lang="en-US" altLang="en-US"/>
              <a:t>The inspection satisfies the criteria to be indicated as performed</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4B7EFE4A-7408-C31E-E44C-E23671D5D96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632123-542B-4499-BA55-7912E983C844}" type="slidenum">
              <a:rPr lang="en-US" altLang="en-US" sz="1400"/>
              <a:pPr/>
              <a:t>133</a:t>
            </a:fld>
            <a:endParaRPr lang="en-US" altLang="en-US" sz="1400"/>
          </a:p>
        </p:txBody>
      </p:sp>
      <p:sp>
        <p:nvSpPr>
          <p:cNvPr id="40963" name="Rectangle 2">
            <a:extLst>
              <a:ext uri="{FF2B5EF4-FFF2-40B4-BE49-F238E27FC236}">
                <a16:creationId xmlns:a16="http://schemas.microsoft.com/office/drawing/2014/main" id="{17098D13-8CB3-E65E-ABC0-88803D4458F6}"/>
              </a:ext>
            </a:extLst>
          </p:cNvPr>
          <p:cNvSpPr>
            <a:spLocks noGrp="1" noChangeArrowheads="1"/>
          </p:cNvSpPr>
          <p:nvPr>
            <p:ph type="title" idx="4294967295"/>
          </p:nvPr>
        </p:nvSpPr>
        <p:spPr/>
        <p:txBody>
          <a:bodyPr/>
          <a:lstStyle/>
          <a:p>
            <a:r>
              <a:rPr lang="en-US" altLang="en-US"/>
              <a:t>Analysis Meeting</a:t>
            </a:r>
          </a:p>
        </p:txBody>
      </p:sp>
      <p:sp>
        <p:nvSpPr>
          <p:cNvPr id="40964" name="Rectangle 3">
            <a:extLst>
              <a:ext uri="{FF2B5EF4-FFF2-40B4-BE49-F238E27FC236}">
                <a16:creationId xmlns:a16="http://schemas.microsoft.com/office/drawing/2014/main" id="{697994E7-8778-9509-5091-AFD53EFAF39D}"/>
              </a:ext>
            </a:extLst>
          </p:cNvPr>
          <p:cNvSpPr>
            <a:spLocks noGrp="1" noChangeArrowheads="1"/>
          </p:cNvSpPr>
          <p:nvPr>
            <p:ph type="body" idx="4294967295"/>
          </p:nvPr>
        </p:nvSpPr>
        <p:spPr/>
        <p:txBody>
          <a:bodyPr/>
          <a:lstStyle/>
          <a:p>
            <a:r>
              <a:rPr lang="en-US" altLang="en-US"/>
              <a:t>Which is held after the inspection meeting, to begin defect prevention activities</a:t>
            </a:r>
          </a:p>
          <a:p>
            <a:endParaRPr lang="en-US" altLang="en-US"/>
          </a:p>
          <a:p>
            <a:r>
              <a:rPr lang="en-US" altLang="en-US"/>
              <a:t>This activity was not part of the original inspections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D4B6744A-A6D4-2498-073C-6E2CD1701D5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1F2DCC-FB3C-4FFA-BF3A-BF32E9BFBE55}" type="slidenum">
              <a:rPr lang="en-US" altLang="en-US" sz="1400"/>
              <a:pPr/>
              <a:t>134</a:t>
            </a:fld>
            <a:endParaRPr lang="en-US" altLang="en-US" sz="1400"/>
          </a:p>
        </p:txBody>
      </p:sp>
      <p:sp>
        <p:nvSpPr>
          <p:cNvPr id="41987" name="Rectangle 2">
            <a:extLst>
              <a:ext uri="{FF2B5EF4-FFF2-40B4-BE49-F238E27FC236}">
                <a16:creationId xmlns:a16="http://schemas.microsoft.com/office/drawing/2014/main" id="{83A71D4E-0FEC-D102-92E7-F0378B93FDD7}"/>
              </a:ext>
            </a:extLst>
          </p:cNvPr>
          <p:cNvSpPr>
            <a:spLocks noGrp="1" noChangeArrowheads="1"/>
          </p:cNvSpPr>
          <p:nvPr>
            <p:ph type="title" idx="4294967295"/>
          </p:nvPr>
        </p:nvSpPr>
        <p:spPr/>
        <p:txBody>
          <a:bodyPr/>
          <a:lstStyle/>
          <a:p>
            <a:r>
              <a:rPr lang="en-US" altLang="en-US"/>
              <a:t>Analysis Meeting: Responsibility</a:t>
            </a:r>
          </a:p>
        </p:txBody>
      </p:sp>
      <p:sp>
        <p:nvSpPr>
          <p:cNvPr id="41988" name="Rectangle 3">
            <a:extLst>
              <a:ext uri="{FF2B5EF4-FFF2-40B4-BE49-F238E27FC236}">
                <a16:creationId xmlns:a16="http://schemas.microsoft.com/office/drawing/2014/main" id="{2FD9DEE0-9643-B4E4-1A62-8F4646A638F2}"/>
              </a:ext>
            </a:extLst>
          </p:cNvPr>
          <p:cNvSpPr>
            <a:spLocks noGrp="1" noChangeArrowheads="1"/>
          </p:cNvSpPr>
          <p:nvPr>
            <p:ph type="body" idx="4294967295"/>
          </p:nvPr>
        </p:nvSpPr>
        <p:spPr/>
        <p:txBody>
          <a:bodyPr/>
          <a:lstStyle/>
          <a:p>
            <a:r>
              <a:rPr lang="en-US" altLang="en-US"/>
              <a:t>The moderator with the project lead determines whether this activity will be performed</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0F9D5412-6BEF-FACE-413B-F614F00499E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8D3B28-59F1-4D69-88D8-CC8359E19D8D}" type="slidenum">
              <a:rPr lang="en-US" altLang="en-US" sz="1400"/>
              <a:pPr/>
              <a:t>135</a:t>
            </a:fld>
            <a:endParaRPr lang="en-US" altLang="en-US" sz="1400"/>
          </a:p>
        </p:txBody>
      </p:sp>
      <p:sp>
        <p:nvSpPr>
          <p:cNvPr id="43011" name="Rectangle 2">
            <a:extLst>
              <a:ext uri="{FF2B5EF4-FFF2-40B4-BE49-F238E27FC236}">
                <a16:creationId xmlns:a16="http://schemas.microsoft.com/office/drawing/2014/main" id="{30562695-38AB-0317-B7B0-DA16D90542E0}"/>
              </a:ext>
            </a:extLst>
          </p:cNvPr>
          <p:cNvSpPr>
            <a:spLocks noGrp="1" noChangeArrowheads="1"/>
          </p:cNvSpPr>
          <p:nvPr>
            <p:ph type="title" idx="4294967295"/>
          </p:nvPr>
        </p:nvSpPr>
        <p:spPr/>
        <p:txBody>
          <a:bodyPr/>
          <a:lstStyle/>
          <a:p>
            <a:r>
              <a:rPr lang="en-US" altLang="en-US"/>
              <a:t>Analysis Meeting: Other Roles</a:t>
            </a:r>
          </a:p>
        </p:txBody>
      </p:sp>
      <p:sp>
        <p:nvSpPr>
          <p:cNvPr id="43012" name="Rectangle 3">
            <a:extLst>
              <a:ext uri="{FF2B5EF4-FFF2-40B4-BE49-F238E27FC236}">
                <a16:creationId xmlns:a16="http://schemas.microsoft.com/office/drawing/2014/main" id="{8419017A-8D6F-8E2F-391D-5090761F547A}"/>
              </a:ext>
            </a:extLst>
          </p:cNvPr>
          <p:cNvSpPr>
            <a:spLocks noGrp="1" noChangeArrowheads="1"/>
          </p:cNvSpPr>
          <p:nvPr>
            <p:ph type="body" idx="4294967295"/>
          </p:nvPr>
        </p:nvSpPr>
        <p:spPr/>
        <p:txBody>
          <a:bodyPr/>
          <a:lstStyle/>
          <a:p>
            <a:r>
              <a:rPr lang="en-US" altLang="en-US"/>
              <a:t>The producer should be willing to accept open input from the inspection team regarding the potential causes of the identified defects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58654365-73F5-090F-CAD9-1851D479834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13F372-343E-4E0B-877E-E9FBFF5B4778}" type="slidenum">
              <a:rPr lang="en-US" altLang="en-US" sz="1400"/>
              <a:pPr/>
              <a:t>136</a:t>
            </a:fld>
            <a:endParaRPr lang="en-US" altLang="en-US" sz="1400"/>
          </a:p>
        </p:txBody>
      </p:sp>
      <p:sp>
        <p:nvSpPr>
          <p:cNvPr id="44035" name="Rectangle 2">
            <a:extLst>
              <a:ext uri="{FF2B5EF4-FFF2-40B4-BE49-F238E27FC236}">
                <a16:creationId xmlns:a16="http://schemas.microsoft.com/office/drawing/2014/main" id="{A2848726-D9CA-AC58-4F5E-946614B2EABE}"/>
              </a:ext>
            </a:extLst>
          </p:cNvPr>
          <p:cNvSpPr>
            <a:spLocks noGrp="1" noChangeArrowheads="1"/>
          </p:cNvSpPr>
          <p:nvPr>
            <p:ph type="title" idx="4294967295"/>
          </p:nvPr>
        </p:nvSpPr>
        <p:spPr/>
        <p:txBody>
          <a:bodyPr/>
          <a:lstStyle/>
          <a:p>
            <a:r>
              <a:rPr lang="en-US" altLang="en-US"/>
              <a:t>Analysis Meeting: Entry Criteria</a:t>
            </a:r>
          </a:p>
        </p:txBody>
      </p:sp>
      <p:sp>
        <p:nvSpPr>
          <p:cNvPr id="44036" name="Rectangle 3">
            <a:extLst>
              <a:ext uri="{FF2B5EF4-FFF2-40B4-BE49-F238E27FC236}">
                <a16:creationId xmlns:a16="http://schemas.microsoft.com/office/drawing/2014/main" id="{C91BCF94-DE2A-49B4-3156-22C9F2E4926A}"/>
              </a:ext>
            </a:extLst>
          </p:cNvPr>
          <p:cNvSpPr>
            <a:spLocks noGrp="1" noChangeArrowheads="1"/>
          </p:cNvSpPr>
          <p:nvPr>
            <p:ph type="body" idx="4294967295"/>
          </p:nvPr>
        </p:nvSpPr>
        <p:spPr/>
        <p:txBody>
          <a:bodyPr/>
          <a:lstStyle/>
          <a:p>
            <a:pPr>
              <a:lnSpc>
                <a:spcPct val="90000"/>
              </a:lnSpc>
            </a:pPr>
            <a:r>
              <a:rPr lang="en-US" altLang="en-US"/>
              <a:t>The project lead and moderator have chosen this activity to be performed</a:t>
            </a:r>
          </a:p>
          <a:p>
            <a:pPr>
              <a:lnSpc>
                <a:spcPct val="90000"/>
              </a:lnSpc>
            </a:pPr>
            <a:r>
              <a:rPr lang="en-US" altLang="en-US"/>
              <a:t>The inspection team has been trained in causal analysis techniques. Training in team dynamics and group behavior can be helpful</a:t>
            </a:r>
          </a:p>
          <a:p>
            <a:pPr>
              <a:lnSpc>
                <a:spcPct val="90000"/>
              </a:lnSpc>
            </a:pPr>
            <a:r>
              <a:rPr lang="en-US" altLang="en-US"/>
              <a:t>Major defects have been found during the inspection</a:t>
            </a:r>
          </a:p>
          <a:p>
            <a:pPr>
              <a:lnSpc>
                <a:spcPct val="90000"/>
              </a:lnSpc>
            </a:pPr>
            <a:r>
              <a:rPr lang="en-US" altLang="en-US"/>
              <a:t>A defect taxonomy or set of cause categories has been defined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7ACE5C17-BF24-9D51-EB8A-D0E954EB4BFB}"/>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E9C626-B241-4262-B087-A28E9BF1777E}" type="slidenum">
              <a:rPr lang="en-US" altLang="en-US" sz="1400"/>
              <a:pPr/>
              <a:t>137</a:t>
            </a:fld>
            <a:endParaRPr lang="en-US" altLang="en-US" sz="1400"/>
          </a:p>
        </p:txBody>
      </p:sp>
      <p:sp>
        <p:nvSpPr>
          <p:cNvPr id="45059" name="Rectangle 2">
            <a:extLst>
              <a:ext uri="{FF2B5EF4-FFF2-40B4-BE49-F238E27FC236}">
                <a16:creationId xmlns:a16="http://schemas.microsoft.com/office/drawing/2014/main" id="{85FF87FB-B987-6CD0-C744-2D0CAD8D2E64}"/>
              </a:ext>
            </a:extLst>
          </p:cNvPr>
          <p:cNvSpPr>
            <a:spLocks noGrp="1" noChangeArrowheads="1"/>
          </p:cNvSpPr>
          <p:nvPr>
            <p:ph type="title" idx="4294967295"/>
          </p:nvPr>
        </p:nvSpPr>
        <p:spPr/>
        <p:txBody>
          <a:bodyPr/>
          <a:lstStyle/>
          <a:p>
            <a:r>
              <a:rPr lang="en-US" altLang="en-US"/>
              <a:t>Analysis Meeting: Tasks</a:t>
            </a:r>
          </a:p>
        </p:txBody>
      </p:sp>
      <p:sp>
        <p:nvSpPr>
          <p:cNvPr id="45060" name="Rectangle 3">
            <a:extLst>
              <a:ext uri="{FF2B5EF4-FFF2-40B4-BE49-F238E27FC236}">
                <a16:creationId xmlns:a16="http://schemas.microsoft.com/office/drawing/2014/main" id="{A09196A3-BA67-A554-C28E-D0F0386017C1}"/>
              </a:ext>
            </a:extLst>
          </p:cNvPr>
          <p:cNvSpPr>
            <a:spLocks noGrp="1" noChangeArrowheads="1"/>
          </p:cNvSpPr>
          <p:nvPr>
            <p:ph type="body" idx="4294967295"/>
          </p:nvPr>
        </p:nvSpPr>
        <p:spPr/>
        <p:txBody>
          <a:bodyPr/>
          <a:lstStyle/>
          <a:p>
            <a:pPr>
              <a:lnSpc>
                <a:spcPct val="90000"/>
              </a:lnSpc>
            </a:pPr>
            <a:r>
              <a:rPr lang="en-US" altLang="en-US"/>
              <a:t>Select the defects to discuss</a:t>
            </a:r>
          </a:p>
          <a:p>
            <a:pPr>
              <a:lnSpc>
                <a:spcPct val="90000"/>
              </a:lnSpc>
            </a:pPr>
            <a:r>
              <a:rPr lang="en-US" altLang="en-US"/>
              <a:t>Determine the potential causes of the defects discussed</a:t>
            </a:r>
          </a:p>
          <a:p>
            <a:pPr>
              <a:lnSpc>
                <a:spcPct val="90000"/>
              </a:lnSpc>
            </a:pPr>
            <a:r>
              <a:rPr lang="en-US" altLang="en-US"/>
              <a:t>The recorder will record the analysis meeting results and provide them to the inspection coordinator or SEPG as input for process improvement consideration within the organization at the prevention meeting</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8EA2F4FB-5FF3-F925-9F81-D5E3260F3C4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C6942-48E2-497D-A2F9-3D2DC957CEE8}" type="slidenum">
              <a:rPr lang="en-US" altLang="en-US" sz="1400"/>
              <a:pPr/>
              <a:t>138</a:t>
            </a:fld>
            <a:endParaRPr lang="en-US" altLang="en-US" sz="1400"/>
          </a:p>
        </p:txBody>
      </p:sp>
      <p:sp>
        <p:nvSpPr>
          <p:cNvPr id="46083" name="Rectangle 2">
            <a:extLst>
              <a:ext uri="{FF2B5EF4-FFF2-40B4-BE49-F238E27FC236}">
                <a16:creationId xmlns:a16="http://schemas.microsoft.com/office/drawing/2014/main" id="{0B04E8F0-7CD3-2B33-EAC8-F87382656678}"/>
              </a:ext>
            </a:extLst>
          </p:cNvPr>
          <p:cNvSpPr>
            <a:spLocks noGrp="1" noChangeArrowheads="1"/>
          </p:cNvSpPr>
          <p:nvPr>
            <p:ph type="title" idx="4294967295"/>
          </p:nvPr>
        </p:nvSpPr>
        <p:spPr/>
        <p:txBody>
          <a:bodyPr/>
          <a:lstStyle/>
          <a:p>
            <a:r>
              <a:rPr lang="en-US" altLang="en-US" sz="4000"/>
              <a:t>Analysis Meeting: Validation/Verification - 1</a:t>
            </a:r>
          </a:p>
        </p:txBody>
      </p:sp>
      <p:sp>
        <p:nvSpPr>
          <p:cNvPr id="46084" name="Rectangle 3">
            <a:extLst>
              <a:ext uri="{FF2B5EF4-FFF2-40B4-BE49-F238E27FC236}">
                <a16:creationId xmlns:a16="http://schemas.microsoft.com/office/drawing/2014/main" id="{76061753-E417-1CE2-8331-B2258946A59F}"/>
              </a:ext>
            </a:extLst>
          </p:cNvPr>
          <p:cNvSpPr>
            <a:spLocks noGrp="1" noChangeArrowheads="1"/>
          </p:cNvSpPr>
          <p:nvPr>
            <p:ph type="body" idx="4294967295"/>
          </p:nvPr>
        </p:nvSpPr>
        <p:spPr/>
        <p:txBody>
          <a:bodyPr/>
          <a:lstStyle/>
          <a:p>
            <a:r>
              <a:rPr lang="en-US" altLang="en-US"/>
              <a:t>The moderator uses the analysis meeting entry criteria and procedure to determine if all inspectors have properly participated and the meeting was effective</a:t>
            </a:r>
          </a:p>
          <a:p>
            <a:r>
              <a:rPr lang="en-US" altLang="en-US"/>
              <a:t>The inspectors have participated</a:t>
            </a:r>
          </a:p>
          <a:p>
            <a:pPr lvl="1"/>
            <a:r>
              <a:rPr lang="en-US" altLang="en-US"/>
              <a:t>If they cannot participate, they must notify the moderator at the start of the inspection meeting</a:t>
            </a:r>
          </a:p>
          <a:p>
            <a:r>
              <a:rPr lang="en-US" altLang="en-US"/>
              <a:t>The SQA group ensures that the moderator has used the Analysis meeting checklist and reviews the recorder’s report for sufficiency. Audits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DDBECF65-9AA1-C5CE-815C-D32A9E364A3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F20A4D-563D-4359-B7F9-8C91D370CDC7}" type="slidenum">
              <a:rPr lang="en-US" altLang="en-US" sz="1400"/>
              <a:pPr/>
              <a:t>139</a:t>
            </a:fld>
            <a:endParaRPr lang="en-US" altLang="en-US" sz="1400"/>
          </a:p>
        </p:txBody>
      </p:sp>
      <p:sp>
        <p:nvSpPr>
          <p:cNvPr id="47107" name="Rectangle 2">
            <a:extLst>
              <a:ext uri="{FF2B5EF4-FFF2-40B4-BE49-F238E27FC236}">
                <a16:creationId xmlns:a16="http://schemas.microsoft.com/office/drawing/2014/main" id="{82831AA9-35BD-2D22-67DF-65D3E5197168}"/>
              </a:ext>
            </a:extLst>
          </p:cNvPr>
          <p:cNvSpPr>
            <a:spLocks noGrp="1" noChangeArrowheads="1"/>
          </p:cNvSpPr>
          <p:nvPr>
            <p:ph type="title" idx="4294967295"/>
          </p:nvPr>
        </p:nvSpPr>
        <p:spPr/>
        <p:txBody>
          <a:bodyPr/>
          <a:lstStyle/>
          <a:p>
            <a:r>
              <a:rPr lang="en-US" altLang="en-US" sz="4000"/>
              <a:t>Analysis Meeting: Validation/Verification - 2</a:t>
            </a:r>
          </a:p>
        </p:txBody>
      </p:sp>
      <p:sp>
        <p:nvSpPr>
          <p:cNvPr id="47108" name="Rectangle 3">
            <a:extLst>
              <a:ext uri="{FF2B5EF4-FFF2-40B4-BE49-F238E27FC236}">
                <a16:creationId xmlns:a16="http://schemas.microsoft.com/office/drawing/2014/main" id="{CD0A452F-A27F-AA82-662F-0D24F63D7376}"/>
              </a:ext>
            </a:extLst>
          </p:cNvPr>
          <p:cNvSpPr>
            <a:spLocks noGrp="1" noChangeArrowheads="1"/>
          </p:cNvSpPr>
          <p:nvPr>
            <p:ph type="body" idx="4294967295"/>
          </p:nvPr>
        </p:nvSpPr>
        <p:spPr/>
        <p:txBody>
          <a:bodyPr/>
          <a:lstStyle/>
          <a:p>
            <a:r>
              <a:rPr lang="en-US" altLang="en-US"/>
              <a:t>Data gathered during this activity</a:t>
            </a:r>
          </a:p>
          <a:p>
            <a:pPr lvl="1"/>
            <a:r>
              <a:rPr lang="en-US" altLang="en-US"/>
              <a:t>How much time was spent in the analysis meeting</a:t>
            </a:r>
          </a:p>
          <a:p>
            <a:pPr lvl="1"/>
            <a:r>
              <a:rPr lang="en-US" altLang="en-US"/>
              <a:t>How many defects were discussed</a:t>
            </a:r>
          </a:p>
          <a:p>
            <a:pPr lvl="1"/>
            <a:r>
              <a:rPr lang="en-US" altLang="en-US"/>
              <a:t>How many defects were assigned causes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2393891C-2350-4F1C-8AE7-0FBDF7CDBE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E517C5-EF9A-4170-90B9-4A2D37ED6872}" type="slidenum">
              <a:rPr lang="en-US" altLang="en-PK">
                <a:latin typeface="Arial Black" panose="020B0A04020102020204" pitchFamily="34" charset="0"/>
              </a:rPr>
              <a:pPr/>
              <a:t>14</a:t>
            </a:fld>
            <a:endParaRPr lang="en-US" altLang="en-PK">
              <a:latin typeface="Arial Black" panose="020B0A04020102020204" pitchFamily="34" charset="0"/>
            </a:endParaRPr>
          </a:p>
        </p:txBody>
      </p:sp>
      <p:sp>
        <p:nvSpPr>
          <p:cNvPr id="58371" name="Rectangle 2">
            <a:extLst>
              <a:ext uri="{FF2B5EF4-FFF2-40B4-BE49-F238E27FC236}">
                <a16:creationId xmlns:a16="http://schemas.microsoft.com/office/drawing/2014/main" id="{E7D7AF37-E154-4D03-BD28-FE4BE406B23B}"/>
              </a:ext>
            </a:extLst>
          </p:cNvPr>
          <p:cNvSpPr>
            <a:spLocks noGrp="1" noChangeArrowheads="1"/>
          </p:cNvSpPr>
          <p:nvPr>
            <p:ph type="title"/>
          </p:nvPr>
        </p:nvSpPr>
        <p:spPr/>
        <p:txBody>
          <a:bodyPr/>
          <a:lstStyle/>
          <a:p>
            <a:pPr eaLnBrk="1" hangingPunct="1"/>
            <a:endParaRPr lang="en-PK" altLang="en-PK"/>
          </a:p>
        </p:txBody>
      </p:sp>
      <p:sp>
        <p:nvSpPr>
          <p:cNvPr id="58372" name="Rectangle 3">
            <a:extLst>
              <a:ext uri="{FF2B5EF4-FFF2-40B4-BE49-F238E27FC236}">
                <a16:creationId xmlns:a16="http://schemas.microsoft.com/office/drawing/2014/main" id="{7B59C1A3-B539-432E-BD55-18686F7D7C4D}"/>
              </a:ext>
            </a:extLst>
          </p:cNvPr>
          <p:cNvSpPr>
            <a:spLocks noGrp="1" noChangeArrowheads="1"/>
          </p:cNvSpPr>
          <p:nvPr>
            <p:ph type="body" idx="1"/>
          </p:nvPr>
        </p:nvSpPr>
        <p:spPr/>
        <p:txBody>
          <a:bodyPr/>
          <a:lstStyle/>
          <a:p>
            <a:pPr eaLnBrk="1" hangingPunct="1"/>
            <a:r>
              <a:rPr lang="en-US" altLang="en-PK"/>
              <a:t>During testing, defects are found, then the programmers are notified of their presence, who will recreate the defects under the similar circumstances, fix them, re-test the software and re-integrate the software module, which were affected</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13A06940-CFA1-0CC1-FC48-3BAA0878E49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9BA427-1D53-4B56-A541-6310853BD4AB}" type="slidenum">
              <a:rPr lang="en-US" altLang="en-US" sz="1400"/>
              <a:pPr/>
              <a:t>140</a:t>
            </a:fld>
            <a:endParaRPr lang="en-US" altLang="en-US" sz="1400"/>
          </a:p>
        </p:txBody>
      </p:sp>
      <p:sp>
        <p:nvSpPr>
          <p:cNvPr id="48131" name="Rectangle 2">
            <a:extLst>
              <a:ext uri="{FF2B5EF4-FFF2-40B4-BE49-F238E27FC236}">
                <a16:creationId xmlns:a16="http://schemas.microsoft.com/office/drawing/2014/main" id="{B5EBBE01-272C-CEC8-AD36-21EE115F8A19}"/>
              </a:ext>
            </a:extLst>
          </p:cNvPr>
          <p:cNvSpPr>
            <a:spLocks noGrp="1" noChangeArrowheads="1"/>
          </p:cNvSpPr>
          <p:nvPr>
            <p:ph type="title" idx="4294967295"/>
          </p:nvPr>
        </p:nvSpPr>
        <p:spPr/>
        <p:txBody>
          <a:bodyPr/>
          <a:lstStyle/>
          <a:p>
            <a:r>
              <a:rPr lang="en-US" altLang="en-US"/>
              <a:t>Analysis Meeting: Exit Criteria</a:t>
            </a:r>
          </a:p>
        </p:txBody>
      </p:sp>
      <p:sp>
        <p:nvSpPr>
          <p:cNvPr id="48132" name="Rectangle 3">
            <a:extLst>
              <a:ext uri="{FF2B5EF4-FFF2-40B4-BE49-F238E27FC236}">
                <a16:creationId xmlns:a16="http://schemas.microsoft.com/office/drawing/2014/main" id="{B2040E76-1EF3-CEE4-CC81-9332D9C76B1D}"/>
              </a:ext>
            </a:extLst>
          </p:cNvPr>
          <p:cNvSpPr>
            <a:spLocks noGrp="1" noChangeArrowheads="1"/>
          </p:cNvSpPr>
          <p:nvPr>
            <p:ph type="body" idx="4294967295"/>
          </p:nvPr>
        </p:nvSpPr>
        <p:spPr/>
        <p:txBody>
          <a:bodyPr/>
          <a:lstStyle/>
          <a:p>
            <a:r>
              <a:rPr lang="en-US" altLang="en-US"/>
              <a:t>The analysis meeting records have been completed</a:t>
            </a:r>
          </a:p>
          <a:p>
            <a:r>
              <a:rPr lang="en-US" altLang="en-US"/>
              <a:t>Data is provided to the SEPG or inspections coordinator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720E0BF2-4982-40A5-9141-D7E595335A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4A9AEB-AC4D-4B5C-A493-2B9BBC8F48A6}" type="slidenum">
              <a:rPr lang="en-US" altLang="en-PK">
                <a:latin typeface="Arial Black" panose="020B0A04020102020204" pitchFamily="34" charset="0"/>
              </a:rPr>
              <a:pPr/>
              <a:t>15</a:t>
            </a:fld>
            <a:endParaRPr lang="en-US" altLang="en-PK">
              <a:latin typeface="Arial Black" panose="020B0A04020102020204" pitchFamily="34" charset="0"/>
            </a:endParaRPr>
          </a:p>
        </p:txBody>
      </p:sp>
      <p:sp>
        <p:nvSpPr>
          <p:cNvPr id="59395" name="Rectangle 2">
            <a:extLst>
              <a:ext uri="{FF2B5EF4-FFF2-40B4-BE49-F238E27FC236}">
                <a16:creationId xmlns:a16="http://schemas.microsoft.com/office/drawing/2014/main" id="{13193F98-777E-42EF-BADC-7F5E87C69764}"/>
              </a:ext>
            </a:extLst>
          </p:cNvPr>
          <p:cNvSpPr>
            <a:spLocks noGrp="1" noChangeArrowheads="1"/>
          </p:cNvSpPr>
          <p:nvPr>
            <p:ph type="title"/>
          </p:nvPr>
        </p:nvSpPr>
        <p:spPr/>
        <p:txBody>
          <a:bodyPr/>
          <a:lstStyle/>
          <a:p>
            <a:pPr eaLnBrk="1" hangingPunct="1"/>
            <a:endParaRPr lang="en-PK" altLang="en-PK"/>
          </a:p>
        </p:txBody>
      </p:sp>
      <p:sp>
        <p:nvSpPr>
          <p:cNvPr id="59396" name="Rectangle 3">
            <a:extLst>
              <a:ext uri="{FF2B5EF4-FFF2-40B4-BE49-F238E27FC236}">
                <a16:creationId xmlns:a16="http://schemas.microsoft.com/office/drawing/2014/main" id="{06964561-7321-4813-A278-6D4F01745FD3}"/>
              </a:ext>
            </a:extLst>
          </p:cNvPr>
          <p:cNvSpPr>
            <a:spLocks noGrp="1" noChangeArrowheads="1"/>
          </p:cNvSpPr>
          <p:nvPr>
            <p:ph type="body" idx="1"/>
          </p:nvPr>
        </p:nvSpPr>
        <p:spPr/>
        <p:txBody>
          <a:bodyPr/>
          <a:lstStyle/>
          <a:p>
            <a:pPr eaLnBrk="1" hangingPunct="1"/>
            <a:r>
              <a:rPr lang="en-US" altLang="en-PK"/>
              <a:t>While in inspections, the inspection process is executed in the same life cycle activity, and substantial amount of rework is avoided</a:t>
            </a:r>
          </a:p>
          <a:p>
            <a:pPr eaLnBrk="1" hangingPunct="1"/>
            <a:r>
              <a:rPr lang="en-US" altLang="en-PK"/>
              <a:t>This results in the reduction of costs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424B6CFA-126C-47BE-B324-81C908D8AF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2D6DE3-D0E7-4170-9BDF-9B1906BB14D4}" type="slidenum">
              <a:rPr lang="en-US" altLang="en-PK">
                <a:latin typeface="Arial Black" panose="020B0A04020102020204" pitchFamily="34" charset="0"/>
              </a:rPr>
              <a:pPr/>
              <a:t>16</a:t>
            </a:fld>
            <a:endParaRPr lang="en-US" altLang="en-PK">
              <a:latin typeface="Arial Black" panose="020B0A04020102020204" pitchFamily="34" charset="0"/>
            </a:endParaRPr>
          </a:p>
        </p:txBody>
      </p:sp>
      <p:sp>
        <p:nvSpPr>
          <p:cNvPr id="60419" name="Rectangle 2">
            <a:extLst>
              <a:ext uri="{FF2B5EF4-FFF2-40B4-BE49-F238E27FC236}">
                <a16:creationId xmlns:a16="http://schemas.microsoft.com/office/drawing/2014/main" id="{849D2E2F-FBE6-4F60-BE72-2DA21D159D26}"/>
              </a:ext>
            </a:extLst>
          </p:cNvPr>
          <p:cNvSpPr>
            <a:spLocks noGrp="1" noChangeArrowheads="1"/>
          </p:cNvSpPr>
          <p:nvPr>
            <p:ph type="title"/>
          </p:nvPr>
        </p:nvSpPr>
        <p:spPr/>
        <p:txBody>
          <a:bodyPr/>
          <a:lstStyle/>
          <a:p>
            <a:pPr eaLnBrk="1" hangingPunct="1"/>
            <a:endParaRPr lang="en-PK" altLang="en-PK"/>
          </a:p>
        </p:txBody>
      </p:sp>
      <p:sp>
        <p:nvSpPr>
          <p:cNvPr id="60420" name="Rectangle 3">
            <a:extLst>
              <a:ext uri="{FF2B5EF4-FFF2-40B4-BE49-F238E27FC236}">
                <a16:creationId xmlns:a16="http://schemas.microsoft.com/office/drawing/2014/main" id="{0E0F809C-3654-4EF3-8A83-680EF7F14951}"/>
              </a:ext>
            </a:extLst>
          </p:cNvPr>
          <p:cNvSpPr>
            <a:spLocks noGrp="1" noChangeArrowheads="1"/>
          </p:cNvSpPr>
          <p:nvPr>
            <p:ph type="body" idx="1"/>
          </p:nvPr>
        </p:nvSpPr>
        <p:spPr/>
        <p:txBody>
          <a:bodyPr/>
          <a:lstStyle/>
          <a:p>
            <a:pPr eaLnBrk="1" hangingPunct="1">
              <a:lnSpc>
                <a:spcPct val="90000"/>
              </a:lnSpc>
            </a:pPr>
            <a:r>
              <a:rPr lang="en-US" altLang="en-PK"/>
              <a:t>If and when defects are detected after the shipment of the software, then these costs are even higher</a:t>
            </a:r>
          </a:p>
          <a:p>
            <a:pPr eaLnBrk="1" hangingPunct="1">
              <a:lnSpc>
                <a:spcPct val="90000"/>
              </a:lnSpc>
            </a:pPr>
            <a:r>
              <a:rPr lang="en-US" altLang="en-PK"/>
              <a:t>Many times, original development team is disbanded after the completion of the project and new staff is looking after the maintenance activity</a:t>
            </a:r>
          </a:p>
          <a:p>
            <a:pPr eaLnBrk="1" hangingPunct="1">
              <a:lnSpc>
                <a:spcPct val="90000"/>
              </a:lnSpc>
            </a:pPr>
            <a:r>
              <a:rPr lang="en-US" altLang="en-PK"/>
              <a:t>These people are usually not fully aware about the project</a:t>
            </a:r>
          </a:p>
          <a:p>
            <a:pPr eaLnBrk="1" hangingPunct="1">
              <a:lnSpc>
                <a:spcPct val="90000"/>
              </a:lnSpc>
            </a:pPr>
            <a:r>
              <a:rPr lang="en-US" altLang="en-PK"/>
              <a:t>This can result in unplanned expenses for the software development company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8CF6243-A07D-47E5-A6D4-4BF34B72A5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F00E53-BB24-4205-A113-B57D03147E35}" type="slidenum">
              <a:rPr lang="en-US" altLang="en-PK">
                <a:latin typeface="Arial Black" panose="020B0A04020102020204" pitchFamily="34" charset="0"/>
              </a:rPr>
              <a:pPr/>
              <a:t>17</a:t>
            </a:fld>
            <a:endParaRPr lang="en-US" altLang="en-PK">
              <a:latin typeface="Arial Black" panose="020B0A04020102020204" pitchFamily="34" charset="0"/>
            </a:endParaRPr>
          </a:p>
        </p:txBody>
      </p:sp>
      <p:sp>
        <p:nvSpPr>
          <p:cNvPr id="61443" name="Rectangle 2">
            <a:extLst>
              <a:ext uri="{FF2B5EF4-FFF2-40B4-BE49-F238E27FC236}">
                <a16:creationId xmlns:a16="http://schemas.microsoft.com/office/drawing/2014/main" id="{3EA7206D-F8A4-44FA-8DC7-6C321013E074}"/>
              </a:ext>
            </a:extLst>
          </p:cNvPr>
          <p:cNvSpPr>
            <a:spLocks noGrp="1" noChangeArrowheads="1"/>
          </p:cNvSpPr>
          <p:nvPr>
            <p:ph type="title"/>
          </p:nvPr>
        </p:nvSpPr>
        <p:spPr/>
        <p:txBody>
          <a:bodyPr/>
          <a:lstStyle/>
          <a:p>
            <a:pPr eaLnBrk="1" hangingPunct="1"/>
            <a:endParaRPr lang="en-PK" altLang="en-PK"/>
          </a:p>
        </p:txBody>
      </p:sp>
      <p:sp>
        <p:nvSpPr>
          <p:cNvPr id="61444" name="Rectangle 3">
            <a:extLst>
              <a:ext uri="{FF2B5EF4-FFF2-40B4-BE49-F238E27FC236}">
                <a16:creationId xmlns:a16="http://schemas.microsoft.com/office/drawing/2014/main" id="{C0359CD7-68BC-42EE-80CE-2AA1362EACC2}"/>
              </a:ext>
            </a:extLst>
          </p:cNvPr>
          <p:cNvSpPr>
            <a:spLocks noGrp="1" noChangeArrowheads="1"/>
          </p:cNvSpPr>
          <p:nvPr>
            <p:ph type="body" idx="1"/>
          </p:nvPr>
        </p:nvSpPr>
        <p:spPr/>
        <p:txBody>
          <a:bodyPr/>
          <a:lstStyle/>
          <a:p>
            <a:pPr eaLnBrk="1" hangingPunct="1"/>
            <a:r>
              <a:rPr lang="en-US" altLang="en-PK"/>
              <a:t>On the other hand, if an effective software inspections process is in place, fewer defects enter the testing activity and the productivity of tests improve</a:t>
            </a:r>
          </a:p>
          <a:p>
            <a:pPr eaLnBrk="1" hangingPunct="1"/>
            <a:r>
              <a:rPr lang="en-US" altLang="en-PK"/>
              <a:t>The costs of tests are lower and the time to complete tests is reduced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B746AACA-62BF-4571-8ECE-2ACB72DE8A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34A6B0-BD1E-45F5-A8BA-9183B1380DD5}" type="slidenum">
              <a:rPr lang="en-US" altLang="en-PK">
                <a:latin typeface="Arial Black" panose="020B0A04020102020204" pitchFamily="34" charset="0"/>
              </a:rPr>
              <a:pPr/>
              <a:t>18</a:t>
            </a:fld>
            <a:endParaRPr lang="en-US" altLang="en-PK">
              <a:latin typeface="Arial Black" panose="020B0A04020102020204" pitchFamily="34" charset="0"/>
            </a:endParaRPr>
          </a:p>
        </p:txBody>
      </p:sp>
      <p:sp>
        <p:nvSpPr>
          <p:cNvPr id="62467" name="Rectangle 2">
            <a:extLst>
              <a:ext uri="{FF2B5EF4-FFF2-40B4-BE49-F238E27FC236}">
                <a16:creationId xmlns:a16="http://schemas.microsoft.com/office/drawing/2014/main" id="{04C338FE-0F67-4992-87C3-965EFBDEA80D}"/>
              </a:ext>
            </a:extLst>
          </p:cNvPr>
          <p:cNvSpPr>
            <a:spLocks noGrp="1" noChangeArrowheads="1"/>
          </p:cNvSpPr>
          <p:nvPr>
            <p:ph type="title"/>
          </p:nvPr>
        </p:nvSpPr>
        <p:spPr/>
        <p:txBody>
          <a:bodyPr/>
          <a:lstStyle/>
          <a:p>
            <a:pPr eaLnBrk="1" hangingPunct="1"/>
            <a:endParaRPr lang="en-PK" altLang="en-PK"/>
          </a:p>
        </p:txBody>
      </p:sp>
      <p:sp>
        <p:nvSpPr>
          <p:cNvPr id="62468" name="Rectangle 3">
            <a:extLst>
              <a:ext uri="{FF2B5EF4-FFF2-40B4-BE49-F238E27FC236}">
                <a16:creationId xmlns:a16="http://schemas.microsoft.com/office/drawing/2014/main" id="{1055D7AD-D19D-4A73-AA47-ED2C0FD8179C}"/>
              </a:ext>
            </a:extLst>
          </p:cNvPr>
          <p:cNvSpPr>
            <a:spLocks noGrp="1" noChangeArrowheads="1"/>
          </p:cNvSpPr>
          <p:nvPr>
            <p:ph type="body" idx="1"/>
          </p:nvPr>
        </p:nvSpPr>
        <p:spPr/>
        <p:txBody>
          <a:bodyPr/>
          <a:lstStyle/>
          <a:p>
            <a:pPr eaLnBrk="1" hangingPunct="1"/>
            <a:r>
              <a:rPr lang="en-US" altLang="en-PK"/>
              <a:t>Several studies have confirmed the reduction in project costs when defects were removed earlier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A4CA7A6F-BC45-40C4-9FE4-66EC6759D3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7F6E92-7047-47A2-AEFD-948C4F5A8DDD}" type="slidenum">
              <a:rPr lang="en-US" altLang="en-PK">
                <a:latin typeface="Arial Black" panose="020B0A04020102020204" pitchFamily="34" charset="0"/>
              </a:rPr>
              <a:pPr/>
              <a:t>19</a:t>
            </a:fld>
            <a:endParaRPr lang="en-US" altLang="en-PK">
              <a:latin typeface="Arial Black" panose="020B0A04020102020204" pitchFamily="34" charset="0"/>
            </a:endParaRPr>
          </a:p>
        </p:txBody>
      </p:sp>
      <p:sp>
        <p:nvSpPr>
          <p:cNvPr id="63491" name="Rectangle 4">
            <a:extLst>
              <a:ext uri="{FF2B5EF4-FFF2-40B4-BE49-F238E27FC236}">
                <a16:creationId xmlns:a16="http://schemas.microsoft.com/office/drawing/2014/main" id="{0282970F-6C27-49F2-84B9-DB2B8366BBB8}"/>
              </a:ext>
            </a:extLst>
          </p:cNvPr>
          <p:cNvSpPr>
            <a:spLocks noGrp="1" noChangeArrowheads="1"/>
          </p:cNvSpPr>
          <p:nvPr>
            <p:ph type="title"/>
          </p:nvPr>
        </p:nvSpPr>
        <p:spPr/>
        <p:txBody>
          <a:bodyPr/>
          <a:lstStyle/>
          <a:p>
            <a:pPr eaLnBrk="1" hangingPunct="1"/>
            <a:r>
              <a:rPr lang="en-US" altLang="en-PK"/>
              <a:t>Defect Cost Relationship</a:t>
            </a:r>
          </a:p>
        </p:txBody>
      </p:sp>
      <p:sp>
        <p:nvSpPr>
          <p:cNvPr id="63492" name="Line 5">
            <a:extLst>
              <a:ext uri="{FF2B5EF4-FFF2-40B4-BE49-F238E27FC236}">
                <a16:creationId xmlns:a16="http://schemas.microsoft.com/office/drawing/2014/main" id="{B5CDAC90-6FFF-4F8B-912F-797A98DF3ADE}"/>
              </a:ext>
            </a:extLst>
          </p:cNvPr>
          <p:cNvSpPr>
            <a:spLocks noChangeShapeType="1"/>
          </p:cNvSpPr>
          <p:nvPr/>
        </p:nvSpPr>
        <p:spPr bwMode="auto">
          <a:xfrm>
            <a:off x="2895600" y="23622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493" name="Line 7">
            <a:extLst>
              <a:ext uri="{FF2B5EF4-FFF2-40B4-BE49-F238E27FC236}">
                <a16:creationId xmlns:a16="http://schemas.microsoft.com/office/drawing/2014/main" id="{C4C22F83-FF09-437C-8875-D53A305FE3AA}"/>
              </a:ext>
            </a:extLst>
          </p:cNvPr>
          <p:cNvSpPr>
            <a:spLocks noChangeShapeType="1"/>
          </p:cNvSpPr>
          <p:nvPr/>
        </p:nvSpPr>
        <p:spPr bwMode="auto">
          <a:xfrm>
            <a:off x="2895600" y="5257800"/>
            <a:ext cx="609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494" name="Text Box 8">
            <a:extLst>
              <a:ext uri="{FF2B5EF4-FFF2-40B4-BE49-F238E27FC236}">
                <a16:creationId xmlns:a16="http://schemas.microsoft.com/office/drawing/2014/main" id="{9F9CB579-DEFD-4B80-AAFA-08AB84003681}"/>
              </a:ext>
            </a:extLst>
          </p:cNvPr>
          <p:cNvSpPr txBox="1">
            <a:spLocks noChangeArrowheads="1"/>
          </p:cNvSpPr>
          <p:nvPr/>
        </p:nvSpPr>
        <p:spPr bwMode="auto">
          <a:xfrm>
            <a:off x="3413126" y="5222876"/>
            <a:ext cx="1465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Inspection</a:t>
            </a:r>
          </a:p>
        </p:txBody>
      </p:sp>
      <p:sp>
        <p:nvSpPr>
          <p:cNvPr id="63495" name="Text Box 9">
            <a:extLst>
              <a:ext uri="{FF2B5EF4-FFF2-40B4-BE49-F238E27FC236}">
                <a16:creationId xmlns:a16="http://schemas.microsoft.com/office/drawing/2014/main" id="{9EBC1F2A-0862-4170-8133-ADE5F377A5B0}"/>
              </a:ext>
            </a:extLst>
          </p:cNvPr>
          <p:cNvSpPr txBox="1">
            <a:spLocks noChangeArrowheads="1"/>
          </p:cNvSpPr>
          <p:nvPr/>
        </p:nvSpPr>
        <p:spPr bwMode="auto">
          <a:xfrm>
            <a:off x="6080126" y="52578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Test</a:t>
            </a:r>
          </a:p>
        </p:txBody>
      </p:sp>
      <p:sp>
        <p:nvSpPr>
          <p:cNvPr id="63496" name="Text Box 10">
            <a:extLst>
              <a:ext uri="{FF2B5EF4-FFF2-40B4-BE49-F238E27FC236}">
                <a16:creationId xmlns:a16="http://schemas.microsoft.com/office/drawing/2014/main" id="{BCC610AF-7CBE-4199-B72A-5C7F6D9225CD}"/>
              </a:ext>
            </a:extLst>
          </p:cNvPr>
          <p:cNvSpPr txBox="1">
            <a:spLocks noChangeArrowheads="1"/>
          </p:cNvSpPr>
          <p:nvPr/>
        </p:nvSpPr>
        <p:spPr bwMode="auto">
          <a:xfrm>
            <a:off x="8061326" y="5257800"/>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Users</a:t>
            </a:r>
          </a:p>
        </p:txBody>
      </p:sp>
      <p:sp>
        <p:nvSpPr>
          <p:cNvPr id="63497" name="Line 12">
            <a:extLst>
              <a:ext uri="{FF2B5EF4-FFF2-40B4-BE49-F238E27FC236}">
                <a16:creationId xmlns:a16="http://schemas.microsoft.com/office/drawing/2014/main" id="{864C47F6-D010-4D26-9CCE-4C3C7438B506}"/>
              </a:ext>
            </a:extLst>
          </p:cNvPr>
          <p:cNvSpPr>
            <a:spLocks noChangeShapeType="1"/>
          </p:cNvSpPr>
          <p:nvPr/>
        </p:nvSpPr>
        <p:spPr bwMode="auto">
          <a:xfrm>
            <a:off x="2895600" y="4800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498" name="Line 14">
            <a:extLst>
              <a:ext uri="{FF2B5EF4-FFF2-40B4-BE49-F238E27FC236}">
                <a16:creationId xmlns:a16="http://schemas.microsoft.com/office/drawing/2014/main" id="{57647869-CA8A-4B84-AC2D-3DB47B68CABC}"/>
              </a:ext>
            </a:extLst>
          </p:cNvPr>
          <p:cNvSpPr>
            <a:spLocks noChangeShapeType="1"/>
          </p:cNvSpPr>
          <p:nvPr/>
        </p:nvSpPr>
        <p:spPr bwMode="auto">
          <a:xfrm>
            <a:off x="2895600" y="4343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499" name="Line 17">
            <a:extLst>
              <a:ext uri="{FF2B5EF4-FFF2-40B4-BE49-F238E27FC236}">
                <a16:creationId xmlns:a16="http://schemas.microsoft.com/office/drawing/2014/main" id="{CABD87C3-A563-4FD2-BA9B-A35E745F5357}"/>
              </a:ext>
            </a:extLst>
          </p:cNvPr>
          <p:cNvSpPr>
            <a:spLocks noChangeShapeType="1"/>
          </p:cNvSpPr>
          <p:nvPr/>
        </p:nvSpPr>
        <p:spPr bwMode="auto">
          <a:xfrm>
            <a:off x="2895600" y="38862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0" name="Line 18">
            <a:extLst>
              <a:ext uri="{FF2B5EF4-FFF2-40B4-BE49-F238E27FC236}">
                <a16:creationId xmlns:a16="http://schemas.microsoft.com/office/drawing/2014/main" id="{F5C23696-5786-45EA-9049-B8B15C690D76}"/>
              </a:ext>
            </a:extLst>
          </p:cNvPr>
          <p:cNvSpPr>
            <a:spLocks noChangeShapeType="1"/>
          </p:cNvSpPr>
          <p:nvPr/>
        </p:nvSpPr>
        <p:spPr bwMode="auto">
          <a:xfrm>
            <a:off x="2895600" y="3429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1" name="Line 19">
            <a:extLst>
              <a:ext uri="{FF2B5EF4-FFF2-40B4-BE49-F238E27FC236}">
                <a16:creationId xmlns:a16="http://schemas.microsoft.com/office/drawing/2014/main" id="{A16CD0BA-DFBA-46F6-B05B-1CBD5B1E2A30}"/>
              </a:ext>
            </a:extLst>
          </p:cNvPr>
          <p:cNvSpPr>
            <a:spLocks noChangeShapeType="1"/>
          </p:cNvSpPr>
          <p:nvPr/>
        </p:nvSpPr>
        <p:spPr bwMode="auto">
          <a:xfrm>
            <a:off x="2895600" y="2971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2" name="Line 20">
            <a:extLst>
              <a:ext uri="{FF2B5EF4-FFF2-40B4-BE49-F238E27FC236}">
                <a16:creationId xmlns:a16="http://schemas.microsoft.com/office/drawing/2014/main" id="{CCC0206C-5D6F-4801-8D58-6E9AAA82E3BC}"/>
              </a:ext>
            </a:extLst>
          </p:cNvPr>
          <p:cNvSpPr>
            <a:spLocks noChangeShapeType="1"/>
          </p:cNvSpPr>
          <p:nvPr/>
        </p:nvSpPr>
        <p:spPr bwMode="auto">
          <a:xfrm>
            <a:off x="2895600" y="2514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3" name="Line 21">
            <a:extLst>
              <a:ext uri="{FF2B5EF4-FFF2-40B4-BE49-F238E27FC236}">
                <a16:creationId xmlns:a16="http://schemas.microsoft.com/office/drawing/2014/main" id="{9DE4FD50-B773-485D-AB4D-A7733373B59D}"/>
              </a:ext>
            </a:extLst>
          </p:cNvPr>
          <p:cNvSpPr>
            <a:spLocks noChangeShapeType="1"/>
          </p:cNvSpPr>
          <p:nvPr/>
        </p:nvSpPr>
        <p:spPr bwMode="auto">
          <a:xfrm flipV="1">
            <a:off x="3962400" y="4572000"/>
            <a:ext cx="2362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4" name="Line 23">
            <a:extLst>
              <a:ext uri="{FF2B5EF4-FFF2-40B4-BE49-F238E27FC236}">
                <a16:creationId xmlns:a16="http://schemas.microsoft.com/office/drawing/2014/main" id="{DA7958DD-1A52-4580-B1EA-6F65AA226160}"/>
              </a:ext>
            </a:extLst>
          </p:cNvPr>
          <p:cNvSpPr>
            <a:spLocks noChangeShapeType="1"/>
          </p:cNvSpPr>
          <p:nvPr/>
        </p:nvSpPr>
        <p:spPr bwMode="auto">
          <a:xfrm flipV="1">
            <a:off x="6324600" y="2514600"/>
            <a:ext cx="205740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3505" name="Text Box 24">
            <a:extLst>
              <a:ext uri="{FF2B5EF4-FFF2-40B4-BE49-F238E27FC236}">
                <a16:creationId xmlns:a16="http://schemas.microsoft.com/office/drawing/2014/main" id="{3960D49B-F47D-49FB-BD9C-97D51403FF54}"/>
              </a:ext>
            </a:extLst>
          </p:cNvPr>
          <p:cNvSpPr txBox="1">
            <a:spLocks noChangeArrowheads="1"/>
          </p:cNvSpPr>
          <p:nvPr/>
        </p:nvSpPr>
        <p:spPr bwMode="auto">
          <a:xfrm>
            <a:off x="4341814" y="5908675"/>
            <a:ext cx="365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Major Defect Removal Area</a:t>
            </a:r>
          </a:p>
        </p:txBody>
      </p:sp>
      <p:sp>
        <p:nvSpPr>
          <p:cNvPr id="63506" name="Text Box 25">
            <a:extLst>
              <a:ext uri="{FF2B5EF4-FFF2-40B4-BE49-F238E27FC236}">
                <a16:creationId xmlns:a16="http://schemas.microsoft.com/office/drawing/2014/main" id="{E2BE3FA5-88D7-4D45-80D7-77259FAE0F59}"/>
              </a:ext>
            </a:extLst>
          </p:cNvPr>
          <p:cNvSpPr txBox="1">
            <a:spLocks noChangeArrowheads="1"/>
          </p:cNvSpPr>
          <p:nvPr/>
        </p:nvSpPr>
        <p:spPr bwMode="auto">
          <a:xfrm>
            <a:off x="3657600" y="4495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100</a:t>
            </a:r>
          </a:p>
        </p:txBody>
      </p:sp>
      <p:sp>
        <p:nvSpPr>
          <p:cNvPr id="63507" name="Text Box 26">
            <a:extLst>
              <a:ext uri="{FF2B5EF4-FFF2-40B4-BE49-F238E27FC236}">
                <a16:creationId xmlns:a16="http://schemas.microsoft.com/office/drawing/2014/main" id="{B43DA944-13AC-41B3-B3E6-A9879FD350A7}"/>
              </a:ext>
            </a:extLst>
          </p:cNvPr>
          <p:cNvSpPr txBox="1">
            <a:spLocks noChangeArrowheads="1"/>
          </p:cNvSpPr>
          <p:nvPr/>
        </p:nvSpPr>
        <p:spPr bwMode="auto">
          <a:xfrm>
            <a:off x="6477000" y="4343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1000</a:t>
            </a:r>
          </a:p>
        </p:txBody>
      </p:sp>
      <p:sp>
        <p:nvSpPr>
          <p:cNvPr id="63508" name="Text Box 27">
            <a:extLst>
              <a:ext uri="{FF2B5EF4-FFF2-40B4-BE49-F238E27FC236}">
                <a16:creationId xmlns:a16="http://schemas.microsoft.com/office/drawing/2014/main" id="{9A5B5F74-27A6-41B7-B036-D98700853EC2}"/>
              </a:ext>
            </a:extLst>
          </p:cNvPr>
          <p:cNvSpPr txBox="1">
            <a:spLocks noChangeArrowheads="1"/>
          </p:cNvSpPr>
          <p:nvPr/>
        </p:nvSpPr>
        <p:spPr bwMode="auto">
          <a:xfrm>
            <a:off x="8426450" y="22860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10000</a:t>
            </a:r>
          </a:p>
        </p:txBody>
      </p:sp>
      <p:sp>
        <p:nvSpPr>
          <p:cNvPr id="63509" name="Text Box 28">
            <a:extLst>
              <a:ext uri="{FF2B5EF4-FFF2-40B4-BE49-F238E27FC236}">
                <a16:creationId xmlns:a16="http://schemas.microsoft.com/office/drawing/2014/main" id="{F11EC8DB-8D34-4372-9AA1-FB8191EC7735}"/>
              </a:ext>
            </a:extLst>
          </p:cNvPr>
          <p:cNvSpPr txBox="1">
            <a:spLocks noChangeArrowheads="1"/>
          </p:cNvSpPr>
          <p:nvPr/>
        </p:nvSpPr>
        <p:spPr bwMode="auto">
          <a:xfrm rot="16200000">
            <a:off x="516632" y="3119865"/>
            <a:ext cx="35990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PK" sz="2400">
                <a:latin typeface="Times New Roman" panose="02020603050405020304" pitchFamily="18" charset="0"/>
              </a:rPr>
              <a:t>Relative Costs to Remove a</a:t>
            </a:r>
          </a:p>
          <a:p>
            <a:pPr algn="ctr" eaLnBrk="1" hangingPunct="1"/>
            <a:r>
              <a:rPr lang="en-US" altLang="en-PK" sz="2400">
                <a:latin typeface="Times New Roman" panose="02020603050405020304" pitchFamily="18" charset="0"/>
              </a:rPr>
              <a:t>Defect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F0E40F09-5D70-4235-8BBA-AA4C7978FC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6454F2-EA90-45A9-9BFA-17EFA63EA6B3}" type="slidenum">
              <a:rPr lang="en-US" altLang="en-PK">
                <a:latin typeface="Arial Black" panose="020B0A04020102020204" pitchFamily="34" charset="0"/>
              </a:rPr>
              <a:pPr/>
              <a:t>2</a:t>
            </a:fld>
            <a:endParaRPr lang="en-US" altLang="en-PK">
              <a:latin typeface="Arial Black" panose="020B0A04020102020204" pitchFamily="34" charset="0"/>
            </a:endParaRPr>
          </a:p>
        </p:txBody>
      </p:sp>
      <p:sp>
        <p:nvSpPr>
          <p:cNvPr id="43011" name="Rectangle 2">
            <a:extLst>
              <a:ext uri="{FF2B5EF4-FFF2-40B4-BE49-F238E27FC236}">
                <a16:creationId xmlns:a16="http://schemas.microsoft.com/office/drawing/2014/main" id="{7AAD0A2C-14B5-41C9-8190-1DFF227C8E0A}"/>
              </a:ext>
            </a:extLst>
          </p:cNvPr>
          <p:cNvSpPr>
            <a:spLocks noGrp="1" noChangeArrowheads="1"/>
          </p:cNvSpPr>
          <p:nvPr>
            <p:ph type="title"/>
          </p:nvPr>
        </p:nvSpPr>
        <p:spPr/>
        <p:txBody>
          <a:bodyPr/>
          <a:lstStyle/>
          <a:p>
            <a:r>
              <a:rPr lang="en-US" altLang="en-PK" dirty="0"/>
              <a:t>Failure Removal</a:t>
            </a:r>
          </a:p>
        </p:txBody>
      </p:sp>
      <p:sp>
        <p:nvSpPr>
          <p:cNvPr id="43012" name="Rectangle 3">
            <a:extLst>
              <a:ext uri="{FF2B5EF4-FFF2-40B4-BE49-F238E27FC236}">
                <a16:creationId xmlns:a16="http://schemas.microsoft.com/office/drawing/2014/main" id="{B15FD4DB-B348-477A-9040-51B45A127DF8}"/>
              </a:ext>
            </a:extLst>
          </p:cNvPr>
          <p:cNvSpPr>
            <a:spLocks noGrp="1" noChangeArrowheads="1"/>
          </p:cNvSpPr>
          <p:nvPr>
            <p:ph type="body" idx="1"/>
          </p:nvPr>
        </p:nvSpPr>
        <p:spPr/>
        <p:txBody>
          <a:bodyPr/>
          <a:lstStyle/>
          <a:p>
            <a:pPr eaLnBrk="1" hangingPunct="1"/>
            <a:r>
              <a:rPr lang="en-US" altLang="en-PK" dirty="0"/>
              <a:t>Inspections</a:t>
            </a:r>
          </a:p>
          <a:p>
            <a:pPr lvl="1" eaLnBrk="1" hangingPunct="1"/>
            <a:r>
              <a:rPr lang="en-US" altLang="en-PK" dirty="0"/>
              <a:t>Direct fault detection and removal</a:t>
            </a:r>
          </a:p>
          <a:p>
            <a:pPr eaLnBrk="1" hangingPunct="1"/>
            <a:r>
              <a:rPr lang="en-US" altLang="en-PK" dirty="0"/>
              <a:t>Testing</a:t>
            </a:r>
          </a:p>
          <a:p>
            <a:pPr lvl="1" eaLnBrk="1" hangingPunct="1"/>
            <a:r>
              <a:rPr lang="en-US" altLang="en-PK" dirty="0"/>
              <a:t>Failure observation and fault removal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BC9663D3-937F-4B8B-A191-41C9059891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DD5158-880F-4649-8886-B7C8E774C772}" type="slidenum">
              <a:rPr lang="en-US" altLang="en-PK">
                <a:latin typeface="Arial Black" panose="020B0A04020102020204" pitchFamily="34" charset="0"/>
              </a:rPr>
              <a:pPr/>
              <a:t>20</a:t>
            </a:fld>
            <a:endParaRPr lang="en-US" altLang="en-PK">
              <a:latin typeface="Arial Black" panose="020B0A04020102020204" pitchFamily="34" charset="0"/>
            </a:endParaRPr>
          </a:p>
        </p:txBody>
      </p:sp>
      <p:sp>
        <p:nvSpPr>
          <p:cNvPr id="64515" name="Rectangle 4">
            <a:extLst>
              <a:ext uri="{FF2B5EF4-FFF2-40B4-BE49-F238E27FC236}">
                <a16:creationId xmlns:a16="http://schemas.microsoft.com/office/drawing/2014/main" id="{C7DA1067-665A-4D5C-BBE2-B5931206C60B}"/>
              </a:ext>
            </a:extLst>
          </p:cNvPr>
          <p:cNvSpPr>
            <a:spLocks noGrp="1" noChangeArrowheads="1"/>
          </p:cNvSpPr>
          <p:nvPr>
            <p:ph type="title"/>
          </p:nvPr>
        </p:nvSpPr>
        <p:spPr/>
        <p:txBody>
          <a:bodyPr/>
          <a:lstStyle/>
          <a:p>
            <a:pPr eaLnBrk="1" hangingPunct="1"/>
            <a:r>
              <a:rPr lang="en-US" altLang="en-PK"/>
              <a:t>Reported Cost Relationship - 1</a:t>
            </a:r>
          </a:p>
        </p:txBody>
      </p:sp>
      <p:graphicFrame>
        <p:nvGraphicFramePr>
          <p:cNvPr id="78884" name="Group 36">
            <a:extLst>
              <a:ext uri="{FF2B5EF4-FFF2-40B4-BE49-F238E27FC236}">
                <a16:creationId xmlns:a16="http://schemas.microsoft.com/office/drawing/2014/main" id="{B5C3265E-53EA-43AA-AA62-3DF0CBE8C13A}"/>
              </a:ext>
            </a:extLst>
          </p:cNvPr>
          <p:cNvGraphicFramePr>
            <a:graphicFrameLocks noGrp="1"/>
          </p:cNvGraphicFramePr>
          <p:nvPr>
            <p:ph type="tbl" idx="1"/>
          </p:nvPr>
        </p:nvGraphicFramePr>
        <p:xfrm>
          <a:off x="2209800" y="1981200"/>
          <a:ext cx="7772400" cy="4275139"/>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18880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Company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Cost in Inspections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Cost in Test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Cost With Customer Discovery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7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IBM</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$48/defect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$61-$1030 / defect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$1770 / defect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7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AT&amp;T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 unit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20 units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7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ICL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1.2-1.6 hours/defect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8.47 hours/defect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45A3822F-79C6-4DC4-9643-1B4CE9634D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095A7D-A6A1-474D-9286-E693D8824051}" type="slidenum">
              <a:rPr lang="en-US" altLang="en-PK">
                <a:latin typeface="Arial Black" panose="020B0A04020102020204" pitchFamily="34" charset="0"/>
              </a:rPr>
              <a:pPr/>
              <a:t>21</a:t>
            </a:fld>
            <a:endParaRPr lang="en-US" altLang="en-PK">
              <a:latin typeface="Arial Black" panose="020B0A04020102020204" pitchFamily="34" charset="0"/>
            </a:endParaRPr>
          </a:p>
        </p:txBody>
      </p:sp>
      <p:sp>
        <p:nvSpPr>
          <p:cNvPr id="66563" name="Rectangle 2">
            <a:extLst>
              <a:ext uri="{FF2B5EF4-FFF2-40B4-BE49-F238E27FC236}">
                <a16:creationId xmlns:a16="http://schemas.microsoft.com/office/drawing/2014/main" id="{D85E1D9F-7562-4A73-81B0-E7D48306DA5C}"/>
              </a:ext>
            </a:extLst>
          </p:cNvPr>
          <p:cNvSpPr>
            <a:spLocks noGrp="1" noChangeArrowheads="1"/>
          </p:cNvSpPr>
          <p:nvPr>
            <p:ph type="title"/>
          </p:nvPr>
        </p:nvSpPr>
        <p:spPr/>
        <p:txBody>
          <a:bodyPr/>
          <a:lstStyle/>
          <a:p>
            <a:pPr eaLnBrk="1" hangingPunct="1"/>
            <a:r>
              <a:rPr lang="en-US" altLang="en-PK" dirty="0"/>
              <a:t>Reported Cost Relationship - 2</a:t>
            </a:r>
          </a:p>
        </p:txBody>
      </p:sp>
      <p:graphicFrame>
        <p:nvGraphicFramePr>
          <p:cNvPr id="82985" name="Group 41">
            <a:extLst>
              <a:ext uri="{FF2B5EF4-FFF2-40B4-BE49-F238E27FC236}">
                <a16:creationId xmlns:a16="http://schemas.microsoft.com/office/drawing/2014/main" id="{8CF523AA-0C4A-409F-A910-1AE3C4B4633A}"/>
              </a:ext>
            </a:extLst>
          </p:cNvPr>
          <p:cNvGraphicFramePr>
            <a:graphicFrameLocks noGrp="1"/>
          </p:cNvGraphicFramePr>
          <p:nvPr>
            <p:ph type="tbl" idx="1"/>
          </p:nvPr>
        </p:nvGraphicFramePr>
        <p:xfrm>
          <a:off x="2209800" y="1981200"/>
          <a:ext cx="7772400" cy="43434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028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Company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Cost in Inspections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Cost in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Cost With Customer Discovery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Shell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1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30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Thorn EMI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1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0" i="0" u="none" strike="noStrike" cap="none" normalizeH="0" baseline="0">
                          <a:ln>
                            <a:noFill/>
                          </a:ln>
                          <a:solidFill>
                            <a:schemeClr val="tx1"/>
                          </a:solidFill>
                          <a:effectLst/>
                          <a:latin typeface="Arial" charset="0"/>
                        </a:rPr>
                        <a:t>6.8-26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96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Applicon, Inc.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1 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30 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Infosys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1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0" i="0" u="none" strike="noStrike" cap="none" normalizeH="0" baseline="0">
                          <a:ln>
                            <a:noFill/>
                          </a:ln>
                          <a:solidFill>
                            <a:schemeClr val="tx1"/>
                          </a:solidFill>
                          <a:effectLst/>
                          <a:latin typeface="Arial" charset="0"/>
                        </a:rPr>
                        <a:t>3 – 6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5CF15A2F-21DC-4DFD-9DB8-71ACC85D97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5574BE-929A-40C4-A4D7-E543D3E9C64C}" type="slidenum">
              <a:rPr lang="en-US" altLang="en-PK">
                <a:latin typeface="Arial Black" panose="020B0A04020102020204" pitchFamily="34" charset="0"/>
              </a:rPr>
              <a:pPr/>
              <a:t>22</a:t>
            </a:fld>
            <a:endParaRPr lang="en-US" altLang="en-PK">
              <a:latin typeface="Arial Black" panose="020B0A04020102020204" pitchFamily="34" charset="0"/>
            </a:endParaRPr>
          </a:p>
        </p:txBody>
      </p:sp>
      <p:sp>
        <p:nvSpPr>
          <p:cNvPr id="67587" name="Rectangle 2">
            <a:extLst>
              <a:ext uri="{FF2B5EF4-FFF2-40B4-BE49-F238E27FC236}">
                <a16:creationId xmlns:a16="http://schemas.microsoft.com/office/drawing/2014/main" id="{D895C70A-CD72-4C6B-9E31-F83B50F67A17}"/>
              </a:ext>
            </a:extLst>
          </p:cNvPr>
          <p:cNvSpPr>
            <a:spLocks noGrp="1" noChangeArrowheads="1"/>
          </p:cNvSpPr>
          <p:nvPr>
            <p:ph type="title"/>
          </p:nvPr>
        </p:nvSpPr>
        <p:spPr/>
        <p:txBody>
          <a:bodyPr/>
          <a:lstStyle/>
          <a:p>
            <a:pPr eaLnBrk="1" hangingPunct="1"/>
            <a:endParaRPr lang="en-PK" altLang="en-PK"/>
          </a:p>
        </p:txBody>
      </p:sp>
      <p:sp>
        <p:nvSpPr>
          <p:cNvPr id="67588" name="Rectangle 3">
            <a:extLst>
              <a:ext uri="{FF2B5EF4-FFF2-40B4-BE49-F238E27FC236}">
                <a16:creationId xmlns:a16="http://schemas.microsoft.com/office/drawing/2014/main" id="{8ADA3C52-6A8A-4E4D-855E-2C3115BF5DC8}"/>
              </a:ext>
            </a:extLst>
          </p:cNvPr>
          <p:cNvSpPr>
            <a:spLocks noGrp="1" noChangeArrowheads="1"/>
          </p:cNvSpPr>
          <p:nvPr>
            <p:ph type="body" idx="1"/>
          </p:nvPr>
        </p:nvSpPr>
        <p:spPr/>
        <p:txBody>
          <a:bodyPr/>
          <a:lstStyle/>
          <a:p>
            <a:pPr eaLnBrk="1" hangingPunct="1"/>
            <a:r>
              <a:rPr lang="en-US" altLang="en-PK"/>
              <a:t>These studies clearly report data from different companies that it is cheaper to detect and remove data using software inspections as compared to software testing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E202B2AB-5548-464D-9442-6278C438DB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F49E0B-5D67-4DA2-9D6B-F2BA3E2727ED}" type="slidenum">
              <a:rPr lang="en-US" altLang="en-PK">
                <a:latin typeface="Arial Black" panose="020B0A04020102020204" pitchFamily="34" charset="0"/>
              </a:rPr>
              <a:pPr/>
              <a:t>23</a:t>
            </a:fld>
            <a:endParaRPr lang="en-US" altLang="en-PK">
              <a:latin typeface="Arial Black" panose="020B0A04020102020204" pitchFamily="34" charset="0"/>
            </a:endParaRPr>
          </a:p>
        </p:txBody>
      </p:sp>
      <p:sp>
        <p:nvSpPr>
          <p:cNvPr id="68611" name="Rectangle 2">
            <a:extLst>
              <a:ext uri="{FF2B5EF4-FFF2-40B4-BE49-F238E27FC236}">
                <a16:creationId xmlns:a16="http://schemas.microsoft.com/office/drawing/2014/main" id="{052C932A-419E-4757-8BAA-054D2811050B}"/>
              </a:ext>
            </a:extLst>
          </p:cNvPr>
          <p:cNvSpPr>
            <a:spLocks noGrp="1" noChangeArrowheads="1"/>
          </p:cNvSpPr>
          <p:nvPr>
            <p:ph type="title"/>
          </p:nvPr>
        </p:nvSpPr>
        <p:spPr/>
        <p:txBody>
          <a:bodyPr/>
          <a:lstStyle/>
          <a:p>
            <a:pPr eaLnBrk="1" hangingPunct="1"/>
            <a:endParaRPr lang="en-PK" altLang="en-PK"/>
          </a:p>
        </p:txBody>
      </p:sp>
      <p:sp>
        <p:nvSpPr>
          <p:cNvPr id="68612" name="Rectangle 3">
            <a:extLst>
              <a:ext uri="{FF2B5EF4-FFF2-40B4-BE49-F238E27FC236}">
                <a16:creationId xmlns:a16="http://schemas.microsoft.com/office/drawing/2014/main" id="{183B56F1-EB5D-4535-A3CF-B8D47751DE3A}"/>
              </a:ext>
            </a:extLst>
          </p:cNvPr>
          <p:cNvSpPr>
            <a:spLocks noGrp="1" noChangeArrowheads="1"/>
          </p:cNvSpPr>
          <p:nvPr>
            <p:ph type="body" idx="1"/>
          </p:nvPr>
        </p:nvSpPr>
        <p:spPr/>
        <p:txBody>
          <a:bodyPr/>
          <a:lstStyle/>
          <a:p>
            <a:pPr eaLnBrk="1" hangingPunct="1">
              <a:lnSpc>
                <a:spcPct val="90000"/>
              </a:lnSpc>
            </a:pPr>
            <a:r>
              <a:rPr lang="en-US" altLang="en-PK"/>
              <a:t>Let’ now look at inspections from another point of view</a:t>
            </a:r>
          </a:p>
          <a:p>
            <a:pPr eaLnBrk="1" hangingPunct="1">
              <a:lnSpc>
                <a:spcPct val="90000"/>
              </a:lnSpc>
            </a:pPr>
            <a:r>
              <a:rPr lang="en-US" altLang="en-PK"/>
              <a:t>Relating defect origin points and defect discovery</a:t>
            </a:r>
          </a:p>
          <a:p>
            <a:pPr eaLnBrk="1" hangingPunct="1">
              <a:lnSpc>
                <a:spcPct val="90000"/>
              </a:lnSpc>
            </a:pPr>
            <a:r>
              <a:rPr lang="en-US" altLang="en-PK"/>
              <a:t>In a project with no software inspections, defects are typically injected in the earlier activities and detected in later stages</a:t>
            </a:r>
          </a:p>
          <a:p>
            <a:pPr eaLnBrk="1" hangingPunct="1">
              <a:lnSpc>
                <a:spcPct val="90000"/>
              </a:lnSpc>
            </a:pPr>
            <a:r>
              <a:rPr lang="en-US" altLang="en-PK"/>
              <a:t>As a result, we get a chaos zone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80BE44B8-1B14-41C0-899C-120B478CC6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EEB4F5-7EDF-4DB8-A4DE-07F99B4304EC}" type="slidenum">
              <a:rPr lang="en-US" altLang="en-PK">
                <a:latin typeface="Arial Black" panose="020B0A04020102020204" pitchFamily="34" charset="0"/>
              </a:rPr>
              <a:pPr/>
              <a:t>24</a:t>
            </a:fld>
            <a:endParaRPr lang="en-US" altLang="en-PK">
              <a:latin typeface="Arial Black" panose="020B0A04020102020204" pitchFamily="34" charset="0"/>
            </a:endParaRPr>
          </a:p>
        </p:txBody>
      </p:sp>
      <p:sp>
        <p:nvSpPr>
          <p:cNvPr id="69635" name="Rectangle 2">
            <a:extLst>
              <a:ext uri="{FF2B5EF4-FFF2-40B4-BE49-F238E27FC236}">
                <a16:creationId xmlns:a16="http://schemas.microsoft.com/office/drawing/2014/main" id="{73E77D40-AF8E-4BAA-B156-CDE619DC4A50}"/>
              </a:ext>
            </a:extLst>
          </p:cNvPr>
          <p:cNvSpPr>
            <a:spLocks noGrp="1" noChangeArrowheads="1"/>
          </p:cNvSpPr>
          <p:nvPr>
            <p:ph type="title"/>
          </p:nvPr>
        </p:nvSpPr>
        <p:spPr/>
        <p:txBody>
          <a:bodyPr/>
          <a:lstStyle/>
          <a:p>
            <a:pPr eaLnBrk="1" hangingPunct="1"/>
            <a:r>
              <a:rPr lang="en-US" altLang="en-PK"/>
              <a:t>Defect Origins and Discovery Points Without Usage of Formal Inspections</a:t>
            </a:r>
          </a:p>
        </p:txBody>
      </p:sp>
      <p:grpSp>
        <p:nvGrpSpPr>
          <p:cNvPr id="69636" name="Group 26">
            <a:extLst>
              <a:ext uri="{FF2B5EF4-FFF2-40B4-BE49-F238E27FC236}">
                <a16:creationId xmlns:a16="http://schemas.microsoft.com/office/drawing/2014/main" id="{A46A6FDB-9792-4D0D-9F13-C8A86B892ED3}"/>
              </a:ext>
            </a:extLst>
          </p:cNvPr>
          <p:cNvGrpSpPr>
            <a:grpSpLocks/>
          </p:cNvGrpSpPr>
          <p:nvPr/>
        </p:nvGrpSpPr>
        <p:grpSpPr bwMode="auto">
          <a:xfrm>
            <a:off x="2286000" y="2590800"/>
            <a:ext cx="7696200" cy="609600"/>
            <a:chOff x="480" y="1584"/>
            <a:chExt cx="4848" cy="384"/>
          </a:xfrm>
        </p:grpSpPr>
        <p:sp>
          <p:nvSpPr>
            <p:cNvPr id="69661" name="Line 3">
              <a:extLst>
                <a:ext uri="{FF2B5EF4-FFF2-40B4-BE49-F238E27FC236}">
                  <a16:creationId xmlns:a16="http://schemas.microsoft.com/office/drawing/2014/main" id="{1F9D8695-542F-43D9-BFD2-75DFD8F374C0}"/>
                </a:ext>
              </a:extLst>
            </p:cNvPr>
            <p:cNvSpPr>
              <a:spLocks noChangeShapeType="1"/>
            </p:cNvSpPr>
            <p:nvPr/>
          </p:nvSpPr>
          <p:spPr bwMode="auto">
            <a:xfrm>
              <a:off x="480" y="1824"/>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2" name="Line 4">
              <a:extLst>
                <a:ext uri="{FF2B5EF4-FFF2-40B4-BE49-F238E27FC236}">
                  <a16:creationId xmlns:a16="http://schemas.microsoft.com/office/drawing/2014/main" id="{1044FE1F-2DB2-4BA7-ADF6-472D2BD565C9}"/>
                </a:ext>
              </a:extLst>
            </p:cNvPr>
            <p:cNvSpPr>
              <a:spLocks noChangeShapeType="1"/>
            </p:cNvSpPr>
            <p:nvPr/>
          </p:nvSpPr>
          <p:spPr bwMode="auto">
            <a:xfrm>
              <a:off x="48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3" name="Line 5">
              <a:extLst>
                <a:ext uri="{FF2B5EF4-FFF2-40B4-BE49-F238E27FC236}">
                  <a16:creationId xmlns:a16="http://schemas.microsoft.com/office/drawing/2014/main" id="{E0D56DA2-82C4-4AE1-859F-A1DF53F06B25}"/>
                </a:ext>
              </a:extLst>
            </p:cNvPr>
            <p:cNvSpPr>
              <a:spLocks noChangeShapeType="1"/>
            </p:cNvSpPr>
            <p:nvPr/>
          </p:nvSpPr>
          <p:spPr bwMode="auto">
            <a:xfrm>
              <a:off x="2016"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4" name="Line 6">
              <a:extLst>
                <a:ext uri="{FF2B5EF4-FFF2-40B4-BE49-F238E27FC236}">
                  <a16:creationId xmlns:a16="http://schemas.microsoft.com/office/drawing/2014/main" id="{5244DB66-4D47-4465-836F-1F503DA99405}"/>
                </a:ext>
              </a:extLst>
            </p:cNvPr>
            <p:cNvSpPr>
              <a:spLocks noChangeShapeType="1"/>
            </p:cNvSpPr>
            <p:nvPr/>
          </p:nvSpPr>
          <p:spPr bwMode="auto">
            <a:xfrm>
              <a:off x="1248"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5" name="Line 7">
              <a:extLst>
                <a:ext uri="{FF2B5EF4-FFF2-40B4-BE49-F238E27FC236}">
                  <a16:creationId xmlns:a16="http://schemas.microsoft.com/office/drawing/2014/main" id="{15C679CC-C9E0-44A6-BCE9-308396E41B38}"/>
                </a:ext>
              </a:extLst>
            </p:cNvPr>
            <p:cNvSpPr>
              <a:spLocks noChangeShapeType="1"/>
            </p:cNvSpPr>
            <p:nvPr/>
          </p:nvSpPr>
          <p:spPr bwMode="auto">
            <a:xfrm>
              <a:off x="2736"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6" name="Line 8">
              <a:extLst>
                <a:ext uri="{FF2B5EF4-FFF2-40B4-BE49-F238E27FC236}">
                  <a16:creationId xmlns:a16="http://schemas.microsoft.com/office/drawing/2014/main" id="{49E72544-3305-484E-8A39-7DDCA12A2E17}"/>
                </a:ext>
              </a:extLst>
            </p:cNvPr>
            <p:cNvSpPr>
              <a:spLocks noChangeShapeType="1"/>
            </p:cNvSpPr>
            <p:nvPr/>
          </p:nvSpPr>
          <p:spPr bwMode="auto">
            <a:xfrm>
              <a:off x="3552"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7" name="Line 9">
              <a:extLst>
                <a:ext uri="{FF2B5EF4-FFF2-40B4-BE49-F238E27FC236}">
                  <a16:creationId xmlns:a16="http://schemas.microsoft.com/office/drawing/2014/main" id="{248A6416-7E37-407B-A377-6C669A769BA1}"/>
                </a:ext>
              </a:extLst>
            </p:cNvPr>
            <p:cNvSpPr>
              <a:spLocks noChangeShapeType="1"/>
            </p:cNvSpPr>
            <p:nvPr/>
          </p:nvSpPr>
          <p:spPr bwMode="auto">
            <a:xfrm>
              <a:off x="5328"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8" name="Text Box 19">
              <a:extLst>
                <a:ext uri="{FF2B5EF4-FFF2-40B4-BE49-F238E27FC236}">
                  <a16:creationId xmlns:a16="http://schemas.microsoft.com/office/drawing/2014/main" id="{F95DBC6F-69F4-4141-AD65-3A7BAF5FD879}"/>
                </a:ext>
              </a:extLst>
            </p:cNvPr>
            <p:cNvSpPr txBox="1">
              <a:spLocks noChangeArrowheads="1"/>
            </p:cNvSpPr>
            <p:nvPr/>
          </p:nvSpPr>
          <p:spPr bwMode="auto">
            <a:xfrm>
              <a:off x="480" y="1584"/>
              <a:ext cx="7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PK" sz="1400">
                  <a:latin typeface="Times New Roman" panose="02020603050405020304" pitchFamily="18" charset="0"/>
                </a:rPr>
                <a:t>Requirements</a:t>
              </a:r>
            </a:p>
          </p:txBody>
        </p:sp>
        <p:sp>
          <p:nvSpPr>
            <p:cNvPr id="69669" name="Text Box 20">
              <a:extLst>
                <a:ext uri="{FF2B5EF4-FFF2-40B4-BE49-F238E27FC236}">
                  <a16:creationId xmlns:a16="http://schemas.microsoft.com/office/drawing/2014/main" id="{631A58DC-DDBD-4F0B-8DAC-AF7708871F60}"/>
                </a:ext>
              </a:extLst>
            </p:cNvPr>
            <p:cNvSpPr txBox="1">
              <a:spLocks noChangeArrowheads="1"/>
            </p:cNvSpPr>
            <p:nvPr/>
          </p:nvSpPr>
          <p:spPr bwMode="auto">
            <a:xfrm>
              <a:off x="1440" y="1584"/>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Design</a:t>
              </a:r>
            </a:p>
          </p:txBody>
        </p:sp>
        <p:sp>
          <p:nvSpPr>
            <p:cNvPr id="69670" name="Text Box 21">
              <a:extLst>
                <a:ext uri="{FF2B5EF4-FFF2-40B4-BE49-F238E27FC236}">
                  <a16:creationId xmlns:a16="http://schemas.microsoft.com/office/drawing/2014/main" id="{8A0CC5D9-6C56-415E-A5B2-AE7B52622BFB}"/>
                </a:ext>
              </a:extLst>
            </p:cNvPr>
            <p:cNvSpPr txBox="1">
              <a:spLocks noChangeArrowheads="1"/>
            </p:cNvSpPr>
            <p:nvPr/>
          </p:nvSpPr>
          <p:spPr bwMode="auto">
            <a:xfrm>
              <a:off x="2160" y="1584"/>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Coding</a:t>
              </a:r>
            </a:p>
          </p:txBody>
        </p:sp>
        <p:sp>
          <p:nvSpPr>
            <p:cNvPr id="69671" name="Text Box 22">
              <a:extLst>
                <a:ext uri="{FF2B5EF4-FFF2-40B4-BE49-F238E27FC236}">
                  <a16:creationId xmlns:a16="http://schemas.microsoft.com/office/drawing/2014/main" id="{C0DEA8E0-BFF5-4202-AA2B-D73EEE2879CE}"/>
                </a:ext>
              </a:extLst>
            </p:cNvPr>
            <p:cNvSpPr txBox="1">
              <a:spLocks noChangeArrowheads="1"/>
            </p:cNvSpPr>
            <p:nvPr/>
          </p:nvSpPr>
          <p:spPr bwMode="auto">
            <a:xfrm>
              <a:off x="2745" y="1584"/>
              <a:ext cx="8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Documentation</a:t>
              </a:r>
            </a:p>
          </p:txBody>
        </p:sp>
        <p:sp>
          <p:nvSpPr>
            <p:cNvPr id="69672" name="Text Box 23">
              <a:extLst>
                <a:ext uri="{FF2B5EF4-FFF2-40B4-BE49-F238E27FC236}">
                  <a16:creationId xmlns:a16="http://schemas.microsoft.com/office/drawing/2014/main" id="{5EDFD48C-6DA0-4BFC-B3FC-74C16BA23CF2}"/>
                </a:ext>
              </a:extLst>
            </p:cNvPr>
            <p:cNvSpPr txBox="1">
              <a:spLocks noChangeArrowheads="1"/>
            </p:cNvSpPr>
            <p:nvPr/>
          </p:nvSpPr>
          <p:spPr bwMode="auto">
            <a:xfrm>
              <a:off x="3676" y="1584"/>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Testing</a:t>
              </a:r>
            </a:p>
          </p:txBody>
        </p:sp>
        <p:sp>
          <p:nvSpPr>
            <p:cNvPr id="69673" name="Line 24">
              <a:extLst>
                <a:ext uri="{FF2B5EF4-FFF2-40B4-BE49-F238E27FC236}">
                  <a16:creationId xmlns:a16="http://schemas.microsoft.com/office/drawing/2014/main" id="{6A5464A0-FD6C-4184-AA12-1B34E0193EA3}"/>
                </a:ext>
              </a:extLst>
            </p:cNvPr>
            <p:cNvSpPr>
              <a:spLocks noChangeShapeType="1"/>
            </p:cNvSpPr>
            <p:nvPr/>
          </p:nvSpPr>
          <p:spPr bwMode="auto">
            <a:xfrm>
              <a:off x="432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74" name="Text Box 25">
              <a:extLst>
                <a:ext uri="{FF2B5EF4-FFF2-40B4-BE49-F238E27FC236}">
                  <a16:creationId xmlns:a16="http://schemas.microsoft.com/office/drawing/2014/main" id="{FD010BAA-D214-4E30-A234-960CAA474CDF}"/>
                </a:ext>
              </a:extLst>
            </p:cNvPr>
            <p:cNvSpPr txBox="1">
              <a:spLocks noChangeArrowheads="1"/>
            </p:cNvSpPr>
            <p:nvPr/>
          </p:nvSpPr>
          <p:spPr bwMode="auto">
            <a:xfrm>
              <a:off x="4464" y="1584"/>
              <a:ext cx="6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Maintenance</a:t>
              </a:r>
            </a:p>
          </p:txBody>
        </p:sp>
      </p:grpSp>
      <p:grpSp>
        <p:nvGrpSpPr>
          <p:cNvPr id="69637" name="Group 42">
            <a:extLst>
              <a:ext uri="{FF2B5EF4-FFF2-40B4-BE49-F238E27FC236}">
                <a16:creationId xmlns:a16="http://schemas.microsoft.com/office/drawing/2014/main" id="{DF911617-C0FB-4D08-8051-28B3E1AB7C87}"/>
              </a:ext>
            </a:extLst>
          </p:cNvPr>
          <p:cNvGrpSpPr>
            <a:grpSpLocks/>
          </p:cNvGrpSpPr>
          <p:nvPr/>
        </p:nvGrpSpPr>
        <p:grpSpPr bwMode="auto">
          <a:xfrm>
            <a:off x="2286000" y="4800600"/>
            <a:ext cx="7696200" cy="609600"/>
            <a:chOff x="480" y="3024"/>
            <a:chExt cx="4848" cy="384"/>
          </a:xfrm>
        </p:grpSpPr>
        <p:sp>
          <p:nvSpPr>
            <p:cNvPr id="69647" name="Line 28">
              <a:extLst>
                <a:ext uri="{FF2B5EF4-FFF2-40B4-BE49-F238E27FC236}">
                  <a16:creationId xmlns:a16="http://schemas.microsoft.com/office/drawing/2014/main" id="{F1E9C2E0-7617-4543-B762-EE07DFF463D3}"/>
                </a:ext>
              </a:extLst>
            </p:cNvPr>
            <p:cNvSpPr>
              <a:spLocks noChangeShapeType="1"/>
            </p:cNvSpPr>
            <p:nvPr/>
          </p:nvSpPr>
          <p:spPr bwMode="auto">
            <a:xfrm>
              <a:off x="480" y="3168"/>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48" name="Line 29">
              <a:extLst>
                <a:ext uri="{FF2B5EF4-FFF2-40B4-BE49-F238E27FC236}">
                  <a16:creationId xmlns:a16="http://schemas.microsoft.com/office/drawing/2014/main" id="{4CBB8A96-7C02-4EE2-88F8-03F19B40D2BB}"/>
                </a:ext>
              </a:extLst>
            </p:cNvPr>
            <p:cNvSpPr>
              <a:spLocks noChangeShapeType="1"/>
            </p:cNvSpPr>
            <p:nvPr/>
          </p:nvSpPr>
          <p:spPr bwMode="auto">
            <a:xfrm>
              <a:off x="480"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49" name="Line 30">
              <a:extLst>
                <a:ext uri="{FF2B5EF4-FFF2-40B4-BE49-F238E27FC236}">
                  <a16:creationId xmlns:a16="http://schemas.microsoft.com/office/drawing/2014/main" id="{42D51E46-C67C-4CC1-9DB1-07E424576D73}"/>
                </a:ext>
              </a:extLst>
            </p:cNvPr>
            <p:cNvSpPr>
              <a:spLocks noChangeShapeType="1"/>
            </p:cNvSpPr>
            <p:nvPr/>
          </p:nvSpPr>
          <p:spPr bwMode="auto">
            <a:xfrm>
              <a:off x="2016"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50" name="Line 31">
              <a:extLst>
                <a:ext uri="{FF2B5EF4-FFF2-40B4-BE49-F238E27FC236}">
                  <a16:creationId xmlns:a16="http://schemas.microsoft.com/office/drawing/2014/main" id="{F4E466C2-DCD5-44D7-ADE8-9123974B1F3C}"/>
                </a:ext>
              </a:extLst>
            </p:cNvPr>
            <p:cNvSpPr>
              <a:spLocks noChangeShapeType="1"/>
            </p:cNvSpPr>
            <p:nvPr/>
          </p:nvSpPr>
          <p:spPr bwMode="auto">
            <a:xfrm>
              <a:off x="1248"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51" name="Line 32">
              <a:extLst>
                <a:ext uri="{FF2B5EF4-FFF2-40B4-BE49-F238E27FC236}">
                  <a16:creationId xmlns:a16="http://schemas.microsoft.com/office/drawing/2014/main" id="{55156628-0861-4868-9EFD-C609C5379717}"/>
                </a:ext>
              </a:extLst>
            </p:cNvPr>
            <p:cNvSpPr>
              <a:spLocks noChangeShapeType="1"/>
            </p:cNvSpPr>
            <p:nvPr/>
          </p:nvSpPr>
          <p:spPr bwMode="auto">
            <a:xfrm>
              <a:off x="2736"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52" name="Line 33">
              <a:extLst>
                <a:ext uri="{FF2B5EF4-FFF2-40B4-BE49-F238E27FC236}">
                  <a16:creationId xmlns:a16="http://schemas.microsoft.com/office/drawing/2014/main" id="{1D195E67-C986-45B5-A3A8-2D19DFEF0527}"/>
                </a:ext>
              </a:extLst>
            </p:cNvPr>
            <p:cNvSpPr>
              <a:spLocks noChangeShapeType="1"/>
            </p:cNvSpPr>
            <p:nvPr/>
          </p:nvSpPr>
          <p:spPr bwMode="auto">
            <a:xfrm>
              <a:off x="3552"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53" name="Line 34">
              <a:extLst>
                <a:ext uri="{FF2B5EF4-FFF2-40B4-BE49-F238E27FC236}">
                  <a16:creationId xmlns:a16="http://schemas.microsoft.com/office/drawing/2014/main" id="{040CFA16-821D-4746-8ECD-657B0D01B5CD}"/>
                </a:ext>
              </a:extLst>
            </p:cNvPr>
            <p:cNvSpPr>
              <a:spLocks noChangeShapeType="1"/>
            </p:cNvSpPr>
            <p:nvPr/>
          </p:nvSpPr>
          <p:spPr bwMode="auto">
            <a:xfrm>
              <a:off x="5328"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54" name="Text Box 35">
              <a:extLst>
                <a:ext uri="{FF2B5EF4-FFF2-40B4-BE49-F238E27FC236}">
                  <a16:creationId xmlns:a16="http://schemas.microsoft.com/office/drawing/2014/main" id="{65A78DC9-4329-4FA6-B884-2132D8A5DED3}"/>
                </a:ext>
              </a:extLst>
            </p:cNvPr>
            <p:cNvSpPr txBox="1">
              <a:spLocks noChangeArrowheads="1"/>
            </p:cNvSpPr>
            <p:nvPr/>
          </p:nvSpPr>
          <p:spPr bwMode="auto">
            <a:xfrm>
              <a:off x="480" y="3216"/>
              <a:ext cx="7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PK" sz="1400">
                  <a:latin typeface="Times New Roman" panose="02020603050405020304" pitchFamily="18" charset="0"/>
                </a:rPr>
                <a:t>Requirements</a:t>
              </a:r>
            </a:p>
          </p:txBody>
        </p:sp>
        <p:sp>
          <p:nvSpPr>
            <p:cNvPr id="69655" name="Text Box 36">
              <a:extLst>
                <a:ext uri="{FF2B5EF4-FFF2-40B4-BE49-F238E27FC236}">
                  <a16:creationId xmlns:a16="http://schemas.microsoft.com/office/drawing/2014/main" id="{A9908047-F38C-4A97-B802-54CE9DA532CD}"/>
                </a:ext>
              </a:extLst>
            </p:cNvPr>
            <p:cNvSpPr txBox="1">
              <a:spLocks noChangeArrowheads="1"/>
            </p:cNvSpPr>
            <p:nvPr/>
          </p:nvSpPr>
          <p:spPr bwMode="auto">
            <a:xfrm>
              <a:off x="1440" y="3216"/>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Design</a:t>
              </a:r>
            </a:p>
          </p:txBody>
        </p:sp>
        <p:sp>
          <p:nvSpPr>
            <p:cNvPr id="69656" name="Text Box 37">
              <a:extLst>
                <a:ext uri="{FF2B5EF4-FFF2-40B4-BE49-F238E27FC236}">
                  <a16:creationId xmlns:a16="http://schemas.microsoft.com/office/drawing/2014/main" id="{C3435CB3-0A71-4210-821C-C02027B7492D}"/>
                </a:ext>
              </a:extLst>
            </p:cNvPr>
            <p:cNvSpPr txBox="1">
              <a:spLocks noChangeArrowheads="1"/>
            </p:cNvSpPr>
            <p:nvPr/>
          </p:nvSpPr>
          <p:spPr bwMode="auto">
            <a:xfrm>
              <a:off x="2160" y="3216"/>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Coding</a:t>
              </a:r>
            </a:p>
          </p:txBody>
        </p:sp>
        <p:sp>
          <p:nvSpPr>
            <p:cNvPr id="69657" name="Text Box 38">
              <a:extLst>
                <a:ext uri="{FF2B5EF4-FFF2-40B4-BE49-F238E27FC236}">
                  <a16:creationId xmlns:a16="http://schemas.microsoft.com/office/drawing/2014/main" id="{642D3C56-5495-498A-801B-8D2A858633A1}"/>
                </a:ext>
              </a:extLst>
            </p:cNvPr>
            <p:cNvSpPr txBox="1">
              <a:spLocks noChangeArrowheads="1"/>
            </p:cNvSpPr>
            <p:nvPr/>
          </p:nvSpPr>
          <p:spPr bwMode="auto">
            <a:xfrm>
              <a:off x="2745" y="3216"/>
              <a:ext cx="8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Documentation</a:t>
              </a:r>
            </a:p>
          </p:txBody>
        </p:sp>
        <p:sp>
          <p:nvSpPr>
            <p:cNvPr id="69658" name="Text Box 39">
              <a:extLst>
                <a:ext uri="{FF2B5EF4-FFF2-40B4-BE49-F238E27FC236}">
                  <a16:creationId xmlns:a16="http://schemas.microsoft.com/office/drawing/2014/main" id="{A1F51351-A642-4566-A1E3-1507F50198AB}"/>
                </a:ext>
              </a:extLst>
            </p:cNvPr>
            <p:cNvSpPr txBox="1">
              <a:spLocks noChangeArrowheads="1"/>
            </p:cNvSpPr>
            <p:nvPr/>
          </p:nvSpPr>
          <p:spPr bwMode="auto">
            <a:xfrm>
              <a:off x="3676" y="3216"/>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Testing</a:t>
              </a:r>
            </a:p>
          </p:txBody>
        </p:sp>
        <p:sp>
          <p:nvSpPr>
            <p:cNvPr id="69659" name="Line 40">
              <a:extLst>
                <a:ext uri="{FF2B5EF4-FFF2-40B4-BE49-F238E27FC236}">
                  <a16:creationId xmlns:a16="http://schemas.microsoft.com/office/drawing/2014/main" id="{B7303696-6FE4-430D-9082-CC13007781B5}"/>
                </a:ext>
              </a:extLst>
            </p:cNvPr>
            <p:cNvSpPr>
              <a:spLocks noChangeShapeType="1"/>
            </p:cNvSpPr>
            <p:nvPr/>
          </p:nvSpPr>
          <p:spPr bwMode="auto">
            <a:xfrm>
              <a:off x="4320"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9660" name="Text Box 41">
              <a:extLst>
                <a:ext uri="{FF2B5EF4-FFF2-40B4-BE49-F238E27FC236}">
                  <a16:creationId xmlns:a16="http://schemas.microsoft.com/office/drawing/2014/main" id="{543ABFFB-049C-43E9-A543-361DDF32BEFF}"/>
                </a:ext>
              </a:extLst>
            </p:cNvPr>
            <p:cNvSpPr txBox="1">
              <a:spLocks noChangeArrowheads="1"/>
            </p:cNvSpPr>
            <p:nvPr/>
          </p:nvSpPr>
          <p:spPr bwMode="auto">
            <a:xfrm>
              <a:off x="4464" y="3216"/>
              <a:ext cx="6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Maintenance</a:t>
              </a:r>
            </a:p>
          </p:txBody>
        </p:sp>
      </p:grpSp>
      <p:sp>
        <p:nvSpPr>
          <p:cNvPr id="69638" name="Line 43">
            <a:extLst>
              <a:ext uri="{FF2B5EF4-FFF2-40B4-BE49-F238E27FC236}">
                <a16:creationId xmlns:a16="http://schemas.microsoft.com/office/drawing/2014/main" id="{F3E9BD43-3C53-4652-9C4B-A92B0ED378DA}"/>
              </a:ext>
            </a:extLst>
          </p:cNvPr>
          <p:cNvSpPr>
            <a:spLocks noChangeShapeType="1"/>
          </p:cNvSpPr>
          <p:nvPr/>
        </p:nvSpPr>
        <p:spPr bwMode="auto">
          <a:xfrm>
            <a:off x="2895600" y="2971800"/>
            <a:ext cx="6324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39" name="Line 44">
            <a:extLst>
              <a:ext uri="{FF2B5EF4-FFF2-40B4-BE49-F238E27FC236}">
                <a16:creationId xmlns:a16="http://schemas.microsoft.com/office/drawing/2014/main" id="{988A0408-5E93-4718-9FE7-DC3FE3926B62}"/>
              </a:ext>
            </a:extLst>
          </p:cNvPr>
          <p:cNvSpPr>
            <a:spLocks noChangeShapeType="1"/>
          </p:cNvSpPr>
          <p:nvPr/>
        </p:nvSpPr>
        <p:spPr bwMode="auto">
          <a:xfrm>
            <a:off x="4114800" y="2971800"/>
            <a:ext cx="5181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40" name="Line 45">
            <a:extLst>
              <a:ext uri="{FF2B5EF4-FFF2-40B4-BE49-F238E27FC236}">
                <a16:creationId xmlns:a16="http://schemas.microsoft.com/office/drawing/2014/main" id="{20399587-5854-4241-AD31-542D89F8C597}"/>
              </a:ext>
            </a:extLst>
          </p:cNvPr>
          <p:cNvSpPr>
            <a:spLocks noChangeShapeType="1"/>
          </p:cNvSpPr>
          <p:nvPr/>
        </p:nvSpPr>
        <p:spPr bwMode="auto">
          <a:xfrm>
            <a:off x="5257800" y="2971800"/>
            <a:ext cx="2514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41" name="Line 46">
            <a:extLst>
              <a:ext uri="{FF2B5EF4-FFF2-40B4-BE49-F238E27FC236}">
                <a16:creationId xmlns:a16="http://schemas.microsoft.com/office/drawing/2014/main" id="{FA5E192A-04FD-4316-8713-593F31AF8187}"/>
              </a:ext>
            </a:extLst>
          </p:cNvPr>
          <p:cNvSpPr>
            <a:spLocks noChangeShapeType="1"/>
          </p:cNvSpPr>
          <p:nvPr/>
        </p:nvSpPr>
        <p:spPr bwMode="auto">
          <a:xfrm>
            <a:off x="6477000" y="2971800"/>
            <a:ext cx="2895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42" name="Line 47">
            <a:extLst>
              <a:ext uri="{FF2B5EF4-FFF2-40B4-BE49-F238E27FC236}">
                <a16:creationId xmlns:a16="http://schemas.microsoft.com/office/drawing/2014/main" id="{05D5E88F-35DA-44DF-9B00-7D209DBEB821}"/>
              </a:ext>
            </a:extLst>
          </p:cNvPr>
          <p:cNvSpPr>
            <a:spLocks noChangeShapeType="1"/>
          </p:cNvSpPr>
          <p:nvPr/>
        </p:nvSpPr>
        <p:spPr bwMode="auto">
          <a:xfrm>
            <a:off x="7696200" y="2971800"/>
            <a:ext cx="18288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43" name="Line 48">
            <a:extLst>
              <a:ext uri="{FF2B5EF4-FFF2-40B4-BE49-F238E27FC236}">
                <a16:creationId xmlns:a16="http://schemas.microsoft.com/office/drawing/2014/main" id="{29C2D296-F36A-4934-ADEE-37FE1896A383}"/>
              </a:ext>
            </a:extLst>
          </p:cNvPr>
          <p:cNvSpPr>
            <a:spLocks noChangeShapeType="1"/>
          </p:cNvSpPr>
          <p:nvPr/>
        </p:nvSpPr>
        <p:spPr bwMode="auto">
          <a:xfrm>
            <a:off x="9144000" y="2971800"/>
            <a:ext cx="609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69644" name="Text Box 49">
            <a:extLst>
              <a:ext uri="{FF2B5EF4-FFF2-40B4-BE49-F238E27FC236}">
                <a16:creationId xmlns:a16="http://schemas.microsoft.com/office/drawing/2014/main" id="{706C594C-DBFC-4313-86D0-51EBB86AF00A}"/>
              </a:ext>
            </a:extLst>
          </p:cNvPr>
          <p:cNvSpPr txBox="1">
            <a:spLocks noChangeArrowheads="1"/>
          </p:cNvSpPr>
          <p:nvPr/>
        </p:nvSpPr>
        <p:spPr bwMode="auto">
          <a:xfrm>
            <a:off x="1889126" y="2098675"/>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Defect Origins</a:t>
            </a:r>
          </a:p>
        </p:txBody>
      </p:sp>
      <p:sp>
        <p:nvSpPr>
          <p:cNvPr id="69645" name="Text Box 50">
            <a:extLst>
              <a:ext uri="{FF2B5EF4-FFF2-40B4-BE49-F238E27FC236}">
                <a16:creationId xmlns:a16="http://schemas.microsoft.com/office/drawing/2014/main" id="{689E3F48-F54A-4774-BF4E-A47AB21385A3}"/>
              </a:ext>
            </a:extLst>
          </p:cNvPr>
          <p:cNvSpPr txBox="1">
            <a:spLocks noChangeArrowheads="1"/>
          </p:cNvSpPr>
          <p:nvPr/>
        </p:nvSpPr>
        <p:spPr bwMode="auto">
          <a:xfrm>
            <a:off x="1905000" y="5410200"/>
            <a:ext cx="232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Defect Discovery</a:t>
            </a:r>
          </a:p>
        </p:txBody>
      </p:sp>
      <p:sp>
        <p:nvSpPr>
          <p:cNvPr id="69646" name="Text Box 51">
            <a:extLst>
              <a:ext uri="{FF2B5EF4-FFF2-40B4-BE49-F238E27FC236}">
                <a16:creationId xmlns:a16="http://schemas.microsoft.com/office/drawing/2014/main" id="{21905704-09E1-4098-93A5-92127678FA9C}"/>
              </a:ext>
            </a:extLst>
          </p:cNvPr>
          <p:cNvSpPr txBox="1">
            <a:spLocks noChangeArrowheads="1"/>
          </p:cNvSpPr>
          <p:nvPr/>
        </p:nvSpPr>
        <p:spPr bwMode="auto">
          <a:xfrm>
            <a:off x="8105776" y="5603875"/>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dirty="0">
                <a:solidFill>
                  <a:srgbClr val="FF0000"/>
                </a:solidFill>
                <a:latin typeface="Times New Roman" panose="02020603050405020304" pitchFamily="18" charset="0"/>
              </a:rPr>
              <a:t>Chaos Zone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574C6C16-379F-4F8F-A670-8108CF36F8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CD20C0-23C1-470B-9551-2EF340EF2E58}" type="slidenum">
              <a:rPr lang="en-US" altLang="en-PK">
                <a:latin typeface="Arial Black" panose="020B0A04020102020204" pitchFamily="34" charset="0"/>
              </a:rPr>
              <a:pPr/>
              <a:t>25</a:t>
            </a:fld>
            <a:endParaRPr lang="en-US" altLang="en-PK">
              <a:latin typeface="Arial Black" panose="020B0A04020102020204" pitchFamily="34" charset="0"/>
            </a:endParaRPr>
          </a:p>
        </p:txBody>
      </p:sp>
      <p:sp>
        <p:nvSpPr>
          <p:cNvPr id="70659" name="Rectangle 2">
            <a:extLst>
              <a:ext uri="{FF2B5EF4-FFF2-40B4-BE49-F238E27FC236}">
                <a16:creationId xmlns:a16="http://schemas.microsoft.com/office/drawing/2014/main" id="{4BFD324C-5CEC-416B-B5E5-21F296F6226D}"/>
              </a:ext>
            </a:extLst>
          </p:cNvPr>
          <p:cNvSpPr>
            <a:spLocks noGrp="1" noChangeArrowheads="1"/>
          </p:cNvSpPr>
          <p:nvPr>
            <p:ph type="title"/>
          </p:nvPr>
        </p:nvSpPr>
        <p:spPr/>
        <p:txBody>
          <a:bodyPr/>
          <a:lstStyle/>
          <a:p>
            <a:pPr eaLnBrk="1" hangingPunct="1"/>
            <a:endParaRPr lang="en-PK" altLang="en-PK"/>
          </a:p>
        </p:txBody>
      </p:sp>
      <p:sp>
        <p:nvSpPr>
          <p:cNvPr id="70660" name="Rectangle 3">
            <a:extLst>
              <a:ext uri="{FF2B5EF4-FFF2-40B4-BE49-F238E27FC236}">
                <a16:creationId xmlns:a16="http://schemas.microsoft.com/office/drawing/2014/main" id="{9A0022B7-864C-4E26-8BE9-8EFE38F37929}"/>
              </a:ext>
            </a:extLst>
          </p:cNvPr>
          <p:cNvSpPr>
            <a:spLocks noGrp="1" noChangeArrowheads="1"/>
          </p:cNvSpPr>
          <p:nvPr>
            <p:ph type="body" idx="1"/>
          </p:nvPr>
        </p:nvSpPr>
        <p:spPr/>
        <p:txBody>
          <a:bodyPr/>
          <a:lstStyle/>
          <a:p>
            <a:pPr eaLnBrk="1" hangingPunct="1"/>
            <a:r>
              <a:rPr lang="en-US" altLang="en-PK"/>
              <a:t>This situation is a mess</a:t>
            </a:r>
          </a:p>
          <a:p>
            <a:pPr eaLnBrk="1" hangingPunct="1"/>
            <a:r>
              <a:rPr lang="en-US" altLang="en-PK"/>
              <a:t>If only we were able to detect defects in the same life cycle activity, we can eliminate the chaos zone, and bring some sanity back to the project team and project management</a:t>
            </a:r>
          </a:p>
          <a:p>
            <a:pPr eaLnBrk="1" hangingPunct="1"/>
            <a:r>
              <a:rPr lang="en-US" altLang="en-PK"/>
              <a:t>If we introduce software inspections, we can do that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1A92ED9B-EE3B-4B75-9660-CF202AE303D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47F00-A033-478D-BACC-44BB49DB936A}" type="slidenum">
              <a:rPr lang="en-US" altLang="en-PK">
                <a:latin typeface="Arial Black" panose="020B0A04020102020204" pitchFamily="34" charset="0"/>
              </a:rPr>
              <a:pPr/>
              <a:t>26</a:t>
            </a:fld>
            <a:endParaRPr lang="en-US" altLang="en-PK">
              <a:latin typeface="Arial Black" panose="020B0A04020102020204" pitchFamily="34" charset="0"/>
            </a:endParaRPr>
          </a:p>
        </p:txBody>
      </p:sp>
      <p:sp>
        <p:nvSpPr>
          <p:cNvPr id="71683" name="Rectangle 2">
            <a:extLst>
              <a:ext uri="{FF2B5EF4-FFF2-40B4-BE49-F238E27FC236}">
                <a16:creationId xmlns:a16="http://schemas.microsoft.com/office/drawing/2014/main" id="{68F450DA-1CE7-4D4C-B03F-4AD24F52052C}"/>
              </a:ext>
            </a:extLst>
          </p:cNvPr>
          <p:cNvSpPr>
            <a:spLocks noGrp="1" noChangeArrowheads="1"/>
          </p:cNvSpPr>
          <p:nvPr>
            <p:ph type="title"/>
          </p:nvPr>
        </p:nvSpPr>
        <p:spPr/>
        <p:txBody>
          <a:bodyPr/>
          <a:lstStyle/>
          <a:p>
            <a:pPr eaLnBrk="1" hangingPunct="1"/>
            <a:r>
              <a:rPr lang="en-US" altLang="en-PK"/>
              <a:t>Defect Origins and Discovery Points With Usage of Formal Inspections</a:t>
            </a:r>
          </a:p>
        </p:txBody>
      </p:sp>
      <p:grpSp>
        <p:nvGrpSpPr>
          <p:cNvPr id="71684" name="Group 3">
            <a:extLst>
              <a:ext uri="{FF2B5EF4-FFF2-40B4-BE49-F238E27FC236}">
                <a16:creationId xmlns:a16="http://schemas.microsoft.com/office/drawing/2014/main" id="{9B329B4F-025E-4DE4-BCC2-17576D2FC1E0}"/>
              </a:ext>
            </a:extLst>
          </p:cNvPr>
          <p:cNvGrpSpPr>
            <a:grpSpLocks/>
          </p:cNvGrpSpPr>
          <p:nvPr/>
        </p:nvGrpSpPr>
        <p:grpSpPr bwMode="auto">
          <a:xfrm>
            <a:off x="2286000" y="2590800"/>
            <a:ext cx="7696200" cy="609600"/>
            <a:chOff x="480" y="1584"/>
            <a:chExt cx="4848" cy="384"/>
          </a:xfrm>
        </p:grpSpPr>
        <p:sp>
          <p:nvSpPr>
            <p:cNvPr id="71708" name="Line 4">
              <a:extLst>
                <a:ext uri="{FF2B5EF4-FFF2-40B4-BE49-F238E27FC236}">
                  <a16:creationId xmlns:a16="http://schemas.microsoft.com/office/drawing/2014/main" id="{0C9EB2A5-A31B-4C58-AEAA-D394F42A1A99}"/>
                </a:ext>
              </a:extLst>
            </p:cNvPr>
            <p:cNvSpPr>
              <a:spLocks noChangeShapeType="1"/>
            </p:cNvSpPr>
            <p:nvPr/>
          </p:nvSpPr>
          <p:spPr bwMode="auto">
            <a:xfrm>
              <a:off x="480" y="1824"/>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09" name="Line 5">
              <a:extLst>
                <a:ext uri="{FF2B5EF4-FFF2-40B4-BE49-F238E27FC236}">
                  <a16:creationId xmlns:a16="http://schemas.microsoft.com/office/drawing/2014/main" id="{EDEA8E2B-0BF0-4F3C-8CA8-AB3FA8DA0FF8}"/>
                </a:ext>
              </a:extLst>
            </p:cNvPr>
            <p:cNvSpPr>
              <a:spLocks noChangeShapeType="1"/>
            </p:cNvSpPr>
            <p:nvPr/>
          </p:nvSpPr>
          <p:spPr bwMode="auto">
            <a:xfrm>
              <a:off x="48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0" name="Line 6">
              <a:extLst>
                <a:ext uri="{FF2B5EF4-FFF2-40B4-BE49-F238E27FC236}">
                  <a16:creationId xmlns:a16="http://schemas.microsoft.com/office/drawing/2014/main" id="{2F921FFA-48F7-42CA-B5C0-08D2009ED824}"/>
                </a:ext>
              </a:extLst>
            </p:cNvPr>
            <p:cNvSpPr>
              <a:spLocks noChangeShapeType="1"/>
            </p:cNvSpPr>
            <p:nvPr/>
          </p:nvSpPr>
          <p:spPr bwMode="auto">
            <a:xfrm>
              <a:off x="2016"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1" name="Line 7">
              <a:extLst>
                <a:ext uri="{FF2B5EF4-FFF2-40B4-BE49-F238E27FC236}">
                  <a16:creationId xmlns:a16="http://schemas.microsoft.com/office/drawing/2014/main" id="{96082B7B-A860-4619-8FFC-55BE334392E3}"/>
                </a:ext>
              </a:extLst>
            </p:cNvPr>
            <p:cNvSpPr>
              <a:spLocks noChangeShapeType="1"/>
            </p:cNvSpPr>
            <p:nvPr/>
          </p:nvSpPr>
          <p:spPr bwMode="auto">
            <a:xfrm>
              <a:off x="1248"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2" name="Line 8">
              <a:extLst>
                <a:ext uri="{FF2B5EF4-FFF2-40B4-BE49-F238E27FC236}">
                  <a16:creationId xmlns:a16="http://schemas.microsoft.com/office/drawing/2014/main" id="{625511BB-7871-4734-B12C-BFEEF0577457}"/>
                </a:ext>
              </a:extLst>
            </p:cNvPr>
            <p:cNvSpPr>
              <a:spLocks noChangeShapeType="1"/>
            </p:cNvSpPr>
            <p:nvPr/>
          </p:nvSpPr>
          <p:spPr bwMode="auto">
            <a:xfrm>
              <a:off x="2736"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3" name="Line 9">
              <a:extLst>
                <a:ext uri="{FF2B5EF4-FFF2-40B4-BE49-F238E27FC236}">
                  <a16:creationId xmlns:a16="http://schemas.microsoft.com/office/drawing/2014/main" id="{CBA9DCCD-3C64-4810-8FB1-2F86EB33510C}"/>
                </a:ext>
              </a:extLst>
            </p:cNvPr>
            <p:cNvSpPr>
              <a:spLocks noChangeShapeType="1"/>
            </p:cNvSpPr>
            <p:nvPr/>
          </p:nvSpPr>
          <p:spPr bwMode="auto">
            <a:xfrm>
              <a:off x="3552"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4" name="Line 10">
              <a:extLst>
                <a:ext uri="{FF2B5EF4-FFF2-40B4-BE49-F238E27FC236}">
                  <a16:creationId xmlns:a16="http://schemas.microsoft.com/office/drawing/2014/main" id="{F716242A-8DF8-49F1-B9FC-DCFB675EE48B}"/>
                </a:ext>
              </a:extLst>
            </p:cNvPr>
            <p:cNvSpPr>
              <a:spLocks noChangeShapeType="1"/>
            </p:cNvSpPr>
            <p:nvPr/>
          </p:nvSpPr>
          <p:spPr bwMode="auto">
            <a:xfrm>
              <a:off x="5328"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15" name="Text Box 11">
              <a:extLst>
                <a:ext uri="{FF2B5EF4-FFF2-40B4-BE49-F238E27FC236}">
                  <a16:creationId xmlns:a16="http://schemas.microsoft.com/office/drawing/2014/main" id="{A878A870-9316-48C3-AAA1-8B87B9CB2467}"/>
                </a:ext>
              </a:extLst>
            </p:cNvPr>
            <p:cNvSpPr txBox="1">
              <a:spLocks noChangeArrowheads="1"/>
            </p:cNvSpPr>
            <p:nvPr/>
          </p:nvSpPr>
          <p:spPr bwMode="auto">
            <a:xfrm>
              <a:off x="480" y="1584"/>
              <a:ext cx="7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PK" sz="1400">
                  <a:latin typeface="Times New Roman" panose="02020603050405020304" pitchFamily="18" charset="0"/>
                </a:rPr>
                <a:t>Requirements</a:t>
              </a:r>
            </a:p>
          </p:txBody>
        </p:sp>
        <p:sp>
          <p:nvSpPr>
            <p:cNvPr id="71716" name="Text Box 12">
              <a:extLst>
                <a:ext uri="{FF2B5EF4-FFF2-40B4-BE49-F238E27FC236}">
                  <a16:creationId xmlns:a16="http://schemas.microsoft.com/office/drawing/2014/main" id="{E983530C-073B-4390-B14C-4D101A7EBEA7}"/>
                </a:ext>
              </a:extLst>
            </p:cNvPr>
            <p:cNvSpPr txBox="1">
              <a:spLocks noChangeArrowheads="1"/>
            </p:cNvSpPr>
            <p:nvPr/>
          </p:nvSpPr>
          <p:spPr bwMode="auto">
            <a:xfrm>
              <a:off x="1440" y="1584"/>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Design</a:t>
              </a:r>
            </a:p>
          </p:txBody>
        </p:sp>
        <p:sp>
          <p:nvSpPr>
            <p:cNvPr id="71717" name="Text Box 13">
              <a:extLst>
                <a:ext uri="{FF2B5EF4-FFF2-40B4-BE49-F238E27FC236}">
                  <a16:creationId xmlns:a16="http://schemas.microsoft.com/office/drawing/2014/main" id="{E340ED76-4AAE-4262-89BC-4C4B17B427B1}"/>
                </a:ext>
              </a:extLst>
            </p:cNvPr>
            <p:cNvSpPr txBox="1">
              <a:spLocks noChangeArrowheads="1"/>
            </p:cNvSpPr>
            <p:nvPr/>
          </p:nvSpPr>
          <p:spPr bwMode="auto">
            <a:xfrm>
              <a:off x="2160" y="1584"/>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Coding</a:t>
              </a:r>
            </a:p>
          </p:txBody>
        </p:sp>
        <p:sp>
          <p:nvSpPr>
            <p:cNvPr id="71718" name="Text Box 14">
              <a:extLst>
                <a:ext uri="{FF2B5EF4-FFF2-40B4-BE49-F238E27FC236}">
                  <a16:creationId xmlns:a16="http://schemas.microsoft.com/office/drawing/2014/main" id="{2DEE2650-858D-4443-BA13-B584F21317F2}"/>
                </a:ext>
              </a:extLst>
            </p:cNvPr>
            <p:cNvSpPr txBox="1">
              <a:spLocks noChangeArrowheads="1"/>
            </p:cNvSpPr>
            <p:nvPr/>
          </p:nvSpPr>
          <p:spPr bwMode="auto">
            <a:xfrm>
              <a:off x="2745" y="1584"/>
              <a:ext cx="8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Documentation</a:t>
              </a:r>
            </a:p>
          </p:txBody>
        </p:sp>
        <p:sp>
          <p:nvSpPr>
            <p:cNvPr id="71719" name="Text Box 15">
              <a:extLst>
                <a:ext uri="{FF2B5EF4-FFF2-40B4-BE49-F238E27FC236}">
                  <a16:creationId xmlns:a16="http://schemas.microsoft.com/office/drawing/2014/main" id="{FAB79708-C136-4089-8117-6AF4EC966AE1}"/>
                </a:ext>
              </a:extLst>
            </p:cNvPr>
            <p:cNvSpPr txBox="1">
              <a:spLocks noChangeArrowheads="1"/>
            </p:cNvSpPr>
            <p:nvPr/>
          </p:nvSpPr>
          <p:spPr bwMode="auto">
            <a:xfrm>
              <a:off x="3676" y="1584"/>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Testing</a:t>
              </a:r>
            </a:p>
          </p:txBody>
        </p:sp>
        <p:sp>
          <p:nvSpPr>
            <p:cNvPr id="71720" name="Line 16">
              <a:extLst>
                <a:ext uri="{FF2B5EF4-FFF2-40B4-BE49-F238E27FC236}">
                  <a16:creationId xmlns:a16="http://schemas.microsoft.com/office/drawing/2014/main" id="{704BFBA3-A83E-40A4-9135-1C200FA00BED}"/>
                </a:ext>
              </a:extLst>
            </p:cNvPr>
            <p:cNvSpPr>
              <a:spLocks noChangeShapeType="1"/>
            </p:cNvSpPr>
            <p:nvPr/>
          </p:nvSpPr>
          <p:spPr bwMode="auto">
            <a:xfrm>
              <a:off x="432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21" name="Text Box 17">
              <a:extLst>
                <a:ext uri="{FF2B5EF4-FFF2-40B4-BE49-F238E27FC236}">
                  <a16:creationId xmlns:a16="http://schemas.microsoft.com/office/drawing/2014/main" id="{E4415B6F-F751-4D58-803C-17934D4FC264}"/>
                </a:ext>
              </a:extLst>
            </p:cNvPr>
            <p:cNvSpPr txBox="1">
              <a:spLocks noChangeArrowheads="1"/>
            </p:cNvSpPr>
            <p:nvPr/>
          </p:nvSpPr>
          <p:spPr bwMode="auto">
            <a:xfrm>
              <a:off x="4464" y="1584"/>
              <a:ext cx="6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Maintenance</a:t>
              </a:r>
            </a:p>
          </p:txBody>
        </p:sp>
      </p:grpSp>
      <p:grpSp>
        <p:nvGrpSpPr>
          <p:cNvPr id="71685" name="Group 18">
            <a:extLst>
              <a:ext uri="{FF2B5EF4-FFF2-40B4-BE49-F238E27FC236}">
                <a16:creationId xmlns:a16="http://schemas.microsoft.com/office/drawing/2014/main" id="{F1C364BD-D807-4EFA-AC23-1F2846188CE9}"/>
              </a:ext>
            </a:extLst>
          </p:cNvPr>
          <p:cNvGrpSpPr>
            <a:grpSpLocks/>
          </p:cNvGrpSpPr>
          <p:nvPr/>
        </p:nvGrpSpPr>
        <p:grpSpPr bwMode="auto">
          <a:xfrm>
            <a:off x="2286000" y="4800600"/>
            <a:ext cx="7696200" cy="609600"/>
            <a:chOff x="480" y="3024"/>
            <a:chExt cx="4848" cy="384"/>
          </a:xfrm>
        </p:grpSpPr>
        <p:sp>
          <p:nvSpPr>
            <p:cNvPr id="71694" name="Line 19">
              <a:extLst>
                <a:ext uri="{FF2B5EF4-FFF2-40B4-BE49-F238E27FC236}">
                  <a16:creationId xmlns:a16="http://schemas.microsoft.com/office/drawing/2014/main" id="{252F7B9B-E519-4DCF-9BE5-7642793845E5}"/>
                </a:ext>
              </a:extLst>
            </p:cNvPr>
            <p:cNvSpPr>
              <a:spLocks noChangeShapeType="1"/>
            </p:cNvSpPr>
            <p:nvPr/>
          </p:nvSpPr>
          <p:spPr bwMode="auto">
            <a:xfrm>
              <a:off x="480" y="3168"/>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695" name="Line 20">
              <a:extLst>
                <a:ext uri="{FF2B5EF4-FFF2-40B4-BE49-F238E27FC236}">
                  <a16:creationId xmlns:a16="http://schemas.microsoft.com/office/drawing/2014/main" id="{D7C6339C-0819-4311-A915-2CE07CD38283}"/>
                </a:ext>
              </a:extLst>
            </p:cNvPr>
            <p:cNvSpPr>
              <a:spLocks noChangeShapeType="1"/>
            </p:cNvSpPr>
            <p:nvPr/>
          </p:nvSpPr>
          <p:spPr bwMode="auto">
            <a:xfrm>
              <a:off x="480"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696" name="Line 21">
              <a:extLst>
                <a:ext uri="{FF2B5EF4-FFF2-40B4-BE49-F238E27FC236}">
                  <a16:creationId xmlns:a16="http://schemas.microsoft.com/office/drawing/2014/main" id="{4459CC24-53E7-45E6-8102-63CA5239DA9B}"/>
                </a:ext>
              </a:extLst>
            </p:cNvPr>
            <p:cNvSpPr>
              <a:spLocks noChangeShapeType="1"/>
            </p:cNvSpPr>
            <p:nvPr/>
          </p:nvSpPr>
          <p:spPr bwMode="auto">
            <a:xfrm>
              <a:off x="2016"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697" name="Line 22">
              <a:extLst>
                <a:ext uri="{FF2B5EF4-FFF2-40B4-BE49-F238E27FC236}">
                  <a16:creationId xmlns:a16="http://schemas.microsoft.com/office/drawing/2014/main" id="{00D340BD-CD78-4CDC-977D-566C3325F229}"/>
                </a:ext>
              </a:extLst>
            </p:cNvPr>
            <p:cNvSpPr>
              <a:spLocks noChangeShapeType="1"/>
            </p:cNvSpPr>
            <p:nvPr/>
          </p:nvSpPr>
          <p:spPr bwMode="auto">
            <a:xfrm>
              <a:off x="1248"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698" name="Line 23">
              <a:extLst>
                <a:ext uri="{FF2B5EF4-FFF2-40B4-BE49-F238E27FC236}">
                  <a16:creationId xmlns:a16="http://schemas.microsoft.com/office/drawing/2014/main" id="{311F7D40-C854-4E9D-A4D5-D708D2BE6F3D}"/>
                </a:ext>
              </a:extLst>
            </p:cNvPr>
            <p:cNvSpPr>
              <a:spLocks noChangeShapeType="1"/>
            </p:cNvSpPr>
            <p:nvPr/>
          </p:nvSpPr>
          <p:spPr bwMode="auto">
            <a:xfrm>
              <a:off x="2736"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699" name="Line 24">
              <a:extLst>
                <a:ext uri="{FF2B5EF4-FFF2-40B4-BE49-F238E27FC236}">
                  <a16:creationId xmlns:a16="http://schemas.microsoft.com/office/drawing/2014/main" id="{84E5D56C-E7B6-41B4-86E5-073C1B68E31B}"/>
                </a:ext>
              </a:extLst>
            </p:cNvPr>
            <p:cNvSpPr>
              <a:spLocks noChangeShapeType="1"/>
            </p:cNvSpPr>
            <p:nvPr/>
          </p:nvSpPr>
          <p:spPr bwMode="auto">
            <a:xfrm>
              <a:off x="3552"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00" name="Line 25">
              <a:extLst>
                <a:ext uri="{FF2B5EF4-FFF2-40B4-BE49-F238E27FC236}">
                  <a16:creationId xmlns:a16="http://schemas.microsoft.com/office/drawing/2014/main" id="{3FBE7DED-81D4-48ED-895A-7B9348E2B63B}"/>
                </a:ext>
              </a:extLst>
            </p:cNvPr>
            <p:cNvSpPr>
              <a:spLocks noChangeShapeType="1"/>
            </p:cNvSpPr>
            <p:nvPr/>
          </p:nvSpPr>
          <p:spPr bwMode="auto">
            <a:xfrm>
              <a:off x="5328"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01" name="Text Box 26">
              <a:extLst>
                <a:ext uri="{FF2B5EF4-FFF2-40B4-BE49-F238E27FC236}">
                  <a16:creationId xmlns:a16="http://schemas.microsoft.com/office/drawing/2014/main" id="{AC410302-BCC7-46AE-A99C-F1E206A9BFDA}"/>
                </a:ext>
              </a:extLst>
            </p:cNvPr>
            <p:cNvSpPr txBox="1">
              <a:spLocks noChangeArrowheads="1"/>
            </p:cNvSpPr>
            <p:nvPr/>
          </p:nvSpPr>
          <p:spPr bwMode="auto">
            <a:xfrm>
              <a:off x="480" y="3216"/>
              <a:ext cx="7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PK" sz="1400">
                  <a:latin typeface="Times New Roman" panose="02020603050405020304" pitchFamily="18" charset="0"/>
                </a:rPr>
                <a:t>Requirements</a:t>
              </a:r>
            </a:p>
          </p:txBody>
        </p:sp>
        <p:sp>
          <p:nvSpPr>
            <p:cNvPr id="71702" name="Text Box 27">
              <a:extLst>
                <a:ext uri="{FF2B5EF4-FFF2-40B4-BE49-F238E27FC236}">
                  <a16:creationId xmlns:a16="http://schemas.microsoft.com/office/drawing/2014/main" id="{A5B159FB-A50C-4626-AC5E-5381CD4D4363}"/>
                </a:ext>
              </a:extLst>
            </p:cNvPr>
            <p:cNvSpPr txBox="1">
              <a:spLocks noChangeArrowheads="1"/>
            </p:cNvSpPr>
            <p:nvPr/>
          </p:nvSpPr>
          <p:spPr bwMode="auto">
            <a:xfrm>
              <a:off x="1440" y="3216"/>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Design</a:t>
              </a:r>
            </a:p>
          </p:txBody>
        </p:sp>
        <p:sp>
          <p:nvSpPr>
            <p:cNvPr id="71703" name="Text Box 28">
              <a:extLst>
                <a:ext uri="{FF2B5EF4-FFF2-40B4-BE49-F238E27FC236}">
                  <a16:creationId xmlns:a16="http://schemas.microsoft.com/office/drawing/2014/main" id="{B6E346EC-422B-4024-AD2D-641AB5398E6E}"/>
                </a:ext>
              </a:extLst>
            </p:cNvPr>
            <p:cNvSpPr txBox="1">
              <a:spLocks noChangeArrowheads="1"/>
            </p:cNvSpPr>
            <p:nvPr/>
          </p:nvSpPr>
          <p:spPr bwMode="auto">
            <a:xfrm>
              <a:off x="2160" y="3216"/>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Coding</a:t>
              </a:r>
            </a:p>
          </p:txBody>
        </p:sp>
        <p:sp>
          <p:nvSpPr>
            <p:cNvPr id="71704" name="Text Box 29">
              <a:extLst>
                <a:ext uri="{FF2B5EF4-FFF2-40B4-BE49-F238E27FC236}">
                  <a16:creationId xmlns:a16="http://schemas.microsoft.com/office/drawing/2014/main" id="{F983237D-A9BF-4010-9653-5D2F32BCD002}"/>
                </a:ext>
              </a:extLst>
            </p:cNvPr>
            <p:cNvSpPr txBox="1">
              <a:spLocks noChangeArrowheads="1"/>
            </p:cNvSpPr>
            <p:nvPr/>
          </p:nvSpPr>
          <p:spPr bwMode="auto">
            <a:xfrm>
              <a:off x="2745" y="3216"/>
              <a:ext cx="8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Documentation</a:t>
              </a:r>
            </a:p>
          </p:txBody>
        </p:sp>
        <p:sp>
          <p:nvSpPr>
            <p:cNvPr id="71705" name="Text Box 30">
              <a:extLst>
                <a:ext uri="{FF2B5EF4-FFF2-40B4-BE49-F238E27FC236}">
                  <a16:creationId xmlns:a16="http://schemas.microsoft.com/office/drawing/2014/main" id="{A058B11A-2774-4BD1-98BC-32317167B61E}"/>
                </a:ext>
              </a:extLst>
            </p:cNvPr>
            <p:cNvSpPr txBox="1">
              <a:spLocks noChangeArrowheads="1"/>
            </p:cNvSpPr>
            <p:nvPr/>
          </p:nvSpPr>
          <p:spPr bwMode="auto">
            <a:xfrm>
              <a:off x="3676" y="3216"/>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Testing</a:t>
              </a:r>
            </a:p>
          </p:txBody>
        </p:sp>
        <p:sp>
          <p:nvSpPr>
            <p:cNvPr id="71706" name="Line 31">
              <a:extLst>
                <a:ext uri="{FF2B5EF4-FFF2-40B4-BE49-F238E27FC236}">
                  <a16:creationId xmlns:a16="http://schemas.microsoft.com/office/drawing/2014/main" id="{F8B14E17-B1D2-46CC-8251-6CAA9DD261B8}"/>
                </a:ext>
              </a:extLst>
            </p:cNvPr>
            <p:cNvSpPr>
              <a:spLocks noChangeShapeType="1"/>
            </p:cNvSpPr>
            <p:nvPr/>
          </p:nvSpPr>
          <p:spPr bwMode="auto">
            <a:xfrm>
              <a:off x="4320" y="302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71707" name="Text Box 32">
              <a:extLst>
                <a:ext uri="{FF2B5EF4-FFF2-40B4-BE49-F238E27FC236}">
                  <a16:creationId xmlns:a16="http://schemas.microsoft.com/office/drawing/2014/main" id="{B479C5E9-0622-4F67-AB14-2F81808EEB23}"/>
                </a:ext>
              </a:extLst>
            </p:cNvPr>
            <p:cNvSpPr txBox="1">
              <a:spLocks noChangeArrowheads="1"/>
            </p:cNvSpPr>
            <p:nvPr/>
          </p:nvSpPr>
          <p:spPr bwMode="auto">
            <a:xfrm>
              <a:off x="4464" y="3216"/>
              <a:ext cx="6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400">
                  <a:latin typeface="Times New Roman" panose="02020603050405020304" pitchFamily="18" charset="0"/>
                </a:rPr>
                <a:t>Maintenance</a:t>
              </a:r>
            </a:p>
          </p:txBody>
        </p:sp>
      </p:grpSp>
      <p:sp>
        <p:nvSpPr>
          <p:cNvPr id="71686" name="Line 35">
            <a:extLst>
              <a:ext uri="{FF2B5EF4-FFF2-40B4-BE49-F238E27FC236}">
                <a16:creationId xmlns:a16="http://schemas.microsoft.com/office/drawing/2014/main" id="{1765992B-ED9E-4278-8F6E-F52B6398322B}"/>
              </a:ext>
            </a:extLst>
          </p:cNvPr>
          <p:cNvSpPr>
            <a:spLocks noChangeShapeType="1"/>
          </p:cNvSpPr>
          <p:nvPr/>
        </p:nvSpPr>
        <p:spPr bwMode="auto">
          <a:xfrm>
            <a:off x="5257800" y="2971800"/>
            <a:ext cx="5334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71687" name="Line 36">
            <a:extLst>
              <a:ext uri="{FF2B5EF4-FFF2-40B4-BE49-F238E27FC236}">
                <a16:creationId xmlns:a16="http://schemas.microsoft.com/office/drawing/2014/main" id="{1D9EC805-E27D-4393-A89F-F395A6C66B2D}"/>
              </a:ext>
            </a:extLst>
          </p:cNvPr>
          <p:cNvSpPr>
            <a:spLocks noChangeShapeType="1"/>
          </p:cNvSpPr>
          <p:nvPr/>
        </p:nvSpPr>
        <p:spPr bwMode="auto">
          <a:xfrm>
            <a:off x="6477000" y="2971800"/>
            <a:ext cx="609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71688" name="Line 37">
            <a:extLst>
              <a:ext uri="{FF2B5EF4-FFF2-40B4-BE49-F238E27FC236}">
                <a16:creationId xmlns:a16="http://schemas.microsoft.com/office/drawing/2014/main" id="{57EDFB3B-A27C-45CC-A630-B42EBD31E728}"/>
              </a:ext>
            </a:extLst>
          </p:cNvPr>
          <p:cNvSpPr>
            <a:spLocks noChangeShapeType="1"/>
          </p:cNvSpPr>
          <p:nvPr/>
        </p:nvSpPr>
        <p:spPr bwMode="auto">
          <a:xfrm>
            <a:off x="7696200" y="2971800"/>
            <a:ext cx="609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71689" name="Line 38">
            <a:extLst>
              <a:ext uri="{FF2B5EF4-FFF2-40B4-BE49-F238E27FC236}">
                <a16:creationId xmlns:a16="http://schemas.microsoft.com/office/drawing/2014/main" id="{7BC6648A-5395-4D03-A15D-1D609F24CEC2}"/>
              </a:ext>
            </a:extLst>
          </p:cNvPr>
          <p:cNvSpPr>
            <a:spLocks noChangeShapeType="1"/>
          </p:cNvSpPr>
          <p:nvPr/>
        </p:nvSpPr>
        <p:spPr bwMode="auto">
          <a:xfrm>
            <a:off x="9144000" y="2971800"/>
            <a:ext cx="6096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71690" name="Text Box 39">
            <a:extLst>
              <a:ext uri="{FF2B5EF4-FFF2-40B4-BE49-F238E27FC236}">
                <a16:creationId xmlns:a16="http://schemas.microsoft.com/office/drawing/2014/main" id="{3A368364-2204-483E-B023-ED519D170863}"/>
              </a:ext>
            </a:extLst>
          </p:cNvPr>
          <p:cNvSpPr txBox="1">
            <a:spLocks noChangeArrowheads="1"/>
          </p:cNvSpPr>
          <p:nvPr/>
        </p:nvSpPr>
        <p:spPr bwMode="auto">
          <a:xfrm>
            <a:off x="1889126" y="2098675"/>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Defect Origins</a:t>
            </a:r>
          </a:p>
        </p:txBody>
      </p:sp>
      <p:sp>
        <p:nvSpPr>
          <p:cNvPr id="71691" name="Text Box 40">
            <a:extLst>
              <a:ext uri="{FF2B5EF4-FFF2-40B4-BE49-F238E27FC236}">
                <a16:creationId xmlns:a16="http://schemas.microsoft.com/office/drawing/2014/main" id="{F56B39D8-42E4-49E1-A5E8-ED4FA08F5296}"/>
              </a:ext>
            </a:extLst>
          </p:cNvPr>
          <p:cNvSpPr txBox="1">
            <a:spLocks noChangeArrowheads="1"/>
          </p:cNvSpPr>
          <p:nvPr/>
        </p:nvSpPr>
        <p:spPr bwMode="auto">
          <a:xfrm>
            <a:off x="1905000" y="5410200"/>
            <a:ext cx="232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2400">
                <a:latin typeface="Times New Roman" panose="02020603050405020304" pitchFamily="18" charset="0"/>
              </a:rPr>
              <a:t>Defect Discovery</a:t>
            </a:r>
          </a:p>
        </p:txBody>
      </p:sp>
      <p:sp>
        <p:nvSpPr>
          <p:cNvPr id="71692" name="Line 41">
            <a:extLst>
              <a:ext uri="{FF2B5EF4-FFF2-40B4-BE49-F238E27FC236}">
                <a16:creationId xmlns:a16="http://schemas.microsoft.com/office/drawing/2014/main" id="{57F5D1CA-9DE6-4ADA-9E4A-01BD156B892C}"/>
              </a:ext>
            </a:extLst>
          </p:cNvPr>
          <p:cNvSpPr>
            <a:spLocks noChangeShapeType="1"/>
          </p:cNvSpPr>
          <p:nvPr/>
        </p:nvSpPr>
        <p:spPr bwMode="auto">
          <a:xfrm>
            <a:off x="2895600" y="2971800"/>
            <a:ext cx="4572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71693" name="Line 42">
            <a:extLst>
              <a:ext uri="{FF2B5EF4-FFF2-40B4-BE49-F238E27FC236}">
                <a16:creationId xmlns:a16="http://schemas.microsoft.com/office/drawing/2014/main" id="{3B863E25-26BD-4CDD-AC1E-10ACC975C88B}"/>
              </a:ext>
            </a:extLst>
          </p:cNvPr>
          <p:cNvSpPr>
            <a:spLocks noChangeShapeType="1"/>
          </p:cNvSpPr>
          <p:nvPr/>
        </p:nvSpPr>
        <p:spPr bwMode="auto">
          <a:xfrm>
            <a:off x="4114800" y="2971800"/>
            <a:ext cx="5334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F4641010-9E53-4E58-99F4-4425D5580C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16503D-251B-4D97-B0F9-14F77636010E}" type="slidenum">
              <a:rPr lang="en-US" altLang="en-PK">
                <a:latin typeface="Arial Black" panose="020B0A04020102020204" pitchFamily="34" charset="0"/>
              </a:rPr>
              <a:pPr/>
              <a:t>27</a:t>
            </a:fld>
            <a:endParaRPr lang="en-US" altLang="en-PK">
              <a:latin typeface="Arial Black" panose="020B0A04020102020204" pitchFamily="34" charset="0"/>
            </a:endParaRPr>
          </a:p>
        </p:txBody>
      </p:sp>
      <p:sp>
        <p:nvSpPr>
          <p:cNvPr id="72707" name="Rectangle 2">
            <a:extLst>
              <a:ext uri="{FF2B5EF4-FFF2-40B4-BE49-F238E27FC236}">
                <a16:creationId xmlns:a16="http://schemas.microsoft.com/office/drawing/2014/main" id="{1CDE40F8-FE61-45EC-8F94-B0B09F662055}"/>
              </a:ext>
            </a:extLst>
          </p:cNvPr>
          <p:cNvSpPr>
            <a:spLocks noGrp="1" noChangeArrowheads="1"/>
          </p:cNvSpPr>
          <p:nvPr>
            <p:ph type="title"/>
          </p:nvPr>
        </p:nvSpPr>
        <p:spPr/>
        <p:txBody>
          <a:bodyPr/>
          <a:lstStyle/>
          <a:p>
            <a:pPr eaLnBrk="1" hangingPunct="1"/>
            <a:endParaRPr lang="en-PK" altLang="en-PK"/>
          </a:p>
        </p:txBody>
      </p:sp>
      <p:sp>
        <p:nvSpPr>
          <p:cNvPr id="72708" name="Rectangle 3">
            <a:extLst>
              <a:ext uri="{FF2B5EF4-FFF2-40B4-BE49-F238E27FC236}">
                <a16:creationId xmlns:a16="http://schemas.microsoft.com/office/drawing/2014/main" id="{CDCCB10B-51DB-4C4F-8AB8-A68790030AC9}"/>
              </a:ext>
            </a:extLst>
          </p:cNvPr>
          <p:cNvSpPr>
            <a:spLocks noGrp="1" noChangeArrowheads="1"/>
          </p:cNvSpPr>
          <p:nvPr>
            <p:ph type="body" idx="1"/>
          </p:nvPr>
        </p:nvSpPr>
        <p:spPr/>
        <p:txBody>
          <a:bodyPr/>
          <a:lstStyle/>
          <a:p>
            <a:pPr eaLnBrk="1" hangingPunct="1"/>
            <a:r>
              <a:rPr lang="en-US" altLang="en-PK"/>
              <a:t>Here you can see that the chaos zone has been eliminated</a:t>
            </a:r>
          </a:p>
          <a:p>
            <a:pPr eaLnBrk="1" hangingPunct="1"/>
            <a:r>
              <a:rPr lang="en-US" altLang="en-PK"/>
              <a:t>This is achieved by performing inspections on work products before leaving that life cycle activity, and as a large number of requirements defects will be detected and removed during the requirements activity, design and coding defects will be detected and removed during those activities, and so 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9AFA6D20-231F-4E6D-BFA6-C931EE02A4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0CCE37-C8CE-477C-897A-F84322DE4C7A}" type="slidenum">
              <a:rPr lang="en-US" altLang="en-PK">
                <a:latin typeface="Arial Black" panose="020B0A04020102020204" pitchFamily="34" charset="0"/>
              </a:rPr>
              <a:pPr/>
              <a:t>28</a:t>
            </a:fld>
            <a:endParaRPr lang="en-US" altLang="en-PK">
              <a:latin typeface="Arial Black" panose="020B0A04020102020204" pitchFamily="34" charset="0"/>
            </a:endParaRPr>
          </a:p>
        </p:txBody>
      </p:sp>
      <p:sp>
        <p:nvSpPr>
          <p:cNvPr id="73731" name="Rectangle 2">
            <a:extLst>
              <a:ext uri="{FF2B5EF4-FFF2-40B4-BE49-F238E27FC236}">
                <a16:creationId xmlns:a16="http://schemas.microsoft.com/office/drawing/2014/main" id="{2D8114D6-D614-42FA-87C3-18F3B762CF67}"/>
              </a:ext>
            </a:extLst>
          </p:cNvPr>
          <p:cNvSpPr>
            <a:spLocks noGrp="1" noChangeArrowheads="1"/>
          </p:cNvSpPr>
          <p:nvPr>
            <p:ph type="title"/>
          </p:nvPr>
        </p:nvSpPr>
        <p:spPr/>
        <p:txBody>
          <a:bodyPr/>
          <a:lstStyle/>
          <a:p>
            <a:pPr eaLnBrk="1" hangingPunct="1"/>
            <a:r>
              <a:rPr lang="en-US" altLang="en-PK" sz="4000"/>
              <a:t>Why Isn’t Everyone Using Inspections?</a:t>
            </a:r>
          </a:p>
        </p:txBody>
      </p:sp>
      <p:sp>
        <p:nvSpPr>
          <p:cNvPr id="73732" name="Rectangle 3">
            <a:extLst>
              <a:ext uri="{FF2B5EF4-FFF2-40B4-BE49-F238E27FC236}">
                <a16:creationId xmlns:a16="http://schemas.microsoft.com/office/drawing/2014/main" id="{3B3C51CE-5D29-47EA-8FA4-7481EC8CEC92}"/>
              </a:ext>
            </a:extLst>
          </p:cNvPr>
          <p:cNvSpPr>
            <a:spLocks noGrp="1" noChangeArrowheads="1"/>
          </p:cNvSpPr>
          <p:nvPr>
            <p:ph type="body" idx="1"/>
          </p:nvPr>
        </p:nvSpPr>
        <p:spPr/>
        <p:txBody>
          <a:bodyPr/>
          <a:lstStyle/>
          <a:p>
            <a:pPr eaLnBrk="1" hangingPunct="1"/>
            <a:r>
              <a:rPr lang="en-US" altLang="en-PK"/>
              <a:t>Now we are convinced that inspections have a clear value independent of any model or standard for software development, so why isn’t everyone using 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B8E93F5-3FBE-46E8-AD3B-3C3D5BD091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27528E-B927-4A8D-BB41-9D86F18A441B}" type="slidenum">
              <a:rPr lang="en-US" altLang="en-PK">
                <a:latin typeface="Arial Black" panose="020B0A04020102020204" pitchFamily="34" charset="0"/>
              </a:rPr>
              <a:pPr/>
              <a:t>29</a:t>
            </a:fld>
            <a:endParaRPr lang="en-US" altLang="en-PK">
              <a:latin typeface="Arial Black" panose="020B0A04020102020204" pitchFamily="34" charset="0"/>
            </a:endParaRPr>
          </a:p>
        </p:txBody>
      </p:sp>
      <p:sp>
        <p:nvSpPr>
          <p:cNvPr id="74755" name="Rectangle 2">
            <a:extLst>
              <a:ext uri="{FF2B5EF4-FFF2-40B4-BE49-F238E27FC236}">
                <a16:creationId xmlns:a16="http://schemas.microsoft.com/office/drawing/2014/main" id="{59733A16-AA21-48E8-9F44-DE877BC212DA}"/>
              </a:ext>
            </a:extLst>
          </p:cNvPr>
          <p:cNvSpPr>
            <a:spLocks noGrp="1" noChangeArrowheads="1"/>
          </p:cNvSpPr>
          <p:nvPr>
            <p:ph type="title"/>
          </p:nvPr>
        </p:nvSpPr>
        <p:spPr/>
        <p:txBody>
          <a:bodyPr/>
          <a:lstStyle/>
          <a:p>
            <a:pPr eaLnBrk="1" hangingPunct="1"/>
            <a:r>
              <a:rPr lang="en-US" altLang="en-PK" sz="4000"/>
              <a:t>Reasons for Not Using Inspections - 1</a:t>
            </a:r>
          </a:p>
        </p:txBody>
      </p:sp>
      <p:sp>
        <p:nvSpPr>
          <p:cNvPr id="74756" name="Rectangle 3">
            <a:extLst>
              <a:ext uri="{FF2B5EF4-FFF2-40B4-BE49-F238E27FC236}">
                <a16:creationId xmlns:a16="http://schemas.microsoft.com/office/drawing/2014/main" id="{D1E53898-0375-42A8-8B11-1D31B3103FDD}"/>
              </a:ext>
            </a:extLst>
          </p:cNvPr>
          <p:cNvSpPr>
            <a:spLocks noGrp="1" noChangeArrowheads="1"/>
          </p:cNvSpPr>
          <p:nvPr>
            <p:ph type="body" idx="1"/>
          </p:nvPr>
        </p:nvSpPr>
        <p:spPr/>
        <p:txBody>
          <a:bodyPr/>
          <a:lstStyle/>
          <a:p>
            <a:pPr eaLnBrk="1" hangingPunct="1">
              <a:lnSpc>
                <a:spcPct val="90000"/>
              </a:lnSpc>
            </a:pPr>
            <a:r>
              <a:rPr lang="en-US" altLang="en-PK"/>
              <a:t>There is resistance to Inspections because people view them as if they are not easy to do well</a:t>
            </a:r>
          </a:p>
          <a:p>
            <a:pPr eaLnBrk="1" hangingPunct="1">
              <a:lnSpc>
                <a:spcPct val="90000"/>
              </a:lnSpc>
            </a:pPr>
            <a:r>
              <a:rPr lang="en-US" altLang="en-PK"/>
              <a:t>Management often views Inspections as an added cost, when in fact Inspections will reduce cost during a project</a:t>
            </a:r>
          </a:p>
          <a:p>
            <a:pPr eaLnBrk="1" hangingPunct="1">
              <a:lnSpc>
                <a:spcPct val="90000"/>
              </a:lnSpc>
            </a:pPr>
            <a:r>
              <a:rPr lang="en-US" altLang="en-PK"/>
              <a:t>Development of new tools and environments</a:t>
            </a:r>
          </a:p>
          <a:p>
            <a:pPr eaLnBrk="1" hangingPunct="1">
              <a:lnSpc>
                <a:spcPct val="90000"/>
              </a:lnSpc>
            </a:pPr>
            <a:endParaRPr lang="en-US" altLang="en-P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8477B18-6AD1-4B5C-9101-D836A3D0B516}"/>
              </a:ext>
            </a:extLst>
          </p:cNvPr>
          <p:cNvSpPr>
            <a:spLocks noGrp="1"/>
          </p:cNvSpPr>
          <p:nvPr>
            <p:ph type="title"/>
          </p:nvPr>
        </p:nvSpPr>
        <p:spPr>
          <a:xfrm>
            <a:off x="1828800" y="457200"/>
            <a:ext cx="8229600" cy="5791200"/>
          </a:xfrm>
        </p:spPr>
        <p:txBody>
          <a:bodyPr/>
          <a:lstStyle/>
          <a:p>
            <a:pPr algn="ctr" eaLnBrk="1" hangingPunct="1"/>
            <a:r>
              <a:rPr lang="en-US" altLang="en-PK" sz="7200"/>
              <a:t>INSPECTIONS</a:t>
            </a:r>
          </a:p>
        </p:txBody>
      </p:sp>
      <p:sp>
        <p:nvSpPr>
          <p:cNvPr id="44035" name="Slide Number Placeholder 3">
            <a:extLst>
              <a:ext uri="{FF2B5EF4-FFF2-40B4-BE49-F238E27FC236}">
                <a16:creationId xmlns:a16="http://schemas.microsoft.com/office/drawing/2014/main" id="{9D8D5CD6-86C5-46E9-B038-7CAF7FD3E3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D21B25-63F6-449B-A5D8-F9DAA60D8F37}" type="slidenum">
              <a:rPr lang="en-US" altLang="en-PK">
                <a:latin typeface="Arial Black" panose="020B0A04020102020204" pitchFamily="34" charset="0"/>
              </a:rPr>
              <a:pPr/>
              <a:t>3</a:t>
            </a:fld>
            <a:endParaRPr lang="en-US" altLang="en-PK">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B4441B91-DFFA-4540-A6B0-91EC1C5FA2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2F9308-CF1D-49A3-81EE-46CF637E2CE1}" type="slidenum">
              <a:rPr lang="en-US" altLang="en-PK">
                <a:latin typeface="Arial Black" panose="020B0A04020102020204" pitchFamily="34" charset="0"/>
              </a:rPr>
              <a:pPr/>
              <a:t>30</a:t>
            </a:fld>
            <a:endParaRPr lang="en-US" altLang="en-PK">
              <a:latin typeface="Arial Black" panose="020B0A04020102020204" pitchFamily="34" charset="0"/>
            </a:endParaRPr>
          </a:p>
        </p:txBody>
      </p:sp>
      <p:sp>
        <p:nvSpPr>
          <p:cNvPr id="75779" name="Rectangle 2">
            <a:extLst>
              <a:ext uri="{FF2B5EF4-FFF2-40B4-BE49-F238E27FC236}">
                <a16:creationId xmlns:a16="http://schemas.microsoft.com/office/drawing/2014/main" id="{2680457A-9063-4C6E-A8C3-8B44552FD592}"/>
              </a:ext>
            </a:extLst>
          </p:cNvPr>
          <p:cNvSpPr>
            <a:spLocks noGrp="1" noChangeArrowheads="1"/>
          </p:cNvSpPr>
          <p:nvPr>
            <p:ph type="title"/>
          </p:nvPr>
        </p:nvSpPr>
        <p:spPr/>
        <p:txBody>
          <a:bodyPr/>
          <a:lstStyle/>
          <a:p>
            <a:pPr eaLnBrk="1" hangingPunct="1"/>
            <a:r>
              <a:rPr lang="en-US" altLang="en-PK" sz="4000"/>
              <a:t>Reasons for Not Using Inspections - 2</a:t>
            </a:r>
          </a:p>
        </p:txBody>
      </p:sp>
      <p:sp>
        <p:nvSpPr>
          <p:cNvPr id="75780" name="Rectangle 3">
            <a:extLst>
              <a:ext uri="{FF2B5EF4-FFF2-40B4-BE49-F238E27FC236}">
                <a16:creationId xmlns:a16="http://schemas.microsoft.com/office/drawing/2014/main" id="{ECDD99D7-B397-44FB-A822-81DCC6719817}"/>
              </a:ext>
            </a:extLst>
          </p:cNvPr>
          <p:cNvSpPr>
            <a:spLocks noGrp="1" noChangeArrowheads="1"/>
          </p:cNvSpPr>
          <p:nvPr>
            <p:ph type="body" idx="1"/>
          </p:nvPr>
        </p:nvSpPr>
        <p:spPr/>
        <p:txBody>
          <a:bodyPr/>
          <a:lstStyle/>
          <a:p>
            <a:pPr eaLnBrk="1" hangingPunct="1"/>
            <a:r>
              <a:rPr lang="en-US" altLang="en-PK" dirty="0"/>
              <a:t>Inspections are not the most enjoyable engineering task compared to designing and coding</a:t>
            </a:r>
          </a:p>
          <a:p>
            <a:pPr eaLnBrk="1" hangingPunct="1"/>
            <a:r>
              <a:rPr lang="en-US" altLang="en-PK" dirty="0"/>
              <a:t>Inspections are labor intensive</a:t>
            </a:r>
          </a:p>
          <a:p>
            <a:pPr eaLnBrk="1" hangingPunct="1"/>
            <a:r>
              <a:rPr lang="en-US" altLang="en-PK" dirty="0"/>
              <a:t>Programmers/designers are possessive about the artifacts they create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D14C8C6C-D80E-46C5-945D-D8842BBDCDA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A4C6-A6B2-4C4F-92AA-A15E872E2419}" type="slidenum">
              <a:rPr lang="en-US" altLang="en-PK">
                <a:latin typeface="Arial Black" panose="020B0A04020102020204" pitchFamily="34" charset="0"/>
              </a:rPr>
              <a:pPr/>
              <a:t>31</a:t>
            </a:fld>
            <a:endParaRPr lang="en-US" altLang="en-PK">
              <a:latin typeface="Arial Black" panose="020B0A04020102020204" pitchFamily="34" charset="0"/>
            </a:endParaRPr>
          </a:p>
        </p:txBody>
      </p:sp>
      <p:sp>
        <p:nvSpPr>
          <p:cNvPr id="76803" name="Rectangle 2">
            <a:extLst>
              <a:ext uri="{FF2B5EF4-FFF2-40B4-BE49-F238E27FC236}">
                <a16:creationId xmlns:a16="http://schemas.microsoft.com/office/drawing/2014/main" id="{820D4A54-CB5B-438D-979E-C9D05D5CA467}"/>
              </a:ext>
            </a:extLst>
          </p:cNvPr>
          <p:cNvSpPr>
            <a:spLocks noGrp="1" noChangeArrowheads="1"/>
          </p:cNvSpPr>
          <p:nvPr>
            <p:ph type="title"/>
          </p:nvPr>
        </p:nvSpPr>
        <p:spPr/>
        <p:txBody>
          <a:bodyPr/>
          <a:lstStyle/>
          <a:p>
            <a:pPr eaLnBrk="1" hangingPunct="1"/>
            <a:r>
              <a:rPr lang="en-US" altLang="en-PK"/>
              <a:t>Inspection Preconditions</a:t>
            </a:r>
          </a:p>
        </p:txBody>
      </p:sp>
      <p:sp>
        <p:nvSpPr>
          <p:cNvPr id="76804" name="Rectangle 3">
            <a:extLst>
              <a:ext uri="{FF2B5EF4-FFF2-40B4-BE49-F238E27FC236}">
                <a16:creationId xmlns:a16="http://schemas.microsoft.com/office/drawing/2014/main" id="{1749D302-69C5-4EA1-BA06-C01946722E11}"/>
              </a:ext>
            </a:extLst>
          </p:cNvPr>
          <p:cNvSpPr>
            <a:spLocks noGrp="1" noChangeArrowheads="1"/>
          </p:cNvSpPr>
          <p:nvPr>
            <p:ph type="body" idx="1"/>
          </p:nvPr>
        </p:nvSpPr>
        <p:spPr/>
        <p:txBody>
          <a:bodyPr/>
          <a:lstStyle/>
          <a:p>
            <a:pPr eaLnBrk="1" hangingPunct="1"/>
            <a:r>
              <a:rPr lang="en-US" altLang="en-PK"/>
              <a:t>Clear and visible management support</a:t>
            </a:r>
          </a:p>
          <a:p>
            <a:pPr eaLnBrk="1" hangingPunct="1"/>
            <a:r>
              <a:rPr lang="en-US" altLang="en-PK"/>
              <a:t>Defined policy</a:t>
            </a:r>
          </a:p>
          <a:p>
            <a:pPr eaLnBrk="1" hangingPunct="1"/>
            <a:r>
              <a:rPr lang="en-US" altLang="en-PK"/>
              <a:t>Good training for all</a:t>
            </a:r>
          </a:p>
          <a:p>
            <a:pPr eaLnBrk="1" hangingPunct="1"/>
            <a:r>
              <a:rPr lang="en-US" altLang="en-PK"/>
              <a:t>Effective procedures</a:t>
            </a:r>
          </a:p>
          <a:p>
            <a:pPr eaLnBrk="1" hangingPunct="1"/>
            <a:r>
              <a:rPr lang="en-US" altLang="en-PK"/>
              <a:t>Proper planning</a:t>
            </a:r>
          </a:p>
          <a:p>
            <a:pPr eaLnBrk="1" hangingPunct="1"/>
            <a:r>
              <a:rPr lang="en-US" altLang="en-PK"/>
              <a:t>Adequate resources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A24578F8-A504-42B5-878E-C8BFFF3C19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6BAEE7-640D-42D7-9AD6-C9C10FEFC278}" type="slidenum">
              <a:rPr lang="en-US" altLang="en-PK">
                <a:latin typeface="Arial Black" panose="020B0A04020102020204" pitchFamily="34" charset="0"/>
              </a:rPr>
              <a:pPr/>
              <a:t>32</a:t>
            </a:fld>
            <a:endParaRPr lang="en-US" altLang="en-PK">
              <a:latin typeface="Arial Black" panose="020B0A04020102020204" pitchFamily="34" charset="0"/>
            </a:endParaRPr>
          </a:p>
        </p:txBody>
      </p:sp>
      <p:sp>
        <p:nvSpPr>
          <p:cNvPr id="77827" name="Rectangle 2">
            <a:extLst>
              <a:ext uri="{FF2B5EF4-FFF2-40B4-BE49-F238E27FC236}">
                <a16:creationId xmlns:a16="http://schemas.microsoft.com/office/drawing/2014/main" id="{8FEBDB88-9EDB-42D3-8A30-EB18097E5AAA}"/>
              </a:ext>
            </a:extLst>
          </p:cNvPr>
          <p:cNvSpPr>
            <a:spLocks noGrp="1" noChangeArrowheads="1"/>
          </p:cNvSpPr>
          <p:nvPr>
            <p:ph type="title"/>
          </p:nvPr>
        </p:nvSpPr>
        <p:spPr>
          <a:noFill/>
        </p:spPr>
        <p:txBody>
          <a:bodyPr vert="horz" lIns="90488" tIns="44450" rIns="90488" bIns="44450" rtlCol="0" anchor="ctr">
            <a:normAutofit/>
          </a:bodyPr>
          <a:lstStyle/>
          <a:p>
            <a:pPr eaLnBrk="1" hangingPunct="1"/>
            <a:r>
              <a:rPr lang="en-US" altLang="en-PK"/>
              <a:t>Where inspec; can be applied?</a:t>
            </a:r>
          </a:p>
        </p:txBody>
      </p:sp>
      <p:sp>
        <p:nvSpPr>
          <p:cNvPr id="77828" name="Rectangle 3">
            <a:extLst>
              <a:ext uri="{FF2B5EF4-FFF2-40B4-BE49-F238E27FC236}">
                <a16:creationId xmlns:a16="http://schemas.microsoft.com/office/drawing/2014/main" id="{28F7EB50-62A0-4D97-A1BF-D655F3D1D435}"/>
              </a:ext>
            </a:extLst>
          </p:cNvPr>
          <p:cNvSpPr>
            <a:spLocks noGrp="1" noChangeArrowheads="1"/>
          </p:cNvSpPr>
          <p:nvPr>
            <p:ph type="body" idx="1"/>
          </p:nvPr>
        </p:nvSpPr>
        <p:spPr>
          <a:noFill/>
        </p:spPr>
        <p:txBody>
          <a:bodyPr vert="horz" lIns="90488" tIns="44450" rIns="90488" bIns="44450" rtlCol="0">
            <a:normAutofit/>
          </a:bodyPr>
          <a:lstStyle/>
          <a:p>
            <a:pPr eaLnBrk="1" hangingPunct="1"/>
            <a:r>
              <a:rPr lang="en-US" altLang="en-PK"/>
              <a:t>Requirement inspections</a:t>
            </a:r>
          </a:p>
          <a:p>
            <a:pPr eaLnBrk="1" hangingPunct="1"/>
            <a:r>
              <a:rPr lang="en-US" altLang="en-PK"/>
              <a:t>Design inspections</a:t>
            </a:r>
          </a:p>
          <a:p>
            <a:pPr eaLnBrk="1" hangingPunct="1"/>
            <a:r>
              <a:rPr lang="en-US" altLang="en-PK"/>
              <a:t>Code inspections</a:t>
            </a:r>
          </a:p>
          <a:p>
            <a:pPr eaLnBrk="1" hangingPunct="1"/>
            <a:r>
              <a:rPr lang="en-US" altLang="en-PK"/>
              <a:t>Test plan reviews</a:t>
            </a:r>
          </a:p>
          <a:p>
            <a:pPr eaLnBrk="1" hangingPunct="1"/>
            <a:r>
              <a:rPr lang="en-US" altLang="en-PK"/>
              <a:t>Test-case inspections</a:t>
            </a:r>
          </a:p>
          <a:p>
            <a:pPr eaLnBrk="1" hangingPunct="1"/>
            <a:r>
              <a:rPr lang="en-US" altLang="en-PK"/>
              <a:t>User documentation editing or reviews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2CCFD40-0E82-4910-BB7D-3EF7D0CA5FD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611548-FD19-497B-B188-7995A2ADAD6D}" type="slidenum">
              <a:rPr lang="en-US" altLang="en-PK" sz="1400"/>
              <a:pPr/>
              <a:t>33</a:t>
            </a:fld>
            <a:endParaRPr lang="en-US" altLang="en-PK" sz="1400"/>
          </a:p>
        </p:txBody>
      </p:sp>
      <p:sp>
        <p:nvSpPr>
          <p:cNvPr id="5123" name="Rectangle 2">
            <a:extLst>
              <a:ext uri="{FF2B5EF4-FFF2-40B4-BE49-F238E27FC236}">
                <a16:creationId xmlns:a16="http://schemas.microsoft.com/office/drawing/2014/main" id="{B1331904-32AD-4EFD-AB85-288599C3CC76}"/>
              </a:ext>
            </a:extLst>
          </p:cNvPr>
          <p:cNvSpPr>
            <a:spLocks noGrp="1" noChangeArrowheads="1"/>
          </p:cNvSpPr>
          <p:nvPr>
            <p:ph type="title" idx="4294967295"/>
          </p:nvPr>
        </p:nvSpPr>
        <p:spPr/>
        <p:txBody>
          <a:bodyPr/>
          <a:lstStyle/>
          <a:p>
            <a:r>
              <a:rPr lang="en-US" altLang="en-PK"/>
              <a:t>Success Factors – 1</a:t>
            </a:r>
            <a:br>
              <a:rPr lang="en-US" altLang="en-PK"/>
            </a:br>
            <a:r>
              <a:rPr lang="en-US" altLang="en-PK" sz="1600"/>
              <a:t>(insp; wud b more beneficial if we adopt the success fac;)</a:t>
            </a:r>
            <a:endParaRPr lang="en-US" altLang="en-PK"/>
          </a:p>
        </p:txBody>
      </p:sp>
      <p:sp>
        <p:nvSpPr>
          <p:cNvPr id="5124" name="Rectangle 3">
            <a:extLst>
              <a:ext uri="{FF2B5EF4-FFF2-40B4-BE49-F238E27FC236}">
                <a16:creationId xmlns:a16="http://schemas.microsoft.com/office/drawing/2014/main" id="{BC19C634-FC25-44BB-85AF-88D0E0CB3132}"/>
              </a:ext>
            </a:extLst>
          </p:cNvPr>
          <p:cNvSpPr>
            <a:spLocks noGrp="1" noChangeArrowheads="1"/>
          </p:cNvSpPr>
          <p:nvPr>
            <p:ph type="body" idx="4294967295"/>
          </p:nvPr>
        </p:nvSpPr>
        <p:spPr/>
        <p:txBody>
          <a:bodyPr/>
          <a:lstStyle/>
          <a:p>
            <a:pPr>
              <a:lnSpc>
                <a:spcPct val="90000"/>
              </a:lnSpc>
            </a:pPr>
            <a:r>
              <a:rPr lang="en-US" altLang="en-PK"/>
              <a:t>Kept to the basics</a:t>
            </a:r>
            <a:r>
              <a:rPr lang="en-US" altLang="en-PK" sz="1800"/>
              <a:t>(Just follow basic process w/o div;in2 det;)</a:t>
            </a:r>
            <a:endParaRPr lang="en-US" altLang="en-PK"/>
          </a:p>
          <a:p>
            <a:pPr>
              <a:lnSpc>
                <a:spcPct val="90000"/>
              </a:lnSpc>
            </a:pPr>
            <a:r>
              <a:rPr lang="en-US" altLang="en-PK"/>
              <a:t>Trained teams rather than individuals</a:t>
            </a:r>
          </a:p>
          <a:p>
            <a:pPr>
              <a:lnSpc>
                <a:spcPct val="90000"/>
              </a:lnSpc>
            </a:pPr>
            <a:r>
              <a:rPr lang="en-US" altLang="en-PK"/>
              <a:t>Established a policy that inspections are safe</a:t>
            </a:r>
          </a:p>
          <a:p>
            <a:pPr>
              <a:lnSpc>
                <a:spcPct val="90000"/>
              </a:lnSpc>
            </a:pPr>
            <a:r>
              <a:rPr lang="en-US" altLang="en-PK"/>
              <a:t>Followed the proven method, before adapting or tailoring it</a:t>
            </a:r>
          </a:p>
          <a:p>
            <a:pPr>
              <a:lnSpc>
                <a:spcPct val="90000"/>
              </a:lnSpc>
            </a:pPr>
            <a:r>
              <a:rPr lang="en-US" altLang="en-PK"/>
              <a:t>Gave proper time for inspections to take root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5949D9FC-8BEB-45C5-A7F0-08FB1FFE68B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4173D3-B450-4566-807A-F2514C2FF8F5}" type="slidenum">
              <a:rPr lang="en-US" altLang="en-PK" sz="1400"/>
              <a:pPr/>
              <a:t>34</a:t>
            </a:fld>
            <a:endParaRPr lang="en-US" altLang="en-PK" sz="1400"/>
          </a:p>
        </p:txBody>
      </p:sp>
      <p:sp>
        <p:nvSpPr>
          <p:cNvPr id="6147" name="Rectangle 2">
            <a:extLst>
              <a:ext uri="{FF2B5EF4-FFF2-40B4-BE49-F238E27FC236}">
                <a16:creationId xmlns:a16="http://schemas.microsoft.com/office/drawing/2014/main" id="{C75BF838-15F6-4E0E-88E3-42B450F241E7}"/>
              </a:ext>
            </a:extLst>
          </p:cNvPr>
          <p:cNvSpPr>
            <a:spLocks noGrp="1" noChangeArrowheads="1"/>
          </p:cNvSpPr>
          <p:nvPr>
            <p:ph type="title" idx="4294967295"/>
          </p:nvPr>
        </p:nvSpPr>
        <p:spPr/>
        <p:txBody>
          <a:bodyPr/>
          <a:lstStyle/>
          <a:p>
            <a:r>
              <a:rPr lang="en-US" altLang="en-PK"/>
              <a:t>Success Factors - 2</a:t>
            </a:r>
          </a:p>
        </p:txBody>
      </p:sp>
      <p:sp>
        <p:nvSpPr>
          <p:cNvPr id="6148" name="Rectangle 3">
            <a:extLst>
              <a:ext uri="{FF2B5EF4-FFF2-40B4-BE49-F238E27FC236}">
                <a16:creationId xmlns:a16="http://schemas.microsoft.com/office/drawing/2014/main" id="{9F54B9BF-8468-4849-86B2-9D7A2ED1C5DF}"/>
              </a:ext>
            </a:extLst>
          </p:cNvPr>
          <p:cNvSpPr>
            <a:spLocks noGrp="1" noChangeArrowheads="1"/>
          </p:cNvSpPr>
          <p:nvPr>
            <p:ph type="body" idx="4294967295"/>
          </p:nvPr>
        </p:nvSpPr>
        <p:spPr/>
        <p:txBody>
          <a:bodyPr/>
          <a:lstStyle/>
          <a:p>
            <a:r>
              <a:rPr lang="en-US" altLang="en-PK"/>
              <a:t>Learned what was not necessary to inspect.(eg;</a:t>
            </a:r>
            <a:r>
              <a:rPr lang="en-US" altLang="en-PK" sz="1800"/>
              <a:t>v don’t inspect get &amp; set method</a:t>
            </a:r>
            <a:r>
              <a:rPr lang="en-US" altLang="en-PK"/>
              <a:t>)</a:t>
            </a:r>
          </a:p>
          <a:p>
            <a:r>
              <a:rPr lang="en-US" altLang="en-PK"/>
              <a:t>Rewarded the performance of inspections. </a:t>
            </a:r>
            <a:r>
              <a:rPr lang="en-US" altLang="en-PK" sz="1800"/>
              <a:t>(to encourage the employee)</a:t>
            </a:r>
          </a:p>
          <a:p>
            <a:r>
              <a:rPr lang="en-US" altLang="en-PK"/>
              <a:t>Shared the success. </a:t>
            </a:r>
            <a:r>
              <a:rPr lang="en-US" altLang="en-PK" sz="1600"/>
              <a:t>(Publish the success story &amp; result 2 other companies )</a:t>
            </a:r>
          </a:p>
          <a:p>
            <a:r>
              <a:rPr lang="en-US" altLang="en-PK"/>
              <a:t>Allocated budget and time for inspections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37BA22B3-9E6B-4970-8922-89CE129E9C3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89AB5A-7953-448A-A5C8-EF0DEB1A75A4}" type="slidenum">
              <a:rPr lang="en-US" altLang="en-PK" sz="1400"/>
              <a:pPr/>
              <a:t>35</a:t>
            </a:fld>
            <a:endParaRPr lang="en-US" altLang="en-PK" sz="1400"/>
          </a:p>
        </p:txBody>
      </p:sp>
      <p:sp>
        <p:nvSpPr>
          <p:cNvPr id="11267" name="Rectangle 2">
            <a:extLst>
              <a:ext uri="{FF2B5EF4-FFF2-40B4-BE49-F238E27FC236}">
                <a16:creationId xmlns:a16="http://schemas.microsoft.com/office/drawing/2014/main" id="{11126681-874E-4EBC-BD5B-87913CA2426E}"/>
              </a:ext>
            </a:extLst>
          </p:cNvPr>
          <p:cNvSpPr>
            <a:spLocks noGrp="1" noChangeArrowheads="1"/>
          </p:cNvSpPr>
          <p:nvPr>
            <p:ph type="title" idx="4294967295"/>
          </p:nvPr>
        </p:nvSpPr>
        <p:spPr/>
        <p:txBody>
          <a:bodyPr/>
          <a:lstStyle/>
          <a:p>
            <a:r>
              <a:rPr lang="en-US" altLang="en-PK"/>
              <a:t>Work Products</a:t>
            </a:r>
          </a:p>
        </p:txBody>
      </p:sp>
      <p:sp>
        <p:nvSpPr>
          <p:cNvPr id="11268" name="Rectangle 3">
            <a:extLst>
              <a:ext uri="{FF2B5EF4-FFF2-40B4-BE49-F238E27FC236}">
                <a16:creationId xmlns:a16="http://schemas.microsoft.com/office/drawing/2014/main" id="{2062EA91-3AB3-4C5D-9C34-383CCDFB1E67}"/>
              </a:ext>
            </a:extLst>
          </p:cNvPr>
          <p:cNvSpPr>
            <a:spLocks noGrp="1" noChangeArrowheads="1"/>
          </p:cNvSpPr>
          <p:nvPr>
            <p:ph type="body" idx="4294967295"/>
          </p:nvPr>
        </p:nvSpPr>
        <p:spPr/>
        <p:txBody>
          <a:bodyPr/>
          <a:lstStyle/>
          <a:p>
            <a:r>
              <a:rPr lang="en-US" altLang="en-PK"/>
              <a:t>Requirements specifications</a:t>
            </a:r>
          </a:p>
          <a:p>
            <a:r>
              <a:rPr lang="en-US" altLang="en-PK"/>
              <a:t>Design models</a:t>
            </a:r>
          </a:p>
          <a:p>
            <a:r>
              <a:rPr lang="en-US" altLang="en-PK"/>
              <a:t>Code</a:t>
            </a:r>
          </a:p>
          <a:p>
            <a:r>
              <a:rPr lang="en-US" altLang="en-PK"/>
              <a:t>User documentation</a:t>
            </a:r>
          </a:p>
          <a:p>
            <a:r>
              <a:rPr lang="en-US" altLang="en-PK"/>
              <a:t>Plans</a:t>
            </a:r>
            <a:r>
              <a:rPr lang="en-US" altLang="en-PK" sz="1800"/>
              <a:t>.(SCM plan+SQA plan+Risk mgt+Project plan)</a:t>
            </a:r>
          </a:p>
          <a:p>
            <a:r>
              <a:rPr lang="en-US" altLang="en-PK"/>
              <a:t>Test cases</a:t>
            </a:r>
          </a:p>
          <a:p>
            <a:r>
              <a:rPr lang="en-US" altLang="en-PK"/>
              <a:t>All other documents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C6EDE73F-6D3E-4441-987A-E3B90C5CD501}"/>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BD8900-097E-4A45-B933-5551BA8E492C}" type="slidenum">
              <a:rPr lang="en-US" altLang="en-PK" sz="1400"/>
              <a:pPr/>
              <a:t>36</a:t>
            </a:fld>
            <a:endParaRPr lang="en-US" altLang="en-PK" sz="1400"/>
          </a:p>
        </p:txBody>
      </p:sp>
      <p:sp>
        <p:nvSpPr>
          <p:cNvPr id="12291" name="Rectangle 2">
            <a:extLst>
              <a:ext uri="{FF2B5EF4-FFF2-40B4-BE49-F238E27FC236}">
                <a16:creationId xmlns:a16="http://schemas.microsoft.com/office/drawing/2014/main" id="{786622AA-628C-4C96-B861-AAC6002194BB}"/>
              </a:ext>
            </a:extLst>
          </p:cNvPr>
          <p:cNvSpPr>
            <a:spLocks noGrp="1" noChangeArrowheads="1"/>
          </p:cNvSpPr>
          <p:nvPr>
            <p:ph type="title" idx="4294967295"/>
          </p:nvPr>
        </p:nvSpPr>
        <p:spPr>
          <a:xfrm>
            <a:off x="1981200" y="457200"/>
            <a:ext cx="8229600" cy="838200"/>
          </a:xfrm>
        </p:spPr>
        <p:txBody>
          <a:bodyPr/>
          <a:lstStyle/>
          <a:p>
            <a:r>
              <a:rPr lang="en-US" altLang="en-PK"/>
              <a:t>Inspection Steps - 1</a:t>
            </a:r>
          </a:p>
        </p:txBody>
      </p:sp>
      <p:sp>
        <p:nvSpPr>
          <p:cNvPr id="12292" name="Rectangle 3">
            <a:extLst>
              <a:ext uri="{FF2B5EF4-FFF2-40B4-BE49-F238E27FC236}">
                <a16:creationId xmlns:a16="http://schemas.microsoft.com/office/drawing/2014/main" id="{323698A6-9F24-4FB7-BE8A-58D02B667958}"/>
              </a:ext>
            </a:extLst>
          </p:cNvPr>
          <p:cNvSpPr>
            <a:spLocks noGrp="1" noChangeArrowheads="1"/>
          </p:cNvSpPr>
          <p:nvPr>
            <p:ph type="body" idx="4294967295"/>
          </p:nvPr>
        </p:nvSpPr>
        <p:spPr>
          <a:xfrm>
            <a:off x="1981200" y="1447800"/>
            <a:ext cx="8229600" cy="5029200"/>
          </a:xfrm>
        </p:spPr>
        <p:txBody>
          <a:bodyPr/>
          <a:lstStyle/>
          <a:p>
            <a:r>
              <a:rPr lang="en-US" altLang="en-PK"/>
              <a:t>Overview</a:t>
            </a:r>
          </a:p>
          <a:p>
            <a:pPr lvl="1"/>
            <a:r>
              <a:rPr lang="en-US" altLang="en-PK"/>
              <a:t>It Provides the inspection participants a background and understanding, when warranted, of the scheduled inspection material</a:t>
            </a:r>
            <a:r>
              <a:rPr lang="en-US" altLang="en-PK" sz="1600"/>
              <a:t>.(It gives a backgr; of wat s going 2 b inspected. Ovr; s nt necessary if inspectors r well aware of appl; domain)</a:t>
            </a:r>
          </a:p>
          <a:p>
            <a:r>
              <a:rPr lang="en-US" altLang="en-PK"/>
              <a:t>Preparation</a:t>
            </a:r>
          </a:p>
          <a:p>
            <a:pPr lvl="1"/>
            <a:r>
              <a:rPr lang="en-US" altLang="en-PK"/>
              <a:t>Allows time for the inspection participants to sufficiently prepare for the inspection meeting and list potential defects. </a:t>
            </a:r>
            <a:r>
              <a:rPr lang="en-US" altLang="en-PK" sz="1600"/>
              <a:t>(Inspctor; go through the meterial on their own &amp; try 2 find the defects.)</a:t>
            </a:r>
            <a:endParaRPr lang="en-US" altLang="en-PK"/>
          </a:p>
          <a:p>
            <a:endParaRPr lang="en-US" altLang="en-PK"/>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9CE02A2E-8914-4463-998D-9A7FFF292CA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B57146-0784-4507-95DA-7880AD95CE55}" type="slidenum">
              <a:rPr lang="en-US" altLang="en-PK" sz="1400"/>
              <a:pPr/>
              <a:t>37</a:t>
            </a:fld>
            <a:endParaRPr lang="en-US" altLang="en-PK" sz="1400"/>
          </a:p>
        </p:txBody>
      </p:sp>
      <p:sp>
        <p:nvSpPr>
          <p:cNvPr id="13315" name="Rectangle 2">
            <a:extLst>
              <a:ext uri="{FF2B5EF4-FFF2-40B4-BE49-F238E27FC236}">
                <a16:creationId xmlns:a16="http://schemas.microsoft.com/office/drawing/2014/main" id="{4334B6A5-05FD-4BF6-AB7F-27AC4572E61B}"/>
              </a:ext>
            </a:extLst>
          </p:cNvPr>
          <p:cNvSpPr>
            <a:spLocks noGrp="1" noChangeArrowheads="1"/>
          </p:cNvSpPr>
          <p:nvPr>
            <p:ph type="title" idx="4294967295"/>
          </p:nvPr>
        </p:nvSpPr>
        <p:spPr/>
        <p:txBody>
          <a:bodyPr/>
          <a:lstStyle/>
          <a:p>
            <a:r>
              <a:rPr lang="en-US" altLang="en-PK"/>
              <a:t>Inspection Steps - 2</a:t>
            </a:r>
          </a:p>
        </p:txBody>
      </p:sp>
      <p:sp>
        <p:nvSpPr>
          <p:cNvPr id="13316" name="Rectangle 3">
            <a:extLst>
              <a:ext uri="{FF2B5EF4-FFF2-40B4-BE49-F238E27FC236}">
                <a16:creationId xmlns:a16="http://schemas.microsoft.com/office/drawing/2014/main" id="{ACBB7EE0-26F5-4162-AA38-72B8E9266B54}"/>
              </a:ext>
            </a:extLst>
          </p:cNvPr>
          <p:cNvSpPr>
            <a:spLocks noGrp="1" noChangeArrowheads="1"/>
          </p:cNvSpPr>
          <p:nvPr>
            <p:ph type="body" idx="4294967295"/>
          </p:nvPr>
        </p:nvSpPr>
        <p:spPr/>
        <p:txBody>
          <a:bodyPr/>
          <a:lstStyle/>
          <a:p>
            <a:r>
              <a:rPr lang="en-US" altLang="en-PK"/>
              <a:t>Inspection meeting</a:t>
            </a:r>
          </a:p>
          <a:p>
            <a:pPr lvl="1"/>
            <a:r>
              <a:rPr lang="en-US" altLang="en-PK"/>
              <a:t>Identifies defects before work product is passed into the next project stage</a:t>
            </a:r>
          </a:p>
          <a:p>
            <a:r>
              <a:rPr lang="en-US" altLang="en-PK"/>
              <a:t>Rework</a:t>
            </a:r>
          </a:p>
          <a:p>
            <a:pPr lvl="1"/>
            <a:r>
              <a:rPr lang="en-US" altLang="en-PK"/>
              <a:t>Fixes identified defects and resolves any open issues noted during the inspection</a:t>
            </a:r>
          </a:p>
          <a:p>
            <a:r>
              <a:rPr lang="en-US" altLang="en-PK"/>
              <a:t>Follow-up</a:t>
            </a:r>
          </a:p>
          <a:p>
            <a:pPr lvl="1"/>
            <a:r>
              <a:rPr lang="en-US" altLang="en-PK"/>
              <a:t>Verifies that all defects and open issues have been adequately fixed, resolved, and closed out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85755FF-F4BB-4668-A3EA-C96D2B569FA8}"/>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4CC002-8D72-432D-B592-FC595CD83109}" type="slidenum">
              <a:rPr lang="en-US" altLang="en-PK" sz="1400"/>
              <a:pPr/>
              <a:t>38</a:t>
            </a:fld>
            <a:endParaRPr lang="en-US" altLang="en-PK" sz="1400"/>
          </a:p>
        </p:txBody>
      </p:sp>
      <p:sp>
        <p:nvSpPr>
          <p:cNvPr id="14339" name="Rectangle 2">
            <a:extLst>
              <a:ext uri="{FF2B5EF4-FFF2-40B4-BE49-F238E27FC236}">
                <a16:creationId xmlns:a16="http://schemas.microsoft.com/office/drawing/2014/main" id="{985EBEEA-96B9-413D-8046-2F3E7A03F7AE}"/>
              </a:ext>
            </a:extLst>
          </p:cNvPr>
          <p:cNvSpPr>
            <a:spLocks noGrp="1" noChangeArrowheads="1"/>
          </p:cNvSpPr>
          <p:nvPr>
            <p:ph type="title" idx="4294967295"/>
          </p:nvPr>
        </p:nvSpPr>
        <p:spPr>
          <a:xfrm>
            <a:off x="1981200" y="457200"/>
            <a:ext cx="8229600" cy="990600"/>
          </a:xfrm>
        </p:spPr>
        <p:txBody>
          <a:bodyPr/>
          <a:lstStyle/>
          <a:p>
            <a:r>
              <a:rPr lang="en-US" altLang="en-PK"/>
              <a:t>Other Inspection Steps - 1</a:t>
            </a:r>
          </a:p>
        </p:txBody>
      </p:sp>
      <p:sp>
        <p:nvSpPr>
          <p:cNvPr id="14340" name="Rectangle 3">
            <a:extLst>
              <a:ext uri="{FF2B5EF4-FFF2-40B4-BE49-F238E27FC236}">
                <a16:creationId xmlns:a16="http://schemas.microsoft.com/office/drawing/2014/main" id="{4F9CDCE9-4467-41EC-BED8-A01260EDBD18}"/>
              </a:ext>
            </a:extLst>
          </p:cNvPr>
          <p:cNvSpPr>
            <a:spLocks noGrp="1" noChangeArrowheads="1"/>
          </p:cNvSpPr>
          <p:nvPr>
            <p:ph type="body" idx="4294967295"/>
          </p:nvPr>
        </p:nvSpPr>
        <p:spPr>
          <a:xfrm>
            <a:off x="1905000" y="1447800"/>
            <a:ext cx="8229600" cy="4876800"/>
          </a:xfrm>
        </p:spPr>
        <p:txBody>
          <a:bodyPr/>
          <a:lstStyle/>
          <a:p>
            <a:pPr>
              <a:lnSpc>
                <a:spcPct val="90000"/>
              </a:lnSpc>
            </a:pPr>
            <a:r>
              <a:rPr lang="en-US" altLang="en-PK" dirty="0"/>
              <a:t>Planning and scheduling</a:t>
            </a:r>
          </a:p>
          <a:p>
            <a:pPr lvl="1">
              <a:lnSpc>
                <a:spcPct val="90000"/>
              </a:lnSpc>
            </a:pPr>
            <a:r>
              <a:rPr lang="en-US" altLang="en-PK" dirty="0"/>
              <a:t>We plan for </a:t>
            </a:r>
            <a:r>
              <a:rPr lang="en-US" altLang="en-PK" dirty="0" err="1"/>
              <a:t>insp</a:t>
            </a:r>
            <a:r>
              <a:rPr lang="en-US" altLang="en-PK" dirty="0"/>
              <a:t>; process &amp; we schedule diff; steps of ins; process. </a:t>
            </a:r>
          </a:p>
          <a:p>
            <a:pPr>
              <a:lnSpc>
                <a:spcPct val="90000"/>
              </a:lnSpc>
            </a:pPr>
            <a:r>
              <a:rPr lang="en-US" altLang="en-PK" dirty="0"/>
              <a:t>Data recording</a:t>
            </a:r>
          </a:p>
          <a:p>
            <a:pPr lvl="1">
              <a:lnSpc>
                <a:spcPct val="90000"/>
              </a:lnSpc>
            </a:pPr>
            <a:r>
              <a:rPr lang="en-US" altLang="en-PK" dirty="0"/>
              <a:t>To record the data about the defects and conduct of the inspection(</a:t>
            </a:r>
            <a:r>
              <a:rPr lang="en-US" altLang="en-PK" dirty="0" err="1"/>
              <a:t>i.e</a:t>
            </a:r>
            <a:r>
              <a:rPr lang="en-US" altLang="en-PK" dirty="0"/>
              <a:t> how the inspection was performed)</a:t>
            </a:r>
          </a:p>
          <a:p>
            <a:pPr>
              <a:lnSpc>
                <a:spcPct val="90000"/>
              </a:lnSpc>
            </a:pPr>
            <a:endParaRPr lang="en-US" altLang="en-PK"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FC620DF3-CC54-4E77-8D2E-DC992D3AD054}"/>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6B25F7-5B5F-4ADB-867D-C9ACFF515232}" type="slidenum">
              <a:rPr lang="en-US" altLang="en-PK" sz="1400"/>
              <a:pPr/>
              <a:t>39</a:t>
            </a:fld>
            <a:endParaRPr lang="en-US" altLang="en-PK" sz="1400"/>
          </a:p>
        </p:txBody>
      </p:sp>
      <p:sp>
        <p:nvSpPr>
          <p:cNvPr id="15363" name="Rectangle 2">
            <a:extLst>
              <a:ext uri="{FF2B5EF4-FFF2-40B4-BE49-F238E27FC236}">
                <a16:creationId xmlns:a16="http://schemas.microsoft.com/office/drawing/2014/main" id="{6F9CB87E-ADD4-4F99-8C90-8C7F05E6FBE6}"/>
              </a:ext>
            </a:extLst>
          </p:cNvPr>
          <p:cNvSpPr>
            <a:spLocks noGrp="1" noChangeArrowheads="1"/>
          </p:cNvSpPr>
          <p:nvPr>
            <p:ph type="title" idx="4294967295"/>
          </p:nvPr>
        </p:nvSpPr>
        <p:spPr>
          <a:xfrm>
            <a:off x="1981200" y="457200"/>
            <a:ext cx="8229600" cy="990600"/>
          </a:xfrm>
        </p:spPr>
        <p:txBody>
          <a:bodyPr/>
          <a:lstStyle/>
          <a:p>
            <a:r>
              <a:rPr lang="en-US" altLang="en-PK" sz="4000"/>
              <a:t>Other Inspection Steps - 2</a:t>
            </a:r>
          </a:p>
        </p:txBody>
      </p:sp>
      <p:sp>
        <p:nvSpPr>
          <p:cNvPr id="15364" name="Rectangle 3">
            <a:extLst>
              <a:ext uri="{FF2B5EF4-FFF2-40B4-BE49-F238E27FC236}">
                <a16:creationId xmlns:a16="http://schemas.microsoft.com/office/drawing/2014/main" id="{27CEB38F-E876-4048-82D1-AB0D9673CB3A}"/>
              </a:ext>
            </a:extLst>
          </p:cNvPr>
          <p:cNvSpPr>
            <a:spLocks noGrp="1" noChangeArrowheads="1"/>
          </p:cNvSpPr>
          <p:nvPr>
            <p:ph type="body" idx="4294967295"/>
          </p:nvPr>
        </p:nvSpPr>
        <p:spPr>
          <a:xfrm>
            <a:off x="1981200" y="1371600"/>
            <a:ext cx="8229600" cy="4876800"/>
          </a:xfrm>
        </p:spPr>
        <p:txBody>
          <a:bodyPr/>
          <a:lstStyle/>
          <a:p>
            <a:r>
              <a:rPr lang="en-US" altLang="en-PK"/>
              <a:t>Analysis meeting </a:t>
            </a:r>
            <a:r>
              <a:rPr lang="en-US" altLang="en-PK" sz="1600"/>
              <a:t>(Find causes of def;)</a:t>
            </a:r>
            <a:endParaRPr lang="en-US" altLang="en-PK"/>
          </a:p>
          <a:p>
            <a:pPr lvl="1"/>
            <a:r>
              <a:rPr lang="en-US" altLang="en-PK"/>
              <a:t>Which is held after the inspection meeting, to begin defect prevention activities.</a:t>
            </a:r>
          </a:p>
          <a:p>
            <a:pPr lvl="1">
              <a:buFont typeface="Wingdings" panose="05000000000000000000" pitchFamily="2" charset="2"/>
              <a:buNone/>
            </a:pPr>
            <a:r>
              <a:rPr lang="en-US" altLang="en-PK" sz="1400"/>
              <a:t>( Prevention s better thn cure.education &amp; training, advance tools, low standard processes removal)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15C38815-9321-4994-A40A-CBC339DFD4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4BB772-B497-4FFD-B3D9-EF1288C4E53A}" type="slidenum">
              <a:rPr lang="en-US" altLang="en-PK">
                <a:latin typeface="Arial Black" panose="020B0A04020102020204" pitchFamily="34" charset="0"/>
              </a:rPr>
              <a:pPr/>
              <a:t>4</a:t>
            </a:fld>
            <a:endParaRPr lang="en-US" altLang="en-PK">
              <a:latin typeface="Arial Black" panose="020B0A04020102020204" pitchFamily="34" charset="0"/>
            </a:endParaRPr>
          </a:p>
        </p:txBody>
      </p:sp>
      <p:sp>
        <p:nvSpPr>
          <p:cNvPr id="45059" name="Rectangle 2">
            <a:extLst>
              <a:ext uri="{FF2B5EF4-FFF2-40B4-BE49-F238E27FC236}">
                <a16:creationId xmlns:a16="http://schemas.microsoft.com/office/drawing/2014/main" id="{12F7E1FB-1F14-4679-9425-5E18E18F41AD}"/>
              </a:ext>
            </a:extLst>
          </p:cNvPr>
          <p:cNvSpPr>
            <a:spLocks noGrp="1" noChangeArrowheads="1"/>
          </p:cNvSpPr>
          <p:nvPr>
            <p:ph type="title"/>
          </p:nvPr>
        </p:nvSpPr>
        <p:spPr/>
        <p:txBody>
          <a:bodyPr/>
          <a:lstStyle/>
          <a:p>
            <a:pPr eaLnBrk="1" hangingPunct="1"/>
            <a:r>
              <a:rPr lang="en-US" altLang="en-PK"/>
              <a:t>Inspections </a:t>
            </a:r>
          </a:p>
        </p:txBody>
      </p:sp>
      <p:sp>
        <p:nvSpPr>
          <p:cNvPr id="45060" name="Rectangle 3">
            <a:extLst>
              <a:ext uri="{FF2B5EF4-FFF2-40B4-BE49-F238E27FC236}">
                <a16:creationId xmlns:a16="http://schemas.microsoft.com/office/drawing/2014/main" id="{6F77A65A-7CF5-4FE3-84DD-C6C5ABDF6360}"/>
              </a:ext>
            </a:extLst>
          </p:cNvPr>
          <p:cNvSpPr>
            <a:spLocks noGrp="1" noChangeArrowheads="1"/>
          </p:cNvSpPr>
          <p:nvPr>
            <p:ph type="body" idx="1"/>
          </p:nvPr>
        </p:nvSpPr>
        <p:spPr/>
        <p:txBody>
          <a:bodyPr/>
          <a:lstStyle/>
          <a:p>
            <a:pPr eaLnBrk="1" hangingPunct="1"/>
            <a:r>
              <a:rPr lang="en-US" altLang="en-PK"/>
              <a:t>An inspection is a rigorous(precise ,accurate) team review of a work product by peers of the producer of the work product</a:t>
            </a:r>
          </a:p>
          <a:p>
            <a:pPr eaLnBrk="1" hangingPunct="1"/>
            <a:r>
              <a:rPr lang="en-US" altLang="en-PK"/>
              <a:t>The size of the team will vary with the characteristics of the work product being inspected; e.g., size, type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F852280A-D484-4639-9EED-5F737DFBF26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622881-4FA0-4E57-8996-EBD2C7A9A3FC}" type="slidenum">
              <a:rPr lang="en-US" altLang="en-PK" sz="1400"/>
              <a:pPr/>
              <a:t>40</a:t>
            </a:fld>
            <a:endParaRPr lang="en-US" altLang="en-PK" sz="1400"/>
          </a:p>
        </p:txBody>
      </p:sp>
      <p:sp>
        <p:nvSpPr>
          <p:cNvPr id="16387" name="Rectangle 2">
            <a:extLst>
              <a:ext uri="{FF2B5EF4-FFF2-40B4-BE49-F238E27FC236}">
                <a16:creationId xmlns:a16="http://schemas.microsoft.com/office/drawing/2014/main" id="{D8FB2D55-C8E6-440F-952C-55A2B7FC929E}"/>
              </a:ext>
            </a:extLst>
          </p:cNvPr>
          <p:cNvSpPr>
            <a:spLocks noGrp="1" noChangeArrowheads="1"/>
          </p:cNvSpPr>
          <p:nvPr>
            <p:ph type="title" idx="4294967295"/>
          </p:nvPr>
        </p:nvSpPr>
        <p:spPr/>
        <p:txBody>
          <a:bodyPr/>
          <a:lstStyle/>
          <a:p>
            <a:r>
              <a:rPr lang="en-GB" altLang="en-PK"/>
              <a:t>Capturing Insp; activity</a:t>
            </a:r>
          </a:p>
        </p:txBody>
      </p:sp>
      <p:sp>
        <p:nvSpPr>
          <p:cNvPr id="16388" name="Rectangle 3">
            <a:extLst>
              <a:ext uri="{FF2B5EF4-FFF2-40B4-BE49-F238E27FC236}">
                <a16:creationId xmlns:a16="http://schemas.microsoft.com/office/drawing/2014/main" id="{045D0F26-54F8-4BB1-816B-9E5A9210D0B0}"/>
              </a:ext>
            </a:extLst>
          </p:cNvPr>
          <p:cNvSpPr>
            <a:spLocks noGrp="1" noChangeArrowheads="1"/>
          </p:cNvSpPr>
          <p:nvPr>
            <p:ph type="body" idx="4294967295"/>
          </p:nvPr>
        </p:nvSpPr>
        <p:spPr/>
        <p:txBody>
          <a:bodyPr/>
          <a:lstStyle/>
          <a:p>
            <a:r>
              <a:rPr lang="en-US" altLang="en-PK"/>
              <a:t>let’s now discuss a modeling technique, which can be used to model inspections</a:t>
            </a:r>
          </a:p>
          <a:p>
            <a:r>
              <a:rPr lang="en-US" altLang="en-PK"/>
              <a:t>This technique is known as Entry-Task-Validation/Verification-eXit (ETVX) technique. </a:t>
            </a:r>
            <a:r>
              <a:rPr lang="en-US" altLang="en-PK" sz="1600"/>
              <a:t>(ETVX s used 2 capture any activity)</a:t>
            </a:r>
            <a:endParaRPr lang="en-US" altLang="en-PK"/>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56DA3154-D211-4AD2-A9C0-1D7B3455E034}"/>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656552-7E06-4C18-9CBF-3412F35362B0}" type="slidenum">
              <a:rPr lang="en-US" altLang="en-PK" sz="1400"/>
              <a:pPr/>
              <a:t>41</a:t>
            </a:fld>
            <a:endParaRPr lang="en-US" altLang="en-PK" sz="1400"/>
          </a:p>
        </p:txBody>
      </p:sp>
      <p:sp>
        <p:nvSpPr>
          <p:cNvPr id="17411" name="Rectangle 2">
            <a:extLst>
              <a:ext uri="{FF2B5EF4-FFF2-40B4-BE49-F238E27FC236}">
                <a16:creationId xmlns:a16="http://schemas.microsoft.com/office/drawing/2014/main" id="{936DF765-F42F-47F3-AD09-E611D778D4CC}"/>
              </a:ext>
            </a:extLst>
          </p:cNvPr>
          <p:cNvSpPr>
            <a:spLocks noGrp="1" noChangeArrowheads="1"/>
          </p:cNvSpPr>
          <p:nvPr>
            <p:ph type="title" idx="4294967295"/>
          </p:nvPr>
        </p:nvSpPr>
        <p:spPr/>
        <p:txBody>
          <a:bodyPr/>
          <a:lstStyle/>
          <a:p>
            <a:r>
              <a:rPr lang="en-US" altLang="en-PK"/>
              <a:t>ETVX Representation</a:t>
            </a:r>
          </a:p>
        </p:txBody>
      </p:sp>
      <p:sp>
        <p:nvSpPr>
          <p:cNvPr id="17412" name="Rectangle 3">
            <a:extLst>
              <a:ext uri="{FF2B5EF4-FFF2-40B4-BE49-F238E27FC236}">
                <a16:creationId xmlns:a16="http://schemas.microsoft.com/office/drawing/2014/main" id="{E78894BB-6290-4871-9FF8-24D9E4696191}"/>
              </a:ext>
            </a:extLst>
          </p:cNvPr>
          <p:cNvSpPr>
            <a:spLocks noGrp="1" noChangeArrowheads="1"/>
          </p:cNvSpPr>
          <p:nvPr>
            <p:ph type="body" idx="4294967295"/>
          </p:nvPr>
        </p:nvSpPr>
        <p:spPr/>
        <p:txBody>
          <a:bodyPr/>
          <a:lstStyle/>
          <a:p>
            <a:r>
              <a:rPr lang="en-US" altLang="en-PK" dirty="0"/>
              <a:t>The model expressed as a set of interconnected activities </a:t>
            </a:r>
          </a:p>
          <a:p>
            <a:pPr lvl="1"/>
            <a:r>
              <a:rPr lang="en-US" altLang="en-PK" dirty="0"/>
              <a:t>Entry (E)</a:t>
            </a:r>
          </a:p>
          <a:p>
            <a:pPr lvl="1"/>
            <a:r>
              <a:rPr lang="en-US" altLang="en-PK" dirty="0"/>
              <a:t>Task (T)</a:t>
            </a:r>
          </a:p>
          <a:p>
            <a:pPr lvl="1"/>
            <a:r>
              <a:rPr lang="en-US" altLang="en-PK" dirty="0"/>
              <a:t>Validation/Verification (V) {both are used synonymously}</a:t>
            </a:r>
          </a:p>
          <a:p>
            <a:pPr lvl="1"/>
            <a:r>
              <a:rPr lang="en-US" altLang="en-PK" dirty="0"/>
              <a:t>Exit (X)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0C5BCCAD-EF0A-4A55-AF7E-5693AA6CAC5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867E30-C7A5-47C3-87DC-F06D8E2E0755}" type="slidenum">
              <a:rPr lang="en-US" altLang="en-PK" sz="1400"/>
              <a:pPr/>
              <a:t>42</a:t>
            </a:fld>
            <a:endParaRPr lang="en-US" altLang="en-PK" sz="1400"/>
          </a:p>
        </p:txBody>
      </p:sp>
      <p:sp>
        <p:nvSpPr>
          <p:cNvPr id="18435" name="Rectangle 2">
            <a:extLst>
              <a:ext uri="{FF2B5EF4-FFF2-40B4-BE49-F238E27FC236}">
                <a16:creationId xmlns:a16="http://schemas.microsoft.com/office/drawing/2014/main" id="{0F59C695-2854-4144-836C-23514D04073F}"/>
              </a:ext>
            </a:extLst>
          </p:cNvPr>
          <p:cNvSpPr>
            <a:spLocks noGrp="1" noChangeArrowheads="1"/>
          </p:cNvSpPr>
          <p:nvPr>
            <p:ph type="title" idx="4294967295"/>
          </p:nvPr>
        </p:nvSpPr>
        <p:spPr/>
        <p:txBody>
          <a:bodyPr/>
          <a:lstStyle/>
          <a:p>
            <a:r>
              <a:rPr lang="en-US" altLang="en-PK"/>
              <a:t>Entry </a:t>
            </a:r>
            <a:r>
              <a:rPr lang="en-US" altLang="en-PK" sz="1600"/>
              <a:t>(Precond; 4 the process 2 begin)</a:t>
            </a:r>
            <a:endParaRPr lang="en-US" altLang="en-PK"/>
          </a:p>
        </p:txBody>
      </p:sp>
      <p:sp>
        <p:nvSpPr>
          <p:cNvPr id="18436" name="Rectangle 3">
            <a:extLst>
              <a:ext uri="{FF2B5EF4-FFF2-40B4-BE49-F238E27FC236}">
                <a16:creationId xmlns:a16="http://schemas.microsoft.com/office/drawing/2014/main" id="{C15C447C-D953-4AF9-A171-DCBDAC2F52AB}"/>
              </a:ext>
            </a:extLst>
          </p:cNvPr>
          <p:cNvSpPr>
            <a:spLocks noGrp="1" noChangeArrowheads="1"/>
          </p:cNvSpPr>
          <p:nvPr>
            <p:ph type="body" idx="4294967295"/>
          </p:nvPr>
        </p:nvSpPr>
        <p:spPr/>
        <p:txBody>
          <a:bodyPr/>
          <a:lstStyle/>
          <a:p>
            <a:r>
              <a:rPr lang="en-US" altLang="en-PK"/>
              <a:t>The Entry section defines the entry criteria that must be satisfied for the process to be initiated, or it list the entities that must be available as inputs to the process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F17FCB49-198B-4381-BF6F-2D863413210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1E9FF2-6747-42A7-9084-9BA8B8DA5EA6}" type="slidenum">
              <a:rPr lang="en-US" altLang="en-PK" sz="1400"/>
              <a:pPr/>
              <a:t>43</a:t>
            </a:fld>
            <a:endParaRPr lang="en-US" altLang="en-PK" sz="1400"/>
          </a:p>
        </p:txBody>
      </p:sp>
      <p:sp>
        <p:nvSpPr>
          <p:cNvPr id="19459" name="Rectangle 2">
            <a:extLst>
              <a:ext uri="{FF2B5EF4-FFF2-40B4-BE49-F238E27FC236}">
                <a16:creationId xmlns:a16="http://schemas.microsoft.com/office/drawing/2014/main" id="{6A109F6C-EB1E-4681-972A-79816E9BBFAE}"/>
              </a:ext>
            </a:extLst>
          </p:cNvPr>
          <p:cNvSpPr>
            <a:spLocks noGrp="1" noChangeArrowheads="1"/>
          </p:cNvSpPr>
          <p:nvPr>
            <p:ph type="title" idx="4294967295"/>
          </p:nvPr>
        </p:nvSpPr>
        <p:spPr/>
        <p:txBody>
          <a:bodyPr/>
          <a:lstStyle/>
          <a:p>
            <a:r>
              <a:rPr lang="en-US" altLang="en-PK"/>
              <a:t>Tasks</a:t>
            </a:r>
          </a:p>
        </p:txBody>
      </p:sp>
      <p:sp>
        <p:nvSpPr>
          <p:cNvPr id="19460" name="Rectangle 3">
            <a:extLst>
              <a:ext uri="{FF2B5EF4-FFF2-40B4-BE49-F238E27FC236}">
                <a16:creationId xmlns:a16="http://schemas.microsoft.com/office/drawing/2014/main" id="{72094FA6-8060-4E5F-ADB1-6437D025B4A3}"/>
              </a:ext>
            </a:extLst>
          </p:cNvPr>
          <p:cNvSpPr>
            <a:spLocks noGrp="1" noChangeArrowheads="1"/>
          </p:cNvSpPr>
          <p:nvPr>
            <p:ph type="body" idx="4294967295"/>
          </p:nvPr>
        </p:nvSpPr>
        <p:spPr/>
        <p:txBody>
          <a:bodyPr/>
          <a:lstStyle/>
          <a:p>
            <a:r>
              <a:rPr lang="en-US" altLang="en-PK"/>
              <a:t>The Task section defines work to be carried in performing the process.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17A53A91-D097-429C-A593-D578FC6B945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5C73AA-9C3A-4A69-BC2C-DB8E6EB3ECB0}" type="slidenum">
              <a:rPr lang="en-US" altLang="en-PK" sz="1400"/>
              <a:pPr/>
              <a:t>44</a:t>
            </a:fld>
            <a:endParaRPr lang="en-US" altLang="en-PK" sz="1400"/>
          </a:p>
        </p:txBody>
      </p:sp>
      <p:sp>
        <p:nvSpPr>
          <p:cNvPr id="20483" name="Rectangle 2">
            <a:extLst>
              <a:ext uri="{FF2B5EF4-FFF2-40B4-BE49-F238E27FC236}">
                <a16:creationId xmlns:a16="http://schemas.microsoft.com/office/drawing/2014/main" id="{AF2666AB-7B4E-45B9-80FD-F9303F29696B}"/>
              </a:ext>
            </a:extLst>
          </p:cNvPr>
          <p:cNvSpPr>
            <a:spLocks noGrp="1" noChangeArrowheads="1"/>
          </p:cNvSpPr>
          <p:nvPr>
            <p:ph type="title" idx="4294967295"/>
          </p:nvPr>
        </p:nvSpPr>
        <p:spPr/>
        <p:txBody>
          <a:bodyPr/>
          <a:lstStyle/>
          <a:p>
            <a:r>
              <a:rPr lang="en-US" altLang="en-PK"/>
              <a:t>Validation/Verification</a:t>
            </a:r>
          </a:p>
        </p:txBody>
      </p:sp>
      <p:sp>
        <p:nvSpPr>
          <p:cNvPr id="20484" name="Rectangle 3">
            <a:extLst>
              <a:ext uri="{FF2B5EF4-FFF2-40B4-BE49-F238E27FC236}">
                <a16:creationId xmlns:a16="http://schemas.microsoft.com/office/drawing/2014/main" id="{B62CBED8-05A8-40D9-B9A5-62FCB715470B}"/>
              </a:ext>
            </a:extLst>
          </p:cNvPr>
          <p:cNvSpPr>
            <a:spLocks noGrp="1" noChangeArrowheads="1"/>
          </p:cNvSpPr>
          <p:nvPr>
            <p:ph type="body" idx="4294967295"/>
          </p:nvPr>
        </p:nvSpPr>
        <p:spPr/>
        <p:txBody>
          <a:bodyPr/>
          <a:lstStyle/>
          <a:p>
            <a:r>
              <a:rPr lang="en-US" altLang="en-PK"/>
              <a:t>Once u have done an activity u verify that u have done it properly.</a:t>
            </a:r>
          </a:p>
          <a:p>
            <a:r>
              <a:rPr lang="en-US" altLang="en-PK"/>
              <a:t>The validation/verification section defines steps for validating/verifying that the process has been properly executed.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A607F2A1-493B-4035-8863-3F59B42CC142}"/>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E2761C-7EF8-4049-92FF-F3C334FAF2B6}" type="slidenum">
              <a:rPr lang="en-US" altLang="en-PK" sz="1400"/>
              <a:pPr/>
              <a:t>45</a:t>
            </a:fld>
            <a:endParaRPr lang="en-US" altLang="en-PK" sz="1400"/>
          </a:p>
        </p:txBody>
      </p:sp>
      <p:sp>
        <p:nvSpPr>
          <p:cNvPr id="21507" name="Rectangle 2">
            <a:extLst>
              <a:ext uri="{FF2B5EF4-FFF2-40B4-BE49-F238E27FC236}">
                <a16:creationId xmlns:a16="http://schemas.microsoft.com/office/drawing/2014/main" id="{C0C87FFE-5599-4E5E-B10B-0C08E96845ED}"/>
              </a:ext>
            </a:extLst>
          </p:cNvPr>
          <p:cNvSpPr>
            <a:spLocks noGrp="1" noChangeArrowheads="1"/>
          </p:cNvSpPr>
          <p:nvPr>
            <p:ph type="title" idx="4294967295"/>
          </p:nvPr>
        </p:nvSpPr>
        <p:spPr/>
        <p:txBody>
          <a:bodyPr/>
          <a:lstStyle/>
          <a:p>
            <a:r>
              <a:rPr lang="en-US" altLang="en-PK"/>
              <a:t>Exit</a:t>
            </a:r>
          </a:p>
        </p:txBody>
      </p:sp>
      <p:sp>
        <p:nvSpPr>
          <p:cNvPr id="21508" name="Rectangle 3">
            <a:extLst>
              <a:ext uri="{FF2B5EF4-FFF2-40B4-BE49-F238E27FC236}">
                <a16:creationId xmlns:a16="http://schemas.microsoft.com/office/drawing/2014/main" id="{F39A4A03-6353-4E2D-84BC-202C09CAB579}"/>
              </a:ext>
            </a:extLst>
          </p:cNvPr>
          <p:cNvSpPr>
            <a:spLocks noGrp="1" noChangeArrowheads="1"/>
          </p:cNvSpPr>
          <p:nvPr>
            <p:ph type="body" idx="4294967295"/>
          </p:nvPr>
        </p:nvSpPr>
        <p:spPr/>
        <p:txBody>
          <a:bodyPr/>
          <a:lstStyle/>
          <a:p>
            <a:r>
              <a:rPr lang="en-US" altLang="en-PK"/>
              <a:t>The Exit section defines the exit criteria that must be satisfied for the process to be terminated. </a:t>
            </a:r>
            <a:r>
              <a:rPr lang="en-US" altLang="en-PK" sz="900"/>
              <a:t>(give xample of ETVX of travelling 4m lahore 2 karachi)</a:t>
            </a:r>
            <a:endParaRPr lang="en-US" altLang="en-PK"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20932BF4-D5EB-42BB-8770-414107683CAB}"/>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DBC9FE-36DD-4DE3-AC55-DFB39E762C34}" type="slidenum">
              <a:rPr lang="en-US" altLang="en-PK" sz="1400"/>
              <a:pPr/>
              <a:t>46</a:t>
            </a:fld>
            <a:endParaRPr lang="en-US" altLang="en-PK" sz="1400"/>
          </a:p>
        </p:txBody>
      </p:sp>
      <p:sp>
        <p:nvSpPr>
          <p:cNvPr id="25603" name="Rectangle 4">
            <a:extLst>
              <a:ext uri="{FF2B5EF4-FFF2-40B4-BE49-F238E27FC236}">
                <a16:creationId xmlns:a16="http://schemas.microsoft.com/office/drawing/2014/main" id="{3FF05403-9DA4-4251-AF17-8D2D820E20A4}"/>
              </a:ext>
            </a:extLst>
          </p:cNvPr>
          <p:cNvSpPr>
            <a:spLocks noGrp="1" noChangeArrowheads="1"/>
          </p:cNvSpPr>
          <p:nvPr>
            <p:ph type="title" idx="4294967295"/>
          </p:nvPr>
        </p:nvSpPr>
        <p:spPr/>
        <p:txBody>
          <a:bodyPr/>
          <a:lstStyle/>
          <a:p>
            <a:r>
              <a:rPr lang="en-US" altLang="en-PK" sz="4000"/>
              <a:t>The ETVX Process Definition Paradigm</a:t>
            </a:r>
          </a:p>
        </p:txBody>
      </p:sp>
      <p:sp>
        <p:nvSpPr>
          <p:cNvPr id="25604" name="Rectangle 5">
            <a:extLst>
              <a:ext uri="{FF2B5EF4-FFF2-40B4-BE49-F238E27FC236}">
                <a16:creationId xmlns:a16="http://schemas.microsoft.com/office/drawing/2014/main" id="{3766500F-FBA2-44A4-B56A-72325A744D32}"/>
              </a:ext>
            </a:extLst>
          </p:cNvPr>
          <p:cNvSpPr>
            <a:spLocks noChangeArrowheads="1"/>
          </p:cNvSpPr>
          <p:nvPr/>
        </p:nvSpPr>
        <p:spPr bwMode="auto">
          <a:xfrm>
            <a:off x="3048000" y="2514600"/>
            <a:ext cx="60960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PK"/>
          </a:p>
        </p:txBody>
      </p:sp>
      <p:sp>
        <p:nvSpPr>
          <p:cNvPr id="25605" name="Line 6">
            <a:extLst>
              <a:ext uri="{FF2B5EF4-FFF2-40B4-BE49-F238E27FC236}">
                <a16:creationId xmlns:a16="http://schemas.microsoft.com/office/drawing/2014/main" id="{00BF1D57-D38E-456A-BEA7-D92CA7376C2C}"/>
              </a:ext>
            </a:extLst>
          </p:cNvPr>
          <p:cNvSpPr>
            <a:spLocks noChangeShapeType="1"/>
          </p:cNvSpPr>
          <p:nvPr/>
        </p:nvSpPr>
        <p:spPr bwMode="auto">
          <a:xfrm>
            <a:off x="4419600" y="25146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25606" name="Line 7">
            <a:extLst>
              <a:ext uri="{FF2B5EF4-FFF2-40B4-BE49-F238E27FC236}">
                <a16:creationId xmlns:a16="http://schemas.microsoft.com/office/drawing/2014/main" id="{D847DEF1-6E0E-47EF-9393-7EF517466A77}"/>
              </a:ext>
            </a:extLst>
          </p:cNvPr>
          <p:cNvSpPr>
            <a:spLocks noChangeShapeType="1"/>
          </p:cNvSpPr>
          <p:nvPr/>
        </p:nvSpPr>
        <p:spPr bwMode="auto">
          <a:xfrm>
            <a:off x="7772400" y="25146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25607" name="Line 8">
            <a:extLst>
              <a:ext uri="{FF2B5EF4-FFF2-40B4-BE49-F238E27FC236}">
                <a16:creationId xmlns:a16="http://schemas.microsoft.com/office/drawing/2014/main" id="{24673041-2CEA-4D25-A32F-FBF50543B130}"/>
              </a:ext>
            </a:extLst>
          </p:cNvPr>
          <p:cNvSpPr>
            <a:spLocks noChangeShapeType="1"/>
          </p:cNvSpPr>
          <p:nvPr/>
        </p:nvSpPr>
        <p:spPr bwMode="auto">
          <a:xfrm>
            <a:off x="4419600" y="38862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25608" name="Line 9">
            <a:extLst>
              <a:ext uri="{FF2B5EF4-FFF2-40B4-BE49-F238E27FC236}">
                <a16:creationId xmlns:a16="http://schemas.microsoft.com/office/drawing/2014/main" id="{8A164FB7-BD76-4B32-AE1F-FBC012EDA0E1}"/>
              </a:ext>
            </a:extLst>
          </p:cNvPr>
          <p:cNvSpPr>
            <a:spLocks noChangeShapeType="1"/>
          </p:cNvSpPr>
          <p:nvPr/>
        </p:nvSpPr>
        <p:spPr bwMode="auto">
          <a:xfrm>
            <a:off x="3886200" y="32004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5609" name="Line 10">
            <a:extLst>
              <a:ext uri="{FF2B5EF4-FFF2-40B4-BE49-F238E27FC236}">
                <a16:creationId xmlns:a16="http://schemas.microsoft.com/office/drawing/2014/main" id="{2C61ABBD-71CB-4B4A-BB9C-85B7D67BE395}"/>
              </a:ext>
            </a:extLst>
          </p:cNvPr>
          <p:cNvSpPr>
            <a:spLocks noChangeShapeType="1"/>
          </p:cNvSpPr>
          <p:nvPr/>
        </p:nvSpPr>
        <p:spPr bwMode="auto">
          <a:xfrm>
            <a:off x="7162800" y="45720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25610" name="Text Box 11">
            <a:extLst>
              <a:ext uri="{FF2B5EF4-FFF2-40B4-BE49-F238E27FC236}">
                <a16:creationId xmlns:a16="http://schemas.microsoft.com/office/drawing/2014/main" id="{E18E2698-F3AA-4D26-8B3C-9B9B58EE1D0E}"/>
              </a:ext>
            </a:extLst>
          </p:cNvPr>
          <p:cNvSpPr txBox="1">
            <a:spLocks noChangeArrowheads="1"/>
          </p:cNvSpPr>
          <p:nvPr/>
        </p:nvSpPr>
        <p:spPr bwMode="auto">
          <a:xfrm>
            <a:off x="3505200" y="35956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PK" sz="2800" b="1"/>
              <a:t>E</a:t>
            </a:r>
          </a:p>
        </p:txBody>
      </p:sp>
      <p:sp>
        <p:nvSpPr>
          <p:cNvPr id="25611" name="Text Box 12">
            <a:extLst>
              <a:ext uri="{FF2B5EF4-FFF2-40B4-BE49-F238E27FC236}">
                <a16:creationId xmlns:a16="http://schemas.microsoft.com/office/drawing/2014/main" id="{A9005B88-DDD7-493E-92C4-9111CD0158F9}"/>
              </a:ext>
            </a:extLst>
          </p:cNvPr>
          <p:cNvSpPr txBox="1">
            <a:spLocks noChangeArrowheads="1"/>
          </p:cNvSpPr>
          <p:nvPr/>
        </p:nvSpPr>
        <p:spPr bwMode="auto">
          <a:xfrm>
            <a:off x="8266114" y="3595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PK" sz="2800" b="1"/>
              <a:t>X</a:t>
            </a:r>
          </a:p>
        </p:txBody>
      </p:sp>
      <p:sp>
        <p:nvSpPr>
          <p:cNvPr id="25612" name="Text Box 13">
            <a:extLst>
              <a:ext uri="{FF2B5EF4-FFF2-40B4-BE49-F238E27FC236}">
                <a16:creationId xmlns:a16="http://schemas.microsoft.com/office/drawing/2014/main" id="{AB047007-4413-49FE-9153-B5C1008A430A}"/>
              </a:ext>
            </a:extLst>
          </p:cNvPr>
          <p:cNvSpPr txBox="1">
            <a:spLocks noChangeArrowheads="1"/>
          </p:cNvSpPr>
          <p:nvPr/>
        </p:nvSpPr>
        <p:spPr bwMode="auto">
          <a:xfrm>
            <a:off x="5903914" y="2895601"/>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PK" sz="2800" b="1"/>
              <a:t>T</a:t>
            </a:r>
          </a:p>
        </p:txBody>
      </p:sp>
      <p:sp>
        <p:nvSpPr>
          <p:cNvPr id="25613" name="Text Box 14">
            <a:extLst>
              <a:ext uri="{FF2B5EF4-FFF2-40B4-BE49-F238E27FC236}">
                <a16:creationId xmlns:a16="http://schemas.microsoft.com/office/drawing/2014/main" id="{CFC2F7C2-B328-4C12-B030-3BC6BC8667D5}"/>
              </a:ext>
            </a:extLst>
          </p:cNvPr>
          <p:cNvSpPr txBox="1">
            <a:spLocks noChangeArrowheads="1"/>
          </p:cNvSpPr>
          <p:nvPr/>
        </p:nvSpPr>
        <p:spPr bwMode="auto">
          <a:xfrm>
            <a:off x="5903914" y="4357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PK" sz="2800" b="1"/>
              <a:t>V</a:t>
            </a:r>
          </a:p>
        </p:txBody>
      </p:sp>
      <p:sp>
        <p:nvSpPr>
          <p:cNvPr id="25614" name="Arc 17">
            <a:extLst>
              <a:ext uri="{FF2B5EF4-FFF2-40B4-BE49-F238E27FC236}">
                <a16:creationId xmlns:a16="http://schemas.microsoft.com/office/drawing/2014/main" id="{0CC69095-0CCD-47A1-AB3F-20A489169502}"/>
              </a:ext>
            </a:extLst>
          </p:cNvPr>
          <p:cNvSpPr>
            <a:spLocks/>
          </p:cNvSpPr>
          <p:nvPr/>
        </p:nvSpPr>
        <p:spPr bwMode="auto">
          <a:xfrm>
            <a:off x="5715000" y="3581400"/>
            <a:ext cx="762000" cy="533400"/>
          </a:xfrm>
          <a:custGeom>
            <a:avLst/>
            <a:gdLst>
              <a:gd name="T0" fmla="*/ 572576 w 43200"/>
              <a:gd name="T1" fmla="*/ 0 h 40271"/>
              <a:gd name="T2" fmla="*/ 83591 w 43200"/>
              <a:gd name="T3" fmla="*/ 68491 h 40271"/>
              <a:gd name="T4" fmla="*/ 381000 w 43200"/>
              <a:gd name="T5" fmla="*/ 247302 h 40271"/>
              <a:gd name="T6" fmla="*/ 0 60000 65536"/>
              <a:gd name="T7" fmla="*/ 0 60000 65536"/>
              <a:gd name="T8" fmla="*/ 0 60000 65536"/>
              <a:gd name="T9" fmla="*/ 0 w 43200"/>
              <a:gd name="T10" fmla="*/ 0 h 40271"/>
              <a:gd name="T11" fmla="*/ 43200 w 43200"/>
              <a:gd name="T12" fmla="*/ 40271 h 40271"/>
            </a:gdLst>
            <a:ahLst/>
            <a:cxnLst>
              <a:cxn ang="T6">
                <a:pos x="T0" y="T1"/>
              </a:cxn>
              <a:cxn ang="T7">
                <a:pos x="T2" y="T3"/>
              </a:cxn>
              <a:cxn ang="T8">
                <a:pos x="T4" y="T5"/>
              </a:cxn>
            </a:cxnLst>
            <a:rect l="T9" t="T10" r="T11" b="T12"/>
            <a:pathLst>
              <a:path w="43200" h="40271" fill="none" extrusionOk="0">
                <a:moveTo>
                  <a:pt x="32460" y="0"/>
                </a:moveTo>
                <a:cubicBezTo>
                  <a:pt x="39109" y="3867"/>
                  <a:pt x="43200" y="10979"/>
                  <a:pt x="43200" y="18671"/>
                </a:cubicBezTo>
                <a:cubicBezTo>
                  <a:pt x="43200" y="30600"/>
                  <a:pt x="33529" y="40271"/>
                  <a:pt x="21600" y="40271"/>
                </a:cubicBezTo>
                <a:cubicBezTo>
                  <a:pt x="9670" y="40271"/>
                  <a:pt x="0" y="30600"/>
                  <a:pt x="0" y="18671"/>
                </a:cubicBezTo>
                <a:cubicBezTo>
                  <a:pt x="-1" y="13763"/>
                  <a:pt x="1671" y="9001"/>
                  <a:pt x="4738" y="5170"/>
                </a:cubicBezTo>
              </a:path>
              <a:path w="43200" h="40271" stroke="0" extrusionOk="0">
                <a:moveTo>
                  <a:pt x="32460" y="0"/>
                </a:moveTo>
                <a:cubicBezTo>
                  <a:pt x="39109" y="3867"/>
                  <a:pt x="43200" y="10979"/>
                  <a:pt x="43200" y="18671"/>
                </a:cubicBezTo>
                <a:cubicBezTo>
                  <a:pt x="43200" y="30600"/>
                  <a:pt x="33529" y="40271"/>
                  <a:pt x="21600" y="40271"/>
                </a:cubicBezTo>
                <a:cubicBezTo>
                  <a:pt x="9670" y="40271"/>
                  <a:pt x="0" y="30600"/>
                  <a:pt x="0" y="18671"/>
                </a:cubicBezTo>
                <a:cubicBezTo>
                  <a:pt x="-1" y="13763"/>
                  <a:pt x="1671" y="9001"/>
                  <a:pt x="4738" y="5170"/>
                </a:cubicBezTo>
                <a:lnTo>
                  <a:pt x="21600" y="1867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PK"/>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CD75818B-A81F-4B59-92CC-4357A5DC868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644672-11A8-491B-8E74-33AD5768BFBD}" type="slidenum">
              <a:rPr lang="en-US" altLang="en-PK" sz="1400"/>
              <a:pPr/>
              <a:t>47</a:t>
            </a:fld>
            <a:endParaRPr lang="en-US" altLang="en-PK" sz="1400"/>
          </a:p>
        </p:txBody>
      </p:sp>
      <p:sp>
        <p:nvSpPr>
          <p:cNvPr id="26627" name="Rectangle 2">
            <a:extLst>
              <a:ext uri="{FF2B5EF4-FFF2-40B4-BE49-F238E27FC236}">
                <a16:creationId xmlns:a16="http://schemas.microsoft.com/office/drawing/2014/main" id="{5BFCA71F-B772-419D-AA15-32BD704E480F}"/>
              </a:ext>
            </a:extLst>
          </p:cNvPr>
          <p:cNvSpPr>
            <a:spLocks noGrp="1" noChangeArrowheads="1"/>
          </p:cNvSpPr>
          <p:nvPr>
            <p:ph type="title" idx="4294967295"/>
          </p:nvPr>
        </p:nvSpPr>
        <p:spPr/>
        <p:txBody>
          <a:bodyPr/>
          <a:lstStyle/>
          <a:p>
            <a:endParaRPr lang="en-GB" altLang="en-PK"/>
          </a:p>
        </p:txBody>
      </p:sp>
      <p:sp>
        <p:nvSpPr>
          <p:cNvPr id="26628" name="Rectangle 3">
            <a:extLst>
              <a:ext uri="{FF2B5EF4-FFF2-40B4-BE49-F238E27FC236}">
                <a16:creationId xmlns:a16="http://schemas.microsoft.com/office/drawing/2014/main" id="{336868BB-E2D6-46FB-8EEC-BB92B8C0AC9B}"/>
              </a:ext>
            </a:extLst>
          </p:cNvPr>
          <p:cNvSpPr>
            <a:spLocks noGrp="1" noChangeArrowheads="1"/>
          </p:cNvSpPr>
          <p:nvPr>
            <p:ph type="body" idx="4294967295"/>
          </p:nvPr>
        </p:nvSpPr>
        <p:spPr/>
        <p:txBody>
          <a:bodyPr/>
          <a:lstStyle/>
          <a:p>
            <a:r>
              <a:rPr lang="en-US" altLang="en-PK"/>
              <a:t>The picture that you have just seen shows the ETVX model</a:t>
            </a:r>
          </a:p>
          <a:p>
            <a:r>
              <a:rPr lang="en-US" altLang="en-PK"/>
              <a:t>Let’s now apply this model to the inspection process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7645E629-17C4-6723-3352-E8B126DBE34D}"/>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8A27A7-BCE2-40A5-B78F-9A668FD909D4}" type="slidenum">
              <a:rPr lang="en-US" altLang="en-US" sz="1400">
                <a:latin typeface="Times New Roman" panose="02020603050405020304" pitchFamily="18" charset="0"/>
              </a:rPr>
              <a:pPr>
                <a:spcBef>
                  <a:spcPct val="0"/>
                </a:spcBef>
                <a:buClrTx/>
                <a:buSzTx/>
                <a:buFontTx/>
                <a:buNone/>
              </a:pPr>
              <a:t>48</a:t>
            </a:fld>
            <a:endParaRPr lang="en-US" altLang="en-US" sz="1400">
              <a:latin typeface="Times New Roman" panose="02020603050405020304" pitchFamily="18" charset="0"/>
            </a:endParaRPr>
          </a:p>
        </p:txBody>
      </p:sp>
      <p:sp>
        <p:nvSpPr>
          <p:cNvPr id="28675" name="Rectangle 2">
            <a:extLst>
              <a:ext uri="{FF2B5EF4-FFF2-40B4-BE49-F238E27FC236}">
                <a16:creationId xmlns:a16="http://schemas.microsoft.com/office/drawing/2014/main" id="{8E7889AC-7110-A9AF-B4DC-9EA81F084FE5}"/>
              </a:ext>
            </a:extLst>
          </p:cNvPr>
          <p:cNvSpPr>
            <a:spLocks noGrp="1" noChangeArrowheads="1"/>
          </p:cNvSpPr>
          <p:nvPr>
            <p:ph type="title" idx="4294967295"/>
          </p:nvPr>
        </p:nvSpPr>
        <p:spPr>
          <a:xfrm>
            <a:off x="2209800" y="304800"/>
            <a:ext cx="7772400" cy="1143000"/>
          </a:xfrm>
        </p:spPr>
        <p:txBody>
          <a:bodyPr/>
          <a:lstStyle/>
          <a:p>
            <a:pPr eaLnBrk="1" hangingPunct="1"/>
            <a:r>
              <a:rPr lang="en-US" altLang="en-US" sz="4000"/>
              <a:t>Practices in the Inspection Process</a:t>
            </a:r>
          </a:p>
        </p:txBody>
      </p:sp>
      <p:sp>
        <p:nvSpPr>
          <p:cNvPr id="28676" name="Rectangle 3">
            <a:extLst>
              <a:ext uri="{FF2B5EF4-FFF2-40B4-BE49-F238E27FC236}">
                <a16:creationId xmlns:a16="http://schemas.microsoft.com/office/drawing/2014/main" id="{45DA8109-1EE9-01B2-6FBE-81E77334D38E}"/>
              </a:ext>
            </a:extLst>
          </p:cNvPr>
          <p:cNvSpPr>
            <a:spLocks noChangeArrowheads="1"/>
          </p:cNvSpPr>
          <p:nvPr/>
        </p:nvSpPr>
        <p:spPr bwMode="auto">
          <a:xfrm>
            <a:off x="2514600" y="1447800"/>
            <a:ext cx="70866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8677" name="Line 4">
            <a:extLst>
              <a:ext uri="{FF2B5EF4-FFF2-40B4-BE49-F238E27FC236}">
                <a16:creationId xmlns:a16="http://schemas.microsoft.com/office/drawing/2014/main" id="{5CE0C86D-902A-E482-CEC1-6E67AD037A7D}"/>
              </a:ext>
            </a:extLst>
          </p:cNvPr>
          <p:cNvSpPr>
            <a:spLocks noChangeShapeType="1"/>
          </p:cNvSpPr>
          <p:nvPr/>
        </p:nvSpPr>
        <p:spPr bwMode="auto">
          <a:xfrm>
            <a:off x="4419600" y="14478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a:extLst>
              <a:ext uri="{FF2B5EF4-FFF2-40B4-BE49-F238E27FC236}">
                <a16:creationId xmlns:a16="http://schemas.microsoft.com/office/drawing/2014/main" id="{7EC15FE8-9335-DDAA-B987-E46AC52AFBCF}"/>
              </a:ext>
            </a:extLst>
          </p:cNvPr>
          <p:cNvSpPr>
            <a:spLocks noChangeShapeType="1"/>
          </p:cNvSpPr>
          <p:nvPr/>
        </p:nvSpPr>
        <p:spPr bwMode="auto">
          <a:xfrm>
            <a:off x="7772400" y="14478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a:extLst>
              <a:ext uri="{FF2B5EF4-FFF2-40B4-BE49-F238E27FC236}">
                <a16:creationId xmlns:a16="http://schemas.microsoft.com/office/drawing/2014/main" id="{1EDE4A63-634A-160C-4651-41B100678BE8}"/>
              </a:ext>
            </a:extLst>
          </p:cNvPr>
          <p:cNvSpPr>
            <a:spLocks noChangeShapeType="1"/>
          </p:cNvSpPr>
          <p:nvPr/>
        </p:nvSpPr>
        <p:spPr bwMode="auto">
          <a:xfrm>
            <a:off x="4419600" y="38862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a:extLst>
              <a:ext uri="{FF2B5EF4-FFF2-40B4-BE49-F238E27FC236}">
                <a16:creationId xmlns:a16="http://schemas.microsoft.com/office/drawing/2014/main" id="{D19E6945-6284-90D1-742D-DF73B1773CF3}"/>
              </a:ext>
            </a:extLst>
          </p:cNvPr>
          <p:cNvSpPr>
            <a:spLocks noChangeShapeType="1"/>
          </p:cNvSpPr>
          <p:nvPr/>
        </p:nvSpPr>
        <p:spPr bwMode="auto">
          <a:xfrm>
            <a:off x="4191000" y="1905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1" name="Arc 13">
            <a:extLst>
              <a:ext uri="{FF2B5EF4-FFF2-40B4-BE49-F238E27FC236}">
                <a16:creationId xmlns:a16="http://schemas.microsoft.com/office/drawing/2014/main" id="{19EE7507-4F40-6DFF-D451-D38F43E8438F}"/>
              </a:ext>
            </a:extLst>
          </p:cNvPr>
          <p:cNvSpPr>
            <a:spLocks/>
          </p:cNvSpPr>
          <p:nvPr/>
        </p:nvSpPr>
        <p:spPr bwMode="auto">
          <a:xfrm>
            <a:off x="5715000" y="3581400"/>
            <a:ext cx="762000" cy="533400"/>
          </a:xfrm>
          <a:custGeom>
            <a:avLst/>
            <a:gdLst>
              <a:gd name="T0" fmla="*/ 10099604 w 43200"/>
              <a:gd name="T1" fmla="*/ 0 h 40271"/>
              <a:gd name="T2" fmla="*/ 1474452 w 43200"/>
              <a:gd name="T3" fmla="*/ 907181 h 40271"/>
              <a:gd name="T4" fmla="*/ 6720417 w 43200"/>
              <a:gd name="T5" fmla="*/ 3275580 h 40271"/>
              <a:gd name="T6" fmla="*/ 0 60000 65536"/>
              <a:gd name="T7" fmla="*/ 0 60000 65536"/>
              <a:gd name="T8" fmla="*/ 0 60000 65536"/>
              <a:gd name="T9" fmla="*/ 0 w 43200"/>
              <a:gd name="T10" fmla="*/ 0 h 40271"/>
              <a:gd name="T11" fmla="*/ 43200 w 43200"/>
              <a:gd name="T12" fmla="*/ 40271 h 40271"/>
            </a:gdLst>
            <a:ahLst/>
            <a:cxnLst>
              <a:cxn ang="T6">
                <a:pos x="T0" y="T1"/>
              </a:cxn>
              <a:cxn ang="T7">
                <a:pos x="T2" y="T3"/>
              </a:cxn>
              <a:cxn ang="T8">
                <a:pos x="T4" y="T5"/>
              </a:cxn>
            </a:cxnLst>
            <a:rect l="T9" t="T10" r="T11" b="T12"/>
            <a:pathLst>
              <a:path w="43200" h="40271" fill="none" extrusionOk="0">
                <a:moveTo>
                  <a:pt x="32460" y="0"/>
                </a:moveTo>
                <a:cubicBezTo>
                  <a:pt x="39109" y="3867"/>
                  <a:pt x="43200" y="10979"/>
                  <a:pt x="43200" y="18671"/>
                </a:cubicBezTo>
                <a:cubicBezTo>
                  <a:pt x="43200" y="30600"/>
                  <a:pt x="33529" y="40271"/>
                  <a:pt x="21600" y="40271"/>
                </a:cubicBezTo>
                <a:cubicBezTo>
                  <a:pt x="9670" y="40271"/>
                  <a:pt x="0" y="30600"/>
                  <a:pt x="0" y="18671"/>
                </a:cubicBezTo>
                <a:cubicBezTo>
                  <a:pt x="-1" y="13763"/>
                  <a:pt x="1671" y="9001"/>
                  <a:pt x="4738" y="5170"/>
                </a:cubicBezTo>
              </a:path>
              <a:path w="43200" h="40271" stroke="0" extrusionOk="0">
                <a:moveTo>
                  <a:pt x="32460" y="0"/>
                </a:moveTo>
                <a:cubicBezTo>
                  <a:pt x="39109" y="3867"/>
                  <a:pt x="43200" y="10979"/>
                  <a:pt x="43200" y="18671"/>
                </a:cubicBezTo>
                <a:cubicBezTo>
                  <a:pt x="43200" y="30600"/>
                  <a:pt x="33529" y="40271"/>
                  <a:pt x="21600" y="40271"/>
                </a:cubicBezTo>
                <a:cubicBezTo>
                  <a:pt x="9670" y="40271"/>
                  <a:pt x="0" y="30600"/>
                  <a:pt x="0" y="18671"/>
                </a:cubicBezTo>
                <a:cubicBezTo>
                  <a:pt x="-1" y="13763"/>
                  <a:pt x="1671" y="9001"/>
                  <a:pt x="4738" y="5170"/>
                </a:cubicBezTo>
                <a:lnTo>
                  <a:pt x="21600" y="18671"/>
                </a:lnTo>
                <a:lnTo>
                  <a:pt x="32460"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2" name="Line 14">
            <a:extLst>
              <a:ext uri="{FF2B5EF4-FFF2-40B4-BE49-F238E27FC236}">
                <a16:creationId xmlns:a16="http://schemas.microsoft.com/office/drawing/2014/main" id="{D8229ED2-C811-B4CC-0F8E-4B6D156C5E96}"/>
              </a:ext>
            </a:extLst>
          </p:cNvPr>
          <p:cNvSpPr>
            <a:spLocks noChangeShapeType="1"/>
          </p:cNvSpPr>
          <p:nvPr/>
        </p:nvSpPr>
        <p:spPr bwMode="auto">
          <a:xfrm>
            <a:off x="7543800" y="4724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Text Box 15">
            <a:extLst>
              <a:ext uri="{FF2B5EF4-FFF2-40B4-BE49-F238E27FC236}">
                <a16:creationId xmlns:a16="http://schemas.microsoft.com/office/drawing/2014/main" id="{20D64877-9F6E-9456-7914-B65C78EE53C7}"/>
              </a:ext>
            </a:extLst>
          </p:cNvPr>
          <p:cNvSpPr txBox="1">
            <a:spLocks noChangeArrowheads="1"/>
          </p:cNvSpPr>
          <p:nvPr/>
        </p:nvSpPr>
        <p:spPr bwMode="auto">
          <a:xfrm>
            <a:off x="2590801" y="2300289"/>
            <a:ext cx="18589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dirty="0">
                <a:latin typeface="Times New Roman" panose="02020603050405020304" pitchFamily="18" charset="0"/>
              </a:rPr>
              <a:t> Policy</a:t>
            </a:r>
          </a:p>
          <a:p>
            <a:pPr eaLnBrk="1" hangingPunct="1">
              <a:spcBef>
                <a:spcPct val="0"/>
              </a:spcBef>
              <a:buClrTx/>
              <a:buSzTx/>
              <a:buFontTx/>
              <a:buChar char="-"/>
            </a:pPr>
            <a:r>
              <a:rPr lang="en-US" altLang="en-US" sz="2000" dirty="0">
                <a:latin typeface="Times New Roman" panose="02020603050405020304" pitchFamily="18" charset="0"/>
              </a:rPr>
              <a:t> Procedures</a:t>
            </a:r>
          </a:p>
          <a:p>
            <a:pPr eaLnBrk="1" hangingPunct="1">
              <a:spcBef>
                <a:spcPct val="0"/>
              </a:spcBef>
              <a:buClrTx/>
              <a:buSzTx/>
              <a:buFontTx/>
              <a:buChar char="-"/>
            </a:pPr>
            <a:r>
              <a:rPr lang="en-US" altLang="en-US" sz="2000" dirty="0">
                <a:latin typeface="Times New Roman" panose="02020603050405020304" pitchFamily="18" charset="0"/>
              </a:rPr>
              <a:t> Resources</a:t>
            </a:r>
          </a:p>
          <a:p>
            <a:pPr eaLnBrk="1" hangingPunct="1">
              <a:spcBef>
                <a:spcPct val="0"/>
              </a:spcBef>
              <a:buClrTx/>
              <a:buSzTx/>
              <a:buFontTx/>
              <a:buChar char="-"/>
            </a:pPr>
            <a:r>
              <a:rPr lang="en-US" altLang="en-US" sz="2000" dirty="0">
                <a:latin typeface="Times New Roman" panose="02020603050405020304" pitchFamily="18" charset="0"/>
              </a:rPr>
              <a:t> Training</a:t>
            </a:r>
          </a:p>
          <a:p>
            <a:pPr lvl="1" eaLnBrk="1" hangingPunct="1">
              <a:spcBef>
                <a:spcPct val="0"/>
              </a:spcBef>
              <a:buClrTx/>
              <a:buSzTx/>
              <a:buFontTx/>
              <a:buChar char="-"/>
            </a:pPr>
            <a:r>
              <a:rPr lang="en-US" altLang="en-US" sz="2000" dirty="0">
                <a:latin typeface="Times New Roman" panose="02020603050405020304" pitchFamily="18" charset="0"/>
              </a:rPr>
              <a:t> Moderator</a:t>
            </a:r>
          </a:p>
          <a:p>
            <a:pPr lvl="1" eaLnBrk="1" hangingPunct="1">
              <a:spcBef>
                <a:spcPct val="0"/>
              </a:spcBef>
              <a:buClrTx/>
              <a:buSzTx/>
              <a:buFontTx/>
              <a:buChar char="-"/>
            </a:pPr>
            <a:r>
              <a:rPr lang="en-US" altLang="en-US" sz="2000" dirty="0">
                <a:latin typeface="Times New Roman" panose="02020603050405020304" pitchFamily="18" charset="0"/>
              </a:rPr>
              <a:t> Inspectors</a:t>
            </a:r>
          </a:p>
        </p:txBody>
      </p:sp>
      <p:sp>
        <p:nvSpPr>
          <p:cNvPr id="28684" name="Text Box 16">
            <a:extLst>
              <a:ext uri="{FF2B5EF4-FFF2-40B4-BE49-F238E27FC236}">
                <a16:creationId xmlns:a16="http://schemas.microsoft.com/office/drawing/2014/main" id="{CE1A766E-0EDD-4724-236E-1186B4EA4D7A}"/>
              </a:ext>
            </a:extLst>
          </p:cNvPr>
          <p:cNvSpPr txBox="1">
            <a:spLocks noChangeArrowheads="1"/>
          </p:cNvSpPr>
          <p:nvPr/>
        </p:nvSpPr>
        <p:spPr bwMode="auto">
          <a:xfrm>
            <a:off x="3046414" y="16002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Entry</a:t>
            </a:r>
          </a:p>
        </p:txBody>
      </p:sp>
      <p:sp>
        <p:nvSpPr>
          <p:cNvPr id="28685" name="Text Box 17">
            <a:extLst>
              <a:ext uri="{FF2B5EF4-FFF2-40B4-BE49-F238E27FC236}">
                <a16:creationId xmlns:a16="http://schemas.microsoft.com/office/drawing/2014/main" id="{E8A24F0F-5792-47A6-90FB-0C8AE8E16514}"/>
              </a:ext>
            </a:extLst>
          </p:cNvPr>
          <p:cNvSpPr txBox="1">
            <a:spLocks noChangeArrowheads="1"/>
          </p:cNvSpPr>
          <p:nvPr/>
        </p:nvSpPr>
        <p:spPr bwMode="auto">
          <a:xfrm>
            <a:off x="8283576" y="16002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eXit</a:t>
            </a:r>
          </a:p>
        </p:txBody>
      </p:sp>
      <p:sp>
        <p:nvSpPr>
          <p:cNvPr id="28686" name="Text Box 18">
            <a:extLst>
              <a:ext uri="{FF2B5EF4-FFF2-40B4-BE49-F238E27FC236}">
                <a16:creationId xmlns:a16="http://schemas.microsoft.com/office/drawing/2014/main" id="{D5411452-3544-BC7A-8DB5-332D23EDF653}"/>
              </a:ext>
            </a:extLst>
          </p:cNvPr>
          <p:cNvSpPr txBox="1">
            <a:spLocks noChangeArrowheads="1"/>
          </p:cNvSpPr>
          <p:nvPr/>
        </p:nvSpPr>
        <p:spPr bwMode="auto">
          <a:xfrm>
            <a:off x="7742239" y="2300289"/>
            <a:ext cx="18891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Record process</a:t>
            </a:r>
          </a:p>
          <a:p>
            <a:pPr eaLnBrk="1" hangingPunct="1">
              <a:spcBef>
                <a:spcPct val="0"/>
              </a:spcBef>
              <a:buClrTx/>
              <a:buSzTx/>
              <a:buFontTx/>
              <a:buNone/>
            </a:pPr>
            <a:r>
              <a:rPr lang="en-US" altLang="en-US" sz="2000">
                <a:latin typeface="Times New Roman" panose="02020603050405020304" pitchFamily="18" charset="0"/>
              </a:rPr>
              <a:t>    data</a:t>
            </a:r>
          </a:p>
          <a:p>
            <a:pPr eaLnBrk="1" hangingPunct="1">
              <a:spcBef>
                <a:spcPct val="0"/>
              </a:spcBef>
              <a:buClrTx/>
              <a:buSzTx/>
              <a:buFontTx/>
              <a:buChar char="-"/>
            </a:pPr>
            <a:r>
              <a:rPr lang="en-US" altLang="en-US" sz="2000">
                <a:latin typeface="Times New Roman" panose="02020603050405020304" pitchFamily="18" charset="0"/>
              </a:rPr>
              <a:t> Record defect</a:t>
            </a:r>
          </a:p>
          <a:p>
            <a:pPr eaLnBrk="1" hangingPunct="1">
              <a:spcBef>
                <a:spcPct val="0"/>
              </a:spcBef>
              <a:buClrTx/>
              <a:buSzTx/>
              <a:buFontTx/>
              <a:buNone/>
            </a:pPr>
            <a:r>
              <a:rPr lang="en-US" altLang="en-US" sz="2000">
                <a:latin typeface="Times New Roman" panose="02020603050405020304" pitchFamily="18" charset="0"/>
              </a:rPr>
              <a:t>    data</a:t>
            </a:r>
          </a:p>
          <a:p>
            <a:pPr eaLnBrk="1" hangingPunct="1">
              <a:spcBef>
                <a:spcPct val="0"/>
              </a:spcBef>
              <a:buClrTx/>
              <a:buSzTx/>
              <a:buFontTx/>
              <a:buChar char="-"/>
            </a:pPr>
            <a:r>
              <a:rPr lang="en-US" altLang="en-US" sz="2000">
                <a:latin typeface="Times New Roman" panose="02020603050405020304" pitchFamily="18" charset="0"/>
              </a:rPr>
              <a:t> Rework </a:t>
            </a:r>
          </a:p>
          <a:p>
            <a:pPr eaLnBrk="1" hangingPunct="1">
              <a:spcBef>
                <a:spcPct val="0"/>
              </a:spcBef>
              <a:buClrTx/>
              <a:buSzTx/>
              <a:buFontTx/>
              <a:buNone/>
            </a:pPr>
            <a:r>
              <a:rPr lang="en-US" altLang="en-US" sz="2000">
                <a:latin typeface="Times New Roman" panose="02020603050405020304" pitchFamily="18" charset="0"/>
              </a:rPr>
              <a:t>    completed</a:t>
            </a:r>
          </a:p>
        </p:txBody>
      </p:sp>
      <p:sp>
        <p:nvSpPr>
          <p:cNvPr id="28687" name="Text Box 19">
            <a:extLst>
              <a:ext uri="{FF2B5EF4-FFF2-40B4-BE49-F238E27FC236}">
                <a16:creationId xmlns:a16="http://schemas.microsoft.com/office/drawing/2014/main" id="{4CAA5CA4-2F46-1649-BB37-137EFF3CB74D}"/>
              </a:ext>
            </a:extLst>
          </p:cNvPr>
          <p:cNvSpPr txBox="1">
            <a:spLocks noChangeArrowheads="1"/>
          </p:cNvSpPr>
          <p:nvPr/>
        </p:nvSpPr>
        <p:spPr bwMode="auto">
          <a:xfrm>
            <a:off x="4732338" y="1981201"/>
            <a:ext cx="27352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Inspections are planned</a:t>
            </a:r>
          </a:p>
          <a:p>
            <a:pPr eaLnBrk="1" hangingPunct="1">
              <a:spcBef>
                <a:spcPct val="0"/>
              </a:spcBef>
              <a:buClrTx/>
              <a:buSzTx/>
              <a:buFontTx/>
              <a:buChar char="-"/>
            </a:pPr>
            <a:r>
              <a:rPr lang="en-US" altLang="en-US" sz="2000">
                <a:latin typeface="Times New Roman" panose="02020603050405020304" pitchFamily="18" charset="0"/>
              </a:rPr>
              <a:t> Perform inspections</a:t>
            </a:r>
          </a:p>
          <a:p>
            <a:pPr eaLnBrk="1" hangingPunct="1">
              <a:spcBef>
                <a:spcPct val="0"/>
              </a:spcBef>
              <a:buClrTx/>
              <a:buSzTx/>
              <a:buFontTx/>
              <a:buChar char="-"/>
            </a:pPr>
            <a:r>
              <a:rPr lang="en-US" altLang="en-US" sz="2000">
                <a:latin typeface="Times New Roman" panose="02020603050405020304" pitchFamily="18" charset="0"/>
              </a:rPr>
              <a:t> Record data on conduct</a:t>
            </a:r>
          </a:p>
          <a:p>
            <a:pPr eaLnBrk="1" hangingPunct="1">
              <a:spcBef>
                <a:spcPct val="0"/>
              </a:spcBef>
              <a:buClrTx/>
              <a:buSzTx/>
              <a:buFontTx/>
              <a:buChar char="-"/>
            </a:pPr>
            <a:r>
              <a:rPr lang="en-US" altLang="en-US" sz="2000">
                <a:latin typeface="Times New Roman" panose="02020603050405020304" pitchFamily="18" charset="0"/>
              </a:rPr>
              <a:t> Record data on results</a:t>
            </a:r>
          </a:p>
          <a:p>
            <a:pPr eaLnBrk="1" hangingPunct="1">
              <a:spcBef>
                <a:spcPct val="0"/>
              </a:spcBef>
              <a:buClrTx/>
              <a:buSzTx/>
              <a:buFontTx/>
              <a:buChar char="-"/>
            </a:pPr>
            <a:r>
              <a:rPr lang="en-US" altLang="en-US" sz="2000">
                <a:latin typeface="Times New Roman" panose="02020603050405020304" pitchFamily="18" charset="0"/>
              </a:rPr>
              <a:t> Plans are documented</a:t>
            </a:r>
          </a:p>
        </p:txBody>
      </p:sp>
      <p:sp>
        <p:nvSpPr>
          <p:cNvPr id="28688" name="Text Box 20">
            <a:extLst>
              <a:ext uri="{FF2B5EF4-FFF2-40B4-BE49-F238E27FC236}">
                <a16:creationId xmlns:a16="http://schemas.microsoft.com/office/drawing/2014/main" id="{713917E0-007D-957F-9716-32E53E753BEA}"/>
              </a:ext>
            </a:extLst>
          </p:cNvPr>
          <p:cNvSpPr txBox="1">
            <a:spLocks noChangeArrowheads="1"/>
          </p:cNvSpPr>
          <p:nvPr/>
        </p:nvSpPr>
        <p:spPr bwMode="auto">
          <a:xfrm>
            <a:off x="5692775" y="1600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Tasks</a:t>
            </a:r>
          </a:p>
        </p:txBody>
      </p:sp>
      <p:sp>
        <p:nvSpPr>
          <p:cNvPr id="28689" name="Text Box 21">
            <a:extLst>
              <a:ext uri="{FF2B5EF4-FFF2-40B4-BE49-F238E27FC236}">
                <a16:creationId xmlns:a16="http://schemas.microsoft.com/office/drawing/2014/main" id="{F1E593D4-DACC-72D6-DAAF-D2A576CB9C10}"/>
              </a:ext>
            </a:extLst>
          </p:cNvPr>
          <p:cNvSpPr txBox="1">
            <a:spLocks noChangeArrowheads="1"/>
          </p:cNvSpPr>
          <p:nvPr/>
        </p:nvSpPr>
        <p:spPr bwMode="auto">
          <a:xfrm>
            <a:off x="4540250" y="4708526"/>
            <a:ext cx="3079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Reviews with management</a:t>
            </a:r>
          </a:p>
          <a:p>
            <a:pPr eaLnBrk="1" hangingPunct="1">
              <a:spcBef>
                <a:spcPct val="0"/>
              </a:spcBef>
              <a:buClrTx/>
              <a:buSzTx/>
              <a:buFontTx/>
              <a:buChar char="-"/>
            </a:pPr>
            <a:r>
              <a:rPr lang="en-US" altLang="en-US" sz="2000">
                <a:latin typeface="Times New Roman" panose="02020603050405020304" pitchFamily="18" charset="0"/>
              </a:rPr>
              <a:t> Inspection activities</a:t>
            </a:r>
          </a:p>
          <a:p>
            <a:pPr eaLnBrk="1" hangingPunct="1">
              <a:spcBef>
                <a:spcPct val="0"/>
              </a:spcBef>
              <a:buClrTx/>
              <a:buSzTx/>
              <a:buFontTx/>
              <a:buNone/>
            </a:pPr>
            <a:r>
              <a:rPr lang="en-US" altLang="en-US" sz="2000">
                <a:latin typeface="Times New Roman" panose="02020603050405020304" pitchFamily="18" charset="0"/>
              </a:rPr>
              <a:t>     measured</a:t>
            </a:r>
          </a:p>
        </p:txBody>
      </p:sp>
      <p:sp>
        <p:nvSpPr>
          <p:cNvPr id="28690" name="Text Box 22">
            <a:extLst>
              <a:ext uri="{FF2B5EF4-FFF2-40B4-BE49-F238E27FC236}">
                <a16:creationId xmlns:a16="http://schemas.microsoft.com/office/drawing/2014/main" id="{2B3BBC33-B7D6-54A1-033F-24F3A7689B8D}"/>
              </a:ext>
            </a:extLst>
          </p:cNvPr>
          <p:cNvSpPr txBox="1">
            <a:spLocks noChangeArrowheads="1"/>
          </p:cNvSpPr>
          <p:nvPr/>
        </p:nvSpPr>
        <p:spPr bwMode="auto">
          <a:xfrm>
            <a:off x="4572000" y="4191000"/>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Validation/Verification</a:t>
            </a:r>
          </a:p>
        </p:txBody>
      </p:sp>
      <p:sp>
        <p:nvSpPr>
          <p:cNvPr id="28691" name="Text Box 23">
            <a:extLst>
              <a:ext uri="{FF2B5EF4-FFF2-40B4-BE49-F238E27FC236}">
                <a16:creationId xmlns:a16="http://schemas.microsoft.com/office/drawing/2014/main" id="{D9B9FE83-6FC8-782A-08D6-FC6C7FDE3E86}"/>
              </a:ext>
            </a:extLst>
          </p:cNvPr>
          <p:cNvSpPr txBox="1">
            <a:spLocks noChangeArrowheads="1"/>
          </p:cNvSpPr>
          <p:nvPr/>
        </p:nvSpPr>
        <p:spPr bwMode="auto">
          <a:xfrm>
            <a:off x="1600201" y="1714500"/>
            <a:ext cx="86677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latin typeface="Times New Roman" panose="02020603050405020304" pitchFamily="18" charset="0"/>
              </a:rPr>
              <a:t>Work</a:t>
            </a:r>
          </a:p>
          <a:p>
            <a:pPr algn="ctr" eaLnBrk="1" hangingPunct="1">
              <a:spcBef>
                <a:spcPct val="0"/>
              </a:spcBef>
              <a:buClrTx/>
              <a:buSzTx/>
              <a:buFontTx/>
              <a:buNone/>
            </a:pPr>
            <a:r>
              <a:rPr lang="en-US" altLang="en-US" sz="1400">
                <a:latin typeface="Times New Roman" panose="02020603050405020304" pitchFamily="18" charset="0"/>
              </a:rPr>
              <a:t>product</a:t>
            </a:r>
          </a:p>
          <a:p>
            <a:pPr algn="ctr" eaLnBrk="1" hangingPunct="1">
              <a:spcBef>
                <a:spcPct val="0"/>
              </a:spcBef>
              <a:buClrTx/>
              <a:buSzTx/>
              <a:buFontTx/>
              <a:buNone/>
            </a:pPr>
            <a:r>
              <a:rPr lang="en-US" altLang="en-US" sz="1400">
                <a:latin typeface="Times New Roman" panose="02020603050405020304" pitchFamily="18" charset="0"/>
              </a:rPr>
              <a:t>to be</a:t>
            </a:r>
          </a:p>
          <a:p>
            <a:pPr algn="ctr" eaLnBrk="1" hangingPunct="1">
              <a:spcBef>
                <a:spcPct val="0"/>
              </a:spcBef>
              <a:buClrTx/>
              <a:buSzTx/>
              <a:buFontTx/>
              <a:buNone/>
            </a:pPr>
            <a:r>
              <a:rPr lang="en-US" altLang="en-US" sz="1400">
                <a:latin typeface="Times New Roman" panose="02020603050405020304" pitchFamily="18" charset="0"/>
              </a:rPr>
              <a:t>inspected</a:t>
            </a:r>
          </a:p>
        </p:txBody>
      </p:sp>
      <p:sp>
        <p:nvSpPr>
          <p:cNvPr id="28692" name="Line 24">
            <a:extLst>
              <a:ext uri="{FF2B5EF4-FFF2-40B4-BE49-F238E27FC236}">
                <a16:creationId xmlns:a16="http://schemas.microsoft.com/office/drawing/2014/main" id="{FB35D876-C33F-37A0-2CA4-4B6C5AB983B3}"/>
              </a:ext>
            </a:extLst>
          </p:cNvPr>
          <p:cNvSpPr>
            <a:spLocks noChangeShapeType="1"/>
          </p:cNvSpPr>
          <p:nvPr/>
        </p:nvSpPr>
        <p:spPr bwMode="auto">
          <a:xfrm>
            <a:off x="2057400" y="26670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5">
            <a:extLst>
              <a:ext uri="{FF2B5EF4-FFF2-40B4-BE49-F238E27FC236}">
                <a16:creationId xmlns:a16="http://schemas.microsoft.com/office/drawing/2014/main" id="{46E79A58-4711-F8E2-2939-D37A36C90422}"/>
              </a:ext>
            </a:extLst>
          </p:cNvPr>
          <p:cNvSpPr>
            <a:spLocks noChangeShapeType="1"/>
          </p:cNvSpPr>
          <p:nvPr/>
        </p:nvSpPr>
        <p:spPr bwMode="auto">
          <a:xfrm>
            <a:off x="20574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Text Box 27">
            <a:extLst>
              <a:ext uri="{FF2B5EF4-FFF2-40B4-BE49-F238E27FC236}">
                <a16:creationId xmlns:a16="http://schemas.microsoft.com/office/drawing/2014/main" id="{C8533AEA-A1C9-EFDF-90ED-B77881AB85F6}"/>
              </a:ext>
            </a:extLst>
          </p:cNvPr>
          <p:cNvSpPr txBox="1">
            <a:spLocks noChangeArrowheads="1"/>
          </p:cNvSpPr>
          <p:nvPr/>
        </p:nvSpPr>
        <p:spPr bwMode="auto">
          <a:xfrm>
            <a:off x="9672638" y="4267201"/>
            <a:ext cx="8763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latin typeface="Times New Roman" panose="02020603050405020304" pitchFamily="18" charset="0"/>
              </a:rPr>
              <a:t>Inspected</a:t>
            </a:r>
          </a:p>
          <a:p>
            <a:pPr algn="ctr" eaLnBrk="1" hangingPunct="1">
              <a:spcBef>
                <a:spcPct val="0"/>
              </a:spcBef>
              <a:buClrTx/>
              <a:buSzTx/>
              <a:buFontTx/>
              <a:buNone/>
            </a:pPr>
            <a:r>
              <a:rPr lang="en-US" altLang="en-US" sz="1400">
                <a:latin typeface="Times New Roman" panose="02020603050405020304" pitchFamily="18" charset="0"/>
              </a:rPr>
              <a:t>work</a:t>
            </a:r>
          </a:p>
          <a:p>
            <a:pPr algn="ctr" eaLnBrk="1" hangingPunct="1">
              <a:spcBef>
                <a:spcPct val="0"/>
              </a:spcBef>
              <a:buClrTx/>
              <a:buSzTx/>
              <a:buFontTx/>
              <a:buNone/>
            </a:pPr>
            <a:r>
              <a:rPr lang="en-US" altLang="en-US" sz="1400">
                <a:latin typeface="Times New Roman" panose="02020603050405020304" pitchFamily="18" charset="0"/>
              </a:rPr>
              <a:t>product</a:t>
            </a:r>
          </a:p>
        </p:txBody>
      </p:sp>
      <p:sp>
        <p:nvSpPr>
          <p:cNvPr id="28695" name="Line 28">
            <a:extLst>
              <a:ext uri="{FF2B5EF4-FFF2-40B4-BE49-F238E27FC236}">
                <a16:creationId xmlns:a16="http://schemas.microsoft.com/office/drawing/2014/main" id="{2501C1DE-484D-BE27-7E40-57C3E77FCD91}"/>
              </a:ext>
            </a:extLst>
          </p:cNvPr>
          <p:cNvSpPr>
            <a:spLocks noChangeShapeType="1"/>
          </p:cNvSpPr>
          <p:nvPr/>
        </p:nvSpPr>
        <p:spPr bwMode="auto">
          <a:xfrm>
            <a:off x="9601200" y="3505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9">
            <a:extLst>
              <a:ext uri="{FF2B5EF4-FFF2-40B4-BE49-F238E27FC236}">
                <a16:creationId xmlns:a16="http://schemas.microsoft.com/office/drawing/2014/main" id="{86361E57-7142-9B2B-D6CA-A4456D4A00BA}"/>
              </a:ext>
            </a:extLst>
          </p:cNvPr>
          <p:cNvSpPr>
            <a:spLocks noChangeShapeType="1"/>
          </p:cNvSpPr>
          <p:nvPr/>
        </p:nvSpPr>
        <p:spPr bwMode="auto">
          <a:xfrm>
            <a:off x="10058400" y="35052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A106D7C3-CCF0-DB08-1754-B130648858FC}"/>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B7A0A2-65E9-4AA1-8823-60CDA4E65434}" type="slidenum">
              <a:rPr lang="en-US" altLang="en-US" sz="1400">
                <a:latin typeface="Times New Roman" panose="02020603050405020304" pitchFamily="18" charset="0"/>
              </a:rPr>
              <a:pPr>
                <a:spcBef>
                  <a:spcPct val="0"/>
                </a:spcBef>
                <a:buClrTx/>
                <a:buSzTx/>
                <a:buFontTx/>
                <a:buNone/>
              </a:pPr>
              <a:t>49</a:t>
            </a:fld>
            <a:endParaRPr lang="en-US" altLang="en-US" sz="1400">
              <a:latin typeface="Times New Roman" panose="02020603050405020304" pitchFamily="18" charset="0"/>
            </a:endParaRPr>
          </a:p>
        </p:txBody>
      </p:sp>
      <p:sp>
        <p:nvSpPr>
          <p:cNvPr id="29699" name="Rectangle 2">
            <a:extLst>
              <a:ext uri="{FF2B5EF4-FFF2-40B4-BE49-F238E27FC236}">
                <a16:creationId xmlns:a16="http://schemas.microsoft.com/office/drawing/2014/main" id="{6D17C2E6-DA1C-BCF1-DAB9-A622BB3C8AFC}"/>
              </a:ext>
            </a:extLst>
          </p:cNvPr>
          <p:cNvSpPr>
            <a:spLocks noGrp="1" noChangeArrowheads="1"/>
          </p:cNvSpPr>
          <p:nvPr>
            <p:ph type="title" idx="4294967295"/>
          </p:nvPr>
        </p:nvSpPr>
        <p:spPr/>
        <p:txBody>
          <a:bodyPr/>
          <a:lstStyle/>
          <a:p>
            <a:pPr eaLnBrk="1" hangingPunct="1"/>
            <a:r>
              <a:rPr lang="en-US" altLang="en-US"/>
              <a:t>Additional Purposes</a:t>
            </a:r>
          </a:p>
        </p:txBody>
      </p:sp>
      <p:sp>
        <p:nvSpPr>
          <p:cNvPr id="29700" name="Rectangle 3">
            <a:extLst>
              <a:ext uri="{FF2B5EF4-FFF2-40B4-BE49-F238E27FC236}">
                <a16:creationId xmlns:a16="http://schemas.microsoft.com/office/drawing/2014/main" id="{4BEF98E3-9F0D-2035-0E1A-DA8048580CF6}"/>
              </a:ext>
            </a:extLst>
          </p:cNvPr>
          <p:cNvSpPr>
            <a:spLocks noGrp="1" noChangeArrowheads="1"/>
          </p:cNvSpPr>
          <p:nvPr>
            <p:ph type="body" idx="4294967295"/>
          </p:nvPr>
        </p:nvSpPr>
        <p:spPr/>
        <p:txBody>
          <a:bodyPr/>
          <a:lstStyle/>
          <a:p>
            <a:pPr eaLnBrk="1" hangingPunct="1"/>
            <a:r>
              <a:rPr lang="en-US" altLang="en-US"/>
              <a:t>Improvement in productivity</a:t>
            </a:r>
          </a:p>
          <a:p>
            <a:pPr eaLnBrk="1" hangingPunct="1"/>
            <a:r>
              <a:rPr lang="en-US" altLang="en-US"/>
              <a:t>Education and increased knowledge sharing</a:t>
            </a:r>
          </a:p>
          <a:p>
            <a:pPr eaLnBrk="1" hangingPunct="1"/>
            <a:r>
              <a:rPr lang="en-US" altLang="en-US"/>
              <a:t>Developing backup/replacement capability</a:t>
            </a:r>
          </a:p>
          <a:p>
            <a:pPr eaLnBrk="1" hangingPunct="1"/>
            <a:r>
              <a:rPr lang="en-US" altLang="en-US"/>
              <a:t>Process improvement</a:t>
            </a:r>
          </a:p>
          <a:p>
            <a:pPr eaLnBrk="1" hangingPunct="1"/>
            <a:r>
              <a:rPr lang="en-US" altLang="en-US"/>
              <a:t>Early product quality visibility</a:t>
            </a:r>
          </a:p>
          <a:p>
            <a:pPr eaLnBrk="1" hangingPunct="1"/>
            <a:r>
              <a:rPr lang="en-US" altLang="en-US"/>
              <a:t>Product re-development</a:t>
            </a:r>
          </a:p>
          <a:p>
            <a:pPr eaLnBrk="1" hangingPunct="1"/>
            <a:r>
              <a:rPr lang="en-US" altLang="en-US"/>
              <a:t>Building team spirit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7BAB6044-4B8B-4A53-83DD-B8662AD6D9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006767-AC35-4BD0-AFBA-1544A6BEF108}" type="slidenum">
              <a:rPr lang="en-US" altLang="en-PK">
                <a:latin typeface="Arial Black" panose="020B0A04020102020204" pitchFamily="34" charset="0"/>
              </a:rPr>
              <a:pPr/>
              <a:t>5</a:t>
            </a:fld>
            <a:endParaRPr lang="en-US" altLang="en-PK">
              <a:latin typeface="Arial Black" panose="020B0A04020102020204" pitchFamily="34" charset="0"/>
            </a:endParaRPr>
          </a:p>
        </p:txBody>
      </p:sp>
      <p:sp>
        <p:nvSpPr>
          <p:cNvPr id="46083" name="Rectangle 2">
            <a:extLst>
              <a:ext uri="{FF2B5EF4-FFF2-40B4-BE49-F238E27FC236}">
                <a16:creationId xmlns:a16="http://schemas.microsoft.com/office/drawing/2014/main" id="{D315A6D2-8FFD-450F-BA2D-2A9B63F9FC56}"/>
              </a:ext>
            </a:extLst>
          </p:cNvPr>
          <p:cNvSpPr>
            <a:spLocks noGrp="1" noChangeArrowheads="1"/>
          </p:cNvSpPr>
          <p:nvPr>
            <p:ph type="title"/>
          </p:nvPr>
        </p:nvSpPr>
        <p:spPr/>
        <p:txBody>
          <a:bodyPr/>
          <a:lstStyle/>
          <a:p>
            <a:pPr eaLnBrk="1" hangingPunct="1"/>
            <a:r>
              <a:rPr lang="en-US" altLang="en-PK"/>
              <a:t>Inspections </a:t>
            </a:r>
          </a:p>
        </p:txBody>
      </p:sp>
      <p:sp>
        <p:nvSpPr>
          <p:cNvPr id="46084" name="Rectangle 3">
            <a:extLst>
              <a:ext uri="{FF2B5EF4-FFF2-40B4-BE49-F238E27FC236}">
                <a16:creationId xmlns:a16="http://schemas.microsoft.com/office/drawing/2014/main" id="{7CFEFF1E-D01C-4B37-B3E2-648BF86AD6FA}"/>
              </a:ext>
            </a:extLst>
          </p:cNvPr>
          <p:cNvSpPr>
            <a:spLocks noGrp="1" noChangeArrowheads="1"/>
          </p:cNvSpPr>
          <p:nvPr>
            <p:ph type="body" idx="1"/>
          </p:nvPr>
        </p:nvSpPr>
        <p:spPr/>
        <p:txBody>
          <a:bodyPr/>
          <a:lstStyle/>
          <a:p>
            <a:pPr eaLnBrk="1" hangingPunct="1"/>
            <a:r>
              <a:rPr lang="en-US" altLang="en-PK"/>
              <a:t>The primary purpose is to find defects, recording as a basis for analysis on the current project and for historical reference and for improvement for future projects, analyzing them, and initiating rework to correct the defects</a:t>
            </a:r>
          </a:p>
          <a:p>
            <a:pPr eaLnBrk="1" hangingPunct="1"/>
            <a:r>
              <a:rPr lang="en-US" altLang="en-PK"/>
              <a:t>Direct fault detection and removal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B70798A7-052B-0293-1A05-7603A77F0E50}"/>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146E46-3F64-4367-A3C7-17B802C0CF0B}" type="slidenum">
              <a:rPr lang="en-US" altLang="en-US" sz="1400">
                <a:latin typeface="Times New Roman" panose="02020603050405020304" pitchFamily="18" charset="0"/>
              </a:rPr>
              <a:pPr>
                <a:spcBef>
                  <a:spcPct val="0"/>
                </a:spcBef>
                <a:buClrTx/>
                <a:buSzTx/>
                <a:buFontTx/>
                <a:buNone/>
              </a:pPr>
              <a:t>50</a:t>
            </a:fld>
            <a:endParaRPr lang="en-US" altLang="en-US" sz="1400">
              <a:latin typeface="Times New Roman" panose="02020603050405020304" pitchFamily="18" charset="0"/>
            </a:endParaRPr>
          </a:p>
        </p:txBody>
      </p:sp>
      <p:sp>
        <p:nvSpPr>
          <p:cNvPr id="30723" name="Rectangle 2">
            <a:extLst>
              <a:ext uri="{FF2B5EF4-FFF2-40B4-BE49-F238E27FC236}">
                <a16:creationId xmlns:a16="http://schemas.microsoft.com/office/drawing/2014/main" id="{280791FF-B548-4682-D647-8DE8D6661209}"/>
              </a:ext>
            </a:extLst>
          </p:cNvPr>
          <p:cNvSpPr>
            <a:spLocks noGrp="1" noChangeArrowheads="1"/>
          </p:cNvSpPr>
          <p:nvPr>
            <p:ph type="title" idx="4294967295"/>
          </p:nvPr>
        </p:nvSpPr>
        <p:spPr/>
        <p:txBody>
          <a:bodyPr/>
          <a:lstStyle/>
          <a:p>
            <a:pPr eaLnBrk="1" hangingPunct="1"/>
            <a:r>
              <a:rPr lang="en-US" altLang="en-US"/>
              <a:t>Productivity Improvement</a:t>
            </a:r>
          </a:p>
        </p:txBody>
      </p:sp>
      <p:sp>
        <p:nvSpPr>
          <p:cNvPr id="30724" name="Rectangle 3">
            <a:extLst>
              <a:ext uri="{FF2B5EF4-FFF2-40B4-BE49-F238E27FC236}">
                <a16:creationId xmlns:a16="http://schemas.microsoft.com/office/drawing/2014/main" id="{08961F13-CC67-0768-178C-D7A80F175195}"/>
              </a:ext>
            </a:extLst>
          </p:cNvPr>
          <p:cNvSpPr>
            <a:spLocks noGrp="1" noChangeArrowheads="1"/>
          </p:cNvSpPr>
          <p:nvPr>
            <p:ph type="body" idx="4294967295"/>
          </p:nvPr>
        </p:nvSpPr>
        <p:spPr/>
        <p:txBody>
          <a:bodyPr/>
          <a:lstStyle/>
          <a:p>
            <a:pPr eaLnBrk="1" hangingPunct="1">
              <a:lnSpc>
                <a:spcPct val="80000"/>
              </a:lnSpc>
            </a:pPr>
            <a:r>
              <a:rPr lang="en-US" altLang="en-US"/>
              <a:t>Fagan calculated a 23% productivity improvement during the VTAM study – one of the first projects in which inspections were used</a:t>
            </a:r>
          </a:p>
          <a:p>
            <a:pPr eaLnBrk="1" hangingPunct="1">
              <a:lnSpc>
                <a:spcPct val="80000"/>
              </a:lnSpc>
            </a:pPr>
            <a:r>
              <a:rPr lang="en-US" altLang="en-US"/>
              <a:t>“An improvement in productivity is the most immediate effect of purging errors from the product”</a:t>
            </a:r>
          </a:p>
          <a:p>
            <a:pPr lvl="1" eaLnBrk="1" hangingPunct="1">
              <a:lnSpc>
                <a:spcPct val="80000"/>
              </a:lnSpc>
            </a:pPr>
            <a:r>
              <a:rPr lang="en-US" altLang="en-US"/>
              <a:t>Michael Fagan</a:t>
            </a:r>
          </a:p>
          <a:p>
            <a:pPr eaLnBrk="1" hangingPunct="1">
              <a:lnSpc>
                <a:spcPct val="80000"/>
              </a:lnSpc>
            </a:pPr>
            <a:r>
              <a:rPr lang="en-US" altLang="en-US"/>
              <a:t>“Inspection reduces the development cost during test by 50%” based on IBM studies</a:t>
            </a:r>
          </a:p>
          <a:p>
            <a:pPr lvl="1" eaLnBrk="1" hangingPunct="1">
              <a:lnSpc>
                <a:spcPct val="80000"/>
              </a:lnSpc>
            </a:pPr>
            <a:r>
              <a:rPr lang="en-US" altLang="en-US"/>
              <a:t>Norris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1EEBE2B7-9ADF-60A4-27D6-63479826B851}"/>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75CD76-488D-47D1-9EB8-56FFC5F14CA6}" type="slidenum">
              <a:rPr lang="en-US" altLang="en-US" sz="1400">
                <a:latin typeface="Times New Roman" panose="02020603050405020304" pitchFamily="18" charset="0"/>
              </a:rPr>
              <a:pPr>
                <a:spcBef>
                  <a:spcPct val="0"/>
                </a:spcBef>
                <a:buClrTx/>
                <a:buSzTx/>
                <a:buFontTx/>
                <a:buNone/>
              </a:pPr>
              <a:t>51</a:t>
            </a:fld>
            <a:endParaRPr lang="en-US"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5A5B3744-DC78-75DD-992F-D41FAC6FB485}"/>
              </a:ext>
            </a:extLst>
          </p:cNvPr>
          <p:cNvSpPr>
            <a:spLocks noGrp="1" noChangeArrowheads="1"/>
          </p:cNvSpPr>
          <p:nvPr>
            <p:ph type="title" idx="4294967295"/>
          </p:nvPr>
        </p:nvSpPr>
        <p:spPr/>
        <p:txBody>
          <a:bodyPr/>
          <a:lstStyle/>
          <a:p>
            <a:pPr eaLnBrk="1" hangingPunct="1"/>
            <a:r>
              <a:rPr lang="en-US" altLang="en-US" sz="4000"/>
              <a:t>Education and Increased Knowledge Sharing</a:t>
            </a:r>
          </a:p>
        </p:txBody>
      </p:sp>
      <p:sp>
        <p:nvSpPr>
          <p:cNvPr id="31748" name="Rectangle 3">
            <a:extLst>
              <a:ext uri="{FF2B5EF4-FFF2-40B4-BE49-F238E27FC236}">
                <a16:creationId xmlns:a16="http://schemas.microsoft.com/office/drawing/2014/main" id="{5055A1A4-9B0A-EF54-0C90-5C65A1DC4AB6}"/>
              </a:ext>
            </a:extLst>
          </p:cNvPr>
          <p:cNvSpPr>
            <a:spLocks noGrp="1" noChangeArrowheads="1"/>
          </p:cNvSpPr>
          <p:nvPr>
            <p:ph type="body" idx="4294967295"/>
          </p:nvPr>
        </p:nvSpPr>
        <p:spPr/>
        <p:txBody>
          <a:bodyPr/>
          <a:lstStyle/>
          <a:p>
            <a:pPr eaLnBrk="1" hangingPunct="1"/>
            <a:r>
              <a:rPr lang="en-US" altLang="en-US"/>
              <a:t>Overview activity</a:t>
            </a:r>
          </a:p>
          <a:p>
            <a:pPr eaLnBrk="1" hangingPunct="1"/>
            <a:r>
              <a:rPr lang="en-US" altLang="en-US"/>
              <a:t>Preparation activity</a:t>
            </a:r>
          </a:p>
          <a:p>
            <a:pPr eaLnBrk="1" hangingPunct="1"/>
            <a:r>
              <a:rPr lang="en-US" altLang="en-US"/>
              <a:t>Inspection meeting</a:t>
            </a:r>
          </a:p>
          <a:p>
            <a:pPr eaLnBrk="1" hangingPunct="1"/>
            <a:r>
              <a:rPr lang="en-US" altLang="en-US"/>
              <a:t>Analysis meeting (causes of defect)</a:t>
            </a:r>
          </a:p>
          <a:p>
            <a:pPr eaLnBrk="1" hangingPunct="1"/>
            <a:r>
              <a:rPr lang="en-US" altLang="en-US"/>
              <a:t>Prevention meeting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23E6FBBC-0242-1DB1-8328-3DCA6E8B1D38}"/>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05D300E-5E97-4D4D-B873-8C3790B566C4}" type="slidenum">
              <a:rPr lang="en-US" altLang="en-US" sz="1400">
                <a:latin typeface="Times New Roman" panose="02020603050405020304" pitchFamily="18" charset="0"/>
              </a:rPr>
              <a:pPr>
                <a:spcBef>
                  <a:spcPct val="0"/>
                </a:spcBef>
                <a:buClrTx/>
                <a:buSzTx/>
                <a:buFontTx/>
                <a:buNone/>
              </a:pPr>
              <a:t>52</a:t>
            </a:fld>
            <a:endParaRPr lang="en-US"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9AA5D8CD-F88D-FCBF-9E96-B0C9FBC08526}"/>
              </a:ext>
            </a:extLst>
          </p:cNvPr>
          <p:cNvSpPr>
            <a:spLocks noGrp="1" noChangeArrowheads="1"/>
          </p:cNvSpPr>
          <p:nvPr>
            <p:ph type="title" idx="4294967295"/>
          </p:nvPr>
        </p:nvSpPr>
        <p:spPr/>
        <p:txBody>
          <a:bodyPr/>
          <a:lstStyle/>
          <a:p>
            <a:pPr eaLnBrk="1" hangingPunct="1"/>
            <a:r>
              <a:rPr lang="en-US" altLang="en-US" sz="4000"/>
              <a:t>Back-Up/Replacement Capability - 1</a:t>
            </a:r>
          </a:p>
        </p:txBody>
      </p:sp>
      <p:sp>
        <p:nvSpPr>
          <p:cNvPr id="32772" name="Rectangle 3">
            <a:extLst>
              <a:ext uri="{FF2B5EF4-FFF2-40B4-BE49-F238E27FC236}">
                <a16:creationId xmlns:a16="http://schemas.microsoft.com/office/drawing/2014/main" id="{7E2C2F08-1AD6-1B63-24B7-95CFBC6BE57C}"/>
              </a:ext>
            </a:extLst>
          </p:cNvPr>
          <p:cNvSpPr>
            <a:spLocks noGrp="1" noChangeArrowheads="1"/>
          </p:cNvSpPr>
          <p:nvPr>
            <p:ph type="body" idx="4294967295"/>
          </p:nvPr>
        </p:nvSpPr>
        <p:spPr/>
        <p:txBody>
          <a:bodyPr/>
          <a:lstStyle/>
          <a:p>
            <a:pPr eaLnBrk="1" hangingPunct="1"/>
            <a:r>
              <a:rPr lang="en-US" altLang="en-US"/>
              <a:t>Many organizations have high turnover rates, and in many cases only a few people (or even one person) has the required knowledge of a product or key parts of a product</a:t>
            </a:r>
          </a:p>
          <a:p>
            <a:pPr eaLnBrk="1" hangingPunct="1"/>
            <a:r>
              <a:rPr lang="en-US" altLang="en-US"/>
              <a:t>Where turnover is high, knowledge can literally walking out of the door</a:t>
            </a:r>
          </a:p>
          <a:p>
            <a:pPr eaLnBrk="1" hangingPunct="1"/>
            <a:r>
              <a:rPr lang="en-US" altLang="en-US"/>
              <a:t>To mitigate this risk, some organizations have elected to inspect 100% of all work products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413C8FCC-D215-B806-86C5-6A1F34D6A5A3}"/>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73A5C70-18D0-4F14-9FB2-8364E9143968}" type="slidenum">
              <a:rPr lang="en-US" altLang="en-US" sz="1400">
                <a:latin typeface="Times New Roman" panose="02020603050405020304" pitchFamily="18" charset="0"/>
              </a:rPr>
              <a:pPr>
                <a:spcBef>
                  <a:spcPct val="0"/>
                </a:spcBef>
                <a:buClrTx/>
                <a:buSzTx/>
                <a:buFontTx/>
                <a:buNone/>
              </a:pPr>
              <a:t>53</a:t>
            </a:fld>
            <a:endParaRPr lang="en-US" altLang="en-US" sz="1400">
              <a:latin typeface="Times New Roman" panose="02020603050405020304" pitchFamily="18" charset="0"/>
            </a:endParaRPr>
          </a:p>
        </p:txBody>
      </p:sp>
      <p:sp>
        <p:nvSpPr>
          <p:cNvPr id="33795" name="Rectangle 2">
            <a:extLst>
              <a:ext uri="{FF2B5EF4-FFF2-40B4-BE49-F238E27FC236}">
                <a16:creationId xmlns:a16="http://schemas.microsoft.com/office/drawing/2014/main" id="{6A3918A6-68FC-383F-E21F-688427D1A1AD}"/>
              </a:ext>
            </a:extLst>
          </p:cNvPr>
          <p:cNvSpPr>
            <a:spLocks noGrp="1" noChangeArrowheads="1"/>
          </p:cNvSpPr>
          <p:nvPr>
            <p:ph type="title" idx="4294967295"/>
          </p:nvPr>
        </p:nvSpPr>
        <p:spPr/>
        <p:txBody>
          <a:bodyPr/>
          <a:lstStyle/>
          <a:p>
            <a:pPr eaLnBrk="1" hangingPunct="1"/>
            <a:r>
              <a:rPr lang="en-US" altLang="en-US" sz="4000"/>
              <a:t>Back-Up/Replacement Capability - 2</a:t>
            </a:r>
          </a:p>
        </p:txBody>
      </p:sp>
      <p:sp>
        <p:nvSpPr>
          <p:cNvPr id="33796" name="Rectangle 3">
            <a:extLst>
              <a:ext uri="{FF2B5EF4-FFF2-40B4-BE49-F238E27FC236}">
                <a16:creationId xmlns:a16="http://schemas.microsoft.com/office/drawing/2014/main" id="{34049964-0DC2-F674-B63E-0D34DF00D4CA}"/>
              </a:ext>
            </a:extLst>
          </p:cNvPr>
          <p:cNvSpPr>
            <a:spLocks noGrp="1" noChangeArrowheads="1"/>
          </p:cNvSpPr>
          <p:nvPr>
            <p:ph type="body" idx="4294967295"/>
          </p:nvPr>
        </p:nvSpPr>
        <p:spPr/>
        <p:txBody>
          <a:bodyPr/>
          <a:lstStyle/>
          <a:p>
            <a:pPr eaLnBrk="1" hangingPunct="1"/>
            <a:r>
              <a:rPr lang="en-US" altLang="en-US"/>
              <a:t>Basically, they are providing backup, and this is ‘dynamic backup’</a:t>
            </a:r>
          </a:p>
          <a:p>
            <a:pPr eaLnBrk="1" hangingPunct="1"/>
            <a:r>
              <a:rPr lang="en-US" altLang="en-US"/>
              <a:t>In these situation, inspections are used to spread the knowledge as fast and as far as possible</a:t>
            </a:r>
          </a:p>
          <a:p>
            <a:pPr eaLnBrk="1" hangingPunct="1"/>
            <a:r>
              <a:rPr lang="en-US" altLang="en-US"/>
              <a:t>This education also provides a flexibility to react quicker when there are customer needs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EA18D574-C54C-502F-0586-2102A76019BA}"/>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676A00-C37F-4635-A2BB-CA99FDF8E5D9}" type="slidenum">
              <a:rPr lang="en-US" altLang="en-US" sz="1400">
                <a:latin typeface="Times New Roman" panose="02020603050405020304" pitchFamily="18" charset="0"/>
              </a:rPr>
              <a:pPr>
                <a:spcBef>
                  <a:spcPct val="0"/>
                </a:spcBef>
                <a:buClrTx/>
                <a:buSzTx/>
                <a:buFontTx/>
                <a:buNone/>
              </a:pPr>
              <a:t>54</a:t>
            </a:fld>
            <a:endParaRPr lang="en-US"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08323DC8-C04C-7E1A-66D7-23A7B5B1DE43}"/>
              </a:ext>
            </a:extLst>
          </p:cNvPr>
          <p:cNvSpPr>
            <a:spLocks noGrp="1" noChangeArrowheads="1"/>
          </p:cNvSpPr>
          <p:nvPr>
            <p:ph type="title" idx="4294967295"/>
          </p:nvPr>
        </p:nvSpPr>
        <p:spPr/>
        <p:txBody>
          <a:bodyPr/>
          <a:lstStyle/>
          <a:p>
            <a:pPr eaLnBrk="1" hangingPunct="1"/>
            <a:r>
              <a:rPr lang="en-US" altLang="en-US" sz="4000"/>
              <a:t>Back-Up/Replacement Capability - 3</a:t>
            </a:r>
          </a:p>
        </p:txBody>
      </p:sp>
      <p:sp>
        <p:nvSpPr>
          <p:cNvPr id="34820" name="Rectangle 3">
            <a:extLst>
              <a:ext uri="{FF2B5EF4-FFF2-40B4-BE49-F238E27FC236}">
                <a16:creationId xmlns:a16="http://schemas.microsoft.com/office/drawing/2014/main" id="{C2197FB1-2582-44FD-4E2B-77EB36613B4F}"/>
              </a:ext>
            </a:extLst>
          </p:cNvPr>
          <p:cNvSpPr>
            <a:spLocks noGrp="1" noChangeArrowheads="1"/>
          </p:cNvSpPr>
          <p:nvPr>
            <p:ph type="body" idx="4294967295"/>
          </p:nvPr>
        </p:nvSpPr>
        <p:spPr/>
        <p:txBody>
          <a:bodyPr/>
          <a:lstStyle/>
          <a:p>
            <a:pPr eaLnBrk="1" hangingPunct="1">
              <a:lnSpc>
                <a:spcPct val="90000"/>
              </a:lnSpc>
            </a:pPr>
            <a:r>
              <a:rPr lang="en-US" altLang="en-US"/>
              <a:t>In some situations, maintenance of the work product may be transferred to a new organization or a subcontractor</a:t>
            </a:r>
          </a:p>
          <a:p>
            <a:pPr eaLnBrk="1" hangingPunct="1">
              <a:lnSpc>
                <a:spcPct val="90000"/>
              </a:lnSpc>
            </a:pPr>
            <a:r>
              <a:rPr lang="en-US" altLang="en-US"/>
              <a:t>So new people need to be educated and trained on the work products as fast as possible</a:t>
            </a:r>
          </a:p>
          <a:p>
            <a:pPr eaLnBrk="1" hangingPunct="1">
              <a:lnSpc>
                <a:spcPct val="90000"/>
              </a:lnSpc>
            </a:pPr>
            <a:r>
              <a:rPr lang="en-US" altLang="en-US"/>
              <a:t>So, inspections are used to create backups or replacement owners of work products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BAD01EE9-CE46-BB8B-3079-86DD85632721}"/>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924316-DAAE-44E9-8A51-C8BBC15CEA66}" type="slidenum">
              <a:rPr lang="en-US" altLang="en-US" sz="1400">
                <a:latin typeface="Times New Roman" panose="02020603050405020304" pitchFamily="18" charset="0"/>
              </a:rPr>
              <a:pPr>
                <a:spcBef>
                  <a:spcPct val="0"/>
                </a:spcBef>
                <a:buClrTx/>
                <a:buSzTx/>
                <a:buFontTx/>
                <a:buNone/>
              </a:pPr>
              <a:t>55</a:t>
            </a:fld>
            <a:endParaRPr lang="en-US"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5132EEAD-610D-1F9D-C48A-F82FAEDD4E50}"/>
              </a:ext>
            </a:extLst>
          </p:cNvPr>
          <p:cNvSpPr>
            <a:spLocks noGrp="1" noChangeArrowheads="1"/>
          </p:cNvSpPr>
          <p:nvPr>
            <p:ph type="title" idx="4294967295"/>
          </p:nvPr>
        </p:nvSpPr>
        <p:spPr/>
        <p:txBody>
          <a:bodyPr/>
          <a:lstStyle/>
          <a:p>
            <a:pPr eaLnBrk="1" hangingPunct="1"/>
            <a:r>
              <a:rPr lang="en-US" altLang="en-US" sz="4000"/>
              <a:t>Back-Up/Replacement Capability - 4</a:t>
            </a:r>
          </a:p>
        </p:txBody>
      </p:sp>
      <p:sp>
        <p:nvSpPr>
          <p:cNvPr id="35844" name="Rectangle 3">
            <a:extLst>
              <a:ext uri="{FF2B5EF4-FFF2-40B4-BE49-F238E27FC236}">
                <a16:creationId xmlns:a16="http://schemas.microsoft.com/office/drawing/2014/main" id="{7777A1AC-633A-781F-C487-F1B1CF2CD133}"/>
              </a:ext>
            </a:extLst>
          </p:cNvPr>
          <p:cNvSpPr>
            <a:spLocks noGrp="1" noChangeArrowheads="1"/>
          </p:cNvSpPr>
          <p:nvPr>
            <p:ph type="body" idx="4294967295"/>
          </p:nvPr>
        </p:nvSpPr>
        <p:spPr/>
        <p:txBody>
          <a:bodyPr/>
          <a:lstStyle/>
          <a:p>
            <a:pPr eaLnBrk="1" hangingPunct="1">
              <a:lnSpc>
                <a:spcPct val="90000"/>
              </a:lnSpc>
            </a:pPr>
            <a:r>
              <a:rPr lang="en-US" altLang="en-US"/>
              <a:t>The choice for when to consider these types of inspections is determined by</a:t>
            </a:r>
          </a:p>
          <a:p>
            <a:pPr lvl="1" eaLnBrk="1" hangingPunct="1">
              <a:lnSpc>
                <a:spcPct val="90000"/>
              </a:lnSpc>
            </a:pPr>
            <a:r>
              <a:rPr lang="en-US" altLang="en-US"/>
              <a:t>Defect backlogs</a:t>
            </a:r>
          </a:p>
          <a:p>
            <a:pPr lvl="1" eaLnBrk="1" hangingPunct="1">
              <a:lnSpc>
                <a:spcPct val="90000"/>
              </a:lnSpc>
            </a:pPr>
            <a:r>
              <a:rPr lang="en-US" altLang="en-US"/>
              <a:t>Change request backlogs</a:t>
            </a:r>
          </a:p>
          <a:p>
            <a:pPr lvl="1" eaLnBrk="1" hangingPunct="1">
              <a:lnSpc>
                <a:spcPct val="90000"/>
              </a:lnSpc>
            </a:pPr>
            <a:r>
              <a:rPr lang="en-US" altLang="en-US"/>
              <a:t>Possibilities for re-engineering</a:t>
            </a:r>
          </a:p>
          <a:p>
            <a:pPr lvl="1" eaLnBrk="1" hangingPunct="1">
              <a:lnSpc>
                <a:spcPct val="90000"/>
              </a:lnSpc>
            </a:pPr>
            <a:r>
              <a:rPr lang="en-US" altLang="en-US"/>
              <a:t>Risk mitigation for volatile product sections</a:t>
            </a:r>
          </a:p>
          <a:p>
            <a:pPr lvl="1" eaLnBrk="1" hangingPunct="1">
              <a:lnSpc>
                <a:spcPct val="90000"/>
              </a:lnSpc>
            </a:pPr>
            <a:r>
              <a:rPr lang="en-US" altLang="en-US"/>
              <a:t>Turnover rates</a:t>
            </a:r>
          </a:p>
          <a:p>
            <a:pPr lvl="1" eaLnBrk="1" hangingPunct="1">
              <a:lnSpc>
                <a:spcPct val="90000"/>
              </a:lnSpc>
            </a:pPr>
            <a:r>
              <a:rPr lang="en-US" altLang="en-US"/>
              <a:t>Recruitment rates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756A2CA4-F36D-8059-7015-A61B0E90BD8F}"/>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279847B-64DE-4C6D-8137-45E8B481A070}" type="slidenum">
              <a:rPr lang="en-US" altLang="en-US" sz="1400">
                <a:latin typeface="Times New Roman" panose="02020603050405020304" pitchFamily="18" charset="0"/>
              </a:rPr>
              <a:pPr>
                <a:spcBef>
                  <a:spcPct val="0"/>
                </a:spcBef>
                <a:buClrTx/>
                <a:buSzTx/>
                <a:buFontTx/>
                <a:buNone/>
              </a:pPr>
              <a:t>56</a:t>
            </a:fld>
            <a:endParaRPr lang="en-US" altLang="en-US" sz="1400">
              <a:latin typeface="Times New Roman" panose="02020603050405020304" pitchFamily="18" charset="0"/>
            </a:endParaRPr>
          </a:p>
        </p:txBody>
      </p:sp>
      <p:sp>
        <p:nvSpPr>
          <p:cNvPr id="36867" name="Rectangle 2">
            <a:extLst>
              <a:ext uri="{FF2B5EF4-FFF2-40B4-BE49-F238E27FC236}">
                <a16:creationId xmlns:a16="http://schemas.microsoft.com/office/drawing/2014/main" id="{0C3AF849-D328-0CA3-20BF-C56DEF582997}"/>
              </a:ext>
            </a:extLst>
          </p:cNvPr>
          <p:cNvSpPr>
            <a:spLocks noGrp="1" noChangeArrowheads="1"/>
          </p:cNvSpPr>
          <p:nvPr>
            <p:ph type="title" idx="4294967295"/>
          </p:nvPr>
        </p:nvSpPr>
        <p:spPr/>
        <p:txBody>
          <a:bodyPr/>
          <a:lstStyle/>
          <a:p>
            <a:pPr eaLnBrk="1" hangingPunct="1"/>
            <a:r>
              <a:rPr lang="en-US" altLang="en-US" sz="4000"/>
              <a:t>Back-Up/Replacement Capability - 5</a:t>
            </a:r>
          </a:p>
        </p:txBody>
      </p:sp>
      <p:sp>
        <p:nvSpPr>
          <p:cNvPr id="36868" name="Rectangle 3">
            <a:extLst>
              <a:ext uri="{FF2B5EF4-FFF2-40B4-BE49-F238E27FC236}">
                <a16:creationId xmlns:a16="http://schemas.microsoft.com/office/drawing/2014/main" id="{ABF49763-DA00-6263-9D94-E0ABB49A8B72}"/>
              </a:ext>
            </a:extLst>
          </p:cNvPr>
          <p:cNvSpPr>
            <a:spLocks noGrp="1" noChangeArrowheads="1"/>
          </p:cNvSpPr>
          <p:nvPr>
            <p:ph type="body" idx="4294967295"/>
          </p:nvPr>
        </p:nvSpPr>
        <p:spPr/>
        <p:txBody>
          <a:bodyPr/>
          <a:lstStyle/>
          <a:p>
            <a:pPr eaLnBrk="1" hangingPunct="1"/>
            <a:r>
              <a:rPr lang="en-US" altLang="en-US"/>
              <a:t>To be successful for in these inspections, the author of the work product has to be present</a:t>
            </a:r>
          </a:p>
          <a:p>
            <a:pPr eaLnBrk="1" hangingPunct="1"/>
            <a:r>
              <a:rPr lang="en-US" altLang="en-US"/>
              <a:t>“Inspections broaden the knowledge base of the project in the group, create potential backup programmers for each module, and better inform the testers of the functions they are to test”</a:t>
            </a:r>
          </a:p>
          <a:p>
            <a:pPr lvl="1" eaLnBrk="1" hangingPunct="1"/>
            <a:r>
              <a:rPr lang="en-US" altLang="en-US"/>
              <a:t>Norris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7E9544D2-8E02-5B8F-2D44-4447CD86082E}"/>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C8A2C9B-2B4A-451D-8010-B91E100199C7}" type="slidenum">
              <a:rPr lang="en-US" altLang="en-US" sz="1400">
                <a:latin typeface="Times New Roman" panose="02020603050405020304" pitchFamily="18" charset="0"/>
              </a:rPr>
              <a:pPr>
                <a:spcBef>
                  <a:spcPct val="0"/>
                </a:spcBef>
                <a:buClrTx/>
                <a:buSzTx/>
                <a:buFontTx/>
                <a:buNone/>
              </a:pPr>
              <a:t>57</a:t>
            </a:fld>
            <a:endParaRPr lang="en-US" altLang="en-US" sz="1400">
              <a:latin typeface="Times New Roman" panose="02020603050405020304" pitchFamily="18" charset="0"/>
            </a:endParaRPr>
          </a:p>
        </p:txBody>
      </p:sp>
      <p:sp>
        <p:nvSpPr>
          <p:cNvPr id="37891" name="Rectangle 2">
            <a:extLst>
              <a:ext uri="{FF2B5EF4-FFF2-40B4-BE49-F238E27FC236}">
                <a16:creationId xmlns:a16="http://schemas.microsoft.com/office/drawing/2014/main" id="{7E172ADD-7197-73F9-9FB7-A45BF347C5FB}"/>
              </a:ext>
            </a:extLst>
          </p:cNvPr>
          <p:cNvSpPr>
            <a:spLocks noGrp="1" noChangeArrowheads="1"/>
          </p:cNvSpPr>
          <p:nvPr>
            <p:ph type="title" idx="4294967295"/>
          </p:nvPr>
        </p:nvSpPr>
        <p:spPr/>
        <p:txBody>
          <a:bodyPr/>
          <a:lstStyle/>
          <a:p>
            <a:pPr eaLnBrk="1" hangingPunct="1"/>
            <a:r>
              <a:rPr lang="en-US" altLang="en-US"/>
              <a:t>Process Improvement</a:t>
            </a:r>
          </a:p>
        </p:txBody>
      </p:sp>
      <p:sp>
        <p:nvSpPr>
          <p:cNvPr id="37892" name="Rectangle 3">
            <a:extLst>
              <a:ext uri="{FF2B5EF4-FFF2-40B4-BE49-F238E27FC236}">
                <a16:creationId xmlns:a16="http://schemas.microsoft.com/office/drawing/2014/main" id="{4BD01056-0CC5-588D-F3FC-6B8CA400F290}"/>
              </a:ext>
            </a:extLst>
          </p:cNvPr>
          <p:cNvSpPr>
            <a:spLocks noGrp="1" noChangeArrowheads="1"/>
          </p:cNvSpPr>
          <p:nvPr>
            <p:ph type="body" idx="4294967295"/>
          </p:nvPr>
        </p:nvSpPr>
        <p:spPr/>
        <p:txBody>
          <a:bodyPr/>
          <a:lstStyle/>
          <a:p>
            <a:pPr eaLnBrk="1" hangingPunct="1"/>
            <a:r>
              <a:rPr lang="en-US" altLang="en-US"/>
              <a:t>Data is gathered during the inspection and later analyzed to understand the process of doing the inspection and later to improve it</a:t>
            </a:r>
          </a:p>
          <a:p>
            <a:pPr eaLnBrk="1" hangingPunct="1"/>
            <a:r>
              <a:rPr lang="en-US" altLang="en-US"/>
              <a:t>(</a:t>
            </a:r>
            <a:r>
              <a:rPr lang="en-US" altLang="en-US">
                <a:solidFill>
                  <a:schemeClr val="accent2"/>
                </a:solidFill>
              </a:rPr>
              <a:t>Say something on time availability</a:t>
            </a:r>
            <a:r>
              <a:rPr lang="en-US" alt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FA2E9F85-9D5E-A901-9544-62046C4601E5}"/>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5DE9865-B916-447A-BD0E-4D5573ED68CC}" type="slidenum">
              <a:rPr lang="en-US" altLang="en-US" sz="1400">
                <a:latin typeface="Times New Roman" panose="02020603050405020304" pitchFamily="18" charset="0"/>
              </a:rPr>
              <a:pPr>
                <a:spcBef>
                  <a:spcPct val="0"/>
                </a:spcBef>
                <a:buClrTx/>
                <a:buSzTx/>
                <a:buFontTx/>
                <a:buNone/>
              </a:pPr>
              <a:t>58</a:t>
            </a:fld>
            <a:endParaRPr lang="en-US" altLang="en-US" sz="1400">
              <a:latin typeface="Times New Roman" panose="02020603050405020304" pitchFamily="18" charset="0"/>
            </a:endParaRPr>
          </a:p>
        </p:txBody>
      </p:sp>
      <p:sp>
        <p:nvSpPr>
          <p:cNvPr id="38915" name="Rectangle 2">
            <a:extLst>
              <a:ext uri="{FF2B5EF4-FFF2-40B4-BE49-F238E27FC236}">
                <a16:creationId xmlns:a16="http://schemas.microsoft.com/office/drawing/2014/main" id="{1CBF03BF-8354-0AFB-DF74-618845D1EA64}"/>
              </a:ext>
            </a:extLst>
          </p:cNvPr>
          <p:cNvSpPr>
            <a:spLocks noGrp="1" noChangeArrowheads="1"/>
          </p:cNvSpPr>
          <p:nvPr>
            <p:ph type="title" idx="4294967295"/>
          </p:nvPr>
        </p:nvSpPr>
        <p:spPr/>
        <p:txBody>
          <a:bodyPr/>
          <a:lstStyle/>
          <a:p>
            <a:pPr eaLnBrk="1" hangingPunct="1"/>
            <a:r>
              <a:rPr lang="en-US" altLang="en-US"/>
              <a:t>Early Product Quality Visibility</a:t>
            </a:r>
          </a:p>
        </p:txBody>
      </p:sp>
      <p:sp>
        <p:nvSpPr>
          <p:cNvPr id="38916" name="Rectangle 3">
            <a:extLst>
              <a:ext uri="{FF2B5EF4-FFF2-40B4-BE49-F238E27FC236}">
                <a16:creationId xmlns:a16="http://schemas.microsoft.com/office/drawing/2014/main" id="{3E80FCE7-7BDC-5FDD-1ACC-A98CA1561193}"/>
              </a:ext>
            </a:extLst>
          </p:cNvPr>
          <p:cNvSpPr>
            <a:spLocks noGrp="1" noChangeArrowheads="1"/>
          </p:cNvSpPr>
          <p:nvPr>
            <p:ph type="body" idx="4294967295"/>
          </p:nvPr>
        </p:nvSpPr>
        <p:spPr/>
        <p:txBody>
          <a:bodyPr/>
          <a:lstStyle/>
          <a:p>
            <a:pPr eaLnBrk="1" hangingPunct="1"/>
            <a:r>
              <a:rPr lang="en-US" altLang="en-US"/>
              <a:t>Quality of the work product and that of the software product starts to become clear in the early stages of the software development life cycle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833F5E03-1A03-DACB-007F-1B300F14FABF}"/>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CB97616-6563-477F-8ACF-A5E316090E42}" type="slidenum">
              <a:rPr lang="en-US" altLang="en-US" sz="1400">
                <a:latin typeface="Times New Roman" panose="02020603050405020304" pitchFamily="18" charset="0"/>
              </a:rPr>
              <a:pPr>
                <a:spcBef>
                  <a:spcPct val="0"/>
                </a:spcBef>
                <a:buClrTx/>
                <a:buSzTx/>
                <a:buFontTx/>
                <a:buNone/>
              </a:pPr>
              <a:t>59</a:t>
            </a:fld>
            <a:endParaRPr lang="en-US"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DE16C2AF-02C4-3205-5000-CE43C1455E87}"/>
              </a:ext>
            </a:extLst>
          </p:cNvPr>
          <p:cNvSpPr>
            <a:spLocks noGrp="1" noChangeArrowheads="1"/>
          </p:cNvSpPr>
          <p:nvPr>
            <p:ph type="title" idx="4294967295"/>
          </p:nvPr>
        </p:nvSpPr>
        <p:spPr/>
        <p:txBody>
          <a:bodyPr/>
          <a:lstStyle/>
          <a:p>
            <a:pPr eaLnBrk="1" hangingPunct="1"/>
            <a:r>
              <a:rPr lang="en-US" altLang="en-US"/>
              <a:t>Product Re-Development</a:t>
            </a:r>
          </a:p>
        </p:txBody>
      </p:sp>
      <p:sp>
        <p:nvSpPr>
          <p:cNvPr id="39940" name="Rectangle 3">
            <a:extLst>
              <a:ext uri="{FF2B5EF4-FFF2-40B4-BE49-F238E27FC236}">
                <a16:creationId xmlns:a16="http://schemas.microsoft.com/office/drawing/2014/main" id="{CECFDCD3-557C-06A7-9C00-A1EBCE6C7502}"/>
              </a:ext>
            </a:extLst>
          </p:cNvPr>
          <p:cNvSpPr>
            <a:spLocks noGrp="1" noChangeArrowheads="1"/>
          </p:cNvSpPr>
          <p:nvPr>
            <p:ph type="body" idx="4294967295"/>
          </p:nvPr>
        </p:nvSpPr>
        <p:spPr/>
        <p:txBody>
          <a:bodyPr/>
          <a:lstStyle/>
          <a:p>
            <a:pPr eaLnBrk="1" hangingPunct="1"/>
            <a:r>
              <a:rPr lang="en-US" altLang="en-US"/>
              <a:t>Products with multiple releases can have high volumes of changes in some areas</a:t>
            </a:r>
          </a:p>
          <a:p>
            <a:pPr eaLnBrk="1" hangingPunct="1"/>
            <a:r>
              <a:rPr lang="en-US" altLang="en-US"/>
              <a:t>And, some work products with high defect rates may have to be re-engineered</a:t>
            </a:r>
          </a:p>
          <a:p>
            <a:pPr eaLnBrk="1" hangingPunct="1"/>
            <a:r>
              <a:rPr lang="en-US" altLang="en-US"/>
              <a:t>Inspections are “a very good mechanism for highlighting and prioritizing candidate areas for enhancement”</a:t>
            </a: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5FD69DB0-3893-43BE-AE25-E5CE04D373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8B16EA-07F8-457C-8F39-FF336CF8A722}" type="slidenum">
              <a:rPr lang="en-US" altLang="en-PK">
                <a:latin typeface="Arial Black" panose="020B0A04020102020204" pitchFamily="34" charset="0"/>
              </a:rPr>
              <a:pPr/>
              <a:t>6</a:t>
            </a:fld>
            <a:endParaRPr lang="en-US" altLang="en-PK">
              <a:latin typeface="Arial Black" panose="020B0A04020102020204" pitchFamily="34" charset="0"/>
            </a:endParaRPr>
          </a:p>
        </p:txBody>
      </p:sp>
      <p:sp>
        <p:nvSpPr>
          <p:cNvPr id="47107" name="Rectangle 2">
            <a:extLst>
              <a:ext uri="{FF2B5EF4-FFF2-40B4-BE49-F238E27FC236}">
                <a16:creationId xmlns:a16="http://schemas.microsoft.com/office/drawing/2014/main" id="{C05AA977-EE19-4D7C-BBF5-EF82ADE2DD88}"/>
              </a:ext>
            </a:extLst>
          </p:cNvPr>
          <p:cNvSpPr>
            <a:spLocks noGrp="1" noChangeArrowheads="1"/>
          </p:cNvSpPr>
          <p:nvPr>
            <p:ph type="title"/>
          </p:nvPr>
        </p:nvSpPr>
        <p:spPr/>
        <p:txBody>
          <a:bodyPr/>
          <a:lstStyle/>
          <a:p>
            <a:pPr eaLnBrk="1" hangingPunct="1"/>
            <a:r>
              <a:rPr lang="en-US" altLang="en-PK"/>
              <a:t>Inspections </a:t>
            </a:r>
          </a:p>
        </p:txBody>
      </p:sp>
      <p:sp>
        <p:nvSpPr>
          <p:cNvPr id="47108" name="Rectangle 3">
            <a:extLst>
              <a:ext uri="{FF2B5EF4-FFF2-40B4-BE49-F238E27FC236}">
                <a16:creationId xmlns:a16="http://schemas.microsoft.com/office/drawing/2014/main" id="{28D59A56-46B3-4454-AA91-A94C425283BE}"/>
              </a:ext>
            </a:extLst>
          </p:cNvPr>
          <p:cNvSpPr>
            <a:spLocks noGrp="1" noChangeArrowheads="1"/>
          </p:cNvSpPr>
          <p:nvPr>
            <p:ph type="body" idx="1"/>
          </p:nvPr>
        </p:nvSpPr>
        <p:spPr/>
        <p:txBody>
          <a:bodyPr/>
          <a:lstStyle/>
          <a:p>
            <a:pPr eaLnBrk="1" hangingPunct="1"/>
            <a:r>
              <a:rPr lang="en-US" altLang="en-PK"/>
              <a:t>Inspections are critical examinations of software artifacts by human inspectors aimed at discovering and fixing faults in the software systems</a:t>
            </a:r>
          </a:p>
          <a:p>
            <a:pPr eaLnBrk="1" hangingPunct="1"/>
            <a:endParaRPr lang="en-US" altLang="en-PK"/>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2EAC7AF5-D95B-6542-D197-6F2DE65DB06F}"/>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70EBF8-DCFF-4488-8B28-38CBB7A6806F}" type="slidenum">
              <a:rPr lang="en-US" altLang="en-US" sz="1400">
                <a:latin typeface="Times New Roman" panose="02020603050405020304" pitchFamily="18" charset="0"/>
              </a:rPr>
              <a:pPr>
                <a:spcBef>
                  <a:spcPct val="0"/>
                </a:spcBef>
                <a:buClrTx/>
                <a:buSzTx/>
                <a:buFontTx/>
                <a:buNone/>
              </a:pPr>
              <a:t>60</a:t>
            </a:fld>
            <a:endParaRPr lang="en-US"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9BDF4A36-82A8-F810-F445-BC2A4418509B}"/>
              </a:ext>
            </a:extLst>
          </p:cNvPr>
          <p:cNvSpPr>
            <a:spLocks noGrp="1" noChangeArrowheads="1"/>
          </p:cNvSpPr>
          <p:nvPr>
            <p:ph type="title" idx="4294967295"/>
          </p:nvPr>
        </p:nvSpPr>
        <p:spPr/>
        <p:txBody>
          <a:bodyPr/>
          <a:lstStyle/>
          <a:p>
            <a:pPr eaLnBrk="1" hangingPunct="1"/>
            <a:r>
              <a:rPr lang="en-US" altLang="en-US"/>
              <a:t>Building Team Spirit</a:t>
            </a:r>
          </a:p>
        </p:txBody>
      </p:sp>
      <p:sp>
        <p:nvSpPr>
          <p:cNvPr id="40964" name="Rectangle 3">
            <a:extLst>
              <a:ext uri="{FF2B5EF4-FFF2-40B4-BE49-F238E27FC236}">
                <a16:creationId xmlns:a16="http://schemas.microsoft.com/office/drawing/2014/main" id="{C9F6CDB9-A827-757A-1468-6145520B5227}"/>
              </a:ext>
            </a:extLst>
          </p:cNvPr>
          <p:cNvSpPr>
            <a:spLocks noGrp="1" noChangeArrowheads="1"/>
          </p:cNvSpPr>
          <p:nvPr>
            <p:ph type="body" idx="4294967295"/>
          </p:nvPr>
        </p:nvSpPr>
        <p:spPr/>
        <p:txBody>
          <a:bodyPr/>
          <a:lstStyle/>
          <a:p>
            <a:pPr eaLnBrk="1" hangingPunct="1">
              <a:lnSpc>
                <a:spcPct val="80000"/>
              </a:lnSpc>
            </a:pPr>
            <a:r>
              <a:rPr lang="en-US" altLang="en-US" sz="2400"/>
              <a:t>“The review process also promotes team building. It becomes one of the first steps toward establishing a good development team, by substituting an environment where programmers work alone throughout their careers, for a programming team environment in which each individual feels free to discuss and critique everyone else’s program. Implicit in the concept of a team is the notion of working closely together, reading each other’s work, sharing responsibilities, learning each other’s idiosyncrasies both on technical and personal level, and accepting altogether as a group shared responsibility for the product where each member can expect similar rewards if the project is a success and similar penalties if the project fails”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69A21431-95FA-F704-F1B5-810DD00B1AF1}"/>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5841D7-AB0E-4D14-BD2B-56F91D750B04}" type="slidenum">
              <a:rPr lang="en-US" altLang="en-US" sz="1400">
                <a:latin typeface="Times New Roman" panose="02020603050405020304" pitchFamily="18" charset="0"/>
              </a:rPr>
              <a:pPr/>
              <a:t>61</a:t>
            </a:fld>
            <a:endParaRPr lang="en-US" altLang="en-US" sz="1400">
              <a:latin typeface="Times New Roman" panose="02020603050405020304" pitchFamily="18" charset="0"/>
            </a:endParaRPr>
          </a:p>
        </p:txBody>
      </p:sp>
      <p:sp>
        <p:nvSpPr>
          <p:cNvPr id="4099" name="Rectangle 2">
            <a:extLst>
              <a:ext uri="{FF2B5EF4-FFF2-40B4-BE49-F238E27FC236}">
                <a16:creationId xmlns:a16="http://schemas.microsoft.com/office/drawing/2014/main" id="{70B3F409-8EAC-659A-4BA1-1957EC6B3896}"/>
              </a:ext>
            </a:extLst>
          </p:cNvPr>
          <p:cNvSpPr>
            <a:spLocks noGrp="1" noChangeArrowheads="1"/>
          </p:cNvSpPr>
          <p:nvPr>
            <p:ph type="title" idx="4294967295"/>
          </p:nvPr>
        </p:nvSpPr>
        <p:spPr/>
        <p:txBody>
          <a:bodyPr/>
          <a:lstStyle/>
          <a:p>
            <a:pPr eaLnBrk="1" hangingPunct="1"/>
            <a:r>
              <a:rPr lang="en-US" altLang="en-US"/>
              <a:t>What Inspections Are Not - 1</a:t>
            </a:r>
          </a:p>
        </p:txBody>
      </p:sp>
      <p:sp>
        <p:nvSpPr>
          <p:cNvPr id="4100" name="Rectangle 3">
            <a:extLst>
              <a:ext uri="{FF2B5EF4-FFF2-40B4-BE49-F238E27FC236}">
                <a16:creationId xmlns:a16="http://schemas.microsoft.com/office/drawing/2014/main" id="{2A184CC8-449F-3476-C873-28915EDEBB49}"/>
              </a:ext>
            </a:extLst>
          </p:cNvPr>
          <p:cNvSpPr>
            <a:spLocks noGrp="1" noChangeArrowheads="1"/>
          </p:cNvSpPr>
          <p:nvPr>
            <p:ph type="body" idx="4294967295"/>
          </p:nvPr>
        </p:nvSpPr>
        <p:spPr/>
        <p:txBody>
          <a:bodyPr/>
          <a:lstStyle/>
          <a:p>
            <a:pPr eaLnBrk="1" hangingPunct="1"/>
            <a:r>
              <a:rPr lang="en-US" altLang="en-US"/>
              <a:t>A review of the style of a work product</a:t>
            </a:r>
          </a:p>
          <a:p>
            <a:pPr eaLnBrk="1" hangingPunct="1"/>
            <a:r>
              <a:rPr lang="en-US" altLang="en-US"/>
              <a:t>A review of the producer, and especially not a means to evaluate the producer by management</a:t>
            </a:r>
            <a:r>
              <a:rPr lang="en-US" altLang="en-US" sz="2400"/>
              <a:t>(Don’t discuss the prod;)</a:t>
            </a:r>
            <a:endParaRPr lang="en-US" altLang="en-US"/>
          </a:p>
          <a:p>
            <a:pPr eaLnBrk="1" hangingPunct="1"/>
            <a:r>
              <a:rPr lang="en-US" altLang="en-US"/>
              <a:t>An impromptu meeting; it is a scheduled meeting with resource considerations to enable effectiveness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F5E6551-6BDE-3F70-B155-1A8AE9855DF2}"/>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2979F5-3596-4517-BE9E-395976D41546}" type="slidenum">
              <a:rPr lang="en-US" altLang="en-US" sz="1400">
                <a:latin typeface="Times New Roman" panose="02020603050405020304" pitchFamily="18" charset="0"/>
              </a:rPr>
              <a:pPr/>
              <a:t>62</a:t>
            </a:fld>
            <a:endParaRPr lang="en-US" altLang="en-US" sz="1400">
              <a:latin typeface="Times New Roman" panose="02020603050405020304" pitchFamily="18" charset="0"/>
            </a:endParaRPr>
          </a:p>
        </p:txBody>
      </p:sp>
      <p:sp>
        <p:nvSpPr>
          <p:cNvPr id="5123" name="Rectangle 2">
            <a:extLst>
              <a:ext uri="{FF2B5EF4-FFF2-40B4-BE49-F238E27FC236}">
                <a16:creationId xmlns:a16="http://schemas.microsoft.com/office/drawing/2014/main" id="{21D1CE87-4B58-5926-1C51-B5173553CE79}"/>
              </a:ext>
            </a:extLst>
          </p:cNvPr>
          <p:cNvSpPr>
            <a:spLocks noGrp="1" noChangeArrowheads="1"/>
          </p:cNvSpPr>
          <p:nvPr>
            <p:ph type="title" idx="4294967295"/>
          </p:nvPr>
        </p:nvSpPr>
        <p:spPr/>
        <p:txBody>
          <a:bodyPr/>
          <a:lstStyle/>
          <a:p>
            <a:pPr eaLnBrk="1" hangingPunct="1"/>
            <a:r>
              <a:rPr lang="en-US" altLang="en-US"/>
              <a:t>What Inspections Are Not - 2</a:t>
            </a:r>
          </a:p>
        </p:txBody>
      </p:sp>
      <p:sp>
        <p:nvSpPr>
          <p:cNvPr id="5124" name="Rectangle 3">
            <a:extLst>
              <a:ext uri="{FF2B5EF4-FFF2-40B4-BE49-F238E27FC236}">
                <a16:creationId xmlns:a16="http://schemas.microsoft.com/office/drawing/2014/main" id="{E52440FC-3D4F-54E9-094A-48072D2A5C33}"/>
              </a:ext>
            </a:extLst>
          </p:cNvPr>
          <p:cNvSpPr>
            <a:spLocks noGrp="1" noChangeArrowheads="1"/>
          </p:cNvSpPr>
          <p:nvPr>
            <p:ph type="body" idx="4294967295"/>
          </p:nvPr>
        </p:nvSpPr>
        <p:spPr>
          <a:xfrm>
            <a:off x="1981200" y="1981200"/>
            <a:ext cx="8229600" cy="4419600"/>
          </a:xfrm>
        </p:spPr>
        <p:txBody>
          <a:bodyPr/>
          <a:lstStyle/>
          <a:p>
            <a:pPr eaLnBrk="1" hangingPunct="1"/>
            <a:r>
              <a:rPr lang="en-US" altLang="en-US"/>
              <a:t>A casual or informal meeting; there is structure and firmness for a purpose</a:t>
            </a:r>
          </a:p>
          <a:p>
            <a:pPr eaLnBrk="1" hangingPunct="1"/>
            <a:r>
              <a:rPr lang="en-US" altLang="en-US"/>
              <a:t>Typically the time or place to fix defects or discuss possible solutions</a:t>
            </a:r>
          </a:p>
          <a:p>
            <a:pPr eaLnBrk="1" hangingPunct="1"/>
            <a:r>
              <a:rPr lang="en-US" altLang="en-US"/>
              <a:t>A vehicle for shifting responsibility to inspectors for quality of the work product</a:t>
            </a:r>
          </a:p>
          <a:p>
            <a:pPr eaLnBrk="1" hangingPunct="1"/>
            <a:r>
              <a:rPr lang="en-US" altLang="en-US"/>
              <a:t>Quality assurance performed at the end of development</a:t>
            </a:r>
          </a:p>
          <a:p>
            <a:pPr eaLnBrk="1" hangingPunct="1"/>
            <a:endParaRPr lang="en-US" altLang="en-US"/>
          </a:p>
          <a:p>
            <a:pPr eaLnBrk="1" hangingPunct="1"/>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C3EB06D2-60FF-AB01-C223-47034AAD1CD5}"/>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D4F729-828E-41DE-B5DA-384207C88F38}" type="slidenum">
              <a:rPr lang="en-US" altLang="en-US" sz="1400">
                <a:latin typeface="Times New Roman" panose="02020603050405020304" pitchFamily="18" charset="0"/>
              </a:rPr>
              <a:pPr/>
              <a:t>63</a:t>
            </a:fld>
            <a:endParaRPr lang="en-US" altLang="en-US" sz="1400">
              <a:latin typeface="Times New Roman" panose="02020603050405020304" pitchFamily="18" charset="0"/>
            </a:endParaRPr>
          </a:p>
        </p:txBody>
      </p:sp>
      <p:sp>
        <p:nvSpPr>
          <p:cNvPr id="6147" name="Rectangle 2">
            <a:extLst>
              <a:ext uri="{FF2B5EF4-FFF2-40B4-BE49-F238E27FC236}">
                <a16:creationId xmlns:a16="http://schemas.microsoft.com/office/drawing/2014/main" id="{2F6AF988-FFA8-608F-74A2-BEB347CD29C3}"/>
              </a:ext>
            </a:extLst>
          </p:cNvPr>
          <p:cNvSpPr>
            <a:spLocks noGrp="1" noChangeArrowheads="1"/>
          </p:cNvSpPr>
          <p:nvPr>
            <p:ph type="title" idx="4294967295"/>
          </p:nvPr>
        </p:nvSpPr>
        <p:spPr/>
        <p:txBody>
          <a:bodyPr/>
          <a:lstStyle/>
          <a:p>
            <a:pPr eaLnBrk="1" hangingPunct="1"/>
            <a:endParaRPr lang="en-US" altLang="en-US"/>
          </a:p>
        </p:txBody>
      </p:sp>
      <p:sp>
        <p:nvSpPr>
          <p:cNvPr id="6148" name="Rectangle 3">
            <a:extLst>
              <a:ext uri="{FF2B5EF4-FFF2-40B4-BE49-F238E27FC236}">
                <a16:creationId xmlns:a16="http://schemas.microsoft.com/office/drawing/2014/main" id="{01A496E9-51DE-9A05-5F95-B68537205657}"/>
              </a:ext>
            </a:extLst>
          </p:cNvPr>
          <p:cNvSpPr>
            <a:spLocks noGrp="1" noChangeArrowheads="1"/>
          </p:cNvSpPr>
          <p:nvPr>
            <p:ph type="body" idx="4294967295"/>
          </p:nvPr>
        </p:nvSpPr>
        <p:spPr/>
        <p:txBody>
          <a:bodyPr/>
          <a:lstStyle/>
          <a:p>
            <a:pPr eaLnBrk="1" hangingPunct="1"/>
            <a:r>
              <a:rPr lang="en-US" altLang="en-US"/>
              <a:t>It’s not the products but the processes that create products that bring companies long-term success. Wa g wa</a:t>
            </a:r>
          </a:p>
          <a:p>
            <a:pPr lvl="1" eaLnBrk="1" hangingPunct="1"/>
            <a:r>
              <a:rPr lang="en-US" altLang="en-US"/>
              <a:t>Michael Hammer and James Champy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A5F260BB-FB34-D35D-B4A6-03138CD31D49}"/>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3B5FF9-39B8-4511-A8A7-3CE80B838311}" type="slidenum">
              <a:rPr lang="en-US" altLang="en-US" sz="1400">
                <a:latin typeface="Times New Roman" panose="02020603050405020304" pitchFamily="18" charset="0"/>
              </a:rPr>
              <a:pPr/>
              <a:t>64</a:t>
            </a:fld>
            <a:endParaRPr lang="en-US" altLang="en-US" sz="1400">
              <a:latin typeface="Times New Roman" panose="02020603050405020304" pitchFamily="18" charset="0"/>
            </a:endParaRPr>
          </a:p>
        </p:txBody>
      </p:sp>
      <p:sp>
        <p:nvSpPr>
          <p:cNvPr id="7171" name="Rectangle 2">
            <a:extLst>
              <a:ext uri="{FF2B5EF4-FFF2-40B4-BE49-F238E27FC236}">
                <a16:creationId xmlns:a16="http://schemas.microsoft.com/office/drawing/2014/main" id="{971A0B01-3827-99A6-0AB9-686C26AE6C7D}"/>
              </a:ext>
            </a:extLst>
          </p:cNvPr>
          <p:cNvSpPr>
            <a:spLocks noGrp="1" noChangeArrowheads="1"/>
          </p:cNvSpPr>
          <p:nvPr>
            <p:ph type="ctrTitle" idx="4294967295"/>
          </p:nvPr>
        </p:nvSpPr>
        <p:spPr>
          <a:xfrm>
            <a:off x="2209800" y="2130426"/>
            <a:ext cx="7772400" cy="1470025"/>
          </a:xfrm>
        </p:spPr>
        <p:txBody>
          <a:bodyPr/>
          <a:lstStyle/>
          <a:p>
            <a:pPr eaLnBrk="1" hangingPunct="1"/>
            <a:r>
              <a:rPr lang="en-US" altLang="en-US" sz="5000">
                <a:solidFill>
                  <a:srgbClr val="FFFFFF"/>
                </a:solidFill>
              </a:rPr>
              <a:t>Following slide to be inserted</a:t>
            </a:r>
          </a:p>
        </p:txBody>
      </p:sp>
      <p:sp>
        <p:nvSpPr>
          <p:cNvPr id="7172" name="Rectangle 3">
            <a:extLst>
              <a:ext uri="{FF2B5EF4-FFF2-40B4-BE49-F238E27FC236}">
                <a16:creationId xmlns:a16="http://schemas.microsoft.com/office/drawing/2014/main" id="{12936875-54A8-26DD-34FB-E89297542AF3}"/>
              </a:ext>
            </a:extLst>
          </p:cNvPr>
          <p:cNvSpPr>
            <a:spLocks noGrp="1" noChangeArrowheads="1"/>
          </p:cNvSpPr>
          <p:nvPr>
            <p:ph type="subTitle" idx="4294967295"/>
          </p:nvPr>
        </p:nvSpPr>
        <p:spPr>
          <a:xfrm>
            <a:off x="2706689" y="3779838"/>
            <a:ext cx="6778625" cy="1655762"/>
          </a:xfrm>
        </p:spPr>
        <p:txBody>
          <a:bodyPr/>
          <a:lstStyle/>
          <a:p>
            <a:pPr marL="0" indent="0" algn="ctr">
              <a:buNone/>
            </a:pPr>
            <a:r>
              <a:rPr lang="en-US" altLang="en-US" sz="3400"/>
              <a:t>Inspection Process Flow</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7AC16A03-7E09-1B78-1DCB-C68248CC1CC7}"/>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2FC7EA-9D46-4953-A69C-B96221164E67}" type="slidenum">
              <a:rPr lang="en-US" altLang="en-US" sz="1400">
                <a:latin typeface="Times New Roman" panose="02020603050405020304" pitchFamily="18" charset="0"/>
              </a:rPr>
              <a:pPr/>
              <a:t>65</a:t>
            </a:fld>
            <a:endParaRPr lang="en-US" altLang="en-US" sz="1400">
              <a:latin typeface="Times New Roman" panose="02020603050405020304" pitchFamily="18" charset="0"/>
            </a:endParaRPr>
          </a:p>
        </p:txBody>
      </p:sp>
      <p:sp>
        <p:nvSpPr>
          <p:cNvPr id="8195" name="Rectangle 4">
            <a:extLst>
              <a:ext uri="{FF2B5EF4-FFF2-40B4-BE49-F238E27FC236}">
                <a16:creationId xmlns:a16="http://schemas.microsoft.com/office/drawing/2014/main" id="{9F6A4D0E-C775-211E-0B5B-EDF2DC484B84}"/>
              </a:ext>
            </a:extLst>
          </p:cNvPr>
          <p:cNvSpPr>
            <a:spLocks noGrp="1" noChangeArrowheads="1"/>
          </p:cNvSpPr>
          <p:nvPr>
            <p:ph type="title" idx="4294967295"/>
          </p:nvPr>
        </p:nvSpPr>
        <p:spPr/>
        <p:txBody>
          <a:bodyPr/>
          <a:lstStyle/>
          <a:p>
            <a:pPr eaLnBrk="1" hangingPunct="1"/>
            <a:r>
              <a:rPr lang="en-US" altLang="en-US"/>
              <a:t>Inspection Process Flow</a:t>
            </a:r>
          </a:p>
        </p:txBody>
      </p:sp>
      <p:pic>
        <p:nvPicPr>
          <p:cNvPr id="8196" name="Picture 7" descr="Inspection-Process">
            <a:extLst>
              <a:ext uri="{FF2B5EF4-FFF2-40B4-BE49-F238E27FC236}">
                <a16:creationId xmlns:a16="http://schemas.microsoft.com/office/drawing/2014/main" id="{AFB0EA30-AEDC-7B25-2F06-52BCE4190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7924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5530B7A-0950-3B4D-34EB-5D9437BCB682}"/>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2692B6-3805-4422-A062-452C933216B6}" type="slidenum">
              <a:rPr lang="en-US" altLang="en-US" sz="1400">
                <a:latin typeface="Times New Roman" panose="02020603050405020304" pitchFamily="18" charset="0"/>
              </a:rPr>
              <a:pPr/>
              <a:t>66</a:t>
            </a:fld>
            <a:endParaRPr lang="en-US" altLang="en-US" sz="1400">
              <a:latin typeface="Times New Roman" panose="02020603050405020304" pitchFamily="18" charset="0"/>
            </a:endParaRPr>
          </a:p>
        </p:txBody>
      </p:sp>
      <p:sp>
        <p:nvSpPr>
          <p:cNvPr id="9219" name="Rectangle 4">
            <a:extLst>
              <a:ext uri="{FF2B5EF4-FFF2-40B4-BE49-F238E27FC236}">
                <a16:creationId xmlns:a16="http://schemas.microsoft.com/office/drawing/2014/main" id="{1A503E2F-ACFD-FEC0-6DE8-94DD90CD6DBD}"/>
              </a:ext>
            </a:extLst>
          </p:cNvPr>
          <p:cNvSpPr>
            <a:spLocks noGrp="1" noChangeArrowheads="1"/>
          </p:cNvSpPr>
          <p:nvPr>
            <p:ph type="ctrTitle" idx="4294967295"/>
          </p:nvPr>
        </p:nvSpPr>
        <p:spPr>
          <a:xfrm>
            <a:off x="2209800" y="2130426"/>
            <a:ext cx="7772400" cy="1470025"/>
          </a:xfrm>
        </p:spPr>
        <p:txBody>
          <a:bodyPr/>
          <a:lstStyle/>
          <a:p>
            <a:pPr eaLnBrk="1" hangingPunct="1"/>
            <a:r>
              <a:rPr lang="en-US" altLang="en-US" sz="5000">
                <a:solidFill>
                  <a:srgbClr val="FFFFFF"/>
                </a:solidFill>
              </a:rPr>
              <a:t>Following slide to be inserted</a:t>
            </a:r>
          </a:p>
        </p:txBody>
      </p:sp>
      <p:sp>
        <p:nvSpPr>
          <p:cNvPr id="9220" name="Rectangle 5">
            <a:extLst>
              <a:ext uri="{FF2B5EF4-FFF2-40B4-BE49-F238E27FC236}">
                <a16:creationId xmlns:a16="http://schemas.microsoft.com/office/drawing/2014/main" id="{5444C7E0-557B-90BA-A35F-B0EDF17799EF}"/>
              </a:ext>
            </a:extLst>
          </p:cNvPr>
          <p:cNvSpPr>
            <a:spLocks noGrp="1" noChangeArrowheads="1"/>
          </p:cNvSpPr>
          <p:nvPr>
            <p:ph type="subTitle" idx="4294967295"/>
          </p:nvPr>
        </p:nvSpPr>
        <p:spPr>
          <a:xfrm>
            <a:off x="2706689" y="3779838"/>
            <a:ext cx="6778625" cy="1655762"/>
          </a:xfrm>
        </p:spPr>
        <p:txBody>
          <a:bodyPr/>
          <a:lstStyle/>
          <a:p>
            <a:pPr marL="0" indent="0" algn="ctr">
              <a:buNone/>
            </a:pPr>
            <a:r>
              <a:rPr lang="en-US" altLang="en-US" sz="3400"/>
              <a:t>Inspection Process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7EA835AF-87D5-223C-924B-EA22DDF22B4F}"/>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77A3A7-6D47-46CE-B644-531332CB1096}" type="slidenum">
              <a:rPr lang="en-US" altLang="en-US" sz="1400">
                <a:latin typeface="Times New Roman" panose="02020603050405020304" pitchFamily="18" charset="0"/>
              </a:rPr>
              <a:pPr/>
              <a:t>67</a:t>
            </a:fld>
            <a:endParaRPr lang="en-US" altLang="en-US" sz="1400">
              <a:latin typeface="Times New Roman" panose="02020603050405020304" pitchFamily="18" charset="0"/>
            </a:endParaRPr>
          </a:p>
        </p:txBody>
      </p:sp>
      <p:sp>
        <p:nvSpPr>
          <p:cNvPr id="10243" name="Rectangle 2">
            <a:extLst>
              <a:ext uri="{FF2B5EF4-FFF2-40B4-BE49-F238E27FC236}">
                <a16:creationId xmlns:a16="http://schemas.microsoft.com/office/drawing/2014/main" id="{14FF3F60-BA80-A3EF-8312-1A76A0BF4B59}"/>
              </a:ext>
            </a:extLst>
          </p:cNvPr>
          <p:cNvSpPr>
            <a:spLocks noGrp="1" noChangeArrowheads="1"/>
          </p:cNvSpPr>
          <p:nvPr>
            <p:ph type="title" idx="4294967295"/>
          </p:nvPr>
        </p:nvSpPr>
        <p:spPr/>
        <p:txBody>
          <a:bodyPr/>
          <a:lstStyle/>
          <a:p>
            <a:pPr eaLnBrk="1" hangingPunct="1"/>
            <a:r>
              <a:rPr lang="en-US" altLang="en-US"/>
              <a:t>Inspection Process</a:t>
            </a:r>
          </a:p>
        </p:txBody>
      </p:sp>
      <p:sp>
        <p:nvSpPr>
          <p:cNvPr id="10244" name="Rectangle 3">
            <a:extLst>
              <a:ext uri="{FF2B5EF4-FFF2-40B4-BE49-F238E27FC236}">
                <a16:creationId xmlns:a16="http://schemas.microsoft.com/office/drawing/2014/main" id="{784876DE-2EA2-D5B6-F8D1-FC3862668B76}"/>
              </a:ext>
            </a:extLst>
          </p:cNvPr>
          <p:cNvSpPr>
            <a:spLocks noGrp="1" noChangeArrowheads="1"/>
          </p:cNvSpPr>
          <p:nvPr>
            <p:ph type="body" idx="4294967295"/>
          </p:nvPr>
        </p:nvSpPr>
        <p:spPr/>
        <p:txBody>
          <a:bodyPr>
            <a:normAutofit lnSpcReduction="10000"/>
          </a:bodyPr>
          <a:lstStyle/>
          <a:p>
            <a:pPr eaLnBrk="1" hangingPunct="1">
              <a:lnSpc>
                <a:spcPct val="90000"/>
              </a:lnSpc>
            </a:pPr>
            <a:r>
              <a:rPr lang="en-US" altLang="en-US" sz="2400"/>
              <a:t>Planning and scheduling</a:t>
            </a:r>
          </a:p>
          <a:p>
            <a:pPr eaLnBrk="1" hangingPunct="1">
              <a:lnSpc>
                <a:spcPct val="90000"/>
              </a:lnSpc>
            </a:pPr>
            <a:r>
              <a:rPr lang="en-US" altLang="en-US" sz="2400"/>
              <a:t>Overview</a:t>
            </a:r>
          </a:p>
          <a:p>
            <a:pPr eaLnBrk="1" hangingPunct="1">
              <a:lnSpc>
                <a:spcPct val="90000"/>
              </a:lnSpc>
            </a:pPr>
            <a:r>
              <a:rPr lang="en-US" altLang="en-US" sz="2400"/>
              <a:t>Preparation</a:t>
            </a:r>
          </a:p>
          <a:p>
            <a:pPr eaLnBrk="1" hangingPunct="1">
              <a:lnSpc>
                <a:spcPct val="90000"/>
              </a:lnSpc>
            </a:pPr>
            <a:r>
              <a:rPr lang="en-US" altLang="en-US" sz="2400"/>
              <a:t>Inspection meeting</a:t>
            </a:r>
          </a:p>
          <a:p>
            <a:pPr eaLnBrk="1" hangingPunct="1">
              <a:lnSpc>
                <a:spcPct val="90000"/>
              </a:lnSpc>
            </a:pPr>
            <a:r>
              <a:rPr lang="en-US" altLang="en-US" sz="2400"/>
              <a:t>Analysis meeting</a:t>
            </a:r>
          </a:p>
          <a:p>
            <a:pPr eaLnBrk="1" hangingPunct="1">
              <a:lnSpc>
                <a:spcPct val="90000"/>
              </a:lnSpc>
            </a:pPr>
            <a:r>
              <a:rPr lang="en-US" altLang="en-US" sz="2400"/>
              <a:t>Rework</a:t>
            </a:r>
          </a:p>
          <a:p>
            <a:pPr eaLnBrk="1" hangingPunct="1">
              <a:lnSpc>
                <a:spcPct val="90000"/>
              </a:lnSpc>
            </a:pPr>
            <a:r>
              <a:rPr lang="en-US" altLang="en-US" sz="2400"/>
              <a:t>Follow-up</a:t>
            </a:r>
          </a:p>
          <a:p>
            <a:pPr eaLnBrk="1" hangingPunct="1">
              <a:lnSpc>
                <a:spcPct val="90000"/>
              </a:lnSpc>
            </a:pPr>
            <a:r>
              <a:rPr lang="en-US" altLang="en-US" sz="2400"/>
              <a:t>Prevention meeting</a:t>
            </a:r>
          </a:p>
          <a:p>
            <a:pPr eaLnBrk="1" hangingPunct="1">
              <a:lnSpc>
                <a:spcPct val="90000"/>
              </a:lnSpc>
            </a:pPr>
            <a:r>
              <a:rPr lang="en-US" altLang="en-US" sz="2400"/>
              <a:t>Data recording and reports</a:t>
            </a:r>
          </a:p>
          <a:p>
            <a:pPr eaLnBrk="1" hangingPunct="1">
              <a:lnSpc>
                <a:spcPct val="90000"/>
              </a:lnSpc>
            </a:pPr>
            <a:r>
              <a:rPr lang="en-US" altLang="en-US" sz="2400"/>
              <a:t>Inspection process monitoring</a:t>
            </a:r>
          </a:p>
          <a:p>
            <a:pPr eaLnBrk="1" hangingPunct="1">
              <a:lnSpc>
                <a:spcPct val="90000"/>
              </a:lnSpc>
            </a:pPr>
            <a:endParaRPr lang="en-US"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9ADEFC14-7DA2-F3E5-5656-D3929D0A5323}"/>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886EC8-8F16-49CE-BE37-F349C06E6E5B}" type="slidenum">
              <a:rPr lang="en-US" altLang="en-US" sz="1400">
                <a:latin typeface="Times New Roman" panose="02020603050405020304" pitchFamily="18" charset="0"/>
              </a:rPr>
              <a:pPr/>
              <a:t>68</a:t>
            </a:fld>
            <a:endParaRPr lang="en-US" altLang="en-US" sz="1400">
              <a:latin typeface="Times New Roman" panose="02020603050405020304" pitchFamily="18" charset="0"/>
            </a:endParaRPr>
          </a:p>
        </p:txBody>
      </p:sp>
      <p:sp>
        <p:nvSpPr>
          <p:cNvPr id="11267" name="Rectangle 2">
            <a:extLst>
              <a:ext uri="{FF2B5EF4-FFF2-40B4-BE49-F238E27FC236}">
                <a16:creationId xmlns:a16="http://schemas.microsoft.com/office/drawing/2014/main" id="{0E373999-7368-6BBA-0B36-C418F5F2CE25}"/>
              </a:ext>
            </a:extLst>
          </p:cNvPr>
          <p:cNvSpPr>
            <a:spLocks noGrp="1" noChangeArrowheads="1"/>
          </p:cNvSpPr>
          <p:nvPr>
            <p:ph type="title" idx="4294967295"/>
          </p:nvPr>
        </p:nvSpPr>
        <p:spPr/>
        <p:txBody>
          <a:bodyPr/>
          <a:lstStyle/>
          <a:p>
            <a:pPr eaLnBrk="1" hangingPunct="1"/>
            <a:endParaRPr lang="en-US" altLang="en-US"/>
          </a:p>
        </p:txBody>
      </p:sp>
      <p:sp>
        <p:nvSpPr>
          <p:cNvPr id="11268" name="Rectangle 3">
            <a:extLst>
              <a:ext uri="{FF2B5EF4-FFF2-40B4-BE49-F238E27FC236}">
                <a16:creationId xmlns:a16="http://schemas.microsoft.com/office/drawing/2014/main" id="{9E642E58-2F8B-34B8-C711-43EC87821829}"/>
              </a:ext>
            </a:extLst>
          </p:cNvPr>
          <p:cNvSpPr>
            <a:spLocks noGrp="1" noChangeArrowheads="1"/>
          </p:cNvSpPr>
          <p:nvPr>
            <p:ph type="body" idx="4294967295"/>
          </p:nvPr>
        </p:nvSpPr>
        <p:spPr/>
        <p:txBody>
          <a:bodyPr/>
          <a:lstStyle/>
          <a:p>
            <a:pPr eaLnBrk="1" hangingPunct="1"/>
            <a:r>
              <a:rPr lang="en-US" altLang="en-US"/>
              <a:t>We’ll be using the ETVX model to describe the steps in the inspections process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23E597F-994D-FE56-CBA8-0EB3B3E70305}"/>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2C9AB5-AEB5-45B3-93AE-7A2A9C639C3B}" type="slidenum">
              <a:rPr lang="en-US" altLang="en-US" sz="1400">
                <a:latin typeface="Times New Roman" panose="02020603050405020304" pitchFamily="18" charset="0"/>
              </a:rPr>
              <a:pPr/>
              <a:t>69</a:t>
            </a:fld>
            <a:endParaRPr lang="en-US" altLang="en-US" sz="1400">
              <a:latin typeface="Times New Roman" panose="02020603050405020304" pitchFamily="18" charset="0"/>
            </a:endParaRPr>
          </a:p>
        </p:txBody>
      </p:sp>
      <p:sp>
        <p:nvSpPr>
          <p:cNvPr id="12291" name="Rectangle 2">
            <a:extLst>
              <a:ext uri="{FF2B5EF4-FFF2-40B4-BE49-F238E27FC236}">
                <a16:creationId xmlns:a16="http://schemas.microsoft.com/office/drawing/2014/main" id="{A8633FC7-4F07-E840-0943-4F0B0A9EE6BA}"/>
              </a:ext>
            </a:extLst>
          </p:cNvPr>
          <p:cNvSpPr>
            <a:spLocks noGrp="1" noChangeArrowheads="1"/>
          </p:cNvSpPr>
          <p:nvPr>
            <p:ph type="title" idx="4294967295"/>
          </p:nvPr>
        </p:nvSpPr>
        <p:spPr/>
        <p:txBody>
          <a:bodyPr/>
          <a:lstStyle/>
          <a:p>
            <a:pPr eaLnBrk="1" hangingPunct="1"/>
            <a:r>
              <a:rPr lang="en-US" altLang="en-US"/>
              <a:t>Planning and Scheduling - 1</a:t>
            </a:r>
          </a:p>
        </p:txBody>
      </p:sp>
      <p:sp>
        <p:nvSpPr>
          <p:cNvPr id="12292" name="Rectangle 3">
            <a:extLst>
              <a:ext uri="{FF2B5EF4-FFF2-40B4-BE49-F238E27FC236}">
                <a16:creationId xmlns:a16="http://schemas.microsoft.com/office/drawing/2014/main" id="{D045B26A-D152-EC19-1175-A255213FA215}"/>
              </a:ext>
            </a:extLst>
          </p:cNvPr>
          <p:cNvSpPr>
            <a:spLocks noGrp="1" noChangeArrowheads="1"/>
          </p:cNvSpPr>
          <p:nvPr>
            <p:ph type="body" idx="4294967295"/>
          </p:nvPr>
        </p:nvSpPr>
        <p:spPr/>
        <p:txBody>
          <a:bodyPr/>
          <a:lstStyle/>
          <a:p>
            <a:pPr eaLnBrk="1" hangingPunct="1"/>
            <a:r>
              <a:rPr lang="en-US" altLang="en-US"/>
              <a:t>To ensure adequate time and resources are allocated for inspections and to establish schedules in the project for work products to be inspected, to designate the inspection team, and to ensure the entry criteria are satisfied</a:t>
            </a: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5ABBE9F-E67A-48A4-ACD5-3ECAF1BD9F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DD47DE-20E3-4C83-8950-93B5F0F4A2D8}" type="slidenum">
              <a:rPr lang="en-US" altLang="en-PK">
                <a:latin typeface="Arial Black" panose="020B0A04020102020204" pitchFamily="34" charset="0"/>
              </a:rPr>
              <a:pPr/>
              <a:t>7</a:t>
            </a:fld>
            <a:endParaRPr lang="en-US" altLang="en-PK">
              <a:latin typeface="Arial Black" panose="020B0A04020102020204" pitchFamily="34" charset="0"/>
            </a:endParaRPr>
          </a:p>
        </p:txBody>
      </p:sp>
      <p:sp>
        <p:nvSpPr>
          <p:cNvPr id="48131" name="Rectangle 2">
            <a:extLst>
              <a:ext uri="{FF2B5EF4-FFF2-40B4-BE49-F238E27FC236}">
                <a16:creationId xmlns:a16="http://schemas.microsoft.com/office/drawing/2014/main" id="{2A7202BD-9849-4713-9DEF-C696FCEBEB01}"/>
              </a:ext>
            </a:extLst>
          </p:cNvPr>
          <p:cNvSpPr>
            <a:spLocks noGrp="1" noChangeArrowheads="1"/>
          </p:cNvSpPr>
          <p:nvPr>
            <p:ph type="title"/>
          </p:nvPr>
        </p:nvSpPr>
        <p:spPr/>
        <p:txBody>
          <a:bodyPr/>
          <a:lstStyle/>
          <a:p>
            <a:pPr eaLnBrk="1" hangingPunct="1"/>
            <a:r>
              <a:rPr lang="en-US" altLang="en-PK"/>
              <a:t>Inspections </a:t>
            </a:r>
          </a:p>
        </p:txBody>
      </p:sp>
      <p:sp>
        <p:nvSpPr>
          <p:cNvPr id="48132" name="Rectangle 3">
            <a:extLst>
              <a:ext uri="{FF2B5EF4-FFF2-40B4-BE49-F238E27FC236}">
                <a16:creationId xmlns:a16="http://schemas.microsoft.com/office/drawing/2014/main" id="{B0ED9E53-4628-4504-89A9-464DEA59910F}"/>
              </a:ext>
            </a:extLst>
          </p:cNvPr>
          <p:cNvSpPr>
            <a:spLocks noGrp="1" noChangeArrowheads="1"/>
          </p:cNvSpPr>
          <p:nvPr>
            <p:ph type="body" idx="1"/>
          </p:nvPr>
        </p:nvSpPr>
        <p:spPr/>
        <p:txBody>
          <a:bodyPr/>
          <a:lstStyle/>
          <a:p>
            <a:pPr eaLnBrk="1" hangingPunct="1"/>
            <a:r>
              <a:rPr lang="en-US" altLang="en-PK"/>
              <a:t>Inspections are critical reading and analysis of software code or other software artifacts, such as designs, product specifications, test plans, etc</a:t>
            </a:r>
          </a:p>
          <a:p>
            <a:pPr eaLnBrk="1" hangingPunct="1"/>
            <a:r>
              <a:rPr lang="en-US" altLang="en-PK"/>
              <a:t>Inspections are typically conducted by multiple human inspectors, through some coordination process. Multiple inspection phases or sessions may be used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A2DC5913-42A4-D6D7-8067-83CC0C6BFAB3}"/>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2F0B89-CA1E-44D7-83EB-3ED29FDBFB88}" type="slidenum">
              <a:rPr lang="en-US" altLang="en-US" sz="1400">
                <a:latin typeface="Times New Roman" panose="02020603050405020304" pitchFamily="18" charset="0"/>
              </a:rPr>
              <a:pPr/>
              <a:t>70</a:t>
            </a:fld>
            <a:endParaRPr lang="en-US" altLang="en-US" sz="1400">
              <a:latin typeface="Times New Roman" panose="02020603050405020304" pitchFamily="18" charset="0"/>
            </a:endParaRPr>
          </a:p>
        </p:txBody>
      </p:sp>
      <p:sp>
        <p:nvSpPr>
          <p:cNvPr id="13315" name="Rectangle 2">
            <a:extLst>
              <a:ext uri="{FF2B5EF4-FFF2-40B4-BE49-F238E27FC236}">
                <a16:creationId xmlns:a16="http://schemas.microsoft.com/office/drawing/2014/main" id="{1D6B80BF-A0AD-509F-8731-B220A79F3744}"/>
              </a:ext>
            </a:extLst>
          </p:cNvPr>
          <p:cNvSpPr>
            <a:spLocks noGrp="1" noChangeArrowheads="1"/>
          </p:cNvSpPr>
          <p:nvPr>
            <p:ph type="title" idx="4294967295"/>
          </p:nvPr>
        </p:nvSpPr>
        <p:spPr/>
        <p:txBody>
          <a:bodyPr/>
          <a:lstStyle/>
          <a:p>
            <a:pPr eaLnBrk="1" hangingPunct="1"/>
            <a:r>
              <a:rPr lang="en-US" altLang="en-US"/>
              <a:t>Planning and Scheduling - 2</a:t>
            </a:r>
          </a:p>
        </p:txBody>
      </p:sp>
      <p:sp>
        <p:nvSpPr>
          <p:cNvPr id="13316" name="Rectangle 3">
            <a:extLst>
              <a:ext uri="{FF2B5EF4-FFF2-40B4-BE49-F238E27FC236}">
                <a16:creationId xmlns:a16="http://schemas.microsoft.com/office/drawing/2014/main" id="{730301F7-C7DD-7399-1527-12A98A42E3E3}"/>
              </a:ext>
            </a:extLst>
          </p:cNvPr>
          <p:cNvSpPr>
            <a:spLocks noGrp="1" noChangeArrowheads="1"/>
          </p:cNvSpPr>
          <p:nvPr>
            <p:ph type="body" idx="4294967295"/>
          </p:nvPr>
        </p:nvSpPr>
        <p:spPr/>
        <p:txBody>
          <a:bodyPr/>
          <a:lstStyle/>
          <a:p>
            <a:pPr eaLnBrk="1" hangingPunct="1"/>
            <a:r>
              <a:rPr lang="en-US" altLang="en-US"/>
              <a:t>All project plans exist at three levels of knowledge as the project progresses</a:t>
            </a:r>
          </a:p>
          <a:p>
            <a:pPr lvl="1" eaLnBrk="1" hangingPunct="1"/>
            <a:r>
              <a:rPr lang="en-US" altLang="en-US"/>
              <a:t>Those things that are unknown</a:t>
            </a:r>
          </a:p>
          <a:p>
            <a:pPr lvl="1" eaLnBrk="1" hangingPunct="1"/>
            <a:r>
              <a:rPr lang="en-US" altLang="en-US"/>
              <a:t>Those things that are becoming known</a:t>
            </a:r>
          </a:p>
          <a:p>
            <a:pPr lvl="1" eaLnBrk="1" hangingPunct="1"/>
            <a:r>
              <a:rPr lang="en-US" altLang="en-US"/>
              <a:t>Those things that are known</a:t>
            </a:r>
          </a:p>
          <a:p>
            <a:pPr eaLnBrk="1" hangingPunct="1"/>
            <a:r>
              <a:rPr lang="en-US" altLang="en-US"/>
              <a:t>Plan details reveal themselves to the planner as a rolling wave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8DFB7C1-2A93-5495-9125-E704C63F7CC4}"/>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3E27DB-A12E-4A85-901B-2E3DDB85BA50}" type="slidenum">
              <a:rPr lang="en-US" altLang="en-US" sz="1400">
                <a:latin typeface="Times New Roman" panose="02020603050405020304" pitchFamily="18" charset="0"/>
              </a:rPr>
              <a:pPr/>
              <a:t>71</a:t>
            </a:fld>
            <a:endParaRPr lang="en-US" altLang="en-US" sz="1400">
              <a:latin typeface="Times New Roman" panose="02020603050405020304" pitchFamily="18" charset="0"/>
            </a:endParaRPr>
          </a:p>
        </p:txBody>
      </p:sp>
      <p:sp>
        <p:nvSpPr>
          <p:cNvPr id="14339" name="Rectangle 2">
            <a:extLst>
              <a:ext uri="{FF2B5EF4-FFF2-40B4-BE49-F238E27FC236}">
                <a16:creationId xmlns:a16="http://schemas.microsoft.com/office/drawing/2014/main" id="{76B374F2-2AD0-CEEB-58EB-FA5DF12D2E38}"/>
              </a:ext>
            </a:extLst>
          </p:cNvPr>
          <p:cNvSpPr>
            <a:spLocks noGrp="1" noChangeArrowheads="1"/>
          </p:cNvSpPr>
          <p:nvPr>
            <p:ph type="title" idx="4294967295"/>
          </p:nvPr>
        </p:nvSpPr>
        <p:spPr/>
        <p:txBody>
          <a:bodyPr/>
          <a:lstStyle/>
          <a:p>
            <a:pPr eaLnBrk="1" hangingPunct="1"/>
            <a:r>
              <a:rPr lang="en-US" altLang="en-US"/>
              <a:t>Planning and Scheduling - 3</a:t>
            </a:r>
          </a:p>
        </p:txBody>
      </p:sp>
      <p:sp>
        <p:nvSpPr>
          <p:cNvPr id="14340" name="Rectangle 3">
            <a:extLst>
              <a:ext uri="{FF2B5EF4-FFF2-40B4-BE49-F238E27FC236}">
                <a16:creationId xmlns:a16="http://schemas.microsoft.com/office/drawing/2014/main" id="{0A6080F3-A30B-A099-A779-BE95BEFE59D5}"/>
              </a:ext>
            </a:extLst>
          </p:cNvPr>
          <p:cNvSpPr>
            <a:spLocks noGrp="1" noChangeArrowheads="1"/>
          </p:cNvSpPr>
          <p:nvPr>
            <p:ph type="body" idx="4294967295"/>
          </p:nvPr>
        </p:nvSpPr>
        <p:spPr/>
        <p:txBody>
          <a:bodyPr/>
          <a:lstStyle/>
          <a:p>
            <a:pPr eaLnBrk="1" hangingPunct="1"/>
            <a:r>
              <a:rPr lang="en-US" altLang="en-US"/>
              <a:t>The project lead must plan which inspections are to be performed at the initial stages of the project</a:t>
            </a:r>
          </a:p>
          <a:p>
            <a:pPr eaLnBrk="1" hangingPunct="1"/>
            <a:r>
              <a:rPr lang="en-US" altLang="en-US"/>
              <a:t>Unknowns become knowns</a:t>
            </a:r>
          </a:p>
          <a:p>
            <a:pPr eaLnBrk="1" hangingPunct="1"/>
            <a:r>
              <a:rPr lang="en-US" altLang="en-US"/>
              <a:t>Has two sections</a:t>
            </a:r>
          </a:p>
          <a:p>
            <a:pPr lvl="1" eaLnBrk="1" hangingPunct="1"/>
            <a:r>
              <a:rPr lang="en-US" altLang="en-US"/>
              <a:t>Inspection planning</a:t>
            </a:r>
          </a:p>
          <a:p>
            <a:pPr lvl="1" eaLnBrk="1" hangingPunct="1"/>
            <a:r>
              <a:rPr lang="en-US" altLang="en-US"/>
              <a:t>Inspection scheduling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091F0E7-5022-A994-51D4-91C6B6E109C5}"/>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0E2E15-0F1A-4567-AA24-C42C503F9D61}" type="slidenum">
              <a:rPr lang="en-US" altLang="en-US" sz="1400">
                <a:latin typeface="Times New Roman" panose="02020603050405020304" pitchFamily="18" charset="0"/>
              </a:rPr>
              <a:pPr/>
              <a:t>72</a:t>
            </a:fld>
            <a:endParaRPr lang="en-US" altLang="en-US" sz="1400">
              <a:latin typeface="Times New Roman" panose="02020603050405020304" pitchFamily="18" charset="0"/>
            </a:endParaRPr>
          </a:p>
        </p:txBody>
      </p:sp>
      <p:sp>
        <p:nvSpPr>
          <p:cNvPr id="15363" name="Rectangle 2">
            <a:extLst>
              <a:ext uri="{FF2B5EF4-FFF2-40B4-BE49-F238E27FC236}">
                <a16:creationId xmlns:a16="http://schemas.microsoft.com/office/drawing/2014/main" id="{AB775499-BADD-E601-A9E4-208FB998C85B}"/>
              </a:ext>
            </a:extLst>
          </p:cNvPr>
          <p:cNvSpPr>
            <a:spLocks noGrp="1" noChangeArrowheads="1"/>
          </p:cNvSpPr>
          <p:nvPr>
            <p:ph type="title" idx="4294967295"/>
          </p:nvPr>
        </p:nvSpPr>
        <p:spPr/>
        <p:txBody>
          <a:bodyPr/>
          <a:lstStyle/>
          <a:p>
            <a:pPr eaLnBrk="1" hangingPunct="1"/>
            <a:r>
              <a:rPr lang="en-US" altLang="en-US" sz="4000"/>
              <a:t>Inspection Planning: Responsibility</a:t>
            </a:r>
          </a:p>
        </p:txBody>
      </p:sp>
      <p:sp>
        <p:nvSpPr>
          <p:cNvPr id="15364" name="Rectangle 3">
            <a:extLst>
              <a:ext uri="{FF2B5EF4-FFF2-40B4-BE49-F238E27FC236}">
                <a16:creationId xmlns:a16="http://schemas.microsoft.com/office/drawing/2014/main" id="{7EBD6F8F-68B4-D500-122D-4DFB39B0ACE8}"/>
              </a:ext>
            </a:extLst>
          </p:cNvPr>
          <p:cNvSpPr>
            <a:spLocks noGrp="1" noChangeArrowheads="1"/>
          </p:cNvSpPr>
          <p:nvPr>
            <p:ph type="body" idx="4294967295"/>
          </p:nvPr>
        </p:nvSpPr>
        <p:spPr/>
        <p:txBody>
          <a:bodyPr/>
          <a:lstStyle/>
          <a:p>
            <a:pPr eaLnBrk="1" hangingPunct="1"/>
            <a:r>
              <a:rPr lang="en-US" altLang="en-US"/>
              <a:t>The project lead or whoever is responsible for managing the work for a specified software project is responsible for performing the activities for Inspection Planning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7D5F14B0-116D-4E22-D307-9116A0F5C357}"/>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FC17F0-CC93-4225-9A56-6E90F1CC0186}" type="slidenum">
              <a:rPr lang="en-US" altLang="en-US" sz="1400">
                <a:latin typeface="Times New Roman" panose="02020603050405020304" pitchFamily="18" charset="0"/>
              </a:rPr>
              <a:pPr/>
              <a:t>73</a:t>
            </a:fld>
            <a:endParaRPr lang="en-US" altLang="en-US" sz="1400">
              <a:latin typeface="Times New Roman" panose="02020603050405020304" pitchFamily="18" charset="0"/>
            </a:endParaRPr>
          </a:p>
        </p:txBody>
      </p:sp>
      <p:sp>
        <p:nvSpPr>
          <p:cNvPr id="16387" name="Rectangle 2">
            <a:extLst>
              <a:ext uri="{FF2B5EF4-FFF2-40B4-BE49-F238E27FC236}">
                <a16:creationId xmlns:a16="http://schemas.microsoft.com/office/drawing/2014/main" id="{48BCB25B-7FF2-3367-0B33-BB7143910C98}"/>
              </a:ext>
            </a:extLst>
          </p:cNvPr>
          <p:cNvSpPr>
            <a:spLocks noGrp="1" noChangeArrowheads="1"/>
          </p:cNvSpPr>
          <p:nvPr>
            <p:ph type="title" idx="4294967295"/>
          </p:nvPr>
        </p:nvSpPr>
        <p:spPr/>
        <p:txBody>
          <a:bodyPr/>
          <a:lstStyle/>
          <a:p>
            <a:pPr eaLnBrk="1" hangingPunct="1"/>
            <a:r>
              <a:rPr lang="en-US" altLang="en-US" sz="3200" b="1"/>
              <a:t>Inspection Planning: Entry Criteria - 1</a:t>
            </a:r>
          </a:p>
        </p:txBody>
      </p:sp>
      <p:sp>
        <p:nvSpPr>
          <p:cNvPr id="16388" name="Rectangle 3">
            <a:extLst>
              <a:ext uri="{FF2B5EF4-FFF2-40B4-BE49-F238E27FC236}">
                <a16:creationId xmlns:a16="http://schemas.microsoft.com/office/drawing/2014/main" id="{7104C436-B197-B54C-D3E7-F951F049AB64}"/>
              </a:ext>
            </a:extLst>
          </p:cNvPr>
          <p:cNvSpPr>
            <a:spLocks noGrp="1" noChangeArrowheads="1"/>
          </p:cNvSpPr>
          <p:nvPr>
            <p:ph type="body" idx="4294967295"/>
          </p:nvPr>
        </p:nvSpPr>
        <p:spPr/>
        <p:txBody>
          <a:bodyPr/>
          <a:lstStyle/>
          <a:p>
            <a:pPr eaLnBrk="1" hangingPunct="1">
              <a:lnSpc>
                <a:spcPct val="90000"/>
              </a:lnSpc>
            </a:pPr>
            <a:r>
              <a:rPr lang="en-US" altLang="en-US"/>
              <a:t>A policy exists for inspections in the project’s organization</a:t>
            </a:r>
          </a:p>
          <a:p>
            <a:pPr eaLnBrk="1" hangingPunct="1">
              <a:lnSpc>
                <a:spcPct val="90000"/>
              </a:lnSpc>
            </a:pPr>
            <a:r>
              <a:rPr lang="en-US" altLang="en-US"/>
              <a:t>Planning procedures, including planning for inspections exist</a:t>
            </a:r>
          </a:p>
          <a:p>
            <a:pPr eaLnBrk="1" hangingPunct="1">
              <a:lnSpc>
                <a:spcPct val="90000"/>
              </a:lnSpc>
            </a:pPr>
            <a:r>
              <a:rPr lang="en-US" altLang="en-US"/>
              <a:t>A project begins and includes the requirement to plan for inspections</a:t>
            </a:r>
          </a:p>
          <a:p>
            <a:pPr eaLnBrk="1" hangingPunct="1">
              <a:lnSpc>
                <a:spcPct val="90000"/>
              </a:lnSpc>
            </a:pPr>
            <a:r>
              <a:rPr lang="en-US" altLang="en-US"/>
              <a:t>Work product types to be inspected are identified in the project plan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8944E55C-C481-D957-B1A1-484D5247D0E9}"/>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83AE58-DC24-4764-B711-87903FD3486A}" type="slidenum">
              <a:rPr lang="en-US" altLang="en-US" sz="1400">
                <a:latin typeface="Times New Roman" panose="02020603050405020304" pitchFamily="18" charset="0"/>
              </a:rPr>
              <a:pPr/>
              <a:t>74</a:t>
            </a:fld>
            <a:endParaRPr lang="en-US"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5B2BDC50-CEA0-00FD-4E3C-EFB59DDB07A0}"/>
              </a:ext>
            </a:extLst>
          </p:cNvPr>
          <p:cNvSpPr>
            <a:spLocks noGrp="1" noChangeArrowheads="1"/>
          </p:cNvSpPr>
          <p:nvPr>
            <p:ph type="title" idx="4294967295"/>
          </p:nvPr>
        </p:nvSpPr>
        <p:spPr/>
        <p:txBody>
          <a:bodyPr/>
          <a:lstStyle/>
          <a:p>
            <a:pPr eaLnBrk="1" hangingPunct="1"/>
            <a:r>
              <a:rPr lang="en-US" altLang="en-US" sz="3200" b="1"/>
              <a:t>Inspection Planning: Entry Criteria - 2</a:t>
            </a:r>
          </a:p>
        </p:txBody>
      </p:sp>
      <p:sp>
        <p:nvSpPr>
          <p:cNvPr id="17412" name="Rectangle 3">
            <a:extLst>
              <a:ext uri="{FF2B5EF4-FFF2-40B4-BE49-F238E27FC236}">
                <a16:creationId xmlns:a16="http://schemas.microsoft.com/office/drawing/2014/main" id="{661743FF-76FF-3A59-1DC4-DF0B41E3C37E}"/>
              </a:ext>
            </a:extLst>
          </p:cNvPr>
          <p:cNvSpPr>
            <a:spLocks noGrp="1" noChangeArrowheads="1"/>
          </p:cNvSpPr>
          <p:nvPr>
            <p:ph type="body" idx="4294967295"/>
          </p:nvPr>
        </p:nvSpPr>
        <p:spPr/>
        <p:txBody>
          <a:bodyPr/>
          <a:lstStyle/>
          <a:p>
            <a:pPr eaLnBrk="1" hangingPunct="1">
              <a:lnSpc>
                <a:spcPct val="90000"/>
              </a:lnSpc>
            </a:pPr>
            <a:r>
              <a:rPr lang="en-US" altLang="en-US"/>
              <a:t>Well-defined work product completion or readiness criteria are available</a:t>
            </a:r>
          </a:p>
          <a:p>
            <a:pPr eaLnBrk="1" hangingPunct="1">
              <a:lnSpc>
                <a:spcPct val="90000"/>
              </a:lnSpc>
            </a:pPr>
            <a:r>
              <a:rPr lang="en-US" altLang="en-US"/>
              <a:t>Initial estimates are provided for the size of the work products to be inspected</a:t>
            </a:r>
          </a:p>
          <a:p>
            <a:pPr eaLnBrk="1" hangingPunct="1">
              <a:lnSpc>
                <a:spcPct val="90000"/>
              </a:lnSpc>
            </a:pPr>
            <a:r>
              <a:rPr lang="en-US" altLang="en-US"/>
              <a:t>Expected project participants have been trained or a training plan is defined</a:t>
            </a:r>
          </a:p>
          <a:p>
            <a:pPr eaLnBrk="1" hangingPunct="1">
              <a:lnSpc>
                <a:spcPct val="90000"/>
              </a:lnSpc>
            </a:pPr>
            <a:r>
              <a:rPr lang="en-US" altLang="en-US"/>
              <a:t>Goals and targets have been established for the volume or percentage of work products to be inspected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755CF9BD-F394-A872-D155-714016DEBF30}"/>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7E28D8-B472-414C-9CF3-22940C891F8D}" type="slidenum">
              <a:rPr lang="en-US" altLang="en-US" sz="1400">
                <a:latin typeface="Times New Roman" panose="02020603050405020304" pitchFamily="18" charset="0"/>
              </a:rPr>
              <a:pPr/>
              <a:t>75</a:t>
            </a:fld>
            <a:endParaRPr lang="en-US" altLang="en-US" sz="1400">
              <a:latin typeface="Times New Roman" panose="02020603050405020304" pitchFamily="18" charset="0"/>
            </a:endParaRPr>
          </a:p>
        </p:txBody>
      </p:sp>
      <p:sp>
        <p:nvSpPr>
          <p:cNvPr id="18435" name="Rectangle 2">
            <a:extLst>
              <a:ext uri="{FF2B5EF4-FFF2-40B4-BE49-F238E27FC236}">
                <a16:creationId xmlns:a16="http://schemas.microsoft.com/office/drawing/2014/main" id="{26168EBE-0D1D-B943-4F00-B978C2BD252A}"/>
              </a:ext>
            </a:extLst>
          </p:cNvPr>
          <p:cNvSpPr>
            <a:spLocks noGrp="1" noChangeArrowheads="1"/>
          </p:cNvSpPr>
          <p:nvPr>
            <p:ph type="title" idx="4294967295"/>
          </p:nvPr>
        </p:nvSpPr>
        <p:spPr/>
        <p:txBody>
          <a:bodyPr/>
          <a:lstStyle/>
          <a:p>
            <a:pPr eaLnBrk="1" hangingPunct="1"/>
            <a:r>
              <a:rPr lang="en-US" altLang="en-US"/>
              <a:t>Inspection Planning: Tasks</a:t>
            </a:r>
          </a:p>
        </p:txBody>
      </p:sp>
      <p:sp>
        <p:nvSpPr>
          <p:cNvPr id="18436" name="Rectangle 3">
            <a:extLst>
              <a:ext uri="{FF2B5EF4-FFF2-40B4-BE49-F238E27FC236}">
                <a16:creationId xmlns:a16="http://schemas.microsoft.com/office/drawing/2014/main" id="{A8769E5C-61BD-8350-40DB-7C36AB87B8FD}"/>
              </a:ext>
            </a:extLst>
          </p:cNvPr>
          <p:cNvSpPr>
            <a:spLocks noGrp="1" noChangeArrowheads="1"/>
          </p:cNvSpPr>
          <p:nvPr>
            <p:ph type="body" idx="4294967295"/>
          </p:nvPr>
        </p:nvSpPr>
        <p:spPr/>
        <p:txBody>
          <a:bodyPr/>
          <a:lstStyle/>
          <a:p>
            <a:pPr eaLnBrk="1" hangingPunct="1"/>
            <a:r>
              <a:rPr lang="en-US" altLang="en-US"/>
              <a:t>Determine what will be inspected</a:t>
            </a:r>
          </a:p>
          <a:p>
            <a:pPr eaLnBrk="1" hangingPunct="1"/>
            <a:r>
              <a:rPr lang="en-US" altLang="en-US"/>
              <a:t>Estimate resources for inspections and allocate budget</a:t>
            </a:r>
          </a:p>
          <a:p>
            <a:pPr eaLnBrk="1" hangingPunct="1"/>
            <a:r>
              <a:rPr lang="en-US" altLang="en-US"/>
              <a:t>Set milestones for the inspections</a:t>
            </a:r>
          </a:p>
          <a:p>
            <a:pPr eaLnBrk="1" hangingPunct="1"/>
            <a:r>
              <a:rPr lang="en-US" altLang="en-US"/>
              <a:t>Identify dependencies on other groups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FB9E1D8-9311-D6AC-A599-607507C4EAC2}"/>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823FD4-9C17-43E0-944A-E3E43FE9A663}" type="slidenum">
              <a:rPr lang="en-US" altLang="en-US" sz="1400">
                <a:latin typeface="Times New Roman" panose="02020603050405020304" pitchFamily="18" charset="0"/>
              </a:rPr>
              <a:pPr/>
              <a:t>76</a:t>
            </a:fld>
            <a:endParaRPr lang="en-US"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1FD63FBC-6E63-782E-E6BB-D2882EDFBE23}"/>
              </a:ext>
            </a:extLst>
          </p:cNvPr>
          <p:cNvSpPr>
            <a:spLocks noGrp="1" noChangeArrowheads="1"/>
          </p:cNvSpPr>
          <p:nvPr>
            <p:ph type="title" idx="4294967295"/>
          </p:nvPr>
        </p:nvSpPr>
        <p:spPr/>
        <p:txBody>
          <a:bodyPr/>
          <a:lstStyle/>
          <a:p>
            <a:pPr eaLnBrk="1" hangingPunct="1"/>
            <a:r>
              <a:rPr lang="en-US" altLang="en-US" sz="4000"/>
              <a:t>Inspection Planning: Validation/Verification - 1</a:t>
            </a:r>
          </a:p>
        </p:txBody>
      </p:sp>
      <p:sp>
        <p:nvSpPr>
          <p:cNvPr id="19460" name="Rectangle 3">
            <a:extLst>
              <a:ext uri="{FF2B5EF4-FFF2-40B4-BE49-F238E27FC236}">
                <a16:creationId xmlns:a16="http://schemas.microsoft.com/office/drawing/2014/main" id="{AE16CC2E-F4AC-D897-1228-4B336A5777C2}"/>
              </a:ext>
            </a:extLst>
          </p:cNvPr>
          <p:cNvSpPr>
            <a:spLocks noGrp="1" noChangeArrowheads="1"/>
          </p:cNvSpPr>
          <p:nvPr>
            <p:ph type="body" idx="4294967295"/>
          </p:nvPr>
        </p:nvSpPr>
        <p:spPr/>
        <p:txBody>
          <a:bodyPr/>
          <a:lstStyle/>
          <a:p>
            <a:pPr eaLnBrk="1" hangingPunct="1"/>
            <a:r>
              <a:rPr lang="en-US" altLang="en-US"/>
              <a:t>The SQA group in the organization should assure that the project plan has been documented and includes planned inspections as required by the organization policy and procedures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63E89A2-BD71-0DF6-C85A-F0D1AE853E18}"/>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E90A7C-3E60-44D8-A2D2-9097C351EBFF}" type="slidenum">
              <a:rPr lang="en-US" altLang="en-US" sz="1400">
                <a:latin typeface="Times New Roman" panose="02020603050405020304" pitchFamily="18" charset="0"/>
              </a:rPr>
              <a:pPr/>
              <a:t>77</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28D17C05-9CA4-50BA-6D21-7619BDC965CB}"/>
              </a:ext>
            </a:extLst>
          </p:cNvPr>
          <p:cNvSpPr>
            <a:spLocks noGrp="1" noChangeArrowheads="1"/>
          </p:cNvSpPr>
          <p:nvPr>
            <p:ph type="title" idx="4294967295"/>
          </p:nvPr>
        </p:nvSpPr>
        <p:spPr/>
        <p:txBody>
          <a:bodyPr/>
          <a:lstStyle/>
          <a:p>
            <a:pPr eaLnBrk="1" hangingPunct="1"/>
            <a:r>
              <a:rPr lang="en-US" altLang="en-US" sz="4000"/>
              <a:t>Inspection Planning: Validation/Verification - 2</a:t>
            </a:r>
          </a:p>
        </p:txBody>
      </p:sp>
      <p:sp>
        <p:nvSpPr>
          <p:cNvPr id="20484" name="Rectangle 3">
            <a:extLst>
              <a:ext uri="{FF2B5EF4-FFF2-40B4-BE49-F238E27FC236}">
                <a16:creationId xmlns:a16="http://schemas.microsoft.com/office/drawing/2014/main" id="{26F64621-DBD6-76EE-77F4-42BBBFCC8168}"/>
              </a:ext>
            </a:extLst>
          </p:cNvPr>
          <p:cNvSpPr>
            <a:spLocks noGrp="1" noChangeArrowheads="1"/>
          </p:cNvSpPr>
          <p:nvPr>
            <p:ph type="body" idx="4294967295"/>
          </p:nvPr>
        </p:nvSpPr>
        <p:spPr/>
        <p:txBody>
          <a:bodyPr/>
          <a:lstStyle/>
          <a:p>
            <a:pPr eaLnBrk="1" hangingPunct="1"/>
            <a:r>
              <a:rPr lang="en-US" altLang="en-US"/>
              <a:t>Data to be gathered during this activity</a:t>
            </a:r>
          </a:p>
          <a:p>
            <a:pPr lvl="1" eaLnBrk="1" hangingPunct="1"/>
            <a:r>
              <a:rPr lang="en-US" altLang="en-US"/>
              <a:t>Which work products are planned for inspection</a:t>
            </a:r>
          </a:p>
          <a:p>
            <a:pPr lvl="1" eaLnBrk="1" hangingPunct="1"/>
            <a:r>
              <a:rPr lang="en-US" altLang="en-US"/>
              <a:t>The estimated size of work products to be inspected</a:t>
            </a:r>
          </a:p>
          <a:p>
            <a:pPr lvl="1" eaLnBrk="1" hangingPunct="1"/>
            <a:r>
              <a:rPr lang="en-US" altLang="en-US"/>
              <a:t>Risks</a:t>
            </a:r>
          </a:p>
          <a:p>
            <a:pPr lvl="1" eaLnBrk="1" hangingPunct="1"/>
            <a:r>
              <a:rPr lang="en-US" altLang="en-US"/>
              <a:t>The number of planned inspections</a:t>
            </a:r>
          </a:p>
          <a:p>
            <a:pPr lvl="1" eaLnBrk="1" hangingPunct="1"/>
            <a:r>
              <a:rPr lang="en-US" altLang="en-US"/>
              <a:t>Planned effort to be spent on inspections</a:t>
            </a:r>
          </a:p>
          <a:p>
            <a:pPr eaLnBrk="1" hangingPunct="1"/>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EFD53C7B-DBC7-1151-74D7-AE389F8EE530}"/>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013AE1-BBA8-4752-8C59-A777893DF971}" type="slidenum">
              <a:rPr lang="en-US" altLang="en-US" sz="1400">
                <a:latin typeface="Times New Roman" panose="02020603050405020304" pitchFamily="18" charset="0"/>
              </a:rPr>
              <a:pPr/>
              <a:t>78</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9AC6DE87-1D84-FD8B-4FC6-0ACA09899402}"/>
              </a:ext>
            </a:extLst>
          </p:cNvPr>
          <p:cNvSpPr>
            <a:spLocks noGrp="1" noChangeArrowheads="1"/>
          </p:cNvSpPr>
          <p:nvPr>
            <p:ph type="title" idx="4294967295"/>
          </p:nvPr>
        </p:nvSpPr>
        <p:spPr/>
        <p:txBody>
          <a:bodyPr/>
          <a:lstStyle/>
          <a:p>
            <a:pPr eaLnBrk="1" hangingPunct="1"/>
            <a:r>
              <a:rPr lang="en-US" altLang="en-US"/>
              <a:t>Inspection Planning: Exit Criteria</a:t>
            </a:r>
          </a:p>
        </p:txBody>
      </p:sp>
      <p:sp>
        <p:nvSpPr>
          <p:cNvPr id="21508" name="Rectangle 3">
            <a:extLst>
              <a:ext uri="{FF2B5EF4-FFF2-40B4-BE49-F238E27FC236}">
                <a16:creationId xmlns:a16="http://schemas.microsoft.com/office/drawing/2014/main" id="{1795F1D5-5966-6F08-4A77-58D1C36C6308}"/>
              </a:ext>
            </a:extLst>
          </p:cNvPr>
          <p:cNvSpPr>
            <a:spLocks noGrp="1" noChangeArrowheads="1"/>
          </p:cNvSpPr>
          <p:nvPr>
            <p:ph type="body" idx="4294967295"/>
          </p:nvPr>
        </p:nvSpPr>
        <p:spPr/>
        <p:txBody>
          <a:bodyPr/>
          <a:lstStyle/>
          <a:p>
            <a:pPr eaLnBrk="1" hangingPunct="1"/>
            <a:r>
              <a:rPr lang="en-US" altLang="en-US"/>
              <a:t>There is a project plan showing the inspections to be held, including resources and milestones that may be known in the early stages of the project</a:t>
            </a:r>
          </a:p>
          <a:p>
            <a:pPr eaLnBrk="1" hangingPunct="1"/>
            <a:r>
              <a:rPr lang="en-US" altLang="en-US"/>
              <a:t>Where milestones may not be known a boundary of probable dates should be noted in the plan for the inspections</a:t>
            </a:r>
          </a:p>
          <a:p>
            <a:pPr eaLnBrk="1" hangingPunct="1"/>
            <a:r>
              <a:rPr lang="en-US" altLang="en-US"/>
              <a:t>Adequate resources are allocated in the project plan for inspections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6B419086-0981-8127-F8CA-EE3952462E6B}"/>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E5BDA8-2796-44AF-90DE-F8282475ECB7}" type="slidenum">
              <a:rPr lang="en-US" altLang="en-US" sz="1400">
                <a:latin typeface="Times New Roman" panose="02020603050405020304" pitchFamily="18" charset="0"/>
              </a:rPr>
              <a:pPr/>
              <a:t>79</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4E6DDEFD-300B-4167-E4B4-51CFAF8FCFC6}"/>
              </a:ext>
            </a:extLst>
          </p:cNvPr>
          <p:cNvSpPr>
            <a:spLocks noGrp="1" noChangeArrowheads="1"/>
          </p:cNvSpPr>
          <p:nvPr>
            <p:ph type="title" idx="4294967295"/>
          </p:nvPr>
        </p:nvSpPr>
        <p:spPr/>
        <p:txBody>
          <a:bodyPr/>
          <a:lstStyle/>
          <a:p>
            <a:pPr eaLnBrk="1" hangingPunct="1"/>
            <a:r>
              <a:rPr lang="en-US" altLang="en-US" sz="4000"/>
              <a:t>Inspection Scheduling: Responsibility</a:t>
            </a:r>
          </a:p>
        </p:txBody>
      </p:sp>
      <p:sp>
        <p:nvSpPr>
          <p:cNvPr id="22532" name="Rectangle 3">
            <a:extLst>
              <a:ext uri="{FF2B5EF4-FFF2-40B4-BE49-F238E27FC236}">
                <a16:creationId xmlns:a16="http://schemas.microsoft.com/office/drawing/2014/main" id="{DFE51E1C-68CE-0F43-E9E2-2190D89AB917}"/>
              </a:ext>
            </a:extLst>
          </p:cNvPr>
          <p:cNvSpPr>
            <a:spLocks noGrp="1" noChangeArrowheads="1"/>
          </p:cNvSpPr>
          <p:nvPr>
            <p:ph type="body" idx="4294967295"/>
          </p:nvPr>
        </p:nvSpPr>
        <p:spPr/>
        <p:txBody>
          <a:bodyPr/>
          <a:lstStyle/>
          <a:p>
            <a:pPr eaLnBrk="1" hangingPunct="1"/>
            <a:r>
              <a:rPr lang="en-US" altLang="en-US"/>
              <a:t>The project lead is responsible</a:t>
            </a:r>
          </a:p>
          <a:p>
            <a:pPr lvl="1" eaLnBrk="1" hangingPunct="1"/>
            <a:r>
              <a:rPr lang="en-US" altLang="en-US"/>
              <a:t>For requesting, selecting, or assigning Moderators when a work product approaches inspection readiness</a:t>
            </a:r>
          </a:p>
          <a:p>
            <a:pPr lvl="1" eaLnBrk="1" hangingPunct="1"/>
            <a:r>
              <a:rPr lang="en-US" altLang="en-US"/>
              <a:t>For ensuring the work product will be ready for inspection</a:t>
            </a:r>
          </a:p>
          <a:p>
            <a:pPr lvl="1" eaLnBrk="1" hangingPunct="1"/>
            <a:r>
              <a:rPr lang="en-US" altLang="en-US"/>
              <a:t>For ensuring that the participants are made available</a:t>
            </a:r>
          </a:p>
          <a:p>
            <a:pPr lvl="1" eaLnBrk="1" hangingPunct="1"/>
            <a:r>
              <a:rPr lang="en-US" altLang="en-US"/>
              <a:t>For making known to a qualified Moderator that an inspection is to be scheduled</a:t>
            </a:r>
          </a:p>
          <a:p>
            <a:pPr lvl="1"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EDD3C6C8-7AED-4B74-8FA3-3370EDAD442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59B99C-669D-4CDB-A4D1-9CB171DD5FE6}" type="slidenum">
              <a:rPr lang="en-US" altLang="en-PK">
                <a:latin typeface="Arial Black" panose="020B0A04020102020204" pitchFamily="34" charset="0"/>
              </a:rPr>
              <a:pPr/>
              <a:t>8</a:t>
            </a:fld>
            <a:endParaRPr lang="en-US" altLang="en-PK">
              <a:latin typeface="Arial Black" panose="020B0A04020102020204" pitchFamily="34" charset="0"/>
            </a:endParaRPr>
          </a:p>
        </p:txBody>
      </p:sp>
      <p:sp>
        <p:nvSpPr>
          <p:cNvPr id="49155" name="Rectangle 2">
            <a:extLst>
              <a:ext uri="{FF2B5EF4-FFF2-40B4-BE49-F238E27FC236}">
                <a16:creationId xmlns:a16="http://schemas.microsoft.com/office/drawing/2014/main" id="{BC2FFA05-819C-4DC6-BB41-B382D602C855}"/>
              </a:ext>
            </a:extLst>
          </p:cNvPr>
          <p:cNvSpPr>
            <a:spLocks noGrp="1" noChangeArrowheads="1"/>
          </p:cNvSpPr>
          <p:nvPr>
            <p:ph type="title"/>
          </p:nvPr>
        </p:nvSpPr>
        <p:spPr/>
        <p:txBody>
          <a:bodyPr/>
          <a:lstStyle/>
          <a:p>
            <a:pPr eaLnBrk="1" hangingPunct="1"/>
            <a:r>
              <a:rPr lang="en-US" altLang="en-PK"/>
              <a:t>Inspections</a:t>
            </a:r>
          </a:p>
        </p:txBody>
      </p:sp>
      <p:sp>
        <p:nvSpPr>
          <p:cNvPr id="49156" name="Rectangle 3">
            <a:extLst>
              <a:ext uri="{FF2B5EF4-FFF2-40B4-BE49-F238E27FC236}">
                <a16:creationId xmlns:a16="http://schemas.microsoft.com/office/drawing/2014/main" id="{10F9A9CD-527B-476A-AD00-E47B2CB159C4}"/>
              </a:ext>
            </a:extLst>
          </p:cNvPr>
          <p:cNvSpPr>
            <a:spLocks noGrp="1" noChangeArrowheads="1"/>
          </p:cNvSpPr>
          <p:nvPr>
            <p:ph type="body" idx="1"/>
          </p:nvPr>
        </p:nvSpPr>
        <p:spPr/>
        <p:txBody>
          <a:bodyPr/>
          <a:lstStyle/>
          <a:p>
            <a:pPr eaLnBrk="1" hangingPunct="1"/>
            <a:r>
              <a:rPr lang="en-US" altLang="en-PK"/>
              <a:t>Faults are detected directly in inspection by human inspectors, either during their individual inspections or various types of group sessions</a:t>
            </a:r>
          </a:p>
          <a:p>
            <a:pPr eaLnBrk="1" hangingPunct="1"/>
            <a:r>
              <a:rPr lang="en-US" altLang="en-PK"/>
              <a:t>Identified faults need to be removed as a result of the inspection process, and their removal also needs to be verified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4488F615-2A39-1037-ECA0-2747B64505B4}"/>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E213D7-81BC-4481-AA84-DE857E45B6AB}" type="slidenum">
              <a:rPr lang="en-US" altLang="en-US" sz="1400">
                <a:latin typeface="Times New Roman" panose="02020603050405020304" pitchFamily="18" charset="0"/>
              </a:rPr>
              <a:pPr/>
              <a:t>80</a:t>
            </a:fld>
            <a:endParaRPr lang="en-US"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8BA94E98-7260-6EB8-2873-749D0239C64A}"/>
              </a:ext>
            </a:extLst>
          </p:cNvPr>
          <p:cNvSpPr>
            <a:spLocks noGrp="1" noChangeArrowheads="1"/>
          </p:cNvSpPr>
          <p:nvPr>
            <p:ph type="title" idx="4294967295"/>
          </p:nvPr>
        </p:nvSpPr>
        <p:spPr/>
        <p:txBody>
          <a:bodyPr/>
          <a:lstStyle/>
          <a:p>
            <a:pPr eaLnBrk="1" hangingPunct="1"/>
            <a:r>
              <a:rPr lang="en-US" altLang="en-US" sz="4000"/>
              <a:t>Inspection Scheduling: Other Roles</a:t>
            </a:r>
          </a:p>
        </p:txBody>
      </p:sp>
      <p:sp>
        <p:nvSpPr>
          <p:cNvPr id="23556" name="Rectangle 3">
            <a:extLst>
              <a:ext uri="{FF2B5EF4-FFF2-40B4-BE49-F238E27FC236}">
                <a16:creationId xmlns:a16="http://schemas.microsoft.com/office/drawing/2014/main" id="{E3338586-1B50-A11E-FEA9-A7293848F733}"/>
              </a:ext>
            </a:extLst>
          </p:cNvPr>
          <p:cNvSpPr>
            <a:spLocks noGrp="1" noChangeArrowheads="1"/>
          </p:cNvSpPr>
          <p:nvPr>
            <p:ph type="body" idx="4294967295"/>
          </p:nvPr>
        </p:nvSpPr>
        <p:spPr/>
        <p:txBody>
          <a:bodyPr/>
          <a:lstStyle/>
          <a:p>
            <a:pPr eaLnBrk="1" hangingPunct="1"/>
            <a:r>
              <a:rPr lang="en-US" altLang="en-US"/>
              <a:t>The moderator with the project lead is responsible for completing inspection scheduling</a:t>
            </a:r>
          </a:p>
          <a:p>
            <a:pPr eaLnBrk="1" hangingPunct="1"/>
            <a:r>
              <a:rPr lang="en-US" altLang="en-US"/>
              <a:t>This includes</a:t>
            </a:r>
          </a:p>
          <a:p>
            <a:pPr lvl="1" eaLnBrk="1" hangingPunct="1"/>
            <a:r>
              <a:rPr lang="en-US" altLang="en-US"/>
              <a:t>Agreement on a specific date</a:t>
            </a:r>
          </a:p>
          <a:p>
            <a:pPr lvl="1" eaLnBrk="1" hangingPunct="1"/>
            <a:r>
              <a:rPr lang="en-US" altLang="en-US"/>
              <a:t>Ensuring that entry criteria is met</a:t>
            </a:r>
          </a:p>
          <a:p>
            <a:pPr lvl="1" eaLnBrk="1" hangingPunct="1"/>
            <a:r>
              <a:rPr lang="en-US" altLang="en-US"/>
              <a:t>Completing all logistics requirements</a:t>
            </a:r>
          </a:p>
          <a:p>
            <a:pPr lvl="1" eaLnBrk="1" hangingPunct="1"/>
            <a:r>
              <a:rPr lang="en-US" altLang="en-US"/>
              <a:t>Scheduling the participants and inspection activitites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346C64C-19B1-2034-1119-933DDF19B452}"/>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5F67D6-6CA0-4245-92E9-6F13407D1B28}" type="slidenum">
              <a:rPr lang="en-US" altLang="en-US" sz="1400">
                <a:latin typeface="Times New Roman" panose="02020603050405020304" pitchFamily="18" charset="0"/>
              </a:rPr>
              <a:pPr/>
              <a:t>81</a:t>
            </a:fld>
            <a:endParaRPr lang="en-US" altLang="en-US" sz="1400">
              <a:latin typeface="Times New Roman" panose="02020603050405020304" pitchFamily="18" charset="0"/>
            </a:endParaRPr>
          </a:p>
        </p:txBody>
      </p:sp>
      <p:sp>
        <p:nvSpPr>
          <p:cNvPr id="24579" name="Rectangle 2">
            <a:extLst>
              <a:ext uri="{FF2B5EF4-FFF2-40B4-BE49-F238E27FC236}">
                <a16:creationId xmlns:a16="http://schemas.microsoft.com/office/drawing/2014/main" id="{C27D01A8-87F5-90E2-1897-7E2DD2626307}"/>
              </a:ext>
            </a:extLst>
          </p:cNvPr>
          <p:cNvSpPr>
            <a:spLocks noGrp="1" noChangeArrowheads="1"/>
          </p:cNvSpPr>
          <p:nvPr>
            <p:ph type="title" idx="4294967295"/>
          </p:nvPr>
        </p:nvSpPr>
        <p:spPr/>
        <p:txBody>
          <a:bodyPr/>
          <a:lstStyle/>
          <a:p>
            <a:pPr eaLnBrk="1" hangingPunct="1"/>
            <a:r>
              <a:rPr lang="en-US" altLang="en-US" sz="4000"/>
              <a:t>Inspection Scheduling: Entry Criteria</a:t>
            </a:r>
          </a:p>
        </p:txBody>
      </p:sp>
      <p:sp>
        <p:nvSpPr>
          <p:cNvPr id="24580" name="Rectangle 3">
            <a:extLst>
              <a:ext uri="{FF2B5EF4-FFF2-40B4-BE49-F238E27FC236}">
                <a16:creationId xmlns:a16="http://schemas.microsoft.com/office/drawing/2014/main" id="{7A1A4607-EB5D-DB8C-B758-EA6DF23A77F6}"/>
              </a:ext>
            </a:extLst>
          </p:cNvPr>
          <p:cNvSpPr>
            <a:spLocks noGrp="1" noChangeArrowheads="1"/>
          </p:cNvSpPr>
          <p:nvPr>
            <p:ph type="body" idx="4294967295"/>
          </p:nvPr>
        </p:nvSpPr>
        <p:spPr/>
        <p:txBody>
          <a:bodyPr/>
          <a:lstStyle/>
          <a:p>
            <a:pPr eaLnBrk="1" hangingPunct="1"/>
            <a:r>
              <a:rPr lang="en-US" altLang="en-US"/>
              <a:t>A work product is approaching inspection readiness</a:t>
            </a:r>
          </a:p>
          <a:p>
            <a:pPr eaLnBrk="1" hangingPunct="1"/>
            <a:r>
              <a:rPr lang="en-US" altLang="en-US"/>
              <a:t>Resources are available</a:t>
            </a:r>
          </a:p>
          <a:p>
            <a:pPr eaLnBrk="1" hangingPunct="1"/>
            <a:r>
              <a:rPr lang="en-US" altLang="en-US"/>
              <a:t>The project lead makes a request to a moderator for an inspection or a set of inspections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50647225-379F-1052-7C7E-34324F478B83}"/>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3F98AD-16B0-4382-9430-0F7D3F0DA41E}" type="slidenum">
              <a:rPr lang="en-US" altLang="en-US" sz="1400">
                <a:latin typeface="Times New Roman" panose="02020603050405020304" pitchFamily="18" charset="0"/>
              </a:rPr>
              <a:pPr/>
              <a:t>82</a:t>
            </a:fld>
            <a:endParaRPr lang="en-US" altLang="en-US" sz="1400">
              <a:latin typeface="Times New Roman" panose="02020603050405020304" pitchFamily="18" charset="0"/>
            </a:endParaRPr>
          </a:p>
        </p:txBody>
      </p:sp>
      <p:sp>
        <p:nvSpPr>
          <p:cNvPr id="25603" name="Rectangle 2">
            <a:extLst>
              <a:ext uri="{FF2B5EF4-FFF2-40B4-BE49-F238E27FC236}">
                <a16:creationId xmlns:a16="http://schemas.microsoft.com/office/drawing/2014/main" id="{6A046F1B-F2FC-EB20-614D-4F82FC9DEC12}"/>
              </a:ext>
            </a:extLst>
          </p:cNvPr>
          <p:cNvSpPr>
            <a:spLocks noGrp="1" noChangeArrowheads="1"/>
          </p:cNvSpPr>
          <p:nvPr>
            <p:ph type="title" idx="4294967295"/>
          </p:nvPr>
        </p:nvSpPr>
        <p:spPr/>
        <p:txBody>
          <a:bodyPr/>
          <a:lstStyle/>
          <a:p>
            <a:pPr eaLnBrk="1" hangingPunct="1"/>
            <a:r>
              <a:rPr lang="en-US" altLang="en-US"/>
              <a:t>Inspection Scheduling: Tasks</a:t>
            </a:r>
          </a:p>
        </p:txBody>
      </p:sp>
      <p:sp>
        <p:nvSpPr>
          <p:cNvPr id="25604" name="Rectangle 3">
            <a:extLst>
              <a:ext uri="{FF2B5EF4-FFF2-40B4-BE49-F238E27FC236}">
                <a16:creationId xmlns:a16="http://schemas.microsoft.com/office/drawing/2014/main" id="{79A52FD8-2DB5-C590-C555-929F924F1EF1}"/>
              </a:ext>
            </a:extLst>
          </p:cNvPr>
          <p:cNvSpPr>
            <a:spLocks noGrp="1" noChangeArrowheads="1"/>
          </p:cNvSpPr>
          <p:nvPr>
            <p:ph type="body" idx="4294967295"/>
          </p:nvPr>
        </p:nvSpPr>
        <p:spPr/>
        <p:txBody>
          <a:bodyPr/>
          <a:lstStyle/>
          <a:p>
            <a:pPr eaLnBrk="1" hangingPunct="1"/>
            <a:r>
              <a:rPr lang="en-US" altLang="en-US"/>
              <a:t>Send a notification that an inspection will be needed</a:t>
            </a:r>
          </a:p>
          <a:p>
            <a:pPr eaLnBrk="1" hangingPunct="1"/>
            <a:r>
              <a:rPr lang="en-US" altLang="en-US"/>
              <a:t>Determine the inspection meeting date</a:t>
            </a:r>
          </a:p>
          <a:p>
            <a:pPr eaLnBrk="1" hangingPunct="1"/>
            <a:r>
              <a:rPr lang="en-US" altLang="en-US"/>
              <a:t>Ensure that the work product to be inspected meets entry criteria</a:t>
            </a:r>
          </a:p>
          <a:p>
            <a:pPr eaLnBrk="1" hangingPunct="1"/>
            <a:r>
              <a:rPr lang="en-US" altLang="en-US"/>
              <a:t>Schedule the inspection meeting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916499E5-DD7C-8C31-22AA-F4BA0B0C0A61}"/>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C92BFD-714A-4C9F-81E6-78F048B5A2C7}" type="slidenum">
              <a:rPr lang="en-US" altLang="en-US" sz="1400">
                <a:latin typeface="Times New Roman" panose="02020603050405020304" pitchFamily="18" charset="0"/>
              </a:rPr>
              <a:pPr/>
              <a:t>83</a:t>
            </a:fld>
            <a:endParaRPr lang="en-US" altLang="en-US" sz="1400">
              <a:latin typeface="Times New Roman" panose="02020603050405020304" pitchFamily="18" charset="0"/>
            </a:endParaRPr>
          </a:p>
        </p:txBody>
      </p:sp>
      <p:sp>
        <p:nvSpPr>
          <p:cNvPr id="26627" name="Rectangle 2">
            <a:extLst>
              <a:ext uri="{FF2B5EF4-FFF2-40B4-BE49-F238E27FC236}">
                <a16:creationId xmlns:a16="http://schemas.microsoft.com/office/drawing/2014/main" id="{D04FC093-F6D5-29DB-325B-453AFBFDD6C2}"/>
              </a:ext>
            </a:extLst>
          </p:cNvPr>
          <p:cNvSpPr>
            <a:spLocks noGrp="1" noChangeArrowheads="1"/>
          </p:cNvSpPr>
          <p:nvPr>
            <p:ph type="title" idx="4294967295"/>
          </p:nvPr>
        </p:nvSpPr>
        <p:spPr/>
        <p:txBody>
          <a:bodyPr/>
          <a:lstStyle/>
          <a:p>
            <a:pPr eaLnBrk="1" hangingPunct="1"/>
            <a:r>
              <a:rPr lang="en-US" altLang="en-US" sz="4000"/>
              <a:t>Inspection Scheduling: Validation/Verification - 1</a:t>
            </a:r>
          </a:p>
        </p:txBody>
      </p:sp>
      <p:sp>
        <p:nvSpPr>
          <p:cNvPr id="26628" name="Rectangle 3">
            <a:extLst>
              <a:ext uri="{FF2B5EF4-FFF2-40B4-BE49-F238E27FC236}">
                <a16:creationId xmlns:a16="http://schemas.microsoft.com/office/drawing/2014/main" id="{4D9BFF99-5CC5-D82A-014A-F009EFBBB378}"/>
              </a:ext>
            </a:extLst>
          </p:cNvPr>
          <p:cNvSpPr>
            <a:spLocks noGrp="1" noChangeArrowheads="1"/>
          </p:cNvSpPr>
          <p:nvPr>
            <p:ph type="body" idx="4294967295"/>
          </p:nvPr>
        </p:nvSpPr>
        <p:spPr/>
        <p:txBody>
          <a:bodyPr/>
          <a:lstStyle/>
          <a:p>
            <a:pPr eaLnBrk="1" hangingPunct="1"/>
            <a:r>
              <a:rPr lang="en-US" altLang="en-US"/>
              <a:t>The moderator remains actively involved during the inspection scheduling period and is responsible for assuring that all tasks up to completion of the inspection meeting are performed</a:t>
            </a:r>
          </a:p>
          <a:p>
            <a:pPr eaLnBrk="1" hangingPunct="1"/>
            <a:r>
              <a:rPr lang="en-US" altLang="en-US"/>
              <a:t>The SQA groups ensures that a moderator has been assigned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CDE0CF73-70B5-63DE-99E2-64A1117ADD92}"/>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16B6E3-3E56-40B4-AA97-094ACF61C786}" type="slidenum">
              <a:rPr lang="en-US" altLang="en-US" sz="1400">
                <a:latin typeface="Times New Roman" panose="02020603050405020304" pitchFamily="18" charset="0"/>
              </a:rPr>
              <a:pPr/>
              <a:t>84</a:t>
            </a:fld>
            <a:endParaRPr lang="en-US" altLang="en-US" sz="1400">
              <a:latin typeface="Times New Roman" panose="02020603050405020304" pitchFamily="18" charset="0"/>
            </a:endParaRPr>
          </a:p>
        </p:txBody>
      </p:sp>
      <p:sp>
        <p:nvSpPr>
          <p:cNvPr id="27651" name="Rectangle 2">
            <a:extLst>
              <a:ext uri="{FF2B5EF4-FFF2-40B4-BE49-F238E27FC236}">
                <a16:creationId xmlns:a16="http://schemas.microsoft.com/office/drawing/2014/main" id="{A6E4EFB3-2740-214B-C4FA-735186B43D3C}"/>
              </a:ext>
            </a:extLst>
          </p:cNvPr>
          <p:cNvSpPr>
            <a:spLocks noGrp="1" noChangeArrowheads="1"/>
          </p:cNvSpPr>
          <p:nvPr>
            <p:ph type="title" idx="4294967295"/>
          </p:nvPr>
        </p:nvSpPr>
        <p:spPr/>
        <p:txBody>
          <a:bodyPr/>
          <a:lstStyle/>
          <a:p>
            <a:pPr eaLnBrk="1" hangingPunct="1"/>
            <a:r>
              <a:rPr lang="en-US" altLang="en-US" sz="4000"/>
              <a:t>Inspection Scheduling: Validation/Verification - 2</a:t>
            </a:r>
          </a:p>
        </p:txBody>
      </p:sp>
      <p:sp>
        <p:nvSpPr>
          <p:cNvPr id="27652" name="Rectangle 3">
            <a:extLst>
              <a:ext uri="{FF2B5EF4-FFF2-40B4-BE49-F238E27FC236}">
                <a16:creationId xmlns:a16="http://schemas.microsoft.com/office/drawing/2014/main" id="{38E72E0A-0C3E-EC84-2EC8-06EBD0B97749}"/>
              </a:ext>
            </a:extLst>
          </p:cNvPr>
          <p:cNvSpPr>
            <a:spLocks noGrp="1" noChangeArrowheads="1"/>
          </p:cNvSpPr>
          <p:nvPr>
            <p:ph type="body" idx="4294967295"/>
          </p:nvPr>
        </p:nvSpPr>
        <p:spPr/>
        <p:txBody>
          <a:bodyPr/>
          <a:lstStyle/>
          <a:p>
            <a:pPr eaLnBrk="1" hangingPunct="1"/>
            <a:r>
              <a:rPr lang="en-US" altLang="en-US"/>
              <a:t>Data gathered during this activity includes</a:t>
            </a:r>
          </a:p>
          <a:p>
            <a:pPr lvl="1" eaLnBrk="1" hangingPunct="1"/>
            <a:r>
              <a:rPr lang="en-US" altLang="en-US"/>
              <a:t>How much in advance the project lead is sending notification to the moderator</a:t>
            </a:r>
          </a:p>
          <a:p>
            <a:pPr lvl="1" eaLnBrk="1" hangingPunct="1"/>
            <a:r>
              <a:rPr lang="en-US" altLang="en-US"/>
              <a:t>How long is the period between notification and the inspection meeting</a:t>
            </a:r>
          </a:p>
          <a:p>
            <a:pPr lvl="1" eaLnBrk="1" hangingPunct="1"/>
            <a:r>
              <a:rPr lang="en-US" altLang="en-US"/>
              <a:t>How many inspections required postponement</a:t>
            </a:r>
          </a:p>
          <a:p>
            <a:pPr lvl="1" eaLnBrk="1" hangingPunct="1"/>
            <a:r>
              <a:rPr lang="en-US" altLang="en-US"/>
              <a:t>Actual versus planned inspections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8966FFED-2BFC-B2A0-E028-6A21126C77AE}"/>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0A077D-C7BC-48AA-A470-01A0C5281B96}" type="slidenum">
              <a:rPr lang="en-US" altLang="en-US" sz="1400">
                <a:latin typeface="Times New Roman" panose="02020603050405020304" pitchFamily="18" charset="0"/>
              </a:rPr>
              <a:pPr/>
              <a:t>85</a:t>
            </a:fld>
            <a:endParaRPr lang="en-US" altLang="en-US" sz="1400">
              <a:latin typeface="Times New Roman" panose="02020603050405020304" pitchFamily="18" charset="0"/>
            </a:endParaRPr>
          </a:p>
        </p:txBody>
      </p:sp>
      <p:sp>
        <p:nvSpPr>
          <p:cNvPr id="28675" name="Rectangle 2">
            <a:extLst>
              <a:ext uri="{FF2B5EF4-FFF2-40B4-BE49-F238E27FC236}">
                <a16:creationId xmlns:a16="http://schemas.microsoft.com/office/drawing/2014/main" id="{A686BE18-A9A0-3D80-8D31-F96F86410384}"/>
              </a:ext>
            </a:extLst>
          </p:cNvPr>
          <p:cNvSpPr>
            <a:spLocks noGrp="1" noChangeArrowheads="1"/>
          </p:cNvSpPr>
          <p:nvPr>
            <p:ph type="title" idx="4294967295"/>
          </p:nvPr>
        </p:nvSpPr>
        <p:spPr/>
        <p:txBody>
          <a:bodyPr/>
          <a:lstStyle/>
          <a:p>
            <a:pPr eaLnBrk="1" hangingPunct="1"/>
            <a:r>
              <a:rPr lang="en-US" altLang="en-US" sz="4000"/>
              <a:t>Inspection Scheduling: Exit Criteria</a:t>
            </a:r>
          </a:p>
        </p:txBody>
      </p:sp>
      <p:sp>
        <p:nvSpPr>
          <p:cNvPr id="28676" name="Rectangle 3">
            <a:extLst>
              <a:ext uri="{FF2B5EF4-FFF2-40B4-BE49-F238E27FC236}">
                <a16:creationId xmlns:a16="http://schemas.microsoft.com/office/drawing/2014/main" id="{CC05B4E7-BEDB-6CE8-4E3F-ADF030D82D26}"/>
              </a:ext>
            </a:extLst>
          </p:cNvPr>
          <p:cNvSpPr>
            <a:spLocks noGrp="1" noChangeArrowheads="1"/>
          </p:cNvSpPr>
          <p:nvPr>
            <p:ph type="body" idx="4294967295"/>
          </p:nvPr>
        </p:nvSpPr>
        <p:spPr/>
        <p:txBody>
          <a:bodyPr/>
          <a:lstStyle/>
          <a:p>
            <a:pPr eaLnBrk="1" hangingPunct="1"/>
            <a:r>
              <a:rPr lang="en-US" altLang="en-US"/>
              <a:t>The inspection activities have been recorded as Performed on the scheduled dates and Closed within the dates determined at the inspection meeting or rework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4A939AF4-059B-267A-7442-952FFCA56761}"/>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8F50BF-C2BC-4EF3-8AE4-45B46B67BE59}" type="slidenum">
              <a:rPr lang="en-US" altLang="en-US" sz="1400">
                <a:latin typeface="Times New Roman" panose="02020603050405020304" pitchFamily="18" charset="0"/>
              </a:rPr>
              <a:pPr/>
              <a:t>86</a:t>
            </a:fld>
            <a:endParaRPr lang="en-US" altLang="en-US" sz="1400">
              <a:latin typeface="Times New Roman" panose="02020603050405020304" pitchFamily="18" charset="0"/>
            </a:endParaRPr>
          </a:p>
        </p:txBody>
      </p:sp>
      <p:sp>
        <p:nvSpPr>
          <p:cNvPr id="29699" name="Rectangle 2">
            <a:extLst>
              <a:ext uri="{FF2B5EF4-FFF2-40B4-BE49-F238E27FC236}">
                <a16:creationId xmlns:a16="http://schemas.microsoft.com/office/drawing/2014/main" id="{6E87673D-CD4D-1596-37BC-433AE3B8D6AE}"/>
              </a:ext>
            </a:extLst>
          </p:cNvPr>
          <p:cNvSpPr>
            <a:spLocks noGrp="1" noChangeArrowheads="1"/>
          </p:cNvSpPr>
          <p:nvPr>
            <p:ph type="title" idx="4294967295"/>
          </p:nvPr>
        </p:nvSpPr>
        <p:spPr/>
        <p:txBody>
          <a:bodyPr/>
          <a:lstStyle/>
          <a:p>
            <a:pPr eaLnBrk="1" hangingPunct="1"/>
            <a:r>
              <a:rPr lang="en-US" altLang="en-US"/>
              <a:t>Overview - 1</a:t>
            </a:r>
          </a:p>
        </p:txBody>
      </p:sp>
      <p:sp>
        <p:nvSpPr>
          <p:cNvPr id="29700" name="Rectangle 3">
            <a:extLst>
              <a:ext uri="{FF2B5EF4-FFF2-40B4-BE49-F238E27FC236}">
                <a16:creationId xmlns:a16="http://schemas.microsoft.com/office/drawing/2014/main" id="{05FE657E-99AD-F599-C305-0FAD36CF071B}"/>
              </a:ext>
            </a:extLst>
          </p:cNvPr>
          <p:cNvSpPr>
            <a:spLocks noGrp="1" noChangeArrowheads="1"/>
          </p:cNvSpPr>
          <p:nvPr>
            <p:ph type="body" idx="4294967295"/>
          </p:nvPr>
        </p:nvSpPr>
        <p:spPr/>
        <p:txBody>
          <a:bodyPr/>
          <a:lstStyle/>
          <a:p>
            <a:pPr eaLnBrk="1" hangingPunct="1">
              <a:lnSpc>
                <a:spcPct val="90000"/>
              </a:lnSpc>
            </a:pPr>
            <a:r>
              <a:rPr lang="en-US" altLang="en-US"/>
              <a:t>Provides the inspection participants a background and understanding, when warranted, of the scheduled inspection material</a:t>
            </a:r>
          </a:p>
          <a:p>
            <a:pPr eaLnBrk="1" hangingPunct="1">
              <a:lnSpc>
                <a:spcPct val="90000"/>
              </a:lnSpc>
            </a:pPr>
            <a:r>
              <a:rPr lang="en-US" altLang="en-US"/>
              <a:t>An overview is not an inspection meeting</a:t>
            </a:r>
          </a:p>
          <a:p>
            <a:pPr eaLnBrk="1" hangingPunct="1">
              <a:lnSpc>
                <a:spcPct val="90000"/>
              </a:lnSpc>
            </a:pPr>
            <a:r>
              <a:rPr lang="en-US" altLang="en-US"/>
              <a:t>If inspectors are sufficiently familiar with the work product, the overview can be skipped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5F3F624D-C331-C932-1193-BDEEBDC8E537}"/>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28B87A-400B-4D2D-8007-2DA1D681A069}" type="slidenum">
              <a:rPr lang="en-US" altLang="en-US" sz="1400">
                <a:latin typeface="Times New Roman" panose="02020603050405020304" pitchFamily="18" charset="0"/>
              </a:rPr>
              <a:pPr/>
              <a:t>87</a:t>
            </a:fld>
            <a:endParaRPr lang="en-US" altLang="en-US" sz="1400">
              <a:latin typeface="Times New Roman" panose="02020603050405020304" pitchFamily="18" charset="0"/>
            </a:endParaRPr>
          </a:p>
        </p:txBody>
      </p:sp>
      <p:sp>
        <p:nvSpPr>
          <p:cNvPr id="30723" name="Rectangle 2">
            <a:extLst>
              <a:ext uri="{FF2B5EF4-FFF2-40B4-BE49-F238E27FC236}">
                <a16:creationId xmlns:a16="http://schemas.microsoft.com/office/drawing/2014/main" id="{F2E0A7A1-D07D-92DF-C2C1-67E4B201D104}"/>
              </a:ext>
            </a:extLst>
          </p:cNvPr>
          <p:cNvSpPr>
            <a:spLocks noGrp="1" noChangeArrowheads="1"/>
          </p:cNvSpPr>
          <p:nvPr>
            <p:ph type="title" idx="4294967295"/>
          </p:nvPr>
        </p:nvSpPr>
        <p:spPr/>
        <p:txBody>
          <a:bodyPr/>
          <a:lstStyle/>
          <a:p>
            <a:pPr eaLnBrk="1" hangingPunct="1"/>
            <a:r>
              <a:rPr lang="en-US" altLang="en-US"/>
              <a:t>Overview - 2</a:t>
            </a:r>
          </a:p>
        </p:txBody>
      </p:sp>
      <p:sp>
        <p:nvSpPr>
          <p:cNvPr id="30724" name="Rectangle 3">
            <a:extLst>
              <a:ext uri="{FF2B5EF4-FFF2-40B4-BE49-F238E27FC236}">
                <a16:creationId xmlns:a16="http://schemas.microsoft.com/office/drawing/2014/main" id="{61FA0D4D-044C-2982-0799-EA4CAFB6BC7D}"/>
              </a:ext>
            </a:extLst>
          </p:cNvPr>
          <p:cNvSpPr>
            <a:spLocks noGrp="1" noChangeArrowheads="1"/>
          </p:cNvSpPr>
          <p:nvPr>
            <p:ph type="body" idx="4294967295"/>
          </p:nvPr>
        </p:nvSpPr>
        <p:spPr/>
        <p:txBody>
          <a:bodyPr/>
          <a:lstStyle/>
          <a:p>
            <a:pPr eaLnBrk="1" hangingPunct="1"/>
            <a:r>
              <a:rPr lang="en-US" altLang="en-US"/>
              <a:t>Another reason for an overview meeting, is to identify any open issues in the work product</a:t>
            </a:r>
          </a:p>
          <a:p>
            <a:pPr eaLnBrk="1" hangingPunct="1"/>
            <a:r>
              <a:rPr lang="en-US" altLang="en-US"/>
              <a:t>An open issue is an acknowledgement of the fact that a subpart of the work product is not complete for some reason</a:t>
            </a:r>
          </a:p>
          <a:p>
            <a:pPr eaLnBrk="1" hangingPunct="1"/>
            <a:r>
              <a:rPr lang="en-US" altLang="en-US"/>
              <a:t>The producer may want focus the inspectors on subparts that are problematic or of some concern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605BF7E7-24DE-76CD-2499-E1D9C8577D03}"/>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5C6CE9-9D88-4407-87F0-6179CD9ECA66}" type="slidenum">
              <a:rPr lang="en-US" altLang="en-US" sz="1400">
                <a:latin typeface="Times New Roman" panose="02020603050405020304" pitchFamily="18" charset="0"/>
              </a:rPr>
              <a:pPr/>
              <a:t>88</a:t>
            </a:fld>
            <a:endParaRPr lang="en-US"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208301BA-FD3F-3410-64B2-D17A698BD615}"/>
              </a:ext>
            </a:extLst>
          </p:cNvPr>
          <p:cNvSpPr>
            <a:spLocks noGrp="1" noChangeArrowheads="1"/>
          </p:cNvSpPr>
          <p:nvPr>
            <p:ph type="title" idx="4294967295"/>
          </p:nvPr>
        </p:nvSpPr>
        <p:spPr/>
        <p:txBody>
          <a:bodyPr/>
          <a:lstStyle/>
          <a:p>
            <a:pPr eaLnBrk="1" hangingPunct="1"/>
            <a:r>
              <a:rPr lang="en-US" altLang="en-US"/>
              <a:t>Overview: Responsibility</a:t>
            </a:r>
          </a:p>
        </p:txBody>
      </p:sp>
      <p:sp>
        <p:nvSpPr>
          <p:cNvPr id="31748" name="Rectangle 3">
            <a:extLst>
              <a:ext uri="{FF2B5EF4-FFF2-40B4-BE49-F238E27FC236}">
                <a16:creationId xmlns:a16="http://schemas.microsoft.com/office/drawing/2014/main" id="{B710D2C5-01F3-AE14-A7C7-36E9BEC8FB4C}"/>
              </a:ext>
            </a:extLst>
          </p:cNvPr>
          <p:cNvSpPr>
            <a:spLocks noGrp="1" noChangeArrowheads="1"/>
          </p:cNvSpPr>
          <p:nvPr>
            <p:ph type="body" idx="4294967295"/>
          </p:nvPr>
        </p:nvSpPr>
        <p:spPr/>
        <p:txBody>
          <a:bodyPr/>
          <a:lstStyle/>
          <a:p>
            <a:pPr eaLnBrk="1" hangingPunct="1"/>
            <a:r>
              <a:rPr lang="en-US" altLang="en-US"/>
              <a:t>The producer’s primary responsibility for the success of the overview meeting is to deliver the presentation</a:t>
            </a:r>
          </a:p>
          <a:p>
            <a:pPr eaLnBrk="1" hangingPunct="1"/>
            <a:r>
              <a:rPr lang="en-US" altLang="en-US"/>
              <a:t>If overview material is provided, it is the producer’s responsibility to make sufficient copies for the meeting either directly or via the moderator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E326C971-C07C-B3B2-8CDA-4D724CBFDD6B}"/>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2338DA-8D96-4925-8C27-9A04137F207C}" type="slidenum">
              <a:rPr lang="en-US" altLang="en-US" sz="1400">
                <a:latin typeface="Times New Roman" panose="02020603050405020304" pitchFamily="18" charset="0"/>
              </a:rPr>
              <a:pPr/>
              <a:t>89</a:t>
            </a:fld>
            <a:endParaRPr lang="en-US"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B42C6853-3DA2-9D98-5C38-AA5A672DEE36}"/>
              </a:ext>
            </a:extLst>
          </p:cNvPr>
          <p:cNvSpPr>
            <a:spLocks noGrp="1" noChangeArrowheads="1"/>
          </p:cNvSpPr>
          <p:nvPr>
            <p:ph type="title" idx="4294967295"/>
          </p:nvPr>
        </p:nvSpPr>
        <p:spPr/>
        <p:txBody>
          <a:bodyPr/>
          <a:lstStyle/>
          <a:p>
            <a:pPr eaLnBrk="1" hangingPunct="1"/>
            <a:r>
              <a:rPr lang="en-US" altLang="en-US"/>
              <a:t>Overview: Other Roles</a:t>
            </a:r>
          </a:p>
        </p:txBody>
      </p:sp>
      <p:sp>
        <p:nvSpPr>
          <p:cNvPr id="32772" name="Rectangle 3">
            <a:extLst>
              <a:ext uri="{FF2B5EF4-FFF2-40B4-BE49-F238E27FC236}">
                <a16:creationId xmlns:a16="http://schemas.microsoft.com/office/drawing/2014/main" id="{DD631D37-D620-E18E-BF37-9B65B5E64EAA}"/>
              </a:ext>
            </a:extLst>
          </p:cNvPr>
          <p:cNvSpPr>
            <a:spLocks noGrp="1" noChangeArrowheads="1"/>
          </p:cNvSpPr>
          <p:nvPr>
            <p:ph type="body" idx="4294967295"/>
          </p:nvPr>
        </p:nvSpPr>
        <p:spPr/>
        <p:txBody>
          <a:bodyPr/>
          <a:lstStyle/>
          <a:p>
            <a:pPr eaLnBrk="1" hangingPunct="1"/>
            <a:r>
              <a:rPr lang="en-US" altLang="en-US"/>
              <a:t>The moderator determines with the project lead whether an overview is necessary, schedules the overview meeting, obtains the meeting room, and records the time of the meeting, the number of participants, and the results of the meeting</a:t>
            </a:r>
          </a:p>
          <a:p>
            <a:pPr eaLnBrk="1" hangingPunct="1"/>
            <a:r>
              <a:rPr lang="en-US" altLang="en-US"/>
              <a:t>Inspectors participate during the overview meeting and must concur that the overview met the exit criteria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8375FD40-4A58-4B8E-8343-35D930ADDD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23D9C1-B0FC-4BA1-95B8-0DFE2E3435C5}" type="slidenum">
              <a:rPr lang="en-US" altLang="en-PK">
                <a:latin typeface="Arial Black" panose="020B0A04020102020204" pitchFamily="34" charset="0"/>
              </a:rPr>
              <a:pPr/>
              <a:t>9</a:t>
            </a:fld>
            <a:endParaRPr lang="en-US" altLang="en-PK">
              <a:latin typeface="Arial Black" panose="020B0A04020102020204" pitchFamily="34" charset="0"/>
            </a:endParaRPr>
          </a:p>
        </p:txBody>
      </p:sp>
      <p:sp>
        <p:nvSpPr>
          <p:cNvPr id="51203" name="Rectangle 2">
            <a:extLst>
              <a:ext uri="{FF2B5EF4-FFF2-40B4-BE49-F238E27FC236}">
                <a16:creationId xmlns:a16="http://schemas.microsoft.com/office/drawing/2014/main" id="{60492368-AC69-4917-8CCA-F5F9F0C1EF2F}"/>
              </a:ext>
            </a:extLst>
          </p:cNvPr>
          <p:cNvSpPr>
            <a:spLocks noGrp="1" noChangeArrowheads="1"/>
          </p:cNvSpPr>
          <p:nvPr>
            <p:ph type="title"/>
          </p:nvPr>
        </p:nvSpPr>
        <p:spPr/>
        <p:txBody>
          <a:bodyPr/>
          <a:lstStyle/>
          <a:p>
            <a:pPr eaLnBrk="1" hangingPunct="1"/>
            <a:r>
              <a:rPr lang="en-US" altLang="en-PK"/>
              <a:t>Inspections - 3</a:t>
            </a:r>
          </a:p>
        </p:txBody>
      </p:sp>
      <p:sp>
        <p:nvSpPr>
          <p:cNvPr id="51204" name="Rectangle 3">
            <a:extLst>
              <a:ext uri="{FF2B5EF4-FFF2-40B4-BE49-F238E27FC236}">
                <a16:creationId xmlns:a16="http://schemas.microsoft.com/office/drawing/2014/main" id="{AD35A048-D6C1-4478-AF40-9178699F2629}"/>
              </a:ext>
            </a:extLst>
          </p:cNvPr>
          <p:cNvSpPr>
            <a:spLocks noGrp="1" noChangeArrowheads="1"/>
          </p:cNvSpPr>
          <p:nvPr>
            <p:ph type="body" idx="1"/>
          </p:nvPr>
        </p:nvSpPr>
        <p:spPr/>
        <p:txBody>
          <a:bodyPr/>
          <a:lstStyle/>
          <a:p>
            <a:pPr eaLnBrk="1" hangingPunct="1"/>
            <a:r>
              <a:rPr lang="en-US" altLang="en-PK"/>
              <a:t>Inspections are most effective when performed immediately after the work product is complete, but they can be held any time the work product is deemed ready for inspection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D6847E02-C432-CE21-F0BB-7356470865FE}"/>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45A7EA-AA20-4573-80F6-AB2D244035F8}" type="slidenum">
              <a:rPr lang="en-US" altLang="en-US" sz="1400">
                <a:latin typeface="Times New Roman" panose="02020603050405020304" pitchFamily="18" charset="0"/>
              </a:rPr>
              <a:pPr/>
              <a:t>90</a:t>
            </a:fld>
            <a:endParaRPr lang="en-US" altLang="en-US" sz="1400">
              <a:latin typeface="Times New Roman" panose="02020603050405020304" pitchFamily="18" charset="0"/>
            </a:endParaRPr>
          </a:p>
        </p:txBody>
      </p:sp>
      <p:sp>
        <p:nvSpPr>
          <p:cNvPr id="33795" name="Rectangle 2">
            <a:extLst>
              <a:ext uri="{FF2B5EF4-FFF2-40B4-BE49-F238E27FC236}">
                <a16:creationId xmlns:a16="http://schemas.microsoft.com/office/drawing/2014/main" id="{2711C51F-93D1-0E85-892A-E134F7F997F8}"/>
              </a:ext>
            </a:extLst>
          </p:cNvPr>
          <p:cNvSpPr>
            <a:spLocks noGrp="1" noChangeArrowheads="1"/>
          </p:cNvSpPr>
          <p:nvPr>
            <p:ph type="title" idx="4294967295"/>
          </p:nvPr>
        </p:nvSpPr>
        <p:spPr/>
        <p:txBody>
          <a:bodyPr/>
          <a:lstStyle/>
          <a:p>
            <a:pPr eaLnBrk="1" hangingPunct="1"/>
            <a:r>
              <a:rPr lang="en-US" altLang="en-US"/>
              <a:t>Overview: Entry Criteria - 1</a:t>
            </a:r>
          </a:p>
        </p:txBody>
      </p:sp>
      <p:sp>
        <p:nvSpPr>
          <p:cNvPr id="33796" name="Rectangle 3">
            <a:extLst>
              <a:ext uri="{FF2B5EF4-FFF2-40B4-BE49-F238E27FC236}">
                <a16:creationId xmlns:a16="http://schemas.microsoft.com/office/drawing/2014/main" id="{7B60E07A-726B-D2D2-E585-540D67C07859}"/>
              </a:ext>
            </a:extLst>
          </p:cNvPr>
          <p:cNvSpPr>
            <a:spLocks noGrp="1" noChangeArrowheads="1"/>
          </p:cNvSpPr>
          <p:nvPr>
            <p:ph type="body" idx="4294967295"/>
          </p:nvPr>
        </p:nvSpPr>
        <p:spPr/>
        <p:txBody>
          <a:bodyPr/>
          <a:lstStyle/>
          <a:p>
            <a:pPr eaLnBrk="1" hangingPunct="1"/>
            <a:r>
              <a:rPr lang="en-US" altLang="en-US"/>
              <a:t>A project lead has sent notification for an inspection</a:t>
            </a:r>
          </a:p>
          <a:p>
            <a:pPr eaLnBrk="1" hangingPunct="1"/>
            <a:r>
              <a:rPr lang="en-US" altLang="en-US"/>
              <a:t>The inspection requires a mandatory overview, or criteria for an optional overview has been satisfied; e.g.,</a:t>
            </a:r>
          </a:p>
          <a:p>
            <a:pPr lvl="1" eaLnBrk="1" hangingPunct="1"/>
            <a:r>
              <a:rPr lang="en-US" altLang="en-US"/>
              <a:t>Complexity of the work product solution</a:t>
            </a:r>
          </a:p>
          <a:p>
            <a:pPr lvl="1" eaLnBrk="1" hangingPunct="1"/>
            <a:r>
              <a:rPr lang="en-US" altLang="en-US"/>
              <a:t>Volume of material in the work product</a:t>
            </a:r>
          </a:p>
          <a:p>
            <a:pPr lvl="1" eaLnBrk="1" hangingPunct="1"/>
            <a:r>
              <a:rPr lang="en-US" altLang="en-US"/>
              <a:t>Criticality of the work product</a:t>
            </a:r>
          </a:p>
          <a:p>
            <a:pPr lvl="1" eaLnBrk="1" hangingPunct="1"/>
            <a:r>
              <a:rPr lang="en-US" altLang="en-US"/>
              <a:t>Customer requirements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FF9D6BCC-DB8F-344A-A7F4-AB49120AAE81}"/>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E3C920-3747-4105-BB9B-32D7115F81AF}" type="slidenum">
              <a:rPr lang="en-US" altLang="en-US" sz="1400">
                <a:latin typeface="Times New Roman" panose="02020603050405020304" pitchFamily="18" charset="0"/>
              </a:rPr>
              <a:pPr/>
              <a:t>91</a:t>
            </a:fld>
            <a:endParaRPr lang="en-US"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3B7C4488-FEB1-FE45-7824-AE0CE67EE5CD}"/>
              </a:ext>
            </a:extLst>
          </p:cNvPr>
          <p:cNvSpPr>
            <a:spLocks noGrp="1" noChangeArrowheads="1"/>
          </p:cNvSpPr>
          <p:nvPr>
            <p:ph type="title" idx="4294967295"/>
          </p:nvPr>
        </p:nvSpPr>
        <p:spPr/>
        <p:txBody>
          <a:bodyPr/>
          <a:lstStyle/>
          <a:p>
            <a:pPr eaLnBrk="1" hangingPunct="1"/>
            <a:r>
              <a:rPr lang="en-US" altLang="en-US"/>
              <a:t>Overview: Entry Criteria - 2</a:t>
            </a:r>
          </a:p>
        </p:txBody>
      </p:sp>
      <p:sp>
        <p:nvSpPr>
          <p:cNvPr id="34820" name="Rectangle 3">
            <a:extLst>
              <a:ext uri="{FF2B5EF4-FFF2-40B4-BE49-F238E27FC236}">
                <a16:creationId xmlns:a16="http://schemas.microsoft.com/office/drawing/2014/main" id="{BE05E50A-BDDA-93F6-0D4A-34FBA58E0964}"/>
              </a:ext>
            </a:extLst>
          </p:cNvPr>
          <p:cNvSpPr>
            <a:spLocks noGrp="1" noChangeArrowheads="1"/>
          </p:cNvSpPr>
          <p:nvPr>
            <p:ph type="body" idx="4294967295"/>
          </p:nvPr>
        </p:nvSpPr>
        <p:spPr/>
        <p:txBody>
          <a:bodyPr/>
          <a:lstStyle/>
          <a:p>
            <a:pPr eaLnBrk="1" hangingPunct="1"/>
            <a:r>
              <a:rPr lang="en-US" altLang="en-US"/>
              <a:t>The producer is ready to present the overview</a:t>
            </a:r>
          </a:p>
          <a:p>
            <a:pPr eaLnBrk="1" hangingPunct="1"/>
            <a:r>
              <a:rPr lang="en-US" altLang="en-US"/>
              <a:t>Open issues and any potential problem areas are highlighted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03B15036-9548-FC4E-FB63-8927C7FAB60C}"/>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0FF162-69C0-48EA-9D06-7EEE8ECAE3BA}" type="slidenum">
              <a:rPr lang="en-US" altLang="en-US" sz="1400">
                <a:latin typeface="Times New Roman" panose="02020603050405020304" pitchFamily="18" charset="0"/>
              </a:rPr>
              <a:pPr/>
              <a:t>92</a:t>
            </a:fld>
            <a:endParaRPr lang="en-US"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454B5312-DAD7-EDCD-8F6D-6945176FAF2A}"/>
              </a:ext>
            </a:extLst>
          </p:cNvPr>
          <p:cNvSpPr>
            <a:spLocks noGrp="1" noChangeArrowheads="1"/>
          </p:cNvSpPr>
          <p:nvPr>
            <p:ph type="title" idx="4294967295"/>
          </p:nvPr>
        </p:nvSpPr>
        <p:spPr/>
        <p:txBody>
          <a:bodyPr/>
          <a:lstStyle/>
          <a:p>
            <a:pPr eaLnBrk="1" hangingPunct="1"/>
            <a:r>
              <a:rPr lang="en-US" altLang="en-US"/>
              <a:t>Overview: Tasks - 1</a:t>
            </a:r>
          </a:p>
        </p:txBody>
      </p:sp>
      <p:sp>
        <p:nvSpPr>
          <p:cNvPr id="35844" name="Rectangle 3">
            <a:extLst>
              <a:ext uri="{FF2B5EF4-FFF2-40B4-BE49-F238E27FC236}">
                <a16:creationId xmlns:a16="http://schemas.microsoft.com/office/drawing/2014/main" id="{A0597D40-2904-003E-F2B3-E3D22B79EFF3}"/>
              </a:ext>
            </a:extLst>
          </p:cNvPr>
          <p:cNvSpPr>
            <a:spLocks noGrp="1" noChangeArrowheads="1"/>
          </p:cNvSpPr>
          <p:nvPr>
            <p:ph type="body" idx="4294967295"/>
          </p:nvPr>
        </p:nvSpPr>
        <p:spPr/>
        <p:txBody>
          <a:bodyPr/>
          <a:lstStyle/>
          <a:p>
            <a:pPr eaLnBrk="1" hangingPunct="1">
              <a:lnSpc>
                <a:spcPct val="90000"/>
              </a:lnSpc>
            </a:pPr>
            <a:r>
              <a:rPr lang="en-US" altLang="en-US"/>
              <a:t>Producer prepares for the overview using a format and style that will best convey the information to the participants</a:t>
            </a:r>
          </a:p>
          <a:p>
            <a:pPr eaLnBrk="1" hangingPunct="1">
              <a:lnSpc>
                <a:spcPct val="90000"/>
              </a:lnSpc>
            </a:pPr>
            <a:r>
              <a:rPr lang="en-US" altLang="en-US"/>
              <a:t>Moderator invites the participants to the overview meeting</a:t>
            </a:r>
          </a:p>
          <a:p>
            <a:pPr eaLnBrk="1" hangingPunct="1">
              <a:lnSpc>
                <a:spcPct val="90000"/>
              </a:lnSpc>
            </a:pPr>
            <a:r>
              <a:rPr lang="en-US" altLang="en-US"/>
              <a:t>Producer presents the overview</a:t>
            </a:r>
          </a:p>
          <a:p>
            <a:pPr eaLnBrk="1" hangingPunct="1">
              <a:lnSpc>
                <a:spcPct val="90000"/>
              </a:lnSpc>
            </a:pPr>
            <a:r>
              <a:rPr lang="en-US" altLang="en-US"/>
              <a:t>Inspection team members concur that the overview satisfies the needs for preparation and inspection meeting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85A11A66-DA18-BEBE-85CD-0E4294907F3A}"/>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0DE16C-95D0-4006-9AF1-C8DF00D78A7F}" type="slidenum">
              <a:rPr lang="en-US" altLang="en-US" sz="1400">
                <a:latin typeface="Times New Roman" panose="02020603050405020304" pitchFamily="18" charset="0"/>
              </a:rPr>
              <a:pPr/>
              <a:t>93</a:t>
            </a:fld>
            <a:endParaRPr lang="en-US" altLang="en-US" sz="1400">
              <a:latin typeface="Times New Roman" panose="02020603050405020304" pitchFamily="18" charset="0"/>
            </a:endParaRPr>
          </a:p>
        </p:txBody>
      </p:sp>
      <p:sp>
        <p:nvSpPr>
          <p:cNvPr id="36867" name="Rectangle 2">
            <a:extLst>
              <a:ext uri="{FF2B5EF4-FFF2-40B4-BE49-F238E27FC236}">
                <a16:creationId xmlns:a16="http://schemas.microsoft.com/office/drawing/2014/main" id="{B6F52DB6-AACB-57C1-5E47-B7DF184EBC12}"/>
              </a:ext>
            </a:extLst>
          </p:cNvPr>
          <p:cNvSpPr>
            <a:spLocks noGrp="1" noChangeArrowheads="1"/>
          </p:cNvSpPr>
          <p:nvPr>
            <p:ph type="title" idx="4294967295"/>
          </p:nvPr>
        </p:nvSpPr>
        <p:spPr/>
        <p:txBody>
          <a:bodyPr/>
          <a:lstStyle/>
          <a:p>
            <a:pPr eaLnBrk="1" hangingPunct="1"/>
            <a:r>
              <a:rPr lang="en-US" altLang="en-US"/>
              <a:t>Overview: Tasks - 2</a:t>
            </a:r>
          </a:p>
        </p:txBody>
      </p:sp>
      <p:sp>
        <p:nvSpPr>
          <p:cNvPr id="36868" name="Rectangle 3">
            <a:extLst>
              <a:ext uri="{FF2B5EF4-FFF2-40B4-BE49-F238E27FC236}">
                <a16:creationId xmlns:a16="http://schemas.microsoft.com/office/drawing/2014/main" id="{6BD8B0CF-40A7-9156-12D0-E67D20C064F5}"/>
              </a:ext>
            </a:extLst>
          </p:cNvPr>
          <p:cNvSpPr>
            <a:spLocks noGrp="1" noChangeArrowheads="1"/>
          </p:cNvSpPr>
          <p:nvPr>
            <p:ph type="body" idx="4294967295"/>
          </p:nvPr>
        </p:nvSpPr>
        <p:spPr/>
        <p:txBody>
          <a:bodyPr/>
          <a:lstStyle/>
          <a:p>
            <a:pPr eaLnBrk="1" hangingPunct="1">
              <a:lnSpc>
                <a:spcPct val="90000"/>
              </a:lnSpc>
            </a:pPr>
            <a:r>
              <a:rPr lang="en-US" altLang="en-US"/>
              <a:t>Any open issues are documented in the inspection report</a:t>
            </a:r>
          </a:p>
          <a:p>
            <a:pPr eaLnBrk="1" hangingPunct="1">
              <a:lnSpc>
                <a:spcPct val="90000"/>
              </a:lnSpc>
            </a:pPr>
            <a:r>
              <a:rPr lang="en-US" altLang="en-US"/>
              <a:t>If the overview is used to familiarize the participants with their roles, the inspection process, or some other aspect key to this inspection, the moderator will provide this briefing</a:t>
            </a:r>
          </a:p>
          <a:p>
            <a:pPr eaLnBrk="1" hangingPunct="1">
              <a:lnSpc>
                <a:spcPct val="90000"/>
              </a:lnSpc>
            </a:pPr>
            <a:r>
              <a:rPr lang="en-US" altLang="en-US"/>
              <a:t>Defects, if any, are documented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D92A96CC-BE1F-C801-D396-51118836F0C8}"/>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7FE97D-E8C1-4128-AAEA-C1ACD7D94FBA}" type="slidenum">
              <a:rPr lang="en-US" altLang="en-US" sz="1400">
                <a:latin typeface="Times New Roman" panose="02020603050405020304" pitchFamily="18" charset="0"/>
              </a:rPr>
              <a:pPr/>
              <a:t>94</a:t>
            </a:fld>
            <a:endParaRPr lang="en-US" altLang="en-US" sz="1400">
              <a:latin typeface="Times New Roman" panose="02020603050405020304" pitchFamily="18" charset="0"/>
            </a:endParaRPr>
          </a:p>
        </p:txBody>
      </p:sp>
      <p:sp>
        <p:nvSpPr>
          <p:cNvPr id="37891" name="Rectangle 2">
            <a:extLst>
              <a:ext uri="{FF2B5EF4-FFF2-40B4-BE49-F238E27FC236}">
                <a16:creationId xmlns:a16="http://schemas.microsoft.com/office/drawing/2014/main" id="{9D49CDD8-5087-47F7-3A50-CEAEA586E8AE}"/>
              </a:ext>
            </a:extLst>
          </p:cNvPr>
          <p:cNvSpPr>
            <a:spLocks noGrp="1" noChangeArrowheads="1"/>
          </p:cNvSpPr>
          <p:nvPr>
            <p:ph type="title" idx="4294967295"/>
          </p:nvPr>
        </p:nvSpPr>
        <p:spPr/>
        <p:txBody>
          <a:bodyPr/>
          <a:lstStyle/>
          <a:p>
            <a:pPr eaLnBrk="1" hangingPunct="1"/>
            <a:r>
              <a:rPr lang="en-US" altLang="en-US" sz="4000"/>
              <a:t>Overview: Validation/Verification - 1</a:t>
            </a:r>
          </a:p>
        </p:txBody>
      </p:sp>
      <p:sp>
        <p:nvSpPr>
          <p:cNvPr id="37892" name="Rectangle 3">
            <a:extLst>
              <a:ext uri="{FF2B5EF4-FFF2-40B4-BE49-F238E27FC236}">
                <a16:creationId xmlns:a16="http://schemas.microsoft.com/office/drawing/2014/main" id="{29025755-BC81-7E4E-9830-16A53341B721}"/>
              </a:ext>
            </a:extLst>
          </p:cNvPr>
          <p:cNvSpPr>
            <a:spLocks noGrp="1" noChangeArrowheads="1"/>
          </p:cNvSpPr>
          <p:nvPr>
            <p:ph type="body" idx="4294967295"/>
          </p:nvPr>
        </p:nvSpPr>
        <p:spPr/>
        <p:txBody>
          <a:bodyPr/>
          <a:lstStyle/>
          <a:p>
            <a:pPr eaLnBrk="1" hangingPunct="1"/>
            <a:r>
              <a:rPr lang="en-US" altLang="en-US"/>
              <a:t>The moderator uses the work product overview meeting entry criteria and procedure to determine if a meeting is necessary</a:t>
            </a:r>
          </a:p>
          <a:p>
            <a:pPr eaLnBrk="1" hangingPunct="1"/>
            <a:r>
              <a:rPr lang="en-US" altLang="en-US"/>
              <a:t>The inspection team is in concurrence with the decision taken to have an overview or not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DFBE94D8-358D-C9CA-5444-BB24776C7D33}"/>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80A9E2-223B-4183-AFAF-5F51643BD5ED}" type="slidenum">
              <a:rPr lang="en-US" altLang="en-US" sz="1400">
                <a:latin typeface="Times New Roman" panose="02020603050405020304" pitchFamily="18" charset="0"/>
              </a:rPr>
              <a:pPr/>
              <a:t>95</a:t>
            </a:fld>
            <a:endParaRPr lang="en-US" altLang="en-US" sz="1400">
              <a:latin typeface="Times New Roman" panose="02020603050405020304" pitchFamily="18" charset="0"/>
            </a:endParaRPr>
          </a:p>
        </p:txBody>
      </p:sp>
      <p:sp>
        <p:nvSpPr>
          <p:cNvPr id="38915" name="Rectangle 2">
            <a:extLst>
              <a:ext uri="{FF2B5EF4-FFF2-40B4-BE49-F238E27FC236}">
                <a16:creationId xmlns:a16="http://schemas.microsoft.com/office/drawing/2014/main" id="{BA04B8BB-857B-F5A7-1D63-9A272E5ACDED}"/>
              </a:ext>
            </a:extLst>
          </p:cNvPr>
          <p:cNvSpPr>
            <a:spLocks noGrp="1" noChangeArrowheads="1"/>
          </p:cNvSpPr>
          <p:nvPr>
            <p:ph type="title" idx="4294967295"/>
          </p:nvPr>
        </p:nvSpPr>
        <p:spPr/>
        <p:txBody>
          <a:bodyPr/>
          <a:lstStyle/>
          <a:p>
            <a:pPr eaLnBrk="1" hangingPunct="1"/>
            <a:r>
              <a:rPr lang="en-US" altLang="en-US" sz="4000"/>
              <a:t>Overview: Validation/Verification - 2</a:t>
            </a:r>
          </a:p>
        </p:txBody>
      </p:sp>
      <p:sp>
        <p:nvSpPr>
          <p:cNvPr id="38916" name="Rectangle 3">
            <a:extLst>
              <a:ext uri="{FF2B5EF4-FFF2-40B4-BE49-F238E27FC236}">
                <a16:creationId xmlns:a16="http://schemas.microsoft.com/office/drawing/2014/main" id="{9A627758-AFAF-D313-8744-87C95ABCD26C}"/>
              </a:ext>
            </a:extLst>
          </p:cNvPr>
          <p:cNvSpPr>
            <a:spLocks noGrp="1" noChangeArrowheads="1"/>
          </p:cNvSpPr>
          <p:nvPr>
            <p:ph type="body" idx="4294967295"/>
          </p:nvPr>
        </p:nvSpPr>
        <p:spPr/>
        <p:txBody>
          <a:bodyPr/>
          <a:lstStyle/>
          <a:p>
            <a:pPr eaLnBrk="1" hangingPunct="1"/>
            <a:r>
              <a:rPr lang="en-US" altLang="en-US"/>
              <a:t>The inspectors have the responsibility to state that the overview, when held, is satisfactory for their preparation and subsequent inspection meeting</a:t>
            </a:r>
          </a:p>
          <a:p>
            <a:pPr eaLnBrk="1" hangingPunct="1"/>
            <a:r>
              <a:rPr lang="en-US" altLang="en-US"/>
              <a:t>The SQA group ensures that the moderator has used the overview meeting criteria and ensures an appropriate decision was made to have an overview or not. This can be done via audits of the process records or sampling of inspections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93A4738D-D4E9-9703-2E5F-C895AC6B7470}"/>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914E62-96FC-4034-AB16-0EA94F6FBDD0}" type="slidenum">
              <a:rPr lang="en-US" altLang="en-US" sz="1400">
                <a:latin typeface="Times New Roman" panose="02020603050405020304" pitchFamily="18" charset="0"/>
              </a:rPr>
              <a:pPr/>
              <a:t>96</a:t>
            </a:fld>
            <a:endParaRPr lang="en-US"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DC16E01B-DCFB-C42A-CCA3-35891C58F988}"/>
              </a:ext>
            </a:extLst>
          </p:cNvPr>
          <p:cNvSpPr>
            <a:spLocks noGrp="1" noChangeArrowheads="1"/>
          </p:cNvSpPr>
          <p:nvPr>
            <p:ph type="title" idx="4294967295"/>
          </p:nvPr>
        </p:nvSpPr>
        <p:spPr/>
        <p:txBody>
          <a:bodyPr/>
          <a:lstStyle/>
          <a:p>
            <a:pPr eaLnBrk="1" hangingPunct="1"/>
            <a:r>
              <a:rPr lang="en-US" altLang="en-US" sz="4000"/>
              <a:t>Overview: Validation/Verification - 3</a:t>
            </a:r>
          </a:p>
        </p:txBody>
      </p:sp>
      <p:sp>
        <p:nvSpPr>
          <p:cNvPr id="39940" name="Rectangle 3">
            <a:extLst>
              <a:ext uri="{FF2B5EF4-FFF2-40B4-BE49-F238E27FC236}">
                <a16:creationId xmlns:a16="http://schemas.microsoft.com/office/drawing/2014/main" id="{D9C5ED84-8F84-4A33-D737-7E28DB55ACCF}"/>
              </a:ext>
            </a:extLst>
          </p:cNvPr>
          <p:cNvSpPr>
            <a:spLocks noGrp="1" noChangeArrowheads="1"/>
          </p:cNvSpPr>
          <p:nvPr>
            <p:ph type="body" idx="4294967295"/>
          </p:nvPr>
        </p:nvSpPr>
        <p:spPr/>
        <p:txBody>
          <a:bodyPr/>
          <a:lstStyle/>
          <a:p>
            <a:pPr eaLnBrk="1" hangingPunct="1">
              <a:lnSpc>
                <a:spcPct val="90000"/>
              </a:lnSpc>
            </a:pPr>
            <a:r>
              <a:rPr lang="en-US" altLang="en-US"/>
              <a:t>Data gathered during this activity</a:t>
            </a:r>
          </a:p>
          <a:p>
            <a:pPr lvl="1" eaLnBrk="1" hangingPunct="1">
              <a:lnSpc>
                <a:spcPct val="90000"/>
              </a:lnSpc>
            </a:pPr>
            <a:r>
              <a:rPr lang="en-US" altLang="en-US"/>
              <a:t>How much participant time was spent in the overview</a:t>
            </a:r>
          </a:p>
          <a:p>
            <a:pPr lvl="1" eaLnBrk="1" hangingPunct="1">
              <a:lnSpc>
                <a:spcPct val="90000"/>
              </a:lnSpc>
            </a:pPr>
            <a:r>
              <a:rPr lang="en-US" altLang="en-US"/>
              <a:t>The clock time for the overview</a:t>
            </a:r>
          </a:p>
          <a:p>
            <a:pPr lvl="1" eaLnBrk="1" hangingPunct="1">
              <a:lnSpc>
                <a:spcPct val="90000"/>
              </a:lnSpc>
            </a:pPr>
            <a:r>
              <a:rPr lang="en-US" altLang="en-US"/>
              <a:t>Time between notification and the overview meeting</a:t>
            </a:r>
          </a:p>
          <a:p>
            <a:pPr lvl="1" eaLnBrk="1" hangingPunct="1">
              <a:lnSpc>
                <a:spcPct val="90000"/>
              </a:lnSpc>
            </a:pPr>
            <a:r>
              <a:rPr lang="en-US" altLang="en-US"/>
              <a:t>How many overviews required rescheduling</a:t>
            </a:r>
          </a:p>
          <a:p>
            <a:pPr lvl="1" eaLnBrk="1" hangingPunct="1">
              <a:lnSpc>
                <a:spcPct val="90000"/>
              </a:lnSpc>
            </a:pPr>
            <a:r>
              <a:rPr lang="en-US" altLang="en-US"/>
              <a:t>How many defects were identified at the overview</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9AE16C29-6B8C-5902-0910-CB7F1B918704}"/>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3BDEAF-56A3-4903-BE42-8C79548EBCD7}" type="slidenum">
              <a:rPr lang="en-US" altLang="en-US" sz="1400">
                <a:latin typeface="Times New Roman" panose="02020603050405020304" pitchFamily="18" charset="0"/>
              </a:rPr>
              <a:pPr/>
              <a:t>97</a:t>
            </a:fld>
            <a:endParaRPr lang="en-US"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9055F27B-C224-F5E7-4697-48E9CFBA0B95}"/>
              </a:ext>
            </a:extLst>
          </p:cNvPr>
          <p:cNvSpPr>
            <a:spLocks noGrp="1" noChangeArrowheads="1"/>
          </p:cNvSpPr>
          <p:nvPr>
            <p:ph type="title" idx="4294967295"/>
          </p:nvPr>
        </p:nvSpPr>
        <p:spPr/>
        <p:txBody>
          <a:bodyPr/>
          <a:lstStyle/>
          <a:p>
            <a:pPr eaLnBrk="1" hangingPunct="1"/>
            <a:r>
              <a:rPr lang="en-US" altLang="en-US"/>
              <a:t>Overview: Exit Criteria</a:t>
            </a:r>
          </a:p>
        </p:txBody>
      </p:sp>
      <p:sp>
        <p:nvSpPr>
          <p:cNvPr id="40964" name="Rectangle 3">
            <a:extLst>
              <a:ext uri="{FF2B5EF4-FFF2-40B4-BE49-F238E27FC236}">
                <a16:creationId xmlns:a16="http://schemas.microsoft.com/office/drawing/2014/main" id="{1395B9B5-09DF-81EA-57D7-204DAD90B14C}"/>
              </a:ext>
            </a:extLst>
          </p:cNvPr>
          <p:cNvSpPr>
            <a:spLocks noGrp="1" noChangeArrowheads="1"/>
          </p:cNvSpPr>
          <p:nvPr>
            <p:ph type="body" idx="4294967295"/>
          </p:nvPr>
        </p:nvSpPr>
        <p:spPr/>
        <p:txBody>
          <a:bodyPr/>
          <a:lstStyle/>
          <a:p>
            <a:pPr eaLnBrk="1" hangingPunct="1"/>
            <a:r>
              <a:rPr lang="en-US" altLang="en-US"/>
              <a:t>The overview meeting was determined to be satisfactory by the inspectors and SQA</a:t>
            </a:r>
          </a:p>
          <a:p>
            <a:pPr eaLnBrk="1" hangingPunct="1"/>
            <a:r>
              <a:rPr lang="en-US" altLang="en-US"/>
              <a:t>Open issues are documented</a:t>
            </a:r>
          </a:p>
          <a:p>
            <a:pPr eaLnBrk="1" hangingPunct="1"/>
            <a:r>
              <a:rPr lang="en-US" altLang="en-US"/>
              <a:t>Potential problems areas are noted to the participants for preparation and for the reader for the inspection meeting</a:t>
            </a:r>
          </a:p>
          <a:p>
            <a:pPr eaLnBrk="1" hangingPunct="1"/>
            <a:r>
              <a:rPr lang="en-US" altLang="en-US"/>
              <a:t>Defects, if any, are documented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6486C84-FF03-1B46-5ABF-F127A2A3EA7A}"/>
              </a:ext>
            </a:extLst>
          </p:cNvPr>
          <p:cNvSpPr>
            <a:spLocks noGrp="1"/>
          </p:cNvSpPr>
          <p:nvPr>
            <p:ph type="title" idx="4294967295"/>
          </p:nvPr>
        </p:nvSpPr>
        <p:spPr/>
        <p:txBody>
          <a:bodyPr/>
          <a:lstStyle/>
          <a:p>
            <a:pPr eaLnBrk="1" hangingPunct="1"/>
            <a:r>
              <a:rPr lang="en-US" altLang="en-US"/>
              <a:t>Summary</a:t>
            </a:r>
          </a:p>
        </p:txBody>
      </p:sp>
      <p:sp>
        <p:nvSpPr>
          <p:cNvPr id="41987" name="Content Placeholder 2">
            <a:extLst>
              <a:ext uri="{FF2B5EF4-FFF2-40B4-BE49-F238E27FC236}">
                <a16:creationId xmlns:a16="http://schemas.microsoft.com/office/drawing/2014/main" id="{52CB2C7C-D048-DA3C-9671-EFFAD05419CB}"/>
              </a:ext>
            </a:extLst>
          </p:cNvPr>
          <p:cNvSpPr>
            <a:spLocks noGrp="1"/>
          </p:cNvSpPr>
          <p:nvPr>
            <p:ph idx="4294967295"/>
          </p:nvPr>
        </p:nvSpPr>
        <p:spPr/>
        <p:txBody>
          <a:bodyPr/>
          <a:lstStyle/>
          <a:p>
            <a:pPr eaLnBrk="1" hangingPunct="1"/>
            <a:r>
              <a:rPr lang="en-US" altLang="en-US"/>
              <a:t>Discussed planning &amp; scheduling and overview of the software inspections process</a:t>
            </a:r>
          </a:p>
        </p:txBody>
      </p:sp>
      <p:sp>
        <p:nvSpPr>
          <p:cNvPr id="41988" name="Slide Number Placeholder 3">
            <a:extLst>
              <a:ext uri="{FF2B5EF4-FFF2-40B4-BE49-F238E27FC236}">
                <a16:creationId xmlns:a16="http://schemas.microsoft.com/office/drawing/2014/main" id="{76F32343-4D10-CB88-A8EA-A0BE37C6CF7C}"/>
              </a:ext>
            </a:extLst>
          </p:cNvPr>
          <p:cNvSpPr>
            <a:spLocks noGrp="1"/>
          </p:cNvSpPr>
          <p:nvPr>
            <p:ph type="sldNum" sz="quarter" idx="11"/>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A3E9A4-34F7-4969-ADEF-DD1C410C2220}" type="slidenum">
              <a:rPr lang="en-US" altLang="en-US" sz="1400">
                <a:latin typeface="Times New Roman" panose="02020603050405020304" pitchFamily="18" charset="0"/>
              </a:rPr>
              <a:pPr/>
              <a:t>98</a:t>
            </a:fld>
            <a:endParaRPr lang="en-US" altLang="en-US" sz="1400">
              <a:latin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1BC747E-A7A8-A228-9F1C-99056487C01A}"/>
              </a:ext>
            </a:extLst>
          </p:cNvPr>
          <p:cNvSpPr>
            <a:spLocks noGrp="1"/>
          </p:cNvSpPr>
          <p:nvPr>
            <p:ph type="title" idx="4294967295"/>
          </p:nvPr>
        </p:nvSpPr>
        <p:spPr/>
        <p:txBody>
          <a:bodyPr/>
          <a:lstStyle/>
          <a:p>
            <a:r>
              <a:rPr lang="en-US" altLang="en-US"/>
              <a:t>Recap and Today’s Lecture: Inspection Process</a:t>
            </a:r>
          </a:p>
        </p:txBody>
      </p:sp>
      <p:sp>
        <p:nvSpPr>
          <p:cNvPr id="3075" name="Content Placeholder 2">
            <a:extLst>
              <a:ext uri="{FF2B5EF4-FFF2-40B4-BE49-F238E27FC236}">
                <a16:creationId xmlns:a16="http://schemas.microsoft.com/office/drawing/2014/main" id="{D1058302-01CF-BD54-F2D0-5894A4B4D02A}"/>
              </a:ext>
            </a:extLst>
          </p:cNvPr>
          <p:cNvSpPr>
            <a:spLocks noGrp="1"/>
          </p:cNvSpPr>
          <p:nvPr>
            <p:ph idx="4294967295"/>
          </p:nvPr>
        </p:nvSpPr>
        <p:spPr/>
        <p:txBody>
          <a:bodyPr>
            <a:normAutofit lnSpcReduction="10000"/>
          </a:bodyPr>
          <a:lstStyle/>
          <a:p>
            <a:pPr>
              <a:lnSpc>
                <a:spcPct val="90000"/>
              </a:lnSpc>
            </a:pPr>
            <a:r>
              <a:rPr lang="en-US" altLang="en-US" sz="2400">
                <a:solidFill>
                  <a:srgbClr val="FF0000"/>
                </a:solidFill>
              </a:rPr>
              <a:t>Planning and scheduling</a:t>
            </a:r>
          </a:p>
          <a:p>
            <a:pPr>
              <a:lnSpc>
                <a:spcPct val="90000"/>
              </a:lnSpc>
            </a:pPr>
            <a:r>
              <a:rPr lang="en-US" altLang="en-US" sz="2400">
                <a:solidFill>
                  <a:srgbClr val="FF0000"/>
                </a:solidFill>
              </a:rPr>
              <a:t>Overview</a:t>
            </a:r>
          </a:p>
          <a:p>
            <a:pPr>
              <a:lnSpc>
                <a:spcPct val="90000"/>
              </a:lnSpc>
            </a:pPr>
            <a:r>
              <a:rPr lang="en-US" altLang="en-US" sz="2400">
                <a:solidFill>
                  <a:srgbClr val="7030A0"/>
                </a:solidFill>
              </a:rPr>
              <a:t>Preparation</a:t>
            </a:r>
          </a:p>
          <a:p>
            <a:pPr>
              <a:lnSpc>
                <a:spcPct val="90000"/>
              </a:lnSpc>
            </a:pPr>
            <a:r>
              <a:rPr lang="en-US" altLang="en-US" sz="2400">
                <a:solidFill>
                  <a:srgbClr val="7030A0"/>
                </a:solidFill>
              </a:rPr>
              <a:t>Inspection meeting</a:t>
            </a:r>
          </a:p>
          <a:p>
            <a:pPr>
              <a:lnSpc>
                <a:spcPct val="90000"/>
              </a:lnSpc>
            </a:pPr>
            <a:r>
              <a:rPr lang="en-US" altLang="en-US" sz="2400">
                <a:solidFill>
                  <a:srgbClr val="7030A0"/>
                </a:solidFill>
              </a:rPr>
              <a:t>Analysis meeting</a:t>
            </a:r>
          </a:p>
          <a:p>
            <a:pPr>
              <a:lnSpc>
                <a:spcPct val="90000"/>
              </a:lnSpc>
            </a:pPr>
            <a:r>
              <a:rPr lang="en-US" altLang="en-US" sz="2400"/>
              <a:t>Rework</a:t>
            </a:r>
          </a:p>
          <a:p>
            <a:pPr>
              <a:lnSpc>
                <a:spcPct val="90000"/>
              </a:lnSpc>
            </a:pPr>
            <a:r>
              <a:rPr lang="en-US" altLang="en-US" sz="2400"/>
              <a:t>Follow-up</a:t>
            </a:r>
          </a:p>
          <a:p>
            <a:pPr>
              <a:lnSpc>
                <a:spcPct val="90000"/>
              </a:lnSpc>
            </a:pPr>
            <a:r>
              <a:rPr lang="en-US" altLang="en-US" sz="2400"/>
              <a:t>Prevention meeting</a:t>
            </a:r>
          </a:p>
          <a:p>
            <a:pPr>
              <a:lnSpc>
                <a:spcPct val="90000"/>
              </a:lnSpc>
            </a:pPr>
            <a:r>
              <a:rPr lang="en-US" altLang="en-US" sz="2400"/>
              <a:t>Data recording and reports</a:t>
            </a:r>
          </a:p>
          <a:p>
            <a:pPr>
              <a:lnSpc>
                <a:spcPct val="90000"/>
              </a:lnSpc>
            </a:pPr>
            <a:r>
              <a:rPr lang="en-US" altLang="en-US" sz="2400"/>
              <a:t>Inspection process monitoring</a:t>
            </a:r>
          </a:p>
        </p:txBody>
      </p:sp>
      <p:sp>
        <p:nvSpPr>
          <p:cNvPr id="3076" name="Slide Number Placeholder 3">
            <a:extLst>
              <a:ext uri="{FF2B5EF4-FFF2-40B4-BE49-F238E27FC236}">
                <a16:creationId xmlns:a16="http://schemas.microsoft.com/office/drawing/2014/main" id="{2E197A87-D85F-DD15-850E-5E09DDC5FAA4}"/>
              </a:ext>
            </a:extLst>
          </p:cNvPr>
          <p:cNvSpPr>
            <a:spLocks noGrp="1"/>
          </p:cNvSpPr>
          <p:nvPr>
            <p:ph type="sldNum" sz="quarter" idx="11"/>
          </p:nvPr>
        </p:nvSpPr>
        <p:spPr>
          <a:xfrm>
            <a:off x="8077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925E67-A599-4509-A952-FB20658D09A9}" type="slidenum">
              <a:rPr lang="en-US" altLang="en-US" sz="1400"/>
              <a:pPr/>
              <a:t>99</a:t>
            </a:fld>
            <a:endParaRPr lang="en-US" alt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5990</Words>
  <Application>Microsoft Office PowerPoint</Application>
  <PresentationFormat>Widescreen</PresentationFormat>
  <Paragraphs>786</Paragraphs>
  <Slides>140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140</vt:i4>
      </vt:variant>
    </vt:vector>
  </HeadingPairs>
  <TitlesOfParts>
    <vt:vector size="147" baseType="lpstr">
      <vt:lpstr>Arial</vt:lpstr>
      <vt:lpstr>Arial Black</vt:lpstr>
      <vt:lpstr>Calibri</vt:lpstr>
      <vt:lpstr>Calibri Light</vt:lpstr>
      <vt:lpstr>Times New Roman</vt:lpstr>
      <vt:lpstr>Wingdings</vt:lpstr>
      <vt:lpstr>Office Theme</vt:lpstr>
      <vt:lpstr>2 main Failure elimination strategies</vt:lpstr>
      <vt:lpstr>Failure Removal</vt:lpstr>
      <vt:lpstr>INSPECTIONS</vt:lpstr>
      <vt:lpstr>Inspections </vt:lpstr>
      <vt:lpstr>Inspections </vt:lpstr>
      <vt:lpstr>Inspections </vt:lpstr>
      <vt:lpstr>Inspections </vt:lpstr>
      <vt:lpstr>Inspections</vt:lpstr>
      <vt:lpstr>Inspections - 3</vt:lpstr>
      <vt:lpstr>Inspections </vt:lpstr>
      <vt:lpstr>Inspections</vt:lpstr>
      <vt:lpstr>PowerPoint Presentation</vt:lpstr>
      <vt:lpstr>How Defect Removal is Cheaper (low price)for Inspections as Compared to Software Testing</vt:lpstr>
      <vt:lpstr>PowerPoint Presentation</vt:lpstr>
      <vt:lpstr>PowerPoint Presentation</vt:lpstr>
      <vt:lpstr>PowerPoint Presentation</vt:lpstr>
      <vt:lpstr>PowerPoint Presentation</vt:lpstr>
      <vt:lpstr>PowerPoint Presentation</vt:lpstr>
      <vt:lpstr>Defect Cost Relationship</vt:lpstr>
      <vt:lpstr>Reported Cost Relationship - 1</vt:lpstr>
      <vt:lpstr>Reported Cost Relationship - 2</vt:lpstr>
      <vt:lpstr>PowerPoint Presentation</vt:lpstr>
      <vt:lpstr>PowerPoint Presentation</vt:lpstr>
      <vt:lpstr>Defect Origins and Discovery Points Without Usage of Formal Inspections</vt:lpstr>
      <vt:lpstr>PowerPoint Presentation</vt:lpstr>
      <vt:lpstr>Defect Origins and Discovery Points With Usage of Formal Inspections</vt:lpstr>
      <vt:lpstr>PowerPoint Presentation</vt:lpstr>
      <vt:lpstr>Why Isn’t Everyone Using Inspections?</vt:lpstr>
      <vt:lpstr>Reasons for Not Using Inspections - 1</vt:lpstr>
      <vt:lpstr>Reasons for Not Using Inspections - 2</vt:lpstr>
      <vt:lpstr>Inspection Preconditions</vt:lpstr>
      <vt:lpstr>Where inspec; can be applied?</vt:lpstr>
      <vt:lpstr>Success Factors – 1 (insp; wud b more beneficial if we adopt the success fac;)</vt:lpstr>
      <vt:lpstr>Success Factors - 2</vt:lpstr>
      <vt:lpstr>Work Products</vt:lpstr>
      <vt:lpstr>Inspection Steps - 1</vt:lpstr>
      <vt:lpstr>Inspection Steps - 2</vt:lpstr>
      <vt:lpstr>Other Inspection Steps - 1</vt:lpstr>
      <vt:lpstr>Other Inspection Steps - 2</vt:lpstr>
      <vt:lpstr>Capturing Insp; activity</vt:lpstr>
      <vt:lpstr>ETVX Representation</vt:lpstr>
      <vt:lpstr>Entry (Precond; 4 the process 2 begin)</vt:lpstr>
      <vt:lpstr>Tasks</vt:lpstr>
      <vt:lpstr>Validation/Verification</vt:lpstr>
      <vt:lpstr>Exit</vt:lpstr>
      <vt:lpstr>The ETVX Process Definition Paradigm</vt:lpstr>
      <vt:lpstr>PowerPoint Presentation</vt:lpstr>
      <vt:lpstr>Practices in the Inspection Process</vt:lpstr>
      <vt:lpstr>Additional Purposes</vt:lpstr>
      <vt:lpstr>Productivity Improvement</vt:lpstr>
      <vt:lpstr>Education and Increased Knowledge Sharing</vt:lpstr>
      <vt:lpstr>Back-Up/Replacement Capability - 1</vt:lpstr>
      <vt:lpstr>Back-Up/Replacement Capability - 2</vt:lpstr>
      <vt:lpstr>Back-Up/Replacement Capability - 3</vt:lpstr>
      <vt:lpstr>Back-Up/Replacement Capability - 4</vt:lpstr>
      <vt:lpstr>Back-Up/Replacement Capability - 5</vt:lpstr>
      <vt:lpstr>Process Improvement</vt:lpstr>
      <vt:lpstr>Early Product Quality Visibility</vt:lpstr>
      <vt:lpstr>Product Re-Development</vt:lpstr>
      <vt:lpstr>Building Team Spirit</vt:lpstr>
      <vt:lpstr>What Inspections Are Not - 1</vt:lpstr>
      <vt:lpstr>What Inspections Are Not - 2</vt:lpstr>
      <vt:lpstr>PowerPoint Presentation</vt:lpstr>
      <vt:lpstr>Following slide to be inserted</vt:lpstr>
      <vt:lpstr>Inspection Process Flow</vt:lpstr>
      <vt:lpstr>Following slide to be inserted</vt:lpstr>
      <vt:lpstr>Inspection Process</vt:lpstr>
      <vt:lpstr>PowerPoint Presentation</vt:lpstr>
      <vt:lpstr>Planning and Scheduling - 1</vt:lpstr>
      <vt:lpstr>Planning and Scheduling - 2</vt:lpstr>
      <vt:lpstr>Planning and Scheduling - 3</vt:lpstr>
      <vt:lpstr>Inspection Planning: Responsibility</vt:lpstr>
      <vt:lpstr>Inspection Planning: Entry Criteria - 1</vt:lpstr>
      <vt:lpstr>Inspection Planning: Entry Criteria - 2</vt:lpstr>
      <vt:lpstr>Inspection Planning: Tasks</vt:lpstr>
      <vt:lpstr>Inspection Planning: Validation/Verification - 1</vt:lpstr>
      <vt:lpstr>Inspection Planning: Validation/Verification - 2</vt:lpstr>
      <vt:lpstr>Inspection Planning: Exit Criteria</vt:lpstr>
      <vt:lpstr>Inspection Scheduling: Responsibility</vt:lpstr>
      <vt:lpstr>Inspection Scheduling: Other Roles</vt:lpstr>
      <vt:lpstr>Inspection Scheduling: Entry Criteria</vt:lpstr>
      <vt:lpstr>Inspection Scheduling: Tasks</vt:lpstr>
      <vt:lpstr>Inspection Scheduling: Validation/Verification - 1</vt:lpstr>
      <vt:lpstr>Inspection Scheduling: Validation/Verification - 2</vt:lpstr>
      <vt:lpstr>Inspection Scheduling: Exit Criteria</vt:lpstr>
      <vt:lpstr>Overview - 1</vt:lpstr>
      <vt:lpstr>Overview - 2</vt:lpstr>
      <vt:lpstr>Overview: Responsibility</vt:lpstr>
      <vt:lpstr>Overview: Other Roles</vt:lpstr>
      <vt:lpstr>Overview: Entry Criteria - 1</vt:lpstr>
      <vt:lpstr>Overview: Entry Criteria - 2</vt:lpstr>
      <vt:lpstr>Overview: Tasks - 1</vt:lpstr>
      <vt:lpstr>Overview: Tasks - 2</vt:lpstr>
      <vt:lpstr>Overview: Validation/Verification - 1</vt:lpstr>
      <vt:lpstr>Overview: Validation/Verification - 2</vt:lpstr>
      <vt:lpstr>Overview: Validation/Verification - 3</vt:lpstr>
      <vt:lpstr>Overview: Exit Criteria</vt:lpstr>
      <vt:lpstr>Summary</vt:lpstr>
      <vt:lpstr>Recap and Today’s Lecture: Inspection Process</vt:lpstr>
      <vt:lpstr>Preparation - 1</vt:lpstr>
      <vt:lpstr>Preparation - 2</vt:lpstr>
      <vt:lpstr>Preparation: Responsibility</vt:lpstr>
      <vt:lpstr>Preparation: Other Roles</vt:lpstr>
      <vt:lpstr>Preparation: Entry Criteria - 1</vt:lpstr>
      <vt:lpstr>Preparation: Entry Criteria - 2</vt:lpstr>
      <vt:lpstr>Preparation: Entry Criteria - 3</vt:lpstr>
      <vt:lpstr>Preparation: Entry Criteria - 4</vt:lpstr>
      <vt:lpstr>Preparation: Tasks - 1</vt:lpstr>
      <vt:lpstr>Preparation: Tasks - 2</vt:lpstr>
      <vt:lpstr>Preparation: Validation/Verification - 1</vt:lpstr>
      <vt:lpstr>Preparation: Validation/Verification - 2</vt:lpstr>
      <vt:lpstr>Preparation: Validation/Verification - 3</vt:lpstr>
      <vt:lpstr>Preparation: Exit Criteria</vt:lpstr>
      <vt:lpstr>Inspection Meeting - 1</vt:lpstr>
      <vt:lpstr>Inspection Meeting - 2</vt:lpstr>
      <vt:lpstr>Inspection Meeting - 3</vt:lpstr>
      <vt:lpstr>Inspection Meeting - 4</vt:lpstr>
      <vt:lpstr>Inspection Meeting: Responsibility</vt:lpstr>
      <vt:lpstr>Inspection Meeting: Other Roles - 1</vt:lpstr>
      <vt:lpstr>Inspection Meeting: Other Roles - 2</vt:lpstr>
      <vt:lpstr>Inspection Meeting: Entry Criteria - 1</vt:lpstr>
      <vt:lpstr>Inspection Meeting: Entry Criteria - 2</vt:lpstr>
      <vt:lpstr>Inspection Meeting: Entry Criteria - 3</vt:lpstr>
      <vt:lpstr>Inspection Meeting: Tasks - 1</vt:lpstr>
      <vt:lpstr>Inspection Meeting: Tasks - 2</vt:lpstr>
      <vt:lpstr>Inspection Meeting: Validation/Verification - 1</vt:lpstr>
      <vt:lpstr>Inspection Meeting: Validation/Verification - 2</vt:lpstr>
      <vt:lpstr>Inspection Meeting: Validation/Verification - 3</vt:lpstr>
      <vt:lpstr>Inspection Meeting: Exit Criteria - 1</vt:lpstr>
      <vt:lpstr>Inspection Meeting: Exit Criteria - 2</vt:lpstr>
      <vt:lpstr>Inspection Meeting: Exit Criteria - 3</vt:lpstr>
      <vt:lpstr>Inspection Meeting: Exit Criteria - 4</vt:lpstr>
      <vt:lpstr>Analysis Meeting</vt:lpstr>
      <vt:lpstr>Analysis Meeting: Responsibility</vt:lpstr>
      <vt:lpstr>Analysis Meeting: Other Roles</vt:lpstr>
      <vt:lpstr>Analysis Meeting: Entry Criteria</vt:lpstr>
      <vt:lpstr>Analysis Meeting: Tasks</vt:lpstr>
      <vt:lpstr>Analysis Meeting: Validation/Verification - 1</vt:lpstr>
      <vt:lpstr>Analysis Meeting: Validation/Verification - 2</vt:lpstr>
      <vt:lpstr>Analysis Meeting: Exit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Analysis &amp; Recovery</dc:title>
  <dc:creator>bno</dc:creator>
  <cp:lastModifiedBy>Faisal Bahadur</cp:lastModifiedBy>
  <cp:revision>9</cp:revision>
  <dcterms:created xsi:type="dcterms:W3CDTF">2020-04-19T16:58:59Z</dcterms:created>
  <dcterms:modified xsi:type="dcterms:W3CDTF">2023-11-04T06:08:39Z</dcterms:modified>
</cp:coreProperties>
</file>