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31" r:id="rId2"/>
    <p:sldId id="439" r:id="rId3"/>
    <p:sldId id="433" r:id="rId4"/>
    <p:sldId id="432" r:id="rId5"/>
    <p:sldId id="434" r:id="rId6"/>
    <p:sldId id="399" r:id="rId7"/>
    <p:sldId id="416" r:id="rId8"/>
    <p:sldId id="435" r:id="rId9"/>
    <p:sldId id="427" r:id="rId10"/>
    <p:sldId id="436" r:id="rId11"/>
    <p:sldId id="438" r:id="rId12"/>
    <p:sldId id="441" r:id="rId13"/>
    <p:sldId id="440" r:id="rId14"/>
    <p:sldId id="352" r:id="rId15"/>
    <p:sldId id="442" r:id="rId16"/>
    <p:sldId id="443" r:id="rId17"/>
    <p:sldId id="533" r:id="rId18"/>
    <p:sldId id="534" r:id="rId19"/>
    <p:sldId id="535" r:id="rId20"/>
    <p:sldId id="536" r:id="rId21"/>
    <p:sldId id="537" r:id="rId22"/>
    <p:sldId id="280" r:id="rId23"/>
    <p:sldId id="539" r:id="rId24"/>
    <p:sldId id="540" r:id="rId25"/>
    <p:sldId id="541" r:id="rId26"/>
    <p:sldId id="269" r:id="rId27"/>
    <p:sldId id="542" r:id="rId28"/>
    <p:sldId id="543" r:id="rId29"/>
    <p:sldId id="544" r:id="rId30"/>
    <p:sldId id="545" r:id="rId31"/>
    <p:sldId id="546" r:id="rId32"/>
    <p:sldId id="547" r:id="rId33"/>
    <p:sldId id="548" r:id="rId3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9A0C9-9A08-4BEF-BCBF-B3C75F7095DC}" type="datetimeFigureOut">
              <a:rPr lang="en-PK" smtClean="0"/>
              <a:t>11/03/2023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5C3795-CF90-4864-916F-AAED14837C8B}" type="slidenum">
              <a:rPr lang="en-PK" smtClean="0"/>
              <a:t>‹#›</a:t>
            </a:fld>
            <a:endParaRPr lang="en-PK"/>
          </a:p>
        </p:txBody>
      </p:sp>
    </p:spTree>
    <p:extLst>
      <p:ext uri="{BB962C8B-B14F-4D97-AF65-F5344CB8AC3E}">
        <p14:creationId xmlns:p14="http://schemas.microsoft.com/office/powerpoint/2010/main" val="1628603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Environment_(biophysical)" TargetMode="External"/><Relationship Id="rId3" Type="http://schemas.openxmlformats.org/officeDocument/2006/relationships/hyperlink" Target="https://wiki.c2.com/?RealTime" TargetMode="External"/><Relationship Id="rId7" Type="http://schemas.openxmlformats.org/officeDocument/2006/relationships/hyperlink" Target="https://en.wikipedia.org/wiki/Industrial_plan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Human" TargetMode="External"/><Relationship Id="rId5" Type="http://schemas.openxmlformats.org/officeDocument/2006/relationships/hyperlink" Target="https://en.wikipedia.org/wiki/Nuclear_plant" TargetMode="External"/><Relationship Id="rId4" Type="http://schemas.openxmlformats.org/officeDocument/2006/relationships/hyperlink" Target="https://en.wikipedia.org/wiki/Petroleum_industry" TargetMode="External"/><Relationship Id="rId9" Type="http://schemas.openxmlformats.org/officeDocument/2006/relationships/hyperlink" Target="https://en.wikipedia.org/wiki/Process_manufacturi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28CFFE03-8577-B1CA-48CC-D2B0EF181700}"/>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7150093C-E9D5-DD3B-F4D9-A5B0FE807A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S/w is present in every field of life. It is controlling a huge list of hardwares and systems etc. A small mistake in the s.w can cause a lot of damage. In order to minimize or protect from this damage we need to engineer s/w system by a Formal or Reliable manner that can guarantee that it is bug free.</a:t>
            </a:r>
          </a:p>
          <a:p>
            <a:endParaRPr lang="en-US" altLang="en-US">
              <a:latin typeface="Arial" panose="020B0604020202020204" pitchFamily="34" charset="0"/>
            </a:endParaRPr>
          </a:p>
          <a:p>
            <a:r>
              <a:rPr lang="en-US" altLang="en-US">
                <a:latin typeface="Arial" panose="020B0604020202020204" pitchFamily="34" charset="0"/>
              </a:rPr>
              <a:t>Formal means something that is done with discipline. Upper def. now in s/w eng these techniques r used to specify programs i.e the meaning of what the program is supposed to do.</a:t>
            </a:r>
          </a:p>
          <a:p>
            <a:r>
              <a:rPr lang="en-US" altLang="en-US">
                <a:latin typeface="Arial" panose="020B0604020202020204" pitchFamily="34" charset="0"/>
              </a:rPr>
              <a:t>Constructing program: That is we write the program in a way that each step leads us to final correct solution. That is we do not take any rong stpe</a:t>
            </a:r>
          </a:p>
          <a:p>
            <a:endParaRPr lang="en-US" altLang="en-US">
              <a:latin typeface="Arial" panose="020B0604020202020204" pitchFamily="34" charset="0"/>
            </a:endParaRPr>
          </a:p>
          <a:p>
            <a:r>
              <a:rPr lang="en-US" altLang="en-US">
                <a:latin typeface="Arial" panose="020B0604020202020204" pitchFamily="34" charset="0"/>
              </a:rPr>
              <a:t>Argue : Once the program is written, v can do its verification ie. how do we prove that program will fullfill the specifications or the requirements </a:t>
            </a:r>
          </a:p>
        </p:txBody>
      </p:sp>
      <p:sp>
        <p:nvSpPr>
          <p:cNvPr id="5124" name="Slide Number Placeholder 3">
            <a:extLst>
              <a:ext uri="{FF2B5EF4-FFF2-40B4-BE49-F238E27FC236}">
                <a16:creationId xmlns:a16="http://schemas.microsoft.com/office/drawing/2014/main" id="{9B1F84E4-82D4-906C-60B3-331FCB701C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68AC3300-B815-48AD-B025-94A16B5F3B51}"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F82EC3A5-43DD-1583-610F-02796859F138}"/>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A78BD0A6-88EA-F589-7B4C-C1040353D3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Logic and set theory are 2 important tools to build system models and to argue these models(i.e. we will provide the proof of the correctness of the models.)</a:t>
            </a:r>
          </a:p>
        </p:txBody>
      </p:sp>
      <p:sp>
        <p:nvSpPr>
          <p:cNvPr id="44036" name="Slide Number Placeholder 3">
            <a:extLst>
              <a:ext uri="{FF2B5EF4-FFF2-40B4-BE49-F238E27FC236}">
                <a16:creationId xmlns:a16="http://schemas.microsoft.com/office/drawing/2014/main" id="{21AF7BA2-1C0C-82F5-C9FD-B0E35BF0FF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AB392B60-6B27-409D-9FDC-3923E358A433}" type="slidenum">
              <a:rPr lang="en-US" altLang="en-US" smtClean="0"/>
              <a:pPr/>
              <a:t>16</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1FB53B3E-712D-D8E9-A837-3C95CF6A420F}"/>
              </a:ext>
            </a:extLst>
          </p:cNvPr>
          <p:cNvSpPr>
            <a:spLocks noGrp="1" noRot="1" noChangeAspect="1" noChangeArrowheads="1" noTextEdit="1"/>
          </p:cNvSpPr>
          <p:nvPr>
            <p:ph type="sldImg"/>
          </p:nvPr>
        </p:nvSpPr>
        <p:spPr>
          <a:ln/>
        </p:spPr>
      </p:sp>
      <p:sp>
        <p:nvSpPr>
          <p:cNvPr id="8195" name="Notes Placeholder 2">
            <a:extLst>
              <a:ext uri="{FF2B5EF4-FFF2-40B4-BE49-F238E27FC236}">
                <a16:creationId xmlns:a16="http://schemas.microsoft.com/office/drawing/2014/main" id="{9866741E-EBF9-6706-3DB8-A8FABA25B7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That is whats wrong with we already do called informal.</a:t>
            </a:r>
          </a:p>
          <a:p>
            <a:endParaRPr lang="en-US" altLang="en-US">
              <a:latin typeface="Arial" panose="020B0604020202020204" pitchFamily="34" charset="0"/>
            </a:endParaRPr>
          </a:p>
        </p:txBody>
      </p:sp>
      <p:sp>
        <p:nvSpPr>
          <p:cNvPr id="8196" name="Slide Number Placeholder 3">
            <a:extLst>
              <a:ext uri="{FF2B5EF4-FFF2-40B4-BE49-F238E27FC236}">
                <a16:creationId xmlns:a16="http://schemas.microsoft.com/office/drawing/2014/main" id="{63CF59C3-7C4F-6824-47D5-DCC9C12642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19B1A674-0A4C-4E05-8AAB-6A40FA12C9F1}"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868ABCD7-D5B5-0A3F-BB1F-AEBC9B02149B}"/>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0B0F98E4-B56E-ADAD-23AB-9F57FAC93F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hlinkClick r:id="rId3"/>
              </a:rPr>
              <a:t>RealTime</a:t>
            </a:r>
            <a:r>
              <a:rPr lang="en-US" altLang="en-US">
                <a:solidFill>
                  <a:srgbClr val="000000"/>
                </a:solidFill>
                <a:latin typeface="Times New Roman" panose="02020603050405020304" pitchFamily="18" charset="0"/>
              </a:rPr>
              <a:t> software is software which fails if a timing deadline is not met. E.g. Car airbag system. </a:t>
            </a:r>
            <a:r>
              <a:rPr lang="en-US" altLang="en-US">
                <a:solidFill>
                  <a:srgbClr val="202122"/>
                </a:solidFill>
                <a:latin typeface="Arial" panose="020B0604020202020204" pitchFamily="34" charset="0"/>
              </a:rPr>
              <a:t>An </a:t>
            </a:r>
            <a:r>
              <a:rPr lang="en-US" altLang="en-US" b="1">
                <a:solidFill>
                  <a:srgbClr val="202122"/>
                </a:solidFill>
                <a:latin typeface="Arial" panose="020B0604020202020204" pitchFamily="34" charset="0"/>
              </a:rPr>
              <a:t>industrial safety system </a:t>
            </a:r>
            <a:r>
              <a:rPr lang="en-US" altLang="en-US">
                <a:solidFill>
                  <a:srgbClr val="202122"/>
                </a:solidFill>
                <a:latin typeface="Arial" panose="020B0604020202020204" pitchFamily="34" charset="0"/>
              </a:rPr>
              <a:t>such as </a:t>
            </a:r>
            <a:r>
              <a:rPr lang="en-US" altLang="en-US">
                <a:solidFill>
                  <a:srgbClr val="0645AD"/>
                </a:solidFill>
                <a:latin typeface="Arial" panose="020B0604020202020204" pitchFamily="34" charset="0"/>
                <a:hlinkClick r:id="rId4" tooltip="Petroleum industry"/>
              </a:rPr>
              <a:t>oil and gas</a:t>
            </a:r>
            <a:r>
              <a:rPr lang="en-US" altLang="en-US">
                <a:solidFill>
                  <a:srgbClr val="202122"/>
                </a:solidFill>
                <a:latin typeface="Arial" panose="020B0604020202020204" pitchFamily="34" charset="0"/>
              </a:rPr>
              <a:t> plants and </a:t>
            </a:r>
            <a:r>
              <a:rPr lang="en-US" altLang="en-US">
                <a:solidFill>
                  <a:srgbClr val="0645AD"/>
                </a:solidFill>
                <a:latin typeface="Arial" panose="020B0604020202020204" pitchFamily="34" charset="0"/>
                <a:hlinkClick r:id="rId5" tooltip="Nuclear plant"/>
              </a:rPr>
              <a:t>nuclear plants</a:t>
            </a:r>
            <a:r>
              <a:rPr lang="en-US" altLang="en-US">
                <a:solidFill>
                  <a:srgbClr val="202122"/>
                </a:solidFill>
                <a:latin typeface="Arial" panose="020B0604020202020204" pitchFamily="34" charset="0"/>
              </a:rPr>
              <a:t>. They are used to protect </a:t>
            </a:r>
            <a:r>
              <a:rPr lang="en-US" altLang="en-US">
                <a:solidFill>
                  <a:srgbClr val="0645AD"/>
                </a:solidFill>
                <a:latin typeface="Arial" panose="020B0604020202020204" pitchFamily="34" charset="0"/>
                <a:hlinkClick r:id="rId6" tooltip="Human"/>
              </a:rPr>
              <a:t>human</a:t>
            </a:r>
            <a:r>
              <a:rPr lang="en-US" altLang="en-US">
                <a:solidFill>
                  <a:srgbClr val="202122"/>
                </a:solidFill>
                <a:latin typeface="Arial" panose="020B0604020202020204" pitchFamily="34" charset="0"/>
              </a:rPr>
              <a:t>, </a:t>
            </a:r>
            <a:r>
              <a:rPr lang="en-US" altLang="en-US">
                <a:solidFill>
                  <a:srgbClr val="0645AD"/>
                </a:solidFill>
                <a:latin typeface="Arial" panose="020B0604020202020204" pitchFamily="34" charset="0"/>
                <a:hlinkClick r:id="rId7" tooltip="Industrial plant"/>
              </a:rPr>
              <a:t>industrial plant</a:t>
            </a:r>
            <a:r>
              <a:rPr lang="en-US" altLang="en-US">
                <a:solidFill>
                  <a:srgbClr val="202122"/>
                </a:solidFill>
                <a:latin typeface="Arial" panose="020B0604020202020204" pitchFamily="34" charset="0"/>
              </a:rPr>
              <a:t>, and the </a:t>
            </a:r>
            <a:r>
              <a:rPr lang="en-US" altLang="en-US">
                <a:solidFill>
                  <a:srgbClr val="0645AD"/>
                </a:solidFill>
                <a:latin typeface="Arial" panose="020B0604020202020204" pitchFamily="34" charset="0"/>
                <a:hlinkClick r:id="rId8" tooltip="Environment (biophysical)"/>
              </a:rPr>
              <a:t>environment</a:t>
            </a:r>
            <a:r>
              <a:rPr lang="en-US" altLang="en-US">
                <a:solidFill>
                  <a:srgbClr val="202122"/>
                </a:solidFill>
                <a:latin typeface="Arial" panose="020B0604020202020204" pitchFamily="34" charset="0"/>
              </a:rPr>
              <a:t> in case of the </a:t>
            </a:r>
            <a:r>
              <a:rPr lang="en-US" altLang="en-US">
                <a:solidFill>
                  <a:srgbClr val="0645AD"/>
                </a:solidFill>
                <a:latin typeface="Arial" panose="020B0604020202020204" pitchFamily="34" charset="0"/>
                <a:hlinkClick r:id="rId9" tooltip="Process manufacturing"/>
              </a:rPr>
              <a:t>process</a:t>
            </a:r>
            <a:r>
              <a:rPr lang="en-US" altLang="en-US">
                <a:solidFill>
                  <a:srgbClr val="202122"/>
                </a:solidFill>
                <a:latin typeface="Arial" panose="020B0604020202020204" pitchFamily="34" charset="0"/>
              </a:rPr>
              <a:t> going beyond the allowed control margins.</a:t>
            </a:r>
          </a:p>
          <a:p>
            <a:endParaRPr lang="en-US" altLang="en-US">
              <a:solidFill>
                <a:srgbClr val="202122"/>
              </a:solidFill>
              <a:latin typeface="Arial" panose="020B0604020202020204" pitchFamily="34" charset="0"/>
            </a:endParaRPr>
          </a:p>
          <a:p>
            <a:r>
              <a:rPr lang="en-US" altLang="en-US">
                <a:solidFill>
                  <a:srgbClr val="000000"/>
                </a:solidFill>
                <a:latin typeface="Times New Roman" panose="02020603050405020304" pitchFamily="18" charset="0"/>
              </a:rPr>
              <a:t>The software which handles banking transactions (in the millions of dollars) is mission-critical but not real-time. If it fails, severe financial losses would result. However, there isn't any time interval in which a transaction must complete, else the system is considered to have failed.</a:t>
            </a:r>
          </a:p>
          <a:p>
            <a:endParaRPr lang="en-US" altLang="en-US">
              <a:solidFill>
                <a:srgbClr val="202122"/>
              </a:solidFill>
              <a:latin typeface="Arial" panose="020B0604020202020204" pitchFamily="34" charset="0"/>
            </a:endParaRPr>
          </a:p>
          <a:p>
            <a:endParaRPr lang="en-US" altLang="en-US">
              <a:solidFill>
                <a:srgbClr val="4C4A57"/>
              </a:solidFill>
              <a:latin typeface="Lato" panose="020F0502020204030203" pitchFamily="34" charset="0"/>
            </a:endParaRPr>
          </a:p>
          <a:p>
            <a:endParaRPr lang="en-US" altLang="en-US">
              <a:solidFill>
                <a:srgbClr val="202122"/>
              </a:solidFill>
              <a:latin typeface="Arial" panose="020B0604020202020204" pitchFamily="34" charset="0"/>
            </a:endParaRPr>
          </a:p>
          <a:p>
            <a:r>
              <a:rPr lang="en-US" altLang="en-US" b="1">
                <a:solidFill>
                  <a:srgbClr val="31445D"/>
                </a:solidFill>
                <a:latin typeface="source sans pro" panose="020B0503030403020204" pitchFamily="34" charset="0"/>
              </a:rPr>
              <a:t>Mission critical </a:t>
            </a:r>
            <a:r>
              <a:rPr lang="en-US" altLang="en-US">
                <a:solidFill>
                  <a:srgbClr val="31445D"/>
                </a:solidFill>
                <a:latin typeface="source sans pro" panose="020B0503030403020204" pitchFamily="34" charset="0"/>
              </a:rPr>
              <a:t>: A system is mission critical if the  entire reputation of org (in which it is working) is at stake without it. A mission-critical data center is one on which an entire company depends. It is the core of every business that operates with data. Such data centers could be in a hospital to help manage patient records and to keep equipment online. It might also be at the heart of the stock exchange. If data centers for either of these examples shut down, there would likely be a lot of chaos.</a:t>
            </a:r>
          </a:p>
          <a:p>
            <a:endParaRPr lang="en-US" altLang="en-US">
              <a:solidFill>
                <a:srgbClr val="616161"/>
              </a:solidFill>
              <a:latin typeface="Open Sans" panose="020B0606030504020204" pitchFamily="34" charset="0"/>
            </a:endParaRPr>
          </a:p>
          <a:p>
            <a:r>
              <a:rPr lang="en-US" altLang="en-US">
                <a:solidFill>
                  <a:srgbClr val="616161"/>
                </a:solidFill>
                <a:latin typeface="Open Sans" panose="020B0606030504020204" pitchFamily="34" charset="0"/>
              </a:rPr>
              <a:t>The mission-critical server is a system whose failure may result in the failure of some goal-directed activity. An example of a mission-critical system is a navigational system. Or </a:t>
            </a:r>
            <a:r>
              <a:rPr lang="en-US" altLang="en-US">
                <a:solidFill>
                  <a:srgbClr val="001D3C"/>
                </a:solidFill>
                <a:latin typeface="Lato" panose="020F0502020204030203" pitchFamily="34" charset="0"/>
              </a:rPr>
              <a:t>control systems for aircraft.  </a:t>
            </a:r>
          </a:p>
          <a:p>
            <a:r>
              <a:rPr lang="en-US" altLang="en-US">
                <a:solidFill>
                  <a:srgbClr val="001D3C"/>
                </a:solidFill>
                <a:latin typeface="Lato" panose="020F0502020204030203" pitchFamily="34" charset="0"/>
              </a:rPr>
              <a:t>A system may be considered mission critical for example if </a:t>
            </a:r>
            <a:r>
              <a:rPr lang="en-US" altLang="en-US">
                <a:solidFill>
                  <a:srgbClr val="001D3C"/>
                </a:solidFill>
                <a:latin typeface="inherit"/>
              </a:rPr>
              <a:t>Human life or safety is at risk and dependent on it.</a:t>
            </a:r>
          </a:p>
          <a:p>
            <a:endParaRPr lang="en-US" altLang="en-US">
              <a:latin typeface="Arial" panose="020B0604020202020204" pitchFamily="34" charset="0"/>
            </a:endParaRPr>
          </a:p>
        </p:txBody>
      </p:sp>
      <p:sp>
        <p:nvSpPr>
          <p:cNvPr id="10244" name="Slide Number Placeholder 3">
            <a:extLst>
              <a:ext uri="{FF2B5EF4-FFF2-40B4-BE49-F238E27FC236}">
                <a16:creationId xmlns:a16="http://schemas.microsoft.com/office/drawing/2014/main" id="{1E5EC849-9BCF-3CC2-5109-D7A9396BC8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6AD79C40-6A1E-461C-94AB-F226D870CBCF}" type="slidenum">
              <a:rPr lang="en-US" altLang="en-US" smtClean="0"/>
              <a:pPr/>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A4403394-24A0-B933-E91B-F23D60C9A45C}"/>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A167C9D9-93CA-0D0C-7775-DC8410A274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How to apply the formal techniques to build the model and then argue about those models.</a:t>
            </a:r>
          </a:p>
          <a:p>
            <a:r>
              <a:rPr lang="en-US" altLang="en-US">
                <a:latin typeface="Arial" panose="020B0604020202020204" pitchFamily="34" charset="0"/>
              </a:rPr>
              <a:t>What is a model? And why do v actually need a model and how does this model actually helps us. See it by D game.</a:t>
            </a: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5A98D829-9587-834B-02C8-D885CD918D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195137E6-7E99-4DBC-B5E0-0BB0911FAF1B}" type="slidenum">
              <a:rPr lang="en-US" altLang="en-US" smtClean="0"/>
              <a:pPr/>
              <a:t>10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14F84949-993A-B0A0-CAC0-4DE97A470B29}"/>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DF22AEDC-610D-178D-9577-98D580B54F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V have a JAR of black and white balls we pick 2 balls from the jar if</a:t>
            </a:r>
          </a:p>
          <a:p>
            <a:r>
              <a:rPr lang="en-US" altLang="en-US">
                <a:latin typeface="Arial" panose="020B0604020202020204" pitchFamily="34" charset="0"/>
              </a:rPr>
              <a:t>Both are of same color: we put black ball in the Jar: in order to support this condition suppose we hve a lagre amount of black balls available separately</a:t>
            </a:r>
          </a:p>
          <a:p>
            <a:r>
              <a:rPr lang="en-US" altLang="en-US">
                <a:latin typeface="Arial" panose="020B0604020202020204" pitchFamily="34" charset="0"/>
              </a:rPr>
              <a:t>If different color: we put a white ball back in the Jar </a:t>
            </a:r>
          </a:p>
          <a:p>
            <a:r>
              <a:rPr lang="en-US" altLang="en-US">
                <a:latin typeface="Arial" panose="020B0604020202020204" pitchFamily="34" charset="0"/>
              </a:rPr>
              <a:t>What will be the color of last ball?</a:t>
            </a:r>
          </a:p>
          <a:p>
            <a:r>
              <a:rPr lang="en-US" altLang="en-US">
                <a:latin typeface="Arial" panose="020B0604020202020204" pitchFamily="34" charset="0"/>
              </a:rPr>
              <a:t>Will the program ever terminates?</a:t>
            </a:r>
          </a:p>
          <a:p>
            <a:r>
              <a:rPr lang="en-US" altLang="en-US">
                <a:latin typeface="Arial" panose="020B0604020202020204" pitchFamily="34" charset="0"/>
              </a:rPr>
              <a:t>Yes because we are decreasing one ball from the jar at each move, hence we must left with Last ball in the future.</a:t>
            </a:r>
          </a:p>
          <a:p>
            <a:endParaRPr lang="en-US" altLang="en-US">
              <a:latin typeface="Arial" panose="020B0604020202020204" pitchFamily="34" charset="0"/>
            </a:endParaRPr>
          </a:p>
          <a:p>
            <a:r>
              <a:rPr lang="en-US" altLang="en-US">
                <a:latin typeface="Arial" panose="020B0604020202020204" pitchFamily="34" charset="0"/>
              </a:rPr>
              <a:t>Given the number of W white and B black balls in the JAR can we determine the number of last balls? </a:t>
            </a:r>
          </a:p>
        </p:txBody>
      </p:sp>
      <p:sp>
        <p:nvSpPr>
          <p:cNvPr id="33796" name="Slide Number Placeholder 3">
            <a:extLst>
              <a:ext uri="{FF2B5EF4-FFF2-40B4-BE49-F238E27FC236}">
                <a16:creationId xmlns:a16="http://schemas.microsoft.com/office/drawing/2014/main" id="{74132651-2DB7-ED55-A1B4-8594585669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CFE5E770-A4DA-408F-9011-3ED63E635D92}" type="slidenum">
              <a:rPr lang="en-US" altLang="en-US" smtClean="0"/>
              <a:pPr/>
              <a:t>11</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CC451C3D-0948-EF1B-BDBE-40B151AA0EA7}"/>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1C4DFFD9-D07F-9589-2133-D2C5569951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Suppose there is a single ball in the Jar</a:t>
            </a:r>
          </a:p>
        </p:txBody>
      </p:sp>
      <p:sp>
        <p:nvSpPr>
          <p:cNvPr id="35844" name="Slide Number Placeholder 3">
            <a:extLst>
              <a:ext uri="{FF2B5EF4-FFF2-40B4-BE49-F238E27FC236}">
                <a16:creationId xmlns:a16="http://schemas.microsoft.com/office/drawing/2014/main" id="{7E9CA189-43F9-EF22-925E-A012A376B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3D4F00FC-7AC8-4815-874B-0A438B414B36}" type="slidenum">
              <a:rPr lang="en-US" altLang="en-US" smtClean="0"/>
              <a:pPr/>
              <a:t>12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46760F2B-B792-204F-7ED6-C0AD02BDFFBC}"/>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4F1D4D6E-99ED-48E1-38E4-62B2621EB4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Suppose there are 2 balls in the Jar</a:t>
            </a:r>
          </a:p>
        </p:txBody>
      </p:sp>
      <p:sp>
        <p:nvSpPr>
          <p:cNvPr id="37892" name="Slide Number Placeholder 3">
            <a:extLst>
              <a:ext uri="{FF2B5EF4-FFF2-40B4-BE49-F238E27FC236}">
                <a16:creationId xmlns:a16="http://schemas.microsoft.com/office/drawing/2014/main" id="{124F603C-BF1C-EBE2-00CC-92572A180B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ACCFD5BC-00C5-4E48-9A40-F7CD1DEE8921}" type="slidenum">
              <a:rPr lang="en-US" altLang="en-US" smtClean="0"/>
              <a:pPr/>
              <a:t>13</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E0BFA61D-D439-5E23-C3B1-423EB897C7E0}"/>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C3A81F65-C006-3BBA-9A68-7C5108AF29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Hint: The color of the last ball is dependent upon the parity of white balls in the JAR.  That is , It is the number of the white balls that determines the color of last ball.</a:t>
            </a:r>
          </a:p>
          <a:p>
            <a:r>
              <a:rPr lang="en-US" altLang="en-US">
                <a:latin typeface="Arial" panose="020B0604020202020204" pitchFamily="34" charset="0"/>
              </a:rPr>
              <a:t>If there is even number of white balls we will left with the BLACK ball in the JAR and if it is odd then we will left with a white ball in the jar.</a:t>
            </a:r>
          </a:p>
          <a:p>
            <a:r>
              <a:rPr lang="en-US" altLang="en-US">
                <a:latin typeface="Arial" panose="020B0604020202020204" pitchFamily="34" charset="0"/>
              </a:rPr>
              <a:t>Question: How many games we should play to be sure about this argument/Hypothesis? Will we play 4 ball game 5 ball game 6 ball game? It is so cumbersome n time consuming plus informal.</a:t>
            </a:r>
          </a:p>
          <a:p>
            <a:r>
              <a:rPr lang="en-US" altLang="en-US">
                <a:latin typeface="Arial" panose="020B0604020202020204" pitchFamily="34" charset="0"/>
              </a:rPr>
              <a:t>We need to have a formal proof of this hypothesis. That is we need to develop a system model of this game. We must specify the requirements in form of maths so that we can have a system model that can later be developed by a program and that can be argued by Formal tool(Logic or set theory etc )</a:t>
            </a:r>
          </a:p>
          <a:p>
            <a:endParaRPr lang="en-US" altLang="en-US">
              <a:latin typeface="Arial" panose="020B0604020202020204" pitchFamily="34" charset="0"/>
            </a:endParaRPr>
          </a:p>
        </p:txBody>
      </p:sp>
      <p:sp>
        <p:nvSpPr>
          <p:cNvPr id="39940" name="Slide Number Placeholder 3">
            <a:extLst>
              <a:ext uri="{FF2B5EF4-FFF2-40B4-BE49-F238E27FC236}">
                <a16:creationId xmlns:a16="http://schemas.microsoft.com/office/drawing/2014/main" id="{8EF1777A-8A9D-CE0B-06A3-BADA0052BC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1323C62A-656B-477D-920E-7FE843C06129}" type="slidenum">
              <a:rPr lang="en-US" altLang="en-US" smtClean="0"/>
              <a:pPr/>
              <a:t>14</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744C2176-5551-CB14-2F30-D19D19A2928F}"/>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6E612265-7C9C-9EC5-36CD-60EBF3F210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Suppose that f is a function representing this game having  w number of white and and b number of black balls in the JAR.</a:t>
            </a:r>
          </a:p>
          <a:p>
            <a:r>
              <a:rPr lang="en-US" altLang="en-US">
                <a:latin typeface="Arial" panose="020B0604020202020204" pitchFamily="34" charset="0"/>
              </a:rPr>
              <a:t> hence we can write a formal specification of this game  by 3 possibilities shown </a:t>
            </a:r>
          </a:p>
          <a:p>
            <a:r>
              <a:rPr lang="en-US" altLang="en-US">
                <a:latin typeface="Arial" panose="020B0604020202020204" pitchFamily="34" charset="0"/>
              </a:rPr>
              <a:t> So, in 2 cases we are reducing the black balls by 1 and maintains the number of white balls in the JAR</a:t>
            </a:r>
          </a:p>
          <a:p>
            <a:r>
              <a:rPr lang="en-US" altLang="en-US">
                <a:latin typeface="Arial" panose="020B0604020202020204" pitchFamily="34" charset="0"/>
              </a:rPr>
              <a:t>And in 1 case we are reducing the number of white balls by 2 and we increased the number of black balls by 1.</a:t>
            </a:r>
          </a:p>
          <a:p>
            <a:r>
              <a:rPr lang="en-US" altLang="en-US">
                <a:latin typeface="Arial" panose="020B0604020202020204" pitchFamily="34" charset="0"/>
              </a:rPr>
              <a:t>Hence , in every case </a:t>
            </a:r>
          </a:p>
          <a:p>
            <a:r>
              <a:rPr lang="en-US" altLang="en-US">
                <a:latin typeface="Arial" panose="020B0604020202020204" pitchFamily="34" charset="0"/>
              </a:rPr>
              <a:t>1:we reduced 1 ball and</a:t>
            </a:r>
          </a:p>
          <a:p>
            <a:r>
              <a:rPr lang="en-US" altLang="en-US">
                <a:latin typeface="Arial" panose="020B0604020202020204" pitchFamily="34" charset="0"/>
              </a:rPr>
              <a:t>2: Either we removed 2 white balls from the jar or we do not remove any white balls from the jar ir the parity of white balls does not change, so the number of white balls are removed by 0 or 2, ie if there were even number of white balls in the jar then they will remain even. And 0 is even number so what ever even number of white balls are  there in the jar(2, 200 400) the number of white ball in the last move will be 0. that is an even number.</a:t>
            </a:r>
          </a:p>
          <a:p>
            <a:r>
              <a:rPr lang="en-US" altLang="en-US">
                <a:latin typeface="Arial" panose="020B0604020202020204" pitchFamily="34" charset="0"/>
              </a:rPr>
              <a:t>And if we see towards the black ball then we can see that in all 3 cases black ball is either decreased or increased by 1 so we are not concerned on black ball. </a:t>
            </a: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41988" name="Slide Number Placeholder 3">
            <a:extLst>
              <a:ext uri="{FF2B5EF4-FFF2-40B4-BE49-F238E27FC236}">
                <a16:creationId xmlns:a16="http://schemas.microsoft.com/office/drawing/2014/main" id="{7A5F8DBE-C596-7206-651B-4E92777026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FE763E4D-B8B1-4628-832F-950D304AEF44}" type="slidenum">
              <a:rPr lang="en-US" altLang="en-US" smtClean="0"/>
              <a:pPr/>
              <a:t>15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68DB-B779-44C8-8C53-7CFC8F4E0A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542F9CBD-5C74-4193-8449-BFD1CA2C2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DA81AC74-EEF7-4285-B270-BBFA828B3C1E}"/>
              </a:ext>
            </a:extLst>
          </p:cNvPr>
          <p:cNvSpPr>
            <a:spLocks noGrp="1"/>
          </p:cNvSpPr>
          <p:nvPr>
            <p:ph type="dt" sz="half" idx="10"/>
          </p:nvPr>
        </p:nvSpPr>
        <p:spPr/>
        <p:txBody>
          <a:bodyPr/>
          <a:lstStyle/>
          <a:p>
            <a:fld id="{88EE8BEE-39D5-46B6-9AF5-4E1EBC82F748}" type="datetimeFigureOut">
              <a:rPr lang="en-PK" smtClean="0"/>
              <a:t>11/03/2023</a:t>
            </a:fld>
            <a:endParaRPr lang="en-PK"/>
          </a:p>
        </p:txBody>
      </p:sp>
      <p:sp>
        <p:nvSpPr>
          <p:cNvPr id="5" name="Footer Placeholder 4">
            <a:extLst>
              <a:ext uri="{FF2B5EF4-FFF2-40B4-BE49-F238E27FC236}">
                <a16:creationId xmlns:a16="http://schemas.microsoft.com/office/drawing/2014/main" id="{F06CF271-DD44-4873-B51F-25F7836050C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1F1A7A8-3315-4C7B-865F-9A28A1B8698B}"/>
              </a:ext>
            </a:extLst>
          </p:cNvPr>
          <p:cNvSpPr>
            <a:spLocks noGrp="1"/>
          </p:cNvSpPr>
          <p:nvPr>
            <p:ph type="sldNum" sz="quarter" idx="12"/>
          </p:nvPr>
        </p:nvSpPr>
        <p:spPr/>
        <p:txBody>
          <a:bodyPr/>
          <a:lstStyle/>
          <a:p>
            <a:fld id="{6471019E-A7A3-4FA0-97B0-60B11152C5B8}" type="slidenum">
              <a:rPr lang="en-PK" smtClean="0"/>
              <a:t>‹#›</a:t>
            </a:fld>
            <a:endParaRPr lang="en-PK"/>
          </a:p>
        </p:txBody>
      </p:sp>
    </p:spTree>
    <p:extLst>
      <p:ext uri="{BB962C8B-B14F-4D97-AF65-F5344CB8AC3E}">
        <p14:creationId xmlns:p14="http://schemas.microsoft.com/office/powerpoint/2010/main" val="327884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3952-2D91-4DDE-986B-CDE2D656BA8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C5EC86B-BC1B-46A4-BB61-5E79AF5C91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AA7D8A5-6FB2-4940-AE55-A336C4C90081}"/>
              </a:ext>
            </a:extLst>
          </p:cNvPr>
          <p:cNvSpPr>
            <a:spLocks noGrp="1"/>
          </p:cNvSpPr>
          <p:nvPr>
            <p:ph type="dt" sz="half" idx="10"/>
          </p:nvPr>
        </p:nvSpPr>
        <p:spPr/>
        <p:txBody>
          <a:bodyPr/>
          <a:lstStyle/>
          <a:p>
            <a:fld id="{88EE8BEE-39D5-46B6-9AF5-4E1EBC82F748}" type="datetimeFigureOut">
              <a:rPr lang="en-PK" smtClean="0"/>
              <a:t>11/03/2023</a:t>
            </a:fld>
            <a:endParaRPr lang="en-PK"/>
          </a:p>
        </p:txBody>
      </p:sp>
      <p:sp>
        <p:nvSpPr>
          <p:cNvPr id="5" name="Footer Placeholder 4">
            <a:extLst>
              <a:ext uri="{FF2B5EF4-FFF2-40B4-BE49-F238E27FC236}">
                <a16:creationId xmlns:a16="http://schemas.microsoft.com/office/drawing/2014/main" id="{677BC820-329E-4126-AE39-2DADDAE2AEB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64A8B58-80F1-487B-8A7D-26D99553EC3F}"/>
              </a:ext>
            </a:extLst>
          </p:cNvPr>
          <p:cNvSpPr>
            <a:spLocks noGrp="1"/>
          </p:cNvSpPr>
          <p:nvPr>
            <p:ph type="sldNum" sz="quarter" idx="12"/>
          </p:nvPr>
        </p:nvSpPr>
        <p:spPr/>
        <p:txBody>
          <a:bodyPr/>
          <a:lstStyle/>
          <a:p>
            <a:fld id="{6471019E-A7A3-4FA0-97B0-60B11152C5B8}" type="slidenum">
              <a:rPr lang="en-PK" smtClean="0"/>
              <a:t>‹#›</a:t>
            </a:fld>
            <a:endParaRPr lang="en-PK"/>
          </a:p>
        </p:txBody>
      </p:sp>
    </p:spTree>
    <p:extLst>
      <p:ext uri="{BB962C8B-B14F-4D97-AF65-F5344CB8AC3E}">
        <p14:creationId xmlns:p14="http://schemas.microsoft.com/office/powerpoint/2010/main" val="1722526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F13414-E417-477A-92BB-54342A9AFF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2A89461-9C00-4535-BC06-8EB39EB658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A8D4688-BB3C-4968-8F8B-5A2A14AAA788}"/>
              </a:ext>
            </a:extLst>
          </p:cNvPr>
          <p:cNvSpPr>
            <a:spLocks noGrp="1"/>
          </p:cNvSpPr>
          <p:nvPr>
            <p:ph type="dt" sz="half" idx="10"/>
          </p:nvPr>
        </p:nvSpPr>
        <p:spPr/>
        <p:txBody>
          <a:bodyPr/>
          <a:lstStyle/>
          <a:p>
            <a:fld id="{88EE8BEE-39D5-46B6-9AF5-4E1EBC82F748}" type="datetimeFigureOut">
              <a:rPr lang="en-PK" smtClean="0"/>
              <a:t>11/03/2023</a:t>
            </a:fld>
            <a:endParaRPr lang="en-PK"/>
          </a:p>
        </p:txBody>
      </p:sp>
      <p:sp>
        <p:nvSpPr>
          <p:cNvPr id="5" name="Footer Placeholder 4">
            <a:extLst>
              <a:ext uri="{FF2B5EF4-FFF2-40B4-BE49-F238E27FC236}">
                <a16:creationId xmlns:a16="http://schemas.microsoft.com/office/drawing/2014/main" id="{AAD0209B-67AA-4FC2-965B-DF5727437C6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1FAA969-37AE-4962-8EFC-56CA0341DAAD}"/>
              </a:ext>
            </a:extLst>
          </p:cNvPr>
          <p:cNvSpPr>
            <a:spLocks noGrp="1"/>
          </p:cNvSpPr>
          <p:nvPr>
            <p:ph type="sldNum" sz="quarter" idx="12"/>
          </p:nvPr>
        </p:nvSpPr>
        <p:spPr/>
        <p:txBody>
          <a:bodyPr/>
          <a:lstStyle/>
          <a:p>
            <a:fld id="{6471019E-A7A3-4FA0-97B0-60B11152C5B8}" type="slidenum">
              <a:rPr lang="en-PK" smtClean="0"/>
              <a:t>‹#›</a:t>
            </a:fld>
            <a:endParaRPr lang="en-PK"/>
          </a:p>
        </p:txBody>
      </p:sp>
    </p:spTree>
    <p:extLst>
      <p:ext uri="{BB962C8B-B14F-4D97-AF65-F5344CB8AC3E}">
        <p14:creationId xmlns:p14="http://schemas.microsoft.com/office/powerpoint/2010/main" val="306648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4BF3-F440-4346-AF97-5115C74642F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A862465-699A-4EAD-BA06-1C91421B87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75313EC-A282-4166-8395-F62E579DD6BA}"/>
              </a:ext>
            </a:extLst>
          </p:cNvPr>
          <p:cNvSpPr>
            <a:spLocks noGrp="1"/>
          </p:cNvSpPr>
          <p:nvPr>
            <p:ph type="dt" sz="half" idx="10"/>
          </p:nvPr>
        </p:nvSpPr>
        <p:spPr/>
        <p:txBody>
          <a:bodyPr/>
          <a:lstStyle/>
          <a:p>
            <a:fld id="{88EE8BEE-39D5-46B6-9AF5-4E1EBC82F748}" type="datetimeFigureOut">
              <a:rPr lang="en-PK" smtClean="0"/>
              <a:t>11/03/2023</a:t>
            </a:fld>
            <a:endParaRPr lang="en-PK"/>
          </a:p>
        </p:txBody>
      </p:sp>
      <p:sp>
        <p:nvSpPr>
          <p:cNvPr id="5" name="Footer Placeholder 4">
            <a:extLst>
              <a:ext uri="{FF2B5EF4-FFF2-40B4-BE49-F238E27FC236}">
                <a16:creationId xmlns:a16="http://schemas.microsoft.com/office/drawing/2014/main" id="{05CFFDEF-0BB2-466A-8E86-3991B4C7028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C25122F-B076-4C8C-A68C-48799F211954}"/>
              </a:ext>
            </a:extLst>
          </p:cNvPr>
          <p:cNvSpPr>
            <a:spLocks noGrp="1"/>
          </p:cNvSpPr>
          <p:nvPr>
            <p:ph type="sldNum" sz="quarter" idx="12"/>
          </p:nvPr>
        </p:nvSpPr>
        <p:spPr/>
        <p:txBody>
          <a:bodyPr/>
          <a:lstStyle/>
          <a:p>
            <a:fld id="{6471019E-A7A3-4FA0-97B0-60B11152C5B8}" type="slidenum">
              <a:rPr lang="en-PK" smtClean="0"/>
              <a:t>‹#›</a:t>
            </a:fld>
            <a:endParaRPr lang="en-PK"/>
          </a:p>
        </p:txBody>
      </p:sp>
    </p:spTree>
    <p:extLst>
      <p:ext uri="{BB962C8B-B14F-4D97-AF65-F5344CB8AC3E}">
        <p14:creationId xmlns:p14="http://schemas.microsoft.com/office/powerpoint/2010/main" val="147235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ED07-9E7E-46CB-BE02-B511A91759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D16FC102-D396-4F17-8DC8-099A176FC0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D21F1F-4A62-48F1-98AD-D2C2549F1887}"/>
              </a:ext>
            </a:extLst>
          </p:cNvPr>
          <p:cNvSpPr>
            <a:spLocks noGrp="1"/>
          </p:cNvSpPr>
          <p:nvPr>
            <p:ph type="dt" sz="half" idx="10"/>
          </p:nvPr>
        </p:nvSpPr>
        <p:spPr/>
        <p:txBody>
          <a:bodyPr/>
          <a:lstStyle/>
          <a:p>
            <a:fld id="{88EE8BEE-39D5-46B6-9AF5-4E1EBC82F748}" type="datetimeFigureOut">
              <a:rPr lang="en-PK" smtClean="0"/>
              <a:t>11/03/2023</a:t>
            </a:fld>
            <a:endParaRPr lang="en-PK"/>
          </a:p>
        </p:txBody>
      </p:sp>
      <p:sp>
        <p:nvSpPr>
          <p:cNvPr id="5" name="Footer Placeholder 4">
            <a:extLst>
              <a:ext uri="{FF2B5EF4-FFF2-40B4-BE49-F238E27FC236}">
                <a16:creationId xmlns:a16="http://schemas.microsoft.com/office/drawing/2014/main" id="{BFAACA49-A72D-4A1A-AC5B-CA867BD4AAF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F0F6B40-AFCA-4217-B131-B8E7EFB3AAAC}"/>
              </a:ext>
            </a:extLst>
          </p:cNvPr>
          <p:cNvSpPr>
            <a:spLocks noGrp="1"/>
          </p:cNvSpPr>
          <p:nvPr>
            <p:ph type="sldNum" sz="quarter" idx="12"/>
          </p:nvPr>
        </p:nvSpPr>
        <p:spPr/>
        <p:txBody>
          <a:bodyPr/>
          <a:lstStyle/>
          <a:p>
            <a:fld id="{6471019E-A7A3-4FA0-97B0-60B11152C5B8}" type="slidenum">
              <a:rPr lang="en-PK" smtClean="0"/>
              <a:t>‹#›</a:t>
            </a:fld>
            <a:endParaRPr lang="en-PK"/>
          </a:p>
        </p:txBody>
      </p:sp>
    </p:spTree>
    <p:extLst>
      <p:ext uri="{BB962C8B-B14F-4D97-AF65-F5344CB8AC3E}">
        <p14:creationId xmlns:p14="http://schemas.microsoft.com/office/powerpoint/2010/main" val="69153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9677-0CDF-4C6A-AE1D-1FB96BA08D0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A4428FE-F018-44C7-BB58-7889C1C5A7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B06C3EF1-8213-4F59-91FD-62495ED3AE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FE5073B-A583-4410-9151-A880BB247B4C}"/>
              </a:ext>
            </a:extLst>
          </p:cNvPr>
          <p:cNvSpPr>
            <a:spLocks noGrp="1"/>
          </p:cNvSpPr>
          <p:nvPr>
            <p:ph type="dt" sz="half" idx="10"/>
          </p:nvPr>
        </p:nvSpPr>
        <p:spPr/>
        <p:txBody>
          <a:bodyPr/>
          <a:lstStyle/>
          <a:p>
            <a:fld id="{88EE8BEE-39D5-46B6-9AF5-4E1EBC82F748}" type="datetimeFigureOut">
              <a:rPr lang="en-PK" smtClean="0"/>
              <a:t>11/03/2023</a:t>
            </a:fld>
            <a:endParaRPr lang="en-PK"/>
          </a:p>
        </p:txBody>
      </p:sp>
      <p:sp>
        <p:nvSpPr>
          <p:cNvPr id="6" name="Footer Placeholder 5">
            <a:extLst>
              <a:ext uri="{FF2B5EF4-FFF2-40B4-BE49-F238E27FC236}">
                <a16:creationId xmlns:a16="http://schemas.microsoft.com/office/drawing/2014/main" id="{DE9484A5-F4DA-44E5-BE80-4F60A6E7EEA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A1741FE-7F96-4325-8A54-76A6A1F494BD}"/>
              </a:ext>
            </a:extLst>
          </p:cNvPr>
          <p:cNvSpPr>
            <a:spLocks noGrp="1"/>
          </p:cNvSpPr>
          <p:nvPr>
            <p:ph type="sldNum" sz="quarter" idx="12"/>
          </p:nvPr>
        </p:nvSpPr>
        <p:spPr/>
        <p:txBody>
          <a:bodyPr/>
          <a:lstStyle/>
          <a:p>
            <a:fld id="{6471019E-A7A3-4FA0-97B0-60B11152C5B8}" type="slidenum">
              <a:rPr lang="en-PK" smtClean="0"/>
              <a:t>‹#›</a:t>
            </a:fld>
            <a:endParaRPr lang="en-PK"/>
          </a:p>
        </p:txBody>
      </p:sp>
    </p:spTree>
    <p:extLst>
      <p:ext uri="{BB962C8B-B14F-4D97-AF65-F5344CB8AC3E}">
        <p14:creationId xmlns:p14="http://schemas.microsoft.com/office/powerpoint/2010/main" val="82701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A86C-248B-47FB-AFE3-AEC2D1AB807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5EA1084-BB73-43B8-8C67-8ED21F7CDF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ACEAE2-F926-48D9-B390-B0AF5FD7AA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D29F10EA-9605-4C95-A211-BB9EC1D56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5E3F8-8D0A-4719-9FA5-36E91E2CF8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875560D6-C2BE-4C44-9204-7F389246078D}"/>
              </a:ext>
            </a:extLst>
          </p:cNvPr>
          <p:cNvSpPr>
            <a:spLocks noGrp="1"/>
          </p:cNvSpPr>
          <p:nvPr>
            <p:ph type="dt" sz="half" idx="10"/>
          </p:nvPr>
        </p:nvSpPr>
        <p:spPr/>
        <p:txBody>
          <a:bodyPr/>
          <a:lstStyle/>
          <a:p>
            <a:fld id="{88EE8BEE-39D5-46B6-9AF5-4E1EBC82F748}" type="datetimeFigureOut">
              <a:rPr lang="en-PK" smtClean="0"/>
              <a:t>11/03/2023</a:t>
            </a:fld>
            <a:endParaRPr lang="en-PK"/>
          </a:p>
        </p:txBody>
      </p:sp>
      <p:sp>
        <p:nvSpPr>
          <p:cNvPr id="8" name="Footer Placeholder 7">
            <a:extLst>
              <a:ext uri="{FF2B5EF4-FFF2-40B4-BE49-F238E27FC236}">
                <a16:creationId xmlns:a16="http://schemas.microsoft.com/office/drawing/2014/main" id="{53CB5068-9239-4A65-9595-3C956976109D}"/>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E72F4287-08A6-446C-A430-66EDB825EC10}"/>
              </a:ext>
            </a:extLst>
          </p:cNvPr>
          <p:cNvSpPr>
            <a:spLocks noGrp="1"/>
          </p:cNvSpPr>
          <p:nvPr>
            <p:ph type="sldNum" sz="quarter" idx="12"/>
          </p:nvPr>
        </p:nvSpPr>
        <p:spPr/>
        <p:txBody>
          <a:bodyPr/>
          <a:lstStyle/>
          <a:p>
            <a:fld id="{6471019E-A7A3-4FA0-97B0-60B11152C5B8}" type="slidenum">
              <a:rPr lang="en-PK" smtClean="0"/>
              <a:t>‹#›</a:t>
            </a:fld>
            <a:endParaRPr lang="en-PK"/>
          </a:p>
        </p:txBody>
      </p:sp>
    </p:spTree>
    <p:extLst>
      <p:ext uri="{BB962C8B-B14F-4D97-AF65-F5344CB8AC3E}">
        <p14:creationId xmlns:p14="http://schemas.microsoft.com/office/powerpoint/2010/main" val="194367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813B-0770-4A38-9772-CB13FCD2AA74}"/>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1D9AE82-840F-49A9-AE7B-DFA6348EDBEB}"/>
              </a:ext>
            </a:extLst>
          </p:cNvPr>
          <p:cNvSpPr>
            <a:spLocks noGrp="1"/>
          </p:cNvSpPr>
          <p:nvPr>
            <p:ph type="dt" sz="half" idx="10"/>
          </p:nvPr>
        </p:nvSpPr>
        <p:spPr/>
        <p:txBody>
          <a:bodyPr/>
          <a:lstStyle/>
          <a:p>
            <a:fld id="{88EE8BEE-39D5-46B6-9AF5-4E1EBC82F748}" type="datetimeFigureOut">
              <a:rPr lang="en-PK" smtClean="0"/>
              <a:t>11/03/2023</a:t>
            </a:fld>
            <a:endParaRPr lang="en-PK"/>
          </a:p>
        </p:txBody>
      </p:sp>
      <p:sp>
        <p:nvSpPr>
          <p:cNvPr id="4" name="Footer Placeholder 3">
            <a:extLst>
              <a:ext uri="{FF2B5EF4-FFF2-40B4-BE49-F238E27FC236}">
                <a16:creationId xmlns:a16="http://schemas.microsoft.com/office/drawing/2014/main" id="{22655C05-B8CC-43F3-97F5-E8428472915C}"/>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0E5F78E2-637C-4E43-AE44-9817B1794744}"/>
              </a:ext>
            </a:extLst>
          </p:cNvPr>
          <p:cNvSpPr>
            <a:spLocks noGrp="1"/>
          </p:cNvSpPr>
          <p:nvPr>
            <p:ph type="sldNum" sz="quarter" idx="12"/>
          </p:nvPr>
        </p:nvSpPr>
        <p:spPr/>
        <p:txBody>
          <a:bodyPr/>
          <a:lstStyle/>
          <a:p>
            <a:fld id="{6471019E-A7A3-4FA0-97B0-60B11152C5B8}" type="slidenum">
              <a:rPr lang="en-PK" smtClean="0"/>
              <a:t>‹#›</a:t>
            </a:fld>
            <a:endParaRPr lang="en-PK"/>
          </a:p>
        </p:txBody>
      </p:sp>
    </p:spTree>
    <p:extLst>
      <p:ext uri="{BB962C8B-B14F-4D97-AF65-F5344CB8AC3E}">
        <p14:creationId xmlns:p14="http://schemas.microsoft.com/office/powerpoint/2010/main" val="298098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C2A3C0-BD89-4AA1-ACEB-F09D67F29670}"/>
              </a:ext>
            </a:extLst>
          </p:cNvPr>
          <p:cNvSpPr>
            <a:spLocks noGrp="1"/>
          </p:cNvSpPr>
          <p:nvPr>
            <p:ph type="dt" sz="half" idx="10"/>
          </p:nvPr>
        </p:nvSpPr>
        <p:spPr/>
        <p:txBody>
          <a:bodyPr/>
          <a:lstStyle/>
          <a:p>
            <a:fld id="{88EE8BEE-39D5-46B6-9AF5-4E1EBC82F748}" type="datetimeFigureOut">
              <a:rPr lang="en-PK" smtClean="0"/>
              <a:t>11/03/2023</a:t>
            </a:fld>
            <a:endParaRPr lang="en-PK"/>
          </a:p>
        </p:txBody>
      </p:sp>
      <p:sp>
        <p:nvSpPr>
          <p:cNvPr id="3" name="Footer Placeholder 2">
            <a:extLst>
              <a:ext uri="{FF2B5EF4-FFF2-40B4-BE49-F238E27FC236}">
                <a16:creationId xmlns:a16="http://schemas.microsoft.com/office/drawing/2014/main" id="{F75E7228-535F-4BBC-937A-B0DF75B07BE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2C06F31-D383-4D9A-9E5A-4B5B0CD9E208}"/>
              </a:ext>
            </a:extLst>
          </p:cNvPr>
          <p:cNvSpPr>
            <a:spLocks noGrp="1"/>
          </p:cNvSpPr>
          <p:nvPr>
            <p:ph type="sldNum" sz="quarter" idx="12"/>
          </p:nvPr>
        </p:nvSpPr>
        <p:spPr/>
        <p:txBody>
          <a:bodyPr/>
          <a:lstStyle/>
          <a:p>
            <a:fld id="{6471019E-A7A3-4FA0-97B0-60B11152C5B8}" type="slidenum">
              <a:rPr lang="en-PK" smtClean="0"/>
              <a:t>‹#›</a:t>
            </a:fld>
            <a:endParaRPr lang="en-PK"/>
          </a:p>
        </p:txBody>
      </p:sp>
    </p:spTree>
    <p:extLst>
      <p:ext uri="{BB962C8B-B14F-4D97-AF65-F5344CB8AC3E}">
        <p14:creationId xmlns:p14="http://schemas.microsoft.com/office/powerpoint/2010/main" val="306400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5368-593A-4FB7-A0CE-0C067F082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680A24DA-A11F-414A-A9AF-50918BEC5E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2C67A45-0A80-418E-B3BC-40B55D483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A7F06-DA95-46EA-B43F-10B43C19F82E}"/>
              </a:ext>
            </a:extLst>
          </p:cNvPr>
          <p:cNvSpPr>
            <a:spLocks noGrp="1"/>
          </p:cNvSpPr>
          <p:nvPr>
            <p:ph type="dt" sz="half" idx="10"/>
          </p:nvPr>
        </p:nvSpPr>
        <p:spPr/>
        <p:txBody>
          <a:bodyPr/>
          <a:lstStyle/>
          <a:p>
            <a:fld id="{88EE8BEE-39D5-46B6-9AF5-4E1EBC82F748}" type="datetimeFigureOut">
              <a:rPr lang="en-PK" smtClean="0"/>
              <a:t>11/03/2023</a:t>
            </a:fld>
            <a:endParaRPr lang="en-PK"/>
          </a:p>
        </p:txBody>
      </p:sp>
      <p:sp>
        <p:nvSpPr>
          <p:cNvPr id="6" name="Footer Placeholder 5">
            <a:extLst>
              <a:ext uri="{FF2B5EF4-FFF2-40B4-BE49-F238E27FC236}">
                <a16:creationId xmlns:a16="http://schemas.microsoft.com/office/drawing/2014/main" id="{3D915FE4-4C2C-4F06-86F2-2EBF8914EFA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D215273-2DBD-4368-8314-CE63FC8B6D18}"/>
              </a:ext>
            </a:extLst>
          </p:cNvPr>
          <p:cNvSpPr>
            <a:spLocks noGrp="1"/>
          </p:cNvSpPr>
          <p:nvPr>
            <p:ph type="sldNum" sz="quarter" idx="12"/>
          </p:nvPr>
        </p:nvSpPr>
        <p:spPr/>
        <p:txBody>
          <a:bodyPr/>
          <a:lstStyle/>
          <a:p>
            <a:fld id="{6471019E-A7A3-4FA0-97B0-60B11152C5B8}" type="slidenum">
              <a:rPr lang="en-PK" smtClean="0"/>
              <a:t>‹#›</a:t>
            </a:fld>
            <a:endParaRPr lang="en-PK"/>
          </a:p>
        </p:txBody>
      </p:sp>
    </p:spTree>
    <p:extLst>
      <p:ext uri="{BB962C8B-B14F-4D97-AF65-F5344CB8AC3E}">
        <p14:creationId xmlns:p14="http://schemas.microsoft.com/office/powerpoint/2010/main" val="102182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4B2-6632-4855-A3A2-84469A4F69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7AC89DDE-EC8F-4545-A725-33BA351724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D1459F35-1D60-4941-9CA2-8A9A60E8E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9763A-C099-4FBD-9F08-9D40AB45892F}"/>
              </a:ext>
            </a:extLst>
          </p:cNvPr>
          <p:cNvSpPr>
            <a:spLocks noGrp="1"/>
          </p:cNvSpPr>
          <p:nvPr>
            <p:ph type="dt" sz="half" idx="10"/>
          </p:nvPr>
        </p:nvSpPr>
        <p:spPr/>
        <p:txBody>
          <a:bodyPr/>
          <a:lstStyle/>
          <a:p>
            <a:fld id="{88EE8BEE-39D5-46B6-9AF5-4E1EBC82F748}" type="datetimeFigureOut">
              <a:rPr lang="en-PK" smtClean="0"/>
              <a:t>11/03/2023</a:t>
            </a:fld>
            <a:endParaRPr lang="en-PK"/>
          </a:p>
        </p:txBody>
      </p:sp>
      <p:sp>
        <p:nvSpPr>
          <p:cNvPr id="6" name="Footer Placeholder 5">
            <a:extLst>
              <a:ext uri="{FF2B5EF4-FFF2-40B4-BE49-F238E27FC236}">
                <a16:creationId xmlns:a16="http://schemas.microsoft.com/office/drawing/2014/main" id="{E481DF10-747F-4FE1-A43E-1C74338A19F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04963FC-0B19-472F-B6CF-27DC9AC92A2A}"/>
              </a:ext>
            </a:extLst>
          </p:cNvPr>
          <p:cNvSpPr>
            <a:spLocks noGrp="1"/>
          </p:cNvSpPr>
          <p:nvPr>
            <p:ph type="sldNum" sz="quarter" idx="12"/>
          </p:nvPr>
        </p:nvSpPr>
        <p:spPr/>
        <p:txBody>
          <a:bodyPr/>
          <a:lstStyle/>
          <a:p>
            <a:fld id="{6471019E-A7A3-4FA0-97B0-60B11152C5B8}" type="slidenum">
              <a:rPr lang="en-PK" smtClean="0"/>
              <a:t>‹#›</a:t>
            </a:fld>
            <a:endParaRPr lang="en-PK"/>
          </a:p>
        </p:txBody>
      </p:sp>
    </p:spTree>
    <p:extLst>
      <p:ext uri="{BB962C8B-B14F-4D97-AF65-F5344CB8AC3E}">
        <p14:creationId xmlns:p14="http://schemas.microsoft.com/office/powerpoint/2010/main" val="46997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40F51-D1C7-4F9F-9489-972DDFE06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991DF66-BC37-4E3A-B44F-2875A1B4C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4B13B92-4C36-40E1-84A6-9A629A7FA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E8BEE-39D5-46B6-9AF5-4E1EBC82F748}" type="datetimeFigureOut">
              <a:rPr lang="en-PK" smtClean="0"/>
              <a:t>11/03/2023</a:t>
            </a:fld>
            <a:endParaRPr lang="en-PK"/>
          </a:p>
        </p:txBody>
      </p:sp>
      <p:sp>
        <p:nvSpPr>
          <p:cNvPr id="5" name="Footer Placeholder 4">
            <a:extLst>
              <a:ext uri="{FF2B5EF4-FFF2-40B4-BE49-F238E27FC236}">
                <a16:creationId xmlns:a16="http://schemas.microsoft.com/office/drawing/2014/main" id="{4C581E6F-BF37-4C81-8D04-954206443E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E18CBB22-FE2B-4F8B-A10C-131BADDC5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1019E-A7A3-4FA0-97B0-60B11152C5B8}" type="slidenum">
              <a:rPr lang="en-PK" smtClean="0"/>
              <a:t>‹#›</a:t>
            </a:fld>
            <a:endParaRPr lang="en-PK"/>
          </a:p>
        </p:txBody>
      </p:sp>
    </p:spTree>
    <p:extLst>
      <p:ext uri="{BB962C8B-B14F-4D97-AF65-F5344CB8AC3E}">
        <p14:creationId xmlns:p14="http://schemas.microsoft.com/office/powerpoint/2010/main" val="1245962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A9758C4-604A-989C-F4E6-A720E64C90F7}"/>
              </a:ext>
            </a:extLst>
          </p:cNvPr>
          <p:cNvSpPr>
            <a:spLocks noGrp="1" noChangeArrowheads="1"/>
          </p:cNvSpPr>
          <p:nvPr>
            <p:ph type="title"/>
          </p:nvPr>
        </p:nvSpPr>
        <p:spPr/>
        <p:txBody>
          <a:bodyPr/>
          <a:lstStyle/>
          <a:p>
            <a:r>
              <a:rPr lang="en-US" altLang="en-US"/>
              <a:t>Formal Methods in S.E</a:t>
            </a:r>
          </a:p>
        </p:txBody>
      </p:sp>
      <p:sp>
        <p:nvSpPr>
          <p:cNvPr id="4099" name="Content Placeholder 2">
            <a:extLst>
              <a:ext uri="{FF2B5EF4-FFF2-40B4-BE49-F238E27FC236}">
                <a16:creationId xmlns:a16="http://schemas.microsoft.com/office/drawing/2014/main" id="{1D14CE6D-CC22-9709-2B98-EF19149E66AD}"/>
              </a:ext>
            </a:extLst>
          </p:cNvPr>
          <p:cNvSpPr>
            <a:spLocks noGrp="1" noChangeArrowheads="1"/>
          </p:cNvSpPr>
          <p:nvPr>
            <p:ph idx="1"/>
          </p:nvPr>
        </p:nvSpPr>
        <p:spPr/>
        <p:txBody>
          <a:bodyPr/>
          <a:lstStyle/>
          <a:p>
            <a:pPr>
              <a:defRPr/>
            </a:pPr>
            <a:r>
              <a:rPr lang="en-US" altLang="en-US" dirty="0"/>
              <a:t>Formal: Definite, orderly, methodical </a:t>
            </a:r>
          </a:p>
          <a:p>
            <a:pPr>
              <a:defRPr/>
            </a:pPr>
            <a:r>
              <a:rPr lang="en-US" altLang="en-US" dirty="0"/>
              <a:t>F.M is a branch of CS or S.E we </a:t>
            </a:r>
            <a:r>
              <a:rPr lang="en-US" altLang="en-US" dirty="0" err="1"/>
              <a:t>specify,construct</a:t>
            </a:r>
            <a:r>
              <a:rPr lang="en-US" altLang="en-US" dirty="0"/>
              <a:t> n argue/analyze programs by mathematical techniques. (</a:t>
            </a:r>
            <a:r>
              <a:rPr lang="en-US" altLang="en-US" dirty="0" err="1"/>
              <a:t>Dijekstra</a:t>
            </a:r>
            <a:r>
              <a:rPr lang="en-US" altLang="en-US" dirty="0"/>
              <a:t> and Tony Hoer)</a:t>
            </a:r>
          </a:p>
          <a:p>
            <a:pPr>
              <a:defRPr/>
            </a:pPr>
            <a:r>
              <a:rPr lang="en-US" altLang="en-US" dirty="0"/>
              <a:t>Specify: Student name &lt; 40 chars</a:t>
            </a:r>
          </a:p>
          <a:p>
            <a:pPr marL="0" indent="0">
              <a:buNone/>
              <a:defRPr/>
            </a:pPr>
            <a:r>
              <a:rPr lang="en-US" altLang="en-US" dirty="0"/>
              <a:t>		 CPGA&gt;2 &amp;&amp; CGPA &lt;=4.0 </a:t>
            </a:r>
          </a:p>
        </p:txBody>
      </p:sp>
      <p:sp>
        <p:nvSpPr>
          <p:cNvPr id="4100" name="Slide Number Placeholder 1">
            <a:extLst>
              <a:ext uri="{FF2B5EF4-FFF2-40B4-BE49-F238E27FC236}">
                <a16:creationId xmlns:a16="http://schemas.microsoft.com/office/drawing/2014/main" id="{17E2192C-2E89-668F-FE91-5D313E81AF9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24151A-7539-4A7A-B2D1-6BCA702BEE00}" type="slidenum">
              <a:rPr lang="en-US" altLang="en-US" sz="1400"/>
              <a:pPr>
                <a:spcBef>
                  <a:spcPct val="0"/>
                </a:spcBef>
                <a:buFontTx/>
                <a:buNone/>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1F85166-2013-FBF9-B982-75E95E17A62B}"/>
              </a:ext>
            </a:extLst>
          </p:cNvPr>
          <p:cNvSpPr>
            <a:spLocks noGrp="1" noChangeArrowheads="1"/>
          </p:cNvSpPr>
          <p:nvPr>
            <p:ph type="title"/>
          </p:nvPr>
        </p:nvSpPr>
        <p:spPr/>
        <p:txBody>
          <a:bodyPr/>
          <a:lstStyle/>
          <a:p>
            <a:r>
              <a:rPr lang="en-US" altLang="en-US"/>
              <a:t>Formal Methods</a:t>
            </a:r>
          </a:p>
        </p:txBody>
      </p:sp>
      <p:sp>
        <p:nvSpPr>
          <p:cNvPr id="30723" name="Content Placeholder 2">
            <a:extLst>
              <a:ext uri="{FF2B5EF4-FFF2-40B4-BE49-F238E27FC236}">
                <a16:creationId xmlns:a16="http://schemas.microsoft.com/office/drawing/2014/main" id="{D1A18240-7096-9EF7-4393-4799716D5348}"/>
              </a:ext>
            </a:extLst>
          </p:cNvPr>
          <p:cNvSpPr>
            <a:spLocks noGrp="1" noChangeArrowheads="1"/>
          </p:cNvSpPr>
          <p:nvPr>
            <p:ph idx="1"/>
          </p:nvPr>
        </p:nvSpPr>
        <p:spPr/>
        <p:txBody>
          <a:bodyPr/>
          <a:lstStyle/>
          <a:p>
            <a:r>
              <a:rPr lang="en-US" altLang="en-US"/>
              <a:t>In order to build reliable high quality system We need to develop system models by mathematical techniques and then we argue about the correctness of those models by mathematical formulas.</a:t>
            </a:r>
          </a:p>
          <a:p>
            <a:r>
              <a:rPr lang="en-US" altLang="en-US"/>
              <a:t>System Model: Helps us to argue about the correctness of s/w or program</a:t>
            </a:r>
          </a:p>
        </p:txBody>
      </p:sp>
      <p:sp>
        <p:nvSpPr>
          <p:cNvPr id="30724" name="Slide Number Placeholder 3">
            <a:extLst>
              <a:ext uri="{FF2B5EF4-FFF2-40B4-BE49-F238E27FC236}">
                <a16:creationId xmlns:a16="http://schemas.microsoft.com/office/drawing/2014/main" id="{6310C537-E821-F86B-37F3-00F23667A33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B928134-FCA7-483E-B89F-9F6291C10DEB}" type="slidenum">
              <a:rPr lang="en-US" altLang="en-US" sz="1400"/>
              <a:pPr>
                <a:spcBef>
                  <a:spcPct val="0"/>
                </a:spcBef>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95CF08DC-5991-AB82-BA5D-6C1B7F2430B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78BD177-8D76-447C-8C47-90DCFE8EBD81}" type="slidenum">
              <a:rPr lang="en-US" altLang="en-US" sz="1400"/>
              <a:pPr>
                <a:spcBef>
                  <a:spcPct val="0"/>
                </a:spcBef>
                <a:buFontTx/>
                <a:buNone/>
              </a:pPr>
              <a:t>11</a:t>
            </a:fld>
            <a:endParaRPr lang="en-US" altLang="en-US" sz="1400"/>
          </a:p>
        </p:txBody>
      </p:sp>
      <p:pic>
        <p:nvPicPr>
          <p:cNvPr id="32771" name="Picture 5">
            <a:extLst>
              <a:ext uri="{FF2B5EF4-FFF2-40B4-BE49-F238E27FC236}">
                <a16:creationId xmlns:a16="http://schemas.microsoft.com/office/drawing/2014/main" id="{958D91FE-FF72-5DFC-8D4B-C823AC1341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44488"/>
            <a:ext cx="81534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a:extLst>
              <a:ext uri="{FF2B5EF4-FFF2-40B4-BE49-F238E27FC236}">
                <a16:creationId xmlns:a16="http://schemas.microsoft.com/office/drawing/2014/main" id="{636E3D25-A376-7F2A-CFE5-CE5B25426269}"/>
              </a:ext>
            </a:extLst>
          </p:cNvPr>
          <p:cNvSpPr>
            <a:spLocks noGrp="1" noChangeArrowheads="1"/>
          </p:cNvSpPr>
          <p:nvPr>
            <p:ph type="title"/>
          </p:nvPr>
        </p:nvSpPr>
        <p:spPr/>
        <p:txBody>
          <a:bodyPr/>
          <a:lstStyle/>
          <a:p>
            <a:r>
              <a:rPr lang="en-US" altLang="en-US"/>
              <a:t>1 Ball Game</a:t>
            </a:r>
          </a:p>
        </p:txBody>
      </p:sp>
      <p:sp>
        <p:nvSpPr>
          <p:cNvPr id="34819" name="Content Placeholder 3">
            <a:extLst>
              <a:ext uri="{FF2B5EF4-FFF2-40B4-BE49-F238E27FC236}">
                <a16:creationId xmlns:a16="http://schemas.microsoft.com/office/drawing/2014/main" id="{1027854D-7D85-0297-3E96-FA45AEBBBC8B}"/>
              </a:ext>
            </a:extLst>
          </p:cNvPr>
          <p:cNvSpPr>
            <a:spLocks noGrp="1" noChangeArrowheads="1"/>
          </p:cNvSpPr>
          <p:nvPr>
            <p:ph idx="1"/>
          </p:nvPr>
        </p:nvSpPr>
        <p:spPr/>
        <p:txBody>
          <a:bodyPr/>
          <a:lstStyle/>
          <a:p>
            <a:r>
              <a:rPr lang="en-US" altLang="en-US"/>
              <a:t>Game terminates with the color of ball inside the Jar.</a:t>
            </a:r>
          </a:p>
          <a:p>
            <a:endParaRPr lang="en-US" altLang="en-US"/>
          </a:p>
        </p:txBody>
      </p:sp>
      <p:sp>
        <p:nvSpPr>
          <p:cNvPr id="34820" name="Slide Number Placeholder 1">
            <a:extLst>
              <a:ext uri="{FF2B5EF4-FFF2-40B4-BE49-F238E27FC236}">
                <a16:creationId xmlns:a16="http://schemas.microsoft.com/office/drawing/2014/main" id="{EA283346-4534-CA5B-70AF-77CF0D74629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D8E3104-DFB6-4571-BF67-5ABEB0E32AC0}" type="slidenum">
              <a:rPr lang="en-US" altLang="en-US" sz="1400"/>
              <a:pPr>
                <a:spcBef>
                  <a:spcPct val="0"/>
                </a:spcBef>
                <a:buFontTx/>
                <a:buNone/>
              </a:pPr>
              <a:t>12</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a:extLst>
              <a:ext uri="{FF2B5EF4-FFF2-40B4-BE49-F238E27FC236}">
                <a16:creationId xmlns:a16="http://schemas.microsoft.com/office/drawing/2014/main" id="{D2207E73-826B-8214-2DD1-64EB15302DC8}"/>
              </a:ext>
            </a:extLst>
          </p:cNvPr>
          <p:cNvSpPr>
            <a:spLocks noGrp="1" noChangeArrowheads="1"/>
          </p:cNvSpPr>
          <p:nvPr>
            <p:ph type="title"/>
          </p:nvPr>
        </p:nvSpPr>
        <p:spPr/>
        <p:txBody>
          <a:bodyPr/>
          <a:lstStyle/>
          <a:p>
            <a:r>
              <a:rPr lang="en-US" altLang="en-US"/>
              <a:t>2 Ball Game</a:t>
            </a:r>
          </a:p>
        </p:txBody>
      </p:sp>
      <p:pic>
        <p:nvPicPr>
          <p:cNvPr id="36867" name="Content Placeholder 5">
            <a:extLst>
              <a:ext uri="{FF2B5EF4-FFF2-40B4-BE49-F238E27FC236}">
                <a16:creationId xmlns:a16="http://schemas.microsoft.com/office/drawing/2014/main" id="{0ECCE566-C30C-CA8D-EE14-F38F754290E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759200" y="2357438"/>
            <a:ext cx="4089400" cy="2290762"/>
          </a:xfrm>
        </p:spPr>
      </p:pic>
      <p:sp>
        <p:nvSpPr>
          <p:cNvPr id="36868" name="Slide Number Placeholder 1">
            <a:extLst>
              <a:ext uri="{FF2B5EF4-FFF2-40B4-BE49-F238E27FC236}">
                <a16:creationId xmlns:a16="http://schemas.microsoft.com/office/drawing/2014/main" id="{5ECF38DD-443F-C32F-4DB3-DE3360EA62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83E41B8-84FC-4938-BE4B-FE83CB1D9C6C}" type="slidenum">
              <a:rPr lang="en-US" altLang="en-US" sz="1400"/>
              <a:pPr>
                <a:spcBef>
                  <a:spcPct val="0"/>
                </a:spcBef>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a:extLst>
              <a:ext uri="{FF2B5EF4-FFF2-40B4-BE49-F238E27FC236}">
                <a16:creationId xmlns:a16="http://schemas.microsoft.com/office/drawing/2014/main" id="{3EC81D3B-6904-8411-40E0-D8B5C034DBC2}"/>
              </a:ext>
            </a:extLst>
          </p:cNvPr>
          <p:cNvSpPr/>
          <p:nvPr/>
        </p:nvSpPr>
        <p:spPr>
          <a:xfrm>
            <a:off x="4191000" y="838200"/>
            <a:ext cx="3352800" cy="3581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8915" name="Oval 25">
            <a:extLst>
              <a:ext uri="{FF2B5EF4-FFF2-40B4-BE49-F238E27FC236}">
                <a16:creationId xmlns:a16="http://schemas.microsoft.com/office/drawing/2014/main" id="{292047A5-344E-C684-F5EE-EAE98651D7C4}"/>
              </a:ext>
            </a:extLst>
          </p:cNvPr>
          <p:cNvSpPr>
            <a:spLocks noChangeArrowheads="1"/>
          </p:cNvSpPr>
          <p:nvPr/>
        </p:nvSpPr>
        <p:spPr bwMode="auto">
          <a:xfrm>
            <a:off x="4495800" y="1066800"/>
            <a:ext cx="209550" cy="204788"/>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16" name="Oval 26">
            <a:extLst>
              <a:ext uri="{FF2B5EF4-FFF2-40B4-BE49-F238E27FC236}">
                <a16:creationId xmlns:a16="http://schemas.microsoft.com/office/drawing/2014/main" id="{2236935C-0A11-9E15-7972-265FF98CB084}"/>
              </a:ext>
            </a:extLst>
          </p:cNvPr>
          <p:cNvSpPr>
            <a:spLocks noChangeArrowheads="1"/>
          </p:cNvSpPr>
          <p:nvPr/>
        </p:nvSpPr>
        <p:spPr bwMode="auto">
          <a:xfrm>
            <a:off x="4757738" y="1066800"/>
            <a:ext cx="209550" cy="204788"/>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17" name="Oval 27">
            <a:extLst>
              <a:ext uri="{FF2B5EF4-FFF2-40B4-BE49-F238E27FC236}">
                <a16:creationId xmlns:a16="http://schemas.microsoft.com/office/drawing/2014/main" id="{59F945AC-EFD7-BB2A-5313-78C58F72B84D}"/>
              </a:ext>
            </a:extLst>
          </p:cNvPr>
          <p:cNvSpPr>
            <a:spLocks noChangeArrowheads="1"/>
          </p:cNvSpPr>
          <p:nvPr/>
        </p:nvSpPr>
        <p:spPr bwMode="auto">
          <a:xfrm>
            <a:off x="5019675" y="1066800"/>
            <a:ext cx="209550" cy="204788"/>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18" name="Line 28">
            <a:extLst>
              <a:ext uri="{FF2B5EF4-FFF2-40B4-BE49-F238E27FC236}">
                <a16:creationId xmlns:a16="http://schemas.microsoft.com/office/drawing/2014/main" id="{818B1267-3E14-9BDD-55BC-93B4F04F1FDD}"/>
              </a:ext>
            </a:extLst>
          </p:cNvPr>
          <p:cNvSpPr>
            <a:spLocks noChangeShapeType="1"/>
          </p:cNvSpPr>
          <p:nvPr/>
        </p:nvSpPr>
        <p:spPr bwMode="auto">
          <a:xfrm>
            <a:off x="5386388" y="1169988"/>
            <a:ext cx="419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19" name="Oval 29">
            <a:extLst>
              <a:ext uri="{FF2B5EF4-FFF2-40B4-BE49-F238E27FC236}">
                <a16:creationId xmlns:a16="http://schemas.microsoft.com/office/drawing/2014/main" id="{1FB1427A-BB6D-EB6C-46DC-FE22773C1D98}"/>
              </a:ext>
            </a:extLst>
          </p:cNvPr>
          <p:cNvSpPr>
            <a:spLocks noChangeArrowheads="1"/>
          </p:cNvSpPr>
          <p:nvPr/>
        </p:nvSpPr>
        <p:spPr bwMode="auto">
          <a:xfrm>
            <a:off x="5910263" y="1066800"/>
            <a:ext cx="209550" cy="204788"/>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20" name="Oval 30">
            <a:extLst>
              <a:ext uri="{FF2B5EF4-FFF2-40B4-BE49-F238E27FC236}">
                <a16:creationId xmlns:a16="http://schemas.microsoft.com/office/drawing/2014/main" id="{9ABA5389-2565-0555-E192-9ED6C2C858D7}"/>
              </a:ext>
            </a:extLst>
          </p:cNvPr>
          <p:cNvSpPr>
            <a:spLocks noChangeArrowheads="1"/>
          </p:cNvSpPr>
          <p:nvPr/>
        </p:nvSpPr>
        <p:spPr bwMode="auto">
          <a:xfrm>
            <a:off x="6170613" y="1066800"/>
            <a:ext cx="209550" cy="204788"/>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21" name="Line 31">
            <a:extLst>
              <a:ext uri="{FF2B5EF4-FFF2-40B4-BE49-F238E27FC236}">
                <a16:creationId xmlns:a16="http://schemas.microsoft.com/office/drawing/2014/main" id="{8D3E687E-7EBD-2257-3D25-5C71F4B7A323}"/>
              </a:ext>
            </a:extLst>
          </p:cNvPr>
          <p:cNvSpPr>
            <a:spLocks noChangeShapeType="1"/>
          </p:cNvSpPr>
          <p:nvPr/>
        </p:nvSpPr>
        <p:spPr bwMode="auto">
          <a:xfrm>
            <a:off x="6537325" y="1169988"/>
            <a:ext cx="419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2" name="Oval 32">
            <a:extLst>
              <a:ext uri="{FF2B5EF4-FFF2-40B4-BE49-F238E27FC236}">
                <a16:creationId xmlns:a16="http://schemas.microsoft.com/office/drawing/2014/main" id="{385C1215-BC08-8E12-30D7-832BE6E56646}"/>
              </a:ext>
            </a:extLst>
          </p:cNvPr>
          <p:cNvSpPr>
            <a:spLocks noChangeArrowheads="1"/>
          </p:cNvSpPr>
          <p:nvPr/>
        </p:nvSpPr>
        <p:spPr bwMode="auto">
          <a:xfrm>
            <a:off x="7061200" y="1066800"/>
            <a:ext cx="209550" cy="204788"/>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23" name="Oval 33">
            <a:extLst>
              <a:ext uri="{FF2B5EF4-FFF2-40B4-BE49-F238E27FC236}">
                <a16:creationId xmlns:a16="http://schemas.microsoft.com/office/drawing/2014/main" id="{0B45E221-B594-1BF1-146D-8BF543B20C1C}"/>
              </a:ext>
            </a:extLst>
          </p:cNvPr>
          <p:cNvSpPr>
            <a:spLocks noChangeArrowheads="1"/>
          </p:cNvSpPr>
          <p:nvPr/>
        </p:nvSpPr>
        <p:spPr bwMode="auto">
          <a:xfrm>
            <a:off x="4495800" y="1971675"/>
            <a:ext cx="209550" cy="204788"/>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24" name="Oval 34">
            <a:extLst>
              <a:ext uri="{FF2B5EF4-FFF2-40B4-BE49-F238E27FC236}">
                <a16:creationId xmlns:a16="http://schemas.microsoft.com/office/drawing/2014/main" id="{2AD0E7E1-3EA3-F4AF-507A-CE9C9BF1F669}"/>
              </a:ext>
            </a:extLst>
          </p:cNvPr>
          <p:cNvSpPr>
            <a:spLocks noChangeArrowheads="1"/>
          </p:cNvSpPr>
          <p:nvPr/>
        </p:nvSpPr>
        <p:spPr bwMode="auto">
          <a:xfrm>
            <a:off x="4757738" y="1971675"/>
            <a:ext cx="209550" cy="204788"/>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25" name="Oval 35">
            <a:extLst>
              <a:ext uri="{FF2B5EF4-FFF2-40B4-BE49-F238E27FC236}">
                <a16:creationId xmlns:a16="http://schemas.microsoft.com/office/drawing/2014/main" id="{7FC04AD1-585A-5027-FA5D-845F5E305D27}"/>
              </a:ext>
            </a:extLst>
          </p:cNvPr>
          <p:cNvSpPr>
            <a:spLocks noChangeArrowheads="1"/>
          </p:cNvSpPr>
          <p:nvPr/>
        </p:nvSpPr>
        <p:spPr bwMode="auto">
          <a:xfrm>
            <a:off x="5019675" y="1971675"/>
            <a:ext cx="209550" cy="204788"/>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26" name="Line 36">
            <a:extLst>
              <a:ext uri="{FF2B5EF4-FFF2-40B4-BE49-F238E27FC236}">
                <a16:creationId xmlns:a16="http://schemas.microsoft.com/office/drawing/2014/main" id="{3CFF3678-5238-958C-B520-1375DCD51CC8}"/>
              </a:ext>
            </a:extLst>
          </p:cNvPr>
          <p:cNvSpPr>
            <a:spLocks noChangeShapeType="1"/>
          </p:cNvSpPr>
          <p:nvPr/>
        </p:nvSpPr>
        <p:spPr bwMode="auto">
          <a:xfrm flipV="1">
            <a:off x="5386388" y="1870075"/>
            <a:ext cx="419100" cy="10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7" name="Oval 37">
            <a:extLst>
              <a:ext uri="{FF2B5EF4-FFF2-40B4-BE49-F238E27FC236}">
                <a16:creationId xmlns:a16="http://schemas.microsoft.com/office/drawing/2014/main" id="{C49E60F8-9673-C296-3DCD-6E5421AD162A}"/>
              </a:ext>
            </a:extLst>
          </p:cNvPr>
          <p:cNvSpPr>
            <a:spLocks noChangeArrowheads="1"/>
          </p:cNvSpPr>
          <p:nvPr/>
        </p:nvSpPr>
        <p:spPr bwMode="auto">
          <a:xfrm>
            <a:off x="5910263" y="1768475"/>
            <a:ext cx="209550" cy="203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28" name="Oval 38">
            <a:extLst>
              <a:ext uri="{FF2B5EF4-FFF2-40B4-BE49-F238E27FC236}">
                <a16:creationId xmlns:a16="http://schemas.microsoft.com/office/drawing/2014/main" id="{F23FBF6B-D299-19C3-A617-563CA93C5FE5}"/>
              </a:ext>
            </a:extLst>
          </p:cNvPr>
          <p:cNvSpPr>
            <a:spLocks noChangeArrowheads="1"/>
          </p:cNvSpPr>
          <p:nvPr/>
        </p:nvSpPr>
        <p:spPr bwMode="auto">
          <a:xfrm>
            <a:off x="6170613" y="1768475"/>
            <a:ext cx="209550" cy="203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29" name="Line 39">
            <a:extLst>
              <a:ext uri="{FF2B5EF4-FFF2-40B4-BE49-F238E27FC236}">
                <a16:creationId xmlns:a16="http://schemas.microsoft.com/office/drawing/2014/main" id="{9722041D-C268-5F93-7BD9-8368963D4FA4}"/>
              </a:ext>
            </a:extLst>
          </p:cNvPr>
          <p:cNvSpPr>
            <a:spLocks noChangeShapeType="1"/>
          </p:cNvSpPr>
          <p:nvPr/>
        </p:nvSpPr>
        <p:spPr bwMode="auto">
          <a:xfrm>
            <a:off x="6537325" y="1870075"/>
            <a:ext cx="419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0" name="Oval 40">
            <a:extLst>
              <a:ext uri="{FF2B5EF4-FFF2-40B4-BE49-F238E27FC236}">
                <a16:creationId xmlns:a16="http://schemas.microsoft.com/office/drawing/2014/main" id="{56BB4E7C-0017-27C9-B509-296C5AAE2C08}"/>
              </a:ext>
            </a:extLst>
          </p:cNvPr>
          <p:cNvSpPr>
            <a:spLocks noChangeArrowheads="1"/>
          </p:cNvSpPr>
          <p:nvPr/>
        </p:nvSpPr>
        <p:spPr bwMode="auto">
          <a:xfrm>
            <a:off x="7061200" y="1768475"/>
            <a:ext cx="209550" cy="203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31" name="Line 41">
            <a:extLst>
              <a:ext uri="{FF2B5EF4-FFF2-40B4-BE49-F238E27FC236}">
                <a16:creationId xmlns:a16="http://schemas.microsoft.com/office/drawing/2014/main" id="{F66B37A3-36B8-ED33-8318-2F0912E8F5D0}"/>
              </a:ext>
            </a:extLst>
          </p:cNvPr>
          <p:cNvSpPr>
            <a:spLocks noChangeShapeType="1"/>
          </p:cNvSpPr>
          <p:nvPr/>
        </p:nvSpPr>
        <p:spPr bwMode="auto">
          <a:xfrm>
            <a:off x="5386388" y="2176464"/>
            <a:ext cx="419100" cy="1031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2" name="Oval 42">
            <a:extLst>
              <a:ext uri="{FF2B5EF4-FFF2-40B4-BE49-F238E27FC236}">
                <a16:creationId xmlns:a16="http://schemas.microsoft.com/office/drawing/2014/main" id="{B4CB37D4-F19E-4030-D7BA-B4A6ADEAC243}"/>
              </a:ext>
            </a:extLst>
          </p:cNvPr>
          <p:cNvSpPr>
            <a:spLocks noChangeArrowheads="1"/>
          </p:cNvSpPr>
          <p:nvPr/>
        </p:nvSpPr>
        <p:spPr bwMode="auto">
          <a:xfrm>
            <a:off x="5910263" y="2125664"/>
            <a:ext cx="209550" cy="204787"/>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33" name="Oval 43">
            <a:extLst>
              <a:ext uri="{FF2B5EF4-FFF2-40B4-BE49-F238E27FC236}">
                <a16:creationId xmlns:a16="http://schemas.microsoft.com/office/drawing/2014/main" id="{55B8D4BC-0CB2-A8F7-D731-A3620EB4EA3B}"/>
              </a:ext>
            </a:extLst>
          </p:cNvPr>
          <p:cNvSpPr>
            <a:spLocks noChangeArrowheads="1"/>
          </p:cNvSpPr>
          <p:nvPr/>
        </p:nvSpPr>
        <p:spPr bwMode="auto">
          <a:xfrm>
            <a:off x="6170613" y="2125664"/>
            <a:ext cx="209550" cy="204787"/>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34" name="Line 44">
            <a:extLst>
              <a:ext uri="{FF2B5EF4-FFF2-40B4-BE49-F238E27FC236}">
                <a16:creationId xmlns:a16="http://schemas.microsoft.com/office/drawing/2014/main" id="{2958C773-B869-BDC7-164E-C889C88087F3}"/>
              </a:ext>
            </a:extLst>
          </p:cNvPr>
          <p:cNvSpPr>
            <a:spLocks noChangeShapeType="1"/>
          </p:cNvSpPr>
          <p:nvPr/>
        </p:nvSpPr>
        <p:spPr bwMode="auto">
          <a:xfrm>
            <a:off x="6537325" y="2227263"/>
            <a:ext cx="419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5" name="Oval 45">
            <a:extLst>
              <a:ext uri="{FF2B5EF4-FFF2-40B4-BE49-F238E27FC236}">
                <a16:creationId xmlns:a16="http://schemas.microsoft.com/office/drawing/2014/main" id="{32E823B8-B08A-2062-AC5C-9235DB62FC9B}"/>
              </a:ext>
            </a:extLst>
          </p:cNvPr>
          <p:cNvSpPr>
            <a:spLocks noChangeArrowheads="1"/>
          </p:cNvSpPr>
          <p:nvPr/>
        </p:nvSpPr>
        <p:spPr bwMode="auto">
          <a:xfrm>
            <a:off x="7061200" y="2125664"/>
            <a:ext cx="209550" cy="204787"/>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36" name="Oval 46">
            <a:extLst>
              <a:ext uri="{FF2B5EF4-FFF2-40B4-BE49-F238E27FC236}">
                <a16:creationId xmlns:a16="http://schemas.microsoft.com/office/drawing/2014/main" id="{8B5E71D8-9761-ABD2-DE6F-3B87B7E78132}"/>
              </a:ext>
            </a:extLst>
          </p:cNvPr>
          <p:cNvSpPr>
            <a:spLocks noChangeArrowheads="1"/>
          </p:cNvSpPr>
          <p:nvPr/>
        </p:nvSpPr>
        <p:spPr bwMode="auto">
          <a:xfrm>
            <a:off x="4495800" y="3043239"/>
            <a:ext cx="209550" cy="204787"/>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37" name="Oval 47">
            <a:extLst>
              <a:ext uri="{FF2B5EF4-FFF2-40B4-BE49-F238E27FC236}">
                <a16:creationId xmlns:a16="http://schemas.microsoft.com/office/drawing/2014/main" id="{962B3BD7-92DC-98C1-43A2-1EAECA2E69D8}"/>
              </a:ext>
            </a:extLst>
          </p:cNvPr>
          <p:cNvSpPr>
            <a:spLocks noChangeArrowheads="1"/>
          </p:cNvSpPr>
          <p:nvPr/>
        </p:nvSpPr>
        <p:spPr bwMode="auto">
          <a:xfrm>
            <a:off x="4757738" y="3043239"/>
            <a:ext cx="209550" cy="204787"/>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38" name="Oval 48">
            <a:extLst>
              <a:ext uri="{FF2B5EF4-FFF2-40B4-BE49-F238E27FC236}">
                <a16:creationId xmlns:a16="http://schemas.microsoft.com/office/drawing/2014/main" id="{24C4229B-6B9D-10BA-775F-3F02AECFC8F8}"/>
              </a:ext>
            </a:extLst>
          </p:cNvPr>
          <p:cNvSpPr>
            <a:spLocks noChangeArrowheads="1"/>
          </p:cNvSpPr>
          <p:nvPr/>
        </p:nvSpPr>
        <p:spPr bwMode="auto">
          <a:xfrm>
            <a:off x="5019675" y="3043239"/>
            <a:ext cx="209550" cy="204787"/>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39" name="Line 49">
            <a:extLst>
              <a:ext uri="{FF2B5EF4-FFF2-40B4-BE49-F238E27FC236}">
                <a16:creationId xmlns:a16="http://schemas.microsoft.com/office/drawing/2014/main" id="{AB5CDCFD-90EB-0D7B-C7E7-F71FAA4C3847}"/>
              </a:ext>
            </a:extLst>
          </p:cNvPr>
          <p:cNvSpPr>
            <a:spLocks noChangeShapeType="1"/>
          </p:cNvSpPr>
          <p:nvPr/>
        </p:nvSpPr>
        <p:spPr bwMode="auto">
          <a:xfrm flipV="1">
            <a:off x="5386388" y="2941638"/>
            <a:ext cx="419100" cy="10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40" name="Oval 50">
            <a:extLst>
              <a:ext uri="{FF2B5EF4-FFF2-40B4-BE49-F238E27FC236}">
                <a16:creationId xmlns:a16="http://schemas.microsoft.com/office/drawing/2014/main" id="{E379CF1B-E5CE-860E-314B-DCD564D46450}"/>
              </a:ext>
            </a:extLst>
          </p:cNvPr>
          <p:cNvSpPr>
            <a:spLocks noChangeArrowheads="1"/>
          </p:cNvSpPr>
          <p:nvPr/>
        </p:nvSpPr>
        <p:spPr bwMode="auto">
          <a:xfrm>
            <a:off x="5910263" y="2840038"/>
            <a:ext cx="209550" cy="203200"/>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41" name="Oval 51">
            <a:extLst>
              <a:ext uri="{FF2B5EF4-FFF2-40B4-BE49-F238E27FC236}">
                <a16:creationId xmlns:a16="http://schemas.microsoft.com/office/drawing/2014/main" id="{AB30F368-C61E-D16F-2947-92409B0F1E29}"/>
              </a:ext>
            </a:extLst>
          </p:cNvPr>
          <p:cNvSpPr>
            <a:spLocks noChangeArrowheads="1"/>
          </p:cNvSpPr>
          <p:nvPr/>
        </p:nvSpPr>
        <p:spPr bwMode="auto">
          <a:xfrm>
            <a:off x="6170613" y="2840038"/>
            <a:ext cx="209550" cy="2032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42" name="Line 52">
            <a:extLst>
              <a:ext uri="{FF2B5EF4-FFF2-40B4-BE49-F238E27FC236}">
                <a16:creationId xmlns:a16="http://schemas.microsoft.com/office/drawing/2014/main" id="{71B0DF0D-28F0-6708-DA8F-496CCDD26ABB}"/>
              </a:ext>
            </a:extLst>
          </p:cNvPr>
          <p:cNvSpPr>
            <a:spLocks noChangeShapeType="1"/>
          </p:cNvSpPr>
          <p:nvPr/>
        </p:nvSpPr>
        <p:spPr bwMode="auto">
          <a:xfrm>
            <a:off x="6537325" y="2941638"/>
            <a:ext cx="419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43" name="Oval 53">
            <a:extLst>
              <a:ext uri="{FF2B5EF4-FFF2-40B4-BE49-F238E27FC236}">
                <a16:creationId xmlns:a16="http://schemas.microsoft.com/office/drawing/2014/main" id="{7792DDDA-F4FE-5453-36E3-0856FF283577}"/>
              </a:ext>
            </a:extLst>
          </p:cNvPr>
          <p:cNvSpPr>
            <a:spLocks noChangeArrowheads="1"/>
          </p:cNvSpPr>
          <p:nvPr/>
        </p:nvSpPr>
        <p:spPr bwMode="auto">
          <a:xfrm>
            <a:off x="7061200" y="2840038"/>
            <a:ext cx="209550" cy="203200"/>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44" name="Line 54">
            <a:extLst>
              <a:ext uri="{FF2B5EF4-FFF2-40B4-BE49-F238E27FC236}">
                <a16:creationId xmlns:a16="http://schemas.microsoft.com/office/drawing/2014/main" id="{420DC486-A2D1-324A-7830-2F895510D547}"/>
              </a:ext>
            </a:extLst>
          </p:cNvPr>
          <p:cNvSpPr>
            <a:spLocks noChangeShapeType="1"/>
          </p:cNvSpPr>
          <p:nvPr/>
        </p:nvSpPr>
        <p:spPr bwMode="auto">
          <a:xfrm>
            <a:off x="5386388" y="3248025"/>
            <a:ext cx="419100" cy="10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45" name="Oval 55">
            <a:extLst>
              <a:ext uri="{FF2B5EF4-FFF2-40B4-BE49-F238E27FC236}">
                <a16:creationId xmlns:a16="http://schemas.microsoft.com/office/drawing/2014/main" id="{FDA319A4-39B2-4424-2BBB-3A9A29D6D6B3}"/>
              </a:ext>
            </a:extLst>
          </p:cNvPr>
          <p:cNvSpPr>
            <a:spLocks noChangeArrowheads="1"/>
          </p:cNvSpPr>
          <p:nvPr/>
        </p:nvSpPr>
        <p:spPr bwMode="auto">
          <a:xfrm>
            <a:off x="5910263" y="3197225"/>
            <a:ext cx="209550" cy="204788"/>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46" name="Oval 56">
            <a:extLst>
              <a:ext uri="{FF2B5EF4-FFF2-40B4-BE49-F238E27FC236}">
                <a16:creationId xmlns:a16="http://schemas.microsoft.com/office/drawing/2014/main" id="{03627CAB-710F-4525-82B6-7280D3EFA6D2}"/>
              </a:ext>
            </a:extLst>
          </p:cNvPr>
          <p:cNvSpPr>
            <a:spLocks noChangeArrowheads="1"/>
          </p:cNvSpPr>
          <p:nvPr/>
        </p:nvSpPr>
        <p:spPr bwMode="auto">
          <a:xfrm>
            <a:off x="6170613" y="3197225"/>
            <a:ext cx="209550" cy="204788"/>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47" name="Line 57">
            <a:extLst>
              <a:ext uri="{FF2B5EF4-FFF2-40B4-BE49-F238E27FC236}">
                <a16:creationId xmlns:a16="http://schemas.microsoft.com/office/drawing/2014/main" id="{B0EDC327-0A27-13B7-FAF1-798D5D45E12B}"/>
              </a:ext>
            </a:extLst>
          </p:cNvPr>
          <p:cNvSpPr>
            <a:spLocks noChangeShapeType="1"/>
          </p:cNvSpPr>
          <p:nvPr/>
        </p:nvSpPr>
        <p:spPr bwMode="auto">
          <a:xfrm>
            <a:off x="6537325" y="3298825"/>
            <a:ext cx="419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48" name="Oval 58">
            <a:extLst>
              <a:ext uri="{FF2B5EF4-FFF2-40B4-BE49-F238E27FC236}">
                <a16:creationId xmlns:a16="http://schemas.microsoft.com/office/drawing/2014/main" id="{BCF977D1-83CA-BC60-50A8-D8C82C1D6D2D}"/>
              </a:ext>
            </a:extLst>
          </p:cNvPr>
          <p:cNvSpPr>
            <a:spLocks noChangeArrowheads="1"/>
          </p:cNvSpPr>
          <p:nvPr/>
        </p:nvSpPr>
        <p:spPr bwMode="auto">
          <a:xfrm>
            <a:off x="7061200" y="3197225"/>
            <a:ext cx="209550" cy="204788"/>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49" name="Oval 59">
            <a:extLst>
              <a:ext uri="{FF2B5EF4-FFF2-40B4-BE49-F238E27FC236}">
                <a16:creationId xmlns:a16="http://schemas.microsoft.com/office/drawing/2014/main" id="{DAF6D883-31ED-062B-8037-1A2896152032}"/>
              </a:ext>
            </a:extLst>
          </p:cNvPr>
          <p:cNvSpPr>
            <a:spLocks noChangeArrowheads="1"/>
          </p:cNvSpPr>
          <p:nvPr/>
        </p:nvSpPr>
        <p:spPr bwMode="auto">
          <a:xfrm>
            <a:off x="4495800" y="3910014"/>
            <a:ext cx="209550" cy="204787"/>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50" name="Oval 60">
            <a:extLst>
              <a:ext uri="{FF2B5EF4-FFF2-40B4-BE49-F238E27FC236}">
                <a16:creationId xmlns:a16="http://schemas.microsoft.com/office/drawing/2014/main" id="{81605FC8-007A-7C78-1B0E-01BBA56038E6}"/>
              </a:ext>
            </a:extLst>
          </p:cNvPr>
          <p:cNvSpPr>
            <a:spLocks noChangeArrowheads="1"/>
          </p:cNvSpPr>
          <p:nvPr/>
        </p:nvSpPr>
        <p:spPr bwMode="auto">
          <a:xfrm>
            <a:off x="4757738" y="3910014"/>
            <a:ext cx="209550" cy="204787"/>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51" name="Oval 61">
            <a:extLst>
              <a:ext uri="{FF2B5EF4-FFF2-40B4-BE49-F238E27FC236}">
                <a16:creationId xmlns:a16="http://schemas.microsoft.com/office/drawing/2014/main" id="{52F7006F-DCB9-7EBF-F763-86C9D680DFB8}"/>
              </a:ext>
            </a:extLst>
          </p:cNvPr>
          <p:cNvSpPr>
            <a:spLocks noChangeArrowheads="1"/>
          </p:cNvSpPr>
          <p:nvPr/>
        </p:nvSpPr>
        <p:spPr bwMode="auto">
          <a:xfrm>
            <a:off x="5019675" y="3910014"/>
            <a:ext cx="209550" cy="204787"/>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52" name="Line 62">
            <a:extLst>
              <a:ext uri="{FF2B5EF4-FFF2-40B4-BE49-F238E27FC236}">
                <a16:creationId xmlns:a16="http://schemas.microsoft.com/office/drawing/2014/main" id="{A638E8C1-1C23-A06F-69D1-9B2A8124E443}"/>
              </a:ext>
            </a:extLst>
          </p:cNvPr>
          <p:cNvSpPr>
            <a:spLocks noChangeShapeType="1"/>
          </p:cNvSpPr>
          <p:nvPr/>
        </p:nvSpPr>
        <p:spPr bwMode="auto">
          <a:xfrm>
            <a:off x="5386388" y="4013200"/>
            <a:ext cx="419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53" name="Oval 63">
            <a:extLst>
              <a:ext uri="{FF2B5EF4-FFF2-40B4-BE49-F238E27FC236}">
                <a16:creationId xmlns:a16="http://schemas.microsoft.com/office/drawing/2014/main" id="{3F01DCAB-4FD6-EED4-EEDA-06B2AF2667C5}"/>
              </a:ext>
            </a:extLst>
          </p:cNvPr>
          <p:cNvSpPr>
            <a:spLocks noChangeArrowheads="1"/>
          </p:cNvSpPr>
          <p:nvPr/>
        </p:nvSpPr>
        <p:spPr bwMode="auto">
          <a:xfrm>
            <a:off x="5910263" y="3910014"/>
            <a:ext cx="209550" cy="204787"/>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54" name="Oval 64">
            <a:extLst>
              <a:ext uri="{FF2B5EF4-FFF2-40B4-BE49-F238E27FC236}">
                <a16:creationId xmlns:a16="http://schemas.microsoft.com/office/drawing/2014/main" id="{4EC7D68B-4223-4A82-57EE-2A6C4B58888C}"/>
              </a:ext>
            </a:extLst>
          </p:cNvPr>
          <p:cNvSpPr>
            <a:spLocks noChangeArrowheads="1"/>
          </p:cNvSpPr>
          <p:nvPr/>
        </p:nvSpPr>
        <p:spPr bwMode="auto">
          <a:xfrm>
            <a:off x="6170613" y="3910014"/>
            <a:ext cx="209550" cy="204787"/>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8955" name="Line 65">
            <a:extLst>
              <a:ext uri="{FF2B5EF4-FFF2-40B4-BE49-F238E27FC236}">
                <a16:creationId xmlns:a16="http://schemas.microsoft.com/office/drawing/2014/main" id="{B4886707-6FD5-F235-7A92-7B620FCF0025}"/>
              </a:ext>
            </a:extLst>
          </p:cNvPr>
          <p:cNvSpPr>
            <a:spLocks noChangeShapeType="1"/>
          </p:cNvSpPr>
          <p:nvPr/>
        </p:nvSpPr>
        <p:spPr bwMode="auto">
          <a:xfrm>
            <a:off x="6537325" y="4013200"/>
            <a:ext cx="419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56" name="Oval 66">
            <a:extLst>
              <a:ext uri="{FF2B5EF4-FFF2-40B4-BE49-F238E27FC236}">
                <a16:creationId xmlns:a16="http://schemas.microsoft.com/office/drawing/2014/main" id="{6C7C4EA6-3210-AA0D-039B-FCE8C44A30B1}"/>
              </a:ext>
            </a:extLst>
          </p:cNvPr>
          <p:cNvSpPr>
            <a:spLocks noChangeArrowheads="1"/>
          </p:cNvSpPr>
          <p:nvPr/>
        </p:nvSpPr>
        <p:spPr bwMode="auto">
          <a:xfrm>
            <a:off x="7061200" y="3910014"/>
            <a:ext cx="209550" cy="204787"/>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 name="Title 1">
            <a:extLst>
              <a:ext uri="{FF2B5EF4-FFF2-40B4-BE49-F238E27FC236}">
                <a16:creationId xmlns:a16="http://schemas.microsoft.com/office/drawing/2014/main" id="{AD97E826-0003-C19C-1C9D-8F619E69E514}"/>
              </a:ext>
            </a:extLst>
          </p:cNvPr>
          <p:cNvSpPr txBox="1">
            <a:spLocks/>
          </p:cNvSpPr>
          <p:nvPr/>
        </p:nvSpPr>
        <p:spPr>
          <a:xfrm>
            <a:off x="1795463" y="-9525"/>
            <a:ext cx="8229600" cy="82867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US" kern="0" dirty="0"/>
              <a:t>3 ball Game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a:extLst>
              <a:ext uri="{FF2B5EF4-FFF2-40B4-BE49-F238E27FC236}">
                <a16:creationId xmlns:a16="http://schemas.microsoft.com/office/drawing/2014/main" id="{BB721887-43FA-6EC6-56C6-AF2A70DD7B7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0D69B99-3F01-4E3B-8607-5C15BCB79BC9}" type="slidenum">
              <a:rPr lang="en-US" altLang="en-US" sz="1400"/>
              <a:pPr>
                <a:spcBef>
                  <a:spcPct val="0"/>
                </a:spcBef>
                <a:buFontTx/>
                <a:buNone/>
              </a:pPr>
              <a:t>15</a:t>
            </a:fld>
            <a:endParaRPr lang="en-US" altLang="en-US" sz="1400"/>
          </a:p>
        </p:txBody>
      </p:sp>
      <p:sp>
        <p:nvSpPr>
          <p:cNvPr id="3" name="Title 2">
            <a:extLst>
              <a:ext uri="{FF2B5EF4-FFF2-40B4-BE49-F238E27FC236}">
                <a16:creationId xmlns:a16="http://schemas.microsoft.com/office/drawing/2014/main" id="{F3116292-FA15-E5AD-DA33-802B246E820B}"/>
              </a:ext>
            </a:extLst>
          </p:cNvPr>
          <p:cNvSpPr txBox="1">
            <a:spLocks/>
          </p:cNvSpPr>
          <p:nvPr/>
        </p:nvSpPr>
        <p:spPr>
          <a:xfrm>
            <a:off x="1981200" y="274638"/>
            <a:ext cx="8305800" cy="155416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US" kern="0" dirty="0"/>
              <a:t>Formal Specification of </a:t>
            </a:r>
            <a:r>
              <a:rPr lang="en-US" kern="0" dirty="0" err="1"/>
              <a:t>Dijekstra’s</a:t>
            </a:r>
            <a:r>
              <a:rPr lang="en-US" kern="0" dirty="0"/>
              <a:t> game</a:t>
            </a:r>
          </a:p>
        </p:txBody>
      </p:sp>
      <p:pic>
        <p:nvPicPr>
          <p:cNvPr id="40964" name="Picture 4">
            <a:extLst>
              <a:ext uri="{FF2B5EF4-FFF2-40B4-BE49-F238E27FC236}">
                <a16:creationId xmlns:a16="http://schemas.microsoft.com/office/drawing/2014/main" id="{64078422-9E6A-5AD3-9303-92FF0478E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2438401"/>
            <a:ext cx="717232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a:extLst>
              <a:ext uri="{FF2B5EF4-FFF2-40B4-BE49-F238E27FC236}">
                <a16:creationId xmlns:a16="http://schemas.microsoft.com/office/drawing/2014/main" id="{15C2415A-ED64-BB20-1D97-DB6F0E7C2930}"/>
              </a:ext>
            </a:extLst>
          </p:cNvPr>
          <p:cNvSpPr>
            <a:spLocks noGrp="1" noChangeArrowheads="1"/>
          </p:cNvSpPr>
          <p:nvPr>
            <p:ph type="title"/>
          </p:nvPr>
        </p:nvSpPr>
        <p:spPr/>
        <p:txBody>
          <a:bodyPr/>
          <a:lstStyle/>
          <a:p>
            <a:r>
              <a:rPr lang="en-US" altLang="en-US"/>
              <a:t>Tools of Formal Methods</a:t>
            </a:r>
            <a:br>
              <a:rPr lang="en-US" altLang="en-US"/>
            </a:br>
            <a:endParaRPr lang="en-US" altLang="en-US"/>
          </a:p>
        </p:txBody>
      </p:sp>
      <p:sp>
        <p:nvSpPr>
          <p:cNvPr id="43011" name="Content Placeholder 4">
            <a:extLst>
              <a:ext uri="{FF2B5EF4-FFF2-40B4-BE49-F238E27FC236}">
                <a16:creationId xmlns:a16="http://schemas.microsoft.com/office/drawing/2014/main" id="{A2615EC4-59D1-C79E-FCDC-D8D8F9DC3CC9}"/>
              </a:ext>
            </a:extLst>
          </p:cNvPr>
          <p:cNvSpPr>
            <a:spLocks noGrp="1" noChangeArrowheads="1"/>
          </p:cNvSpPr>
          <p:nvPr>
            <p:ph idx="1"/>
          </p:nvPr>
        </p:nvSpPr>
        <p:spPr/>
        <p:txBody>
          <a:bodyPr/>
          <a:lstStyle/>
          <a:p>
            <a:r>
              <a:rPr lang="en-US" altLang="en-US"/>
              <a:t>Logic</a:t>
            </a:r>
          </a:p>
          <a:p>
            <a:r>
              <a:rPr lang="en-US" altLang="en-US"/>
              <a:t>Set Theory</a:t>
            </a:r>
          </a:p>
        </p:txBody>
      </p:sp>
      <p:sp>
        <p:nvSpPr>
          <p:cNvPr id="43012" name="Slide Number Placeholder 1">
            <a:extLst>
              <a:ext uri="{FF2B5EF4-FFF2-40B4-BE49-F238E27FC236}">
                <a16:creationId xmlns:a16="http://schemas.microsoft.com/office/drawing/2014/main" id="{A6793ED2-6D9B-7A34-E513-443BF824B6A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7987ED5-09D3-4372-9394-4D2D610E1B73}" type="slidenum">
              <a:rPr lang="en-US" altLang="en-US" sz="1400"/>
              <a:pPr>
                <a:spcBef>
                  <a:spcPct val="0"/>
                </a:spcBef>
                <a:buFontTx/>
                <a:buNone/>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By Contract</a:t>
            </a:r>
            <a:br>
              <a:rPr lang="en-US" dirty="0"/>
            </a:br>
            <a:endParaRPr lang="en-US" dirty="0"/>
          </a:p>
        </p:txBody>
      </p:sp>
      <p:sp>
        <p:nvSpPr>
          <p:cNvPr id="3" name="Content Placeholder 2"/>
          <p:cNvSpPr>
            <a:spLocks noGrp="1"/>
          </p:cNvSpPr>
          <p:nvPr>
            <p:ph idx="1"/>
          </p:nvPr>
        </p:nvSpPr>
        <p:spPr/>
        <p:txBody>
          <a:bodyPr/>
          <a:lstStyle/>
          <a:p>
            <a:r>
              <a:rPr lang="en-US" b="1" dirty="0"/>
              <a:t>Design by contract</a:t>
            </a:r>
            <a:r>
              <a:rPr lang="en-US" dirty="0"/>
              <a:t> (</a:t>
            </a:r>
            <a:r>
              <a:rPr lang="en-US" b="1" dirty="0" err="1"/>
              <a:t>DbC</a:t>
            </a:r>
            <a:r>
              <a:rPr lang="en-US" dirty="0"/>
              <a:t>), also known as </a:t>
            </a:r>
            <a:r>
              <a:rPr lang="en-US" b="1" dirty="0"/>
              <a:t>contract programming</a:t>
            </a:r>
            <a:r>
              <a:rPr lang="en-US" dirty="0"/>
              <a:t>, is a defect/failure prevention strategy and a FORMAL approach for designing Reliable software that removes self defeating nature of s/w component.</a:t>
            </a:r>
          </a:p>
          <a:p>
            <a:r>
              <a:rPr lang="en-US" dirty="0"/>
              <a:t>Industry’s most comprehensive method of s/w reliability.</a:t>
            </a:r>
          </a:p>
          <a:p>
            <a:endParaRPr lang="en-US" dirty="0"/>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 ?</a:t>
            </a:r>
          </a:p>
        </p:txBody>
      </p:sp>
      <p:sp>
        <p:nvSpPr>
          <p:cNvPr id="3" name="Content Placeholder 2"/>
          <p:cNvSpPr>
            <a:spLocks noGrp="1"/>
          </p:cNvSpPr>
          <p:nvPr>
            <p:ph idx="1"/>
          </p:nvPr>
        </p:nvSpPr>
        <p:spPr/>
        <p:txBody>
          <a:bodyPr>
            <a:normAutofit/>
          </a:bodyPr>
          <a:lstStyle/>
          <a:p>
            <a:r>
              <a:rPr lang="en-US" dirty="0"/>
              <a:t>The obligations of client &amp; server is called a C;</a:t>
            </a:r>
          </a:p>
          <a:p>
            <a:pPr>
              <a:buNone/>
            </a:pPr>
            <a:r>
              <a:rPr lang="en-US" dirty="0"/>
              <a:t>               Contract involves</a:t>
            </a:r>
          </a:p>
          <a:p>
            <a:r>
              <a:rPr lang="en-US" dirty="0"/>
              <a:t>1) Two parties(client &amp; server)</a:t>
            </a:r>
          </a:p>
          <a:p>
            <a:r>
              <a:rPr lang="en-US" dirty="0"/>
              <a:t>2)Benefits and Obligations (Agreement)</a:t>
            </a:r>
          </a:p>
          <a:p>
            <a:pPr>
              <a:buNone/>
            </a:pPr>
            <a:r>
              <a:rPr lang="en-US" dirty="0"/>
              <a:t>       Each party gets certain benefits and at the same time there are certain obligations imposed on both parties by this contract.</a:t>
            </a:r>
          </a:p>
          <a:p>
            <a:r>
              <a:rPr lang="en-US" dirty="0"/>
              <a:t>The obligation of one party is benefit of other.</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DBC Concept</a:t>
            </a:r>
          </a:p>
        </p:txBody>
      </p:sp>
      <p:pic>
        <p:nvPicPr>
          <p:cNvPr id="4" name="Content Placeholder 3" descr="eeeeeeeeee.bmp"/>
          <p:cNvPicPr>
            <a:picLocks noGrp="1" noChangeAspect="1"/>
          </p:cNvPicPr>
          <p:nvPr>
            <p:ph idx="1"/>
          </p:nvPr>
        </p:nvPicPr>
        <p:blipFill>
          <a:blip r:embed="rId2"/>
          <a:stretch>
            <a:fillRect/>
          </a:stretch>
        </p:blipFill>
        <p:spPr>
          <a:xfrm>
            <a:off x="2819401" y="1828800"/>
            <a:ext cx="7010399" cy="4343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76FBDE9B-7C5D-E8FC-312E-CB061E2DF48A}"/>
              </a:ext>
            </a:extLst>
          </p:cNvPr>
          <p:cNvSpPr>
            <a:spLocks noGrp="1" noChangeArrowheads="1"/>
          </p:cNvSpPr>
          <p:nvPr>
            <p:ph type="title"/>
          </p:nvPr>
        </p:nvSpPr>
        <p:spPr/>
        <p:txBody>
          <a:bodyPr/>
          <a:lstStyle/>
          <a:p>
            <a:r>
              <a:rPr lang="en-US" altLang="en-US"/>
              <a:t>Formal Methods in S.E</a:t>
            </a:r>
          </a:p>
        </p:txBody>
      </p:sp>
      <p:sp>
        <p:nvSpPr>
          <p:cNvPr id="6147" name="Content Placeholder 2">
            <a:extLst>
              <a:ext uri="{FF2B5EF4-FFF2-40B4-BE49-F238E27FC236}">
                <a16:creationId xmlns:a16="http://schemas.microsoft.com/office/drawing/2014/main" id="{23AF54A9-8844-91C5-20E6-4869479B5492}"/>
              </a:ext>
            </a:extLst>
          </p:cNvPr>
          <p:cNvSpPr>
            <a:spLocks noGrp="1" noChangeArrowheads="1"/>
          </p:cNvSpPr>
          <p:nvPr>
            <p:ph idx="1"/>
          </p:nvPr>
        </p:nvSpPr>
        <p:spPr/>
        <p:txBody>
          <a:bodyPr/>
          <a:lstStyle/>
          <a:p>
            <a:r>
              <a:rPr lang="en-US" altLang="en-US"/>
              <a:t>Formal Methods in Software Formal methods are used to: </a:t>
            </a:r>
          </a:p>
          <a:p>
            <a:r>
              <a:rPr lang="en-US" altLang="en-US"/>
              <a:t>1. Specify (What it does) </a:t>
            </a:r>
          </a:p>
          <a:p>
            <a:r>
              <a:rPr lang="en-US" altLang="en-US"/>
              <a:t>2. Develop </a:t>
            </a:r>
          </a:p>
          <a:p>
            <a:r>
              <a:rPr lang="en-US" altLang="en-US"/>
              <a:t>3. Verify (for correctness/proof against specification)</a:t>
            </a:r>
          </a:p>
        </p:txBody>
      </p:sp>
      <p:sp>
        <p:nvSpPr>
          <p:cNvPr id="6148" name="Slide Number Placeholder 3">
            <a:extLst>
              <a:ext uri="{FF2B5EF4-FFF2-40B4-BE49-F238E27FC236}">
                <a16:creationId xmlns:a16="http://schemas.microsoft.com/office/drawing/2014/main" id="{705D25A3-4D21-09C8-DF62-874D2D09512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22D1F67-1B4F-4AEA-B859-2BD50481BC09}" type="slidenum">
              <a:rPr lang="en-US" altLang="en-US" sz="1400"/>
              <a:pPr>
                <a:spcBef>
                  <a:spcPct val="0"/>
                </a:spcBef>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DBC Concept</a:t>
            </a:r>
          </a:p>
        </p:txBody>
      </p:sp>
      <p:sp>
        <p:nvSpPr>
          <p:cNvPr id="3" name="Content Placeholder 2"/>
          <p:cNvSpPr>
            <a:spLocks noGrp="1"/>
          </p:cNvSpPr>
          <p:nvPr>
            <p:ph idx="1"/>
          </p:nvPr>
        </p:nvSpPr>
        <p:spPr/>
        <p:txBody>
          <a:bodyPr>
            <a:normAutofit/>
          </a:bodyPr>
          <a:lstStyle/>
          <a:p>
            <a:r>
              <a:rPr lang="en-US" dirty="0"/>
              <a:t>The concept is “v have 2 classes A n B. A uses a service of B through its method function()”</a:t>
            </a:r>
          </a:p>
          <a:p>
            <a:r>
              <a:rPr lang="en-US" dirty="0"/>
              <a:t>Class B Says ” my obligation is that on calling function() I will provide you some results”</a:t>
            </a:r>
          </a:p>
          <a:p>
            <a:r>
              <a:rPr lang="en-US" dirty="0"/>
              <a:t>Class A Benefits: No code writing in class A just use the </a:t>
            </a:r>
            <a:r>
              <a:rPr lang="en-US" dirty="0" err="1"/>
              <a:t>servixe</a:t>
            </a:r>
            <a:r>
              <a:rPr lang="en-US" dirty="0"/>
              <a:t> of B</a:t>
            </a:r>
          </a:p>
          <a:p>
            <a:r>
              <a:rPr lang="en-US" dirty="0"/>
              <a:t>Class A obligation: B also put some constraints on class A to use its service this constraint is A’s obligation and B’s benefit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DBC Concept</a:t>
            </a:r>
          </a:p>
        </p:txBody>
      </p:sp>
      <p:sp>
        <p:nvSpPr>
          <p:cNvPr id="3" name="Content Placeholder 2"/>
          <p:cNvSpPr>
            <a:spLocks noGrp="1"/>
          </p:cNvSpPr>
          <p:nvPr>
            <p:ph idx="1"/>
          </p:nvPr>
        </p:nvSpPr>
        <p:spPr/>
        <p:txBody>
          <a:bodyPr>
            <a:normAutofit/>
          </a:bodyPr>
          <a:lstStyle/>
          <a:p>
            <a:r>
              <a:rPr lang="en-US" dirty="0"/>
              <a:t>Now some code is shifted to class A as its obligation, and the code size on B will reduce and B is free of complexity and becomes more reliable and B now just have to take code of its real working not on massive if else codes.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Defensive programming style</a:t>
            </a:r>
          </a:p>
          <a:p>
            <a:pPr>
              <a:buNone/>
            </a:pPr>
            <a:r>
              <a:rPr lang="en-US" dirty="0"/>
              <a:t>      Item Stack::pop(){</a:t>
            </a:r>
          </a:p>
          <a:p>
            <a:pPr>
              <a:buNone/>
            </a:pPr>
            <a:r>
              <a:rPr lang="en-US" dirty="0"/>
              <a:t>	if(</a:t>
            </a:r>
            <a:r>
              <a:rPr lang="en-US" dirty="0" err="1"/>
              <a:t>isEmpty</a:t>
            </a:r>
            <a:r>
              <a:rPr lang="en-US" dirty="0"/>
              <a:t>())  </a:t>
            </a:r>
            <a:r>
              <a:rPr lang="en-US" dirty="0" err="1"/>
              <a:t>printf</a:t>
            </a:r>
            <a:r>
              <a:rPr lang="en-US" dirty="0"/>
              <a:t>(error u cant pop)</a:t>
            </a:r>
          </a:p>
          <a:p>
            <a:pPr>
              <a:buNone/>
            </a:pPr>
            <a:r>
              <a:rPr lang="en-US" dirty="0"/>
              <a:t>	else  pop the top element and return it</a:t>
            </a:r>
          </a:p>
          <a:p>
            <a:pPr>
              <a:buNone/>
            </a:pPr>
            <a:r>
              <a:rPr lang="en-US" dirty="0"/>
              <a:t>}</a:t>
            </a:r>
          </a:p>
          <a:p>
            <a:pPr>
              <a:buNone/>
            </a:pPr>
            <a:r>
              <a:rPr lang="en-US" sz="2400" dirty="0"/>
              <a:t>Here server checks whether stack is empty or not if client tried to </a:t>
            </a:r>
          </a:p>
          <a:p>
            <a:pPr>
              <a:buNone/>
            </a:pPr>
            <a:r>
              <a:rPr lang="en-US" sz="2400" dirty="0"/>
              <a:t>pop 4m empty stack then server raises the exception.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DBC style</a:t>
            </a:r>
          </a:p>
          <a:p>
            <a:pPr>
              <a:buNone/>
            </a:pPr>
            <a:r>
              <a:rPr lang="en-US" dirty="0"/>
              <a:t>  Require:</a:t>
            </a:r>
          </a:p>
          <a:p>
            <a:pPr>
              <a:buNone/>
            </a:pPr>
            <a:r>
              <a:rPr lang="en-US" dirty="0"/>
              <a:t>     Stack not empty:  size()&gt;0 //pre </a:t>
            </a:r>
            <a:r>
              <a:rPr lang="en-US" dirty="0" err="1"/>
              <a:t>cond</a:t>
            </a:r>
            <a:endParaRPr lang="en-US" dirty="0"/>
          </a:p>
          <a:p>
            <a:pPr>
              <a:buNone/>
            </a:pPr>
            <a:endParaRPr lang="en-US" dirty="0"/>
          </a:p>
          <a:p>
            <a:pPr>
              <a:buNone/>
            </a:pPr>
            <a:r>
              <a:rPr lang="en-US" dirty="0"/>
              <a:t>Ensures:</a:t>
            </a:r>
          </a:p>
          <a:p>
            <a:pPr>
              <a:buNone/>
            </a:pPr>
            <a:r>
              <a:rPr lang="en-US" dirty="0"/>
              <a:t>    pop the element and top-- //post 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DBC programming mechanism</a:t>
            </a:r>
          </a:p>
        </p:txBody>
      </p:sp>
      <p:sp>
        <p:nvSpPr>
          <p:cNvPr id="3" name="Content Placeholder 2"/>
          <p:cNvSpPr>
            <a:spLocks noGrp="1"/>
          </p:cNvSpPr>
          <p:nvPr>
            <p:ph idx="1"/>
          </p:nvPr>
        </p:nvSpPr>
        <p:spPr/>
        <p:txBody>
          <a:bodyPr/>
          <a:lstStyle/>
          <a:p>
            <a:r>
              <a:rPr lang="en-US" dirty="0"/>
              <a:t>Pre condition:</a:t>
            </a:r>
          </a:p>
          <a:p>
            <a:r>
              <a:rPr lang="en-US" dirty="0"/>
              <a:t>Post condition:</a:t>
            </a:r>
          </a:p>
          <a:p>
            <a:r>
              <a:rPr lang="en-US" dirty="0"/>
              <a:t>Class Invariants: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 condition</a:t>
            </a:r>
            <a:br>
              <a:rPr lang="en-US" dirty="0"/>
            </a:br>
            <a:endParaRPr lang="en-US" dirty="0"/>
          </a:p>
        </p:txBody>
      </p:sp>
      <p:sp>
        <p:nvSpPr>
          <p:cNvPr id="3" name="Content Placeholder 2"/>
          <p:cNvSpPr>
            <a:spLocks noGrp="1"/>
          </p:cNvSpPr>
          <p:nvPr>
            <p:ph idx="1"/>
          </p:nvPr>
        </p:nvSpPr>
        <p:spPr/>
        <p:txBody>
          <a:bodyPr/>
          <a:lstStyle/>
          <a:p>
            <a:r>
              <a:rPr lang="en-US" dirty="0"/>
              <a:t>The obligation of client </a:t>
            </a:r>
            <a:r>
              <a:rPr lang="en-US" dirty="0" err="1"/>
              <a:t>ie</a:t>
            </a:r>
            <a:r>
              <a:rPr lang="en-US" dirty="0"/>
              <a:t> constraint on the client input. The client has to send the parameters according to pre-con. If anything s wrong in calling mechanism then server is not responsible for errors which is server benefits.</a:t>
            </a:r>
          </a:p>
          <a:p>
            <a:r>
              <a:rPr lang="en-US" dirty="0"/>
              <a:t>So a client must give input according to a pre </a:t>
            </a:r>
            <a:r>
              <a:rPr lang="en-US" dirty="0" err="1"/>
              <a:t>cond</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condition</a:t>
            </a:r>
          </a:p>
        </p:txBody>
      </p:sp>
      <p:sp>
        <p:nvSpPr>
          <p:cNvPr id="3" name="Content Placeholder 2"/>
          <p:cNvSpPr>
            <a:spLocks noGrp="1"/>
          </p:cNvSpPr>
          <p:nvPr>
            <p:ph idx="1"/>
          </p:nvPr>
        </p:nvSpPr>
        <p:spPr/>
        <p:txBody>
          <a:bodyPr/>
          <a:lstStyle/>
          <a:p>
            <a:r>
              <a:rPr lang="en-US" dirty="0"/>
              <a:t>It is server obligation. We say that on satisfying pre </a:t>
            </a:r>
            <a:r>
              <a:rPr lang="en-US" dirty="0" err="1"/>
              <a:t>cond</a:t>
            </a:r>
            <a:r>
              <a:rPr lang="en-US" dirty="0"/>
              <a:t>; by client when a client provides input to the </a:t>
            </a:r>
            <a:r>
              <a:rPr lang="en-US"/>
              <a:t>server to gain </a:t>
            </a:r>
            <a:r>
              <a:rPr lang="en-US" dirty="0"/>
              <a:t>its service the server must deliver proper output. The proper output is called post condition. This post condition is a benefit of client.</a:t>
            </a:r>
          </a:p>
          <a:p>
            <a:r>
              <a:rPr lang="en-US" dirty="0"/>
              <a:t>So a server must provide output as a post condition.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0" y="304800"/>
            <a:ext cx="7772400" cy="381000"/>
          </a:xfrm>
        </p:spPr>
        <p:txBody>
          <a:bodyPr>
            <a:normAutofit fontScale="90000"/>
          </a:bodyPr>
          <a:lstStyle/>
          <a:p>
            <a:r>
              <a:rPr lang="en-US" dirty="0">
                <a:solidFill>
                  <a:srgbClr val="990099"/>
                </a:solidFill>
                <a:latin typeface="Arial" charset="0"/>
              </a:rPr>
              <a:t>Class Invariants</a:t>
            </a:r>
          </a:p>
        </p:txBody>
      </p:sp>
      <p:sp>
        <p:nvSpPr>
          <p:cNvPr id="23555" name="Text Box 3"/>
          <p:cNvSpPr txBox="1">
            <a:spLocks noChangeArrowheads="1"/>
          </p:cNvSpPr>
          <p:nvPr/>
        </p:nvSpPr>
        <p:spPr bwMode="auto">
          <a:xfrm>
            <a:off x="1828800" y="1303338"/>
            <a:ext cx="8305800" cy="830262"/>
          </a:xfrm>
          <a:prstGeom prst="rect">
            <a:avLst/>
          </a:prstGeom>
          <a:noFill/>
          <a:ln w="9525">
            <a:noFill/>
            <a:miter lim="800000"/>
            <a:headEnd/>
            <a:tailEnd/>
          </a:ln>
        </p:spPr>
        <p:txBody>
          <a:bodyPr>
            <a:spAutoFit/>
          </a:bodyPr>
          <a:lstStyle/>
          <a:p>
            <a:pPr>
              <a:spcBef>
                <a:spcPct val="50000"/>
              </a:spcBef>
            </a:pPr>
            <a:r>
              <a:rPr lang="en-US" sz="2400">
                <a:solidFill>
                  <a:srgbClr val="000099"/>
                </a:solidFill>
                <a:latin typeface="Arial" charset="0"/>
              </a:rPr>
              <a:t>Pre-conditions and post-conditions describe the properties of </a:t>
            </a:r>
            <a:r>
              <a:rPr lang="en-US" sz="2400" i="1">
                <a:solidFill>
                  <a:srgbClr val="FF0000"/>
                </a:solidFill>
                <a:latin typeface="Arial" charset="0"/>
              </a:rPr>
              <a:t>individual </a:t>
            </a:r>
            <a:r>
              <a:rPr lang="en-US" sz="2400" i="1">
                <a:solidFill>
                  <a:srgbClr val="000099"/>
                </a:solidFill>
                <a:latin typeface="Arial" charset="0"/>
              </a:rPr>
              <a:t>methods.</a:t>
            </a:r>
            <a:endParaRPr lang="en-US" sz="2400">
              <a:solidFill>
                <a:srgbClr val="000099"/>
              </a:solidFill>
              <a:latin typeface="Arial" charset="0"/>
            </a:endParaRPr>
          </a:p>
        </p:txBody>
      </p:sp>
      <p:sp>
        <p:nvSpPr>
          <p:cNvPr id="23556" name="Text Box 4"/>
          <p:cNvSpPr txBox="1">
            <a:spLocks noChangeArrowheads="1"/>
          </p:cNvSpPr>
          <p:nvPr/>
        </p:nvSpPr>
        <p:spPr bwMode="auto">
          <a:xfrm>
            <a:off x="1752600" y="2057400"/>
            <a:ext cx="8534400" cy="1569660"/>
          </a:xfrm>
          <a:prstGeom prst="rect">
            <a:avLst/>
          </a:prstGeom>
          <a:solidFill>
            <a:srgbClr val="C0C0C0">
              <a:alpha val="50195"/>
            </a:srgbClr>
          </a:solidFill>
          <a:ln w="9525">
            <a:noFill/>
            <a:miter lim="800000"/>
            <a:headEnd/>
            <a:tailEnd/>
          </a:ln>
        </p:spPr>
        <p:txBody>
          <a:bodyPr wrap="square">
            <a:spAutoFit/>
          </a:bodyPr>
          <a:lstStyle/>
          <a:p>
            <a:pPr>
              <a:spcBef>
                <a:spcPct val="50000"/>
              </a:spcBef>
            </a:pPr>
            <a:r>
              <a:rPr lang="en-US" sz="2400" dirty="0">
                <a:solidFill>
                  <a:srgbClr val="000099"/>
                </a:solidFill>
                <a:latin typeface="Arial" charset="0"/>
              </a:rPr>
              <a:t>A </a:t>
            </a:r>
            <a:r>
              <a:rPr lang="en-US" sz="2400" i="1" dirty="0">
                <a:solidFill>
                  <a:srgbClr val="FF0000"/>
                </a:solidFill>
                <a:latin typeface="Arial" charset="0"/>
              </a:rPr>
              <a:t>class</a:t>
            </a:r>
            <a:r>
              <a:rPr lang="en-US" sz="2400" dirty="0">
                <a:solidFill>
                  <a:srgbClr val="FF0000"/>
                </a:solidFill>
                <a:latin typeface="Arial" charset="0"/>
              </a:rPr>
              <a:t> </a:t>
            </a:r>
            <a:r>
              <a:rPr lang="en-US" sz="2400" i="1" dirty="0">
                <a:solidFill>
                  <a:srgbClr val="FF0000"/>
                </a:solidFill>
                <a:latin typeface="Arial" charset="0"/>
              </a:rPr>
              <a:t>invariant</a:t>
            </a:r>
            <a:r>
              <a:rPr lang="en-US" sz="2400" dirty="0">
                <a:solidFill>
                  <a:srgbClr val="000099"/>
                </a:solidFill>
                <a:latin typeface="Arial" charset="0"/>
              </a:rPr>
              <a:t> is</a:t>
            </a:r>
            <a:r>
              <a:rPr lang="en-US" sz="2400" i="1" dirty="0">
                <a:solidFill>
                  <a:srgbClr val="000099"/>
                </a:solidFill>
                <a:latin typeface="Arial" charset="0"/>
              </a:rPr>
              <a:t> </a:t>
            </a:r>
            <a:r>
              <a:rPr lang="en-US" sz="2400" dirty="0">
                <a:solidFill>
                  <a:srgbClr val="000099"/>
                </a:solidFill>
                <a:latin typeface="Arial" charset="0"/>
              </a:rPr>
              <a:t>a </a:t>
            </a:r>
            <a:r>
              <a:rPr lang="en-US" sz="2400" i="1" dirty="0">
                <a:solidFill>
                  <a:srgbClr val="FF0000"/>
                </a:solidFill>
                <a:latin typeface="Arial" charset="0"/>
              </a:rPr>
              <a:t>global</a:t>
            </a:r>
            <a:r>
              <a:rPr lang="en-US" sz="2400" dirty="0">
                <a:solidFill>
                  <a:srgbClr val="000099"/>
                </a:solidFill>
                <a:latin typeface="Arial" charset="0"/>
              </a:rPr>
              <a:t> property of the </a:t>
            </a:r>
            <a:r>
              <a:rPr lang="en-US" sz="2400" i="1" dirty="0">
                <a:solidFill>
                  <a:srgbClr val="000099"/>
                </a:solidFill>
                <a:latin typeface="Arial" charset="0"/>
              </a:rPr>
              <a:t>instances</a:t>
            </a:r>
            <a:r>
              <a:rPr lang="en-US" sz="2400" dirty="0">
                <a:solidFill>
                  <a:srgbClr val="000099"/>
                </a:solidFill>
                <a:latin typeface="Arial" charset="0"/>
              </a:rPr>
              <a:t> of a </a:t>
            </a:r>
            <a:r>
              <a:rPr lang="en-US" sz="2400" i="1" dirty="0">
                <a:solidFill>
                  <a:srgbClr val="000099"/>
                </a:solidFill>
                <a:latin typeface="Arial" charset="0"/>
              </a:rPr>
              <a:t>class</a:t>
            </a:r>
            <a:r>
              <a:rPr lang="en-US" sz="2400" dirty="0">
                <a:solidFill>
                  <a:srgbClr val="000099"/>
                </a:solidFill>
                <a:latin typeface="Arial" charset="0"/>
              </a:rPr>
              <a:t>, which must  be preserved by </a:t>
            </a:r>
            <a:r>
              <a:rPr lang="en-US" sz="2400" i="1" dirty="0">
                <a:solidFill>
                  <a:srgbClr val="FF0000"/>
                </a:solidFill>
                <a:latin typeface="Arial" charset="0"/>
              </a:rPr>
              <a:t>all</a:t>
            </a:r>
            <a:r>
              <a:rPr lang="en-US" sz="2400" i="1" dirty="0">
                <a:solidFill>
                  <a:srgbClr val="000099"/>
                </a:solidFill>
                <a:latin typeface="Arial" charset="0"/>
              </a:rPr>
              <a:t> </a:t>
            </a:r>
            <a:r>
              <a:rPr lang="en-US" sz="2400" i="1" dirty="0">
                <a:solidFill>
                  <a:srgbClr val="FF0000"/>
                </a:solidFill>
                <a:latin typeface="Arial" charset="0"/>
              </a:rPr>
              <a:t>methods</a:t>
            </a:r>
            <a:r>
              <a:rPr lang="en-US" sz="2400" dirty="0">
                <a:solidFill>
                  <a:srgbClr val="000099"/>
                </a:solidFill>
                <a:latin typeface="Arial" charset="0"/>
              </a:rPr>
              <a:t>. Certain properties/Data of the class must follow some constraints and never violated by </a:t>
            </a:r>
            <a:r>
              <a:rPr lang="en-US" sz="2400" dirty="0" err="1">
                <a:solidFill>
                  <a:srgbClr val="000099"/>
                </a:solidFill>
                <a:latin typeface="Arial" charset="0"/>
              </a:rPr>
              <a:t>methos</a:t>
            </a:r>
            <a:r>
              <a:rPr lang="en-US" sz="2400" dirty="0">
                <a:solidFill>
                  <a:srgbClr val="000099"/>
                </a:solidFill>
                <a:latin typeface="Arial" charset="0"/>
              </a:rPr>
              <a:t> of any instance of class.</a:t>
            </a:r>
          </a:p>
        </p:txBody>
      </p:sp>
      <p:sp>
        <p:nvSpPr>
          <p:cNvPr id="23558" name="Text Box 6"/>
          <p:cNvSpPr txBox="1">
            <a:spLocks noChangeArrowheads="1"/>
          </p:cNvSpPr>
          <p:nvPr/>
        </p:nvSpPr>
        <p:spPr bwMode="auto">
          <a:xfrm>
            <a:off x="1828800" y="3581401"/>
            <a:ext cx="7696200" cy="461665"/>
          </a:xfrm>
          <a:prstGeom prst="rect">
            <a:avLst/>
          </a:prstGeom>
          <a:noFill/>
          <a:ln w="9525">
            <a:noFill/>
            <a:miter lim="800000"/>
            <a:headEnd/>
            <a:tailEnd/>
          </a:ln>
        </p:spPr>
        <p:txBody>
          <a:bodyPr>
            <a:spAutoFit/>
          </a:bodyPr>
          <a:lstStyle/>
          <a:p>
            <a:pPr>
              <a:spcBef>
                <a:spcPct val="50000"/>
              </a:spcBef>
            </a:pPr>
            <a:r>
              <a:rPr lang="en-US" sz="2400" dirty="0">
                <a:solidFill>
                  <a:srgbClr val="000099"/>
                </a:solidFill>
                <a:latin typeface="Arial" charset="0"/>
              </a:rPr>
              <a:t>A class invariant is an </a:t>
            </a:r>
            <a:r>
              <a:rPr lang="en-US" sz="2400" dirty="0">
                <a:solidFill>
                  <a:srgbClr val="FF0000"/>
                </a:solidFill>
                <a:latin typeface="Arial" charset="0"/>
              </a:rPr>
              <a:t>assertion</a:t>
            </a:r>
            <a:r>
              <a:rPr lang="en-US" sz="2400" dirty="0">
                <a:solidFill>
                  <a:srgbClr val="000099"/>
                </a:solidFill>
                <a:latin typeface="Arial" charset="0"/>
              </a:rPr>
              <a:t> in the class definition.</a:t>
            </a:r>
          </a:p>
        </p:txBody>
      </p:sp>
      <p:sp>
        <p:nvSpPr>
          <p:cNvPr id="23561" name="Text Box 9"/>
          <p:cNvSpPr txBox="1">
            <a:spLocks noChangeArrowheads="1"/>
          </p:cNvSpPr>
          <p:nvPr/>
        </p:nvSpPr>
        <p:spPr bwMode="auto">
          <a:xfrm>
            <a:off x="1828800" y="4343400"/>
            <a:ext cx="8077200" cy="457200"/>
          </a:xfrm>
          <a:prstGeom prst="rect">
            <a:avLst/>
          </a:prstGeom>
          <a:noFill/>
          <a:ln w="9525">
            <a:noFill/>
            <a:miter lim="800000"/>
            <a:headEnd/>
            <a:tailEnd/>
          </a:ln>
        </p:spPr>
        <p:txBody>
          <a:bodyPr>
            <a:spAutoFit/>
          </a:bodyPr>
          <a:lstStyle/>
          <a:p>
            <a:pPr>
              <a:spcBef>
                <a:spcPct val="50000"/>
              </a:spcBef>
            </a:pPr>
            <a:r>
              <a:rPr lang="en-US" sz="2400">
                <a:solidFill>
                  <a:srgbClr val="000099"/>
                </a:solidFill>
                <a:latin typeface="Arial" charset="0"/>
              </a:rPr>
              <a:t>E.g. a stack class might have the following class invariant:</a:t>
            </a:r>
          </a:p>
        </p:txBody>
      </p:sp>
      <p:grpSp>
        <p:nvGrpSpPr>
          <p:cNvPr id="2" name="Group 32"/>
          <p:cNvGrpSpPr>
            <a:grpSpLocks/>
          </p:cNvGrpSpPr>
          <p:nvPr/>
        </p:nvGrpSpPr>
        <p:grpSpPr bwMode="auto">
          <a:xfrm>
            <a:off x="3352800" y="5181600"/>
            <a:ext cx="5486400" cy="1143000"/>
            <a:chOff x="240" y="2352"/>
            <a:chExt cx="3456" cy="720"/>
          </a:xfrm>
        </p:grpSpPr>
        <p:sp>
          <p:nvSpPr>
            <p:cNvPr id="3080" name="Rectangle 30"/>
            <p:cNvSpPr>
              <a:spLocks noChangeArrowheads="1"/>
            </p:cNvSpPr>
            <p:nvPr/>
          </p:nvSpPr>
          <p:spPr bwMode="auto">
            <a:xfrm>
              <a:off x="240" y="2352"/>
              <a:ext cx="3360" cy="720"/>
            </a:xfrm>
            <a:prstGeom prst="rect">
              <a:avLst/>
            </a:prstGeom>
            <a:solidFill>
              <a:srgbClr val="C0C0C0">
                <a:alpha val="50195"/>
              </a:srgbClr>
            </a:solidFill>
            <a:ln w="9525">
              <a:noFill/>
              <a:miter lim="800000"/>
              <a:headEnd/>
              <a:tailEnd/>
            </a:ln>
          </p:spPr>
          <p:txBody>
            <a:bodyPr wrap="none" anchor="ctr"/>
            <a:lstStyle/>
            <a:p>
              <a:endParaRPr lang="en-US"/>
            </a:p>
          </p:txBody>
        </p:sp>
        <p:sp>
          <p:nvSpPr>
            <p:cNvPr id="3081" name="Text Box 11"/>
            <p:cNvSpPr txBox="1">
              <a:spLocks noChangeArrowheads="1"/>
            </p:cNvSpPr>
            <p:nvPr/>
          </p:nvSpPr>
          <p:spPr bwMode="auto">
            <a:xfrm>
              <a:off x="288" y="2352"/>
              <a:ext cx="1968" cy="288"/>
            </a:xfrm>
            <a:prstGeom prst="rect">
              <a:avLst/>
            </a:prstGeom>
            <a:noFill/>
            <a:ln w="9525">
              <a:noFill/>
              <a:miter lim="800000"/>
              <a:headEnd/>
              <a:tailEnd/>
            </a:ln>
          </p:spPr>
          <p:txBody>
            <a:bodyPr>
              <a:spAutoFit/>
            </a:bodyPr>
            <a:lstStyle/>
            <a:p>
              <a:pPr>
                <a:spcBef>
                  <a:spcPct val="50000"/>
                </a:spcBef>
              </a:pPr>
              <a:r>
                <a:rPr lang="en-US" sz="2400" b="1"/>
                <a:t>count &gt;= 0   and</a:t>
              </a:r>
            </a:p>
          </p:txBody>
        </p:sp>
        <p:sp>
          <p:nvSpPr>
            <p:cNvPr id="3082" name="Text Box 12"/>
            <p:cNvSpPr txBox="1">
              <a:spLocks noChangeArrowheads="1"/>
            </p:cNvSpPr>
            <p:nvPr/>
          </p:nvSpPr>
          <p:spPr bwMode="auto">
            <a:xfrm>
              <a:off x="288" y="2544"/>
              <a:ext cx="2976" cy="288"/>
            </a:xfrm>
            <a:prstGeom prst="rect">
              <a:avLst/>
            </a:prstGeom>
            <a:noFill/>
            <a:ln w="9525">
              <a:noFill/>
              <a:miter lim="800000"/>
              <a:headEnd/>
              <a:tailEnd/>
            </a:ln>
          </p:spPr>
          <p:txBody>
            <a:bodyPr>
              <a:spAutoFit/>
            </a:bodyPr>
            <a:lstStyle/>
            <a:p>
              <a:pPr>
                <a:spcBef>
                  <a:spcPct val="50000"/>
                </a:spcBef>
              </a:pPr>
              <a:r>
                <a:rPr lang="en-US" sz="2400" b="1"/>
                <a:t>count &lt;= capacity   and</a:t>
              </a:r>
            </a:p>
          </p:txBody>
        </p:sp>
        <p:sp>
          <p:nvSpPr>
            <p:cNvPr id="3083" name="Text Box 13"/>
            <p:cNvSpPr txBox="1">
              <a:spLocks noChangeArrowheads="1"/>
            </p:cNvSpPr>
            <p:nvPr/>
          </p:nvSpPr>
          <p:spPr bwMode="auto">
            <a:xfrm>
              <a:off x="288" y="2736"/>
              <a:ext cx="3408" cy="288"/>
            </a:xfrm>
            <a:prstGeom prst="rect">
              <a:avLst/>
            </a:prstGeom>
            <a:noFill/>
            <a:ln w="9525">
              <a:noFill/>
              <a:miter lim="800000"/>
              <a:headEnd/>
              <a:tailEnd/>
            </a:ln>
          </p:spPr>
          <p:txBody>
            <a:bodyPr>
              <a:spAutoFit/>
            </a:bodyPr>
            <a:lstStyle/>
            <a:p>
              <a:pPr>
                <a:spcBef>
                  <a:spcPct val="50000"/>
                </a:spcBef>
              </a:pPr>
              <a:r>
                <a:rPr lang="en-US" sz="2400" b="1"/>
                <a:t>stack_is_empty = (count = 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dissolve">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dissolve">
                                      <p:cBhvr>
                                        <p:cTn id="12" dur="500"/>
                                        <p:tgtEl>
                                          <p:spTgt spid="235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558"/>
                                        </p:tgtEl>
                                        <p:attrNameLst>
                                          <p:attrName>style.visibility</p:attrName>
                                        </p:attrNameLst>
                                      </p:cBhvr>
                                      <p:to>
                                        <p:strVal val="visible"/>
                                      </p:to>
                                    </p:set>
                                    <p:animEffect transition="in" filter="dissolve">
                                      <p:cBhvr>
                                        <p:cTn id="17" dur="500"/>
                                        <p:tgtEl>
                                          <p:spTgt spid="2355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3561"/>
                                        </p:tgtEl>
                                        <p:attrNameLst>
                                          <p:attrName>style.visibility</p:attrName>
                                        </p:attrNameLst>
                                      </p:cBhvr>
                                      <p:to>
                                        <p:strVal val="visible"/>
                                      </p:to>
                                    </p:set>
                                    <p:animEffect transition="in" filter="dissolve">
                                      <p:cBhvr>
                                        <p:cTn id="22" dur="500"/>
                                        <p:tgtEl>
                                          <p:spTgt spid="2356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utoUpdateAnimBg="0"/>
      <p:bldP spid="23556" grpId="0" animBg="1" autoUpdateAnimBg="0"/>
      <p:bldP spid="23558" grpId="0" autoUpdateAnimBg="0"/>
      <p:bldP spid="2356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905000" y="1736726"/>
            <a:ext cx="7924800" cy="4108817"/>
          </a:xfrm>
          <a:prstGeom prst="rect">
            <a:avLst/>
          </a:prstGeom>
          <a:noFill/>
          <a:ln w="9525">
            <a:noFill/>
            <a:miter lim="800000"/>
            <a:headEnd/>
            <a:tailEnd/>
          </a:ln>
        </p:spPr>
        <p:txBody>
          <a:bodyPr>
            <a:spAutoFit/>
          </a:bodyPr>
          <a:lstStyle/>
          <a:p>
            <a:pPr>
              <a:spcBef>
                <a:spcPct val="50000"/>
              </a:spcBef>
            </a:pPr>
            <a:r>
              <a:rPr lang="en-GB" b="1" dirty="0"/>
              <a:t>public class </a:t>
            </a:r>
            <a:r>
              <a:rPr lang="en-GB" b="1" dirty="0" err="1"/>
              <a:t>RealRange</a:t>
            </a:r>
            <a:r>
              <a:rPr lang="en-GB" b="1" dirty="0"/>
              <a:t> {</a:t>
            </a:r>
          </a:p>
          <a:p>
            <a:pPr>
              <a:spcBef>
                <a:spcPct val="50000"/>
              </a:spcBef>
            </a:pPr>
            <a:r>
              <a:rPr lang="en-GB" b="1" dirty="0"/>
              <a:t>	private </a:t>
            </a:r>
            <a:r>
              <a:rPr lang="en-GB" b="1" dirty="0" err="1"/>
              <a:t>RealNumber</a:t>
            </a:r>
            <a:r>
              <a:rPr lang="en-GB" b="1" dirty="0"/>
              <a:t> min, max;       </a:t>
            </a:r>
          </a:p>
          <a:p>
            <a:pPr>
              <a:spcBef>
                <a:spcPct val="50000"/>
              </a:spcBef>
            </a:pPr>
            <a:r>
              <a:rPr lang="en-GB" b="1" dirty="0"/>
              <a:t>      	public </a:t>
            </a:r>
            <a:r>
              <a:rPr lang="en-GB" b="1" dirty="0" err="1"/>
              <a:t>RealRange</a:t>
            </a:r>
            <a:r>
              <a:rPr lang="en-GB" b="1" dirty="0"/>
              <a:t>(</a:t>
            </a:r>
            <a:r>
              <a:rPr lang="en-GB" b="1" dirty="0" err="1"/>
              <a:t>RealNumber</a:t>
            </a:r>
            <a:r>
              <a:rPr lang="en-GB" b="1" dirty="0"/>
              <a:t> min,  </a:t>
            </a:r>
            <a:r>
              <a:rPr lang="en-GB" b="1" dirty="0" err="1"/>
              <a:t>RealNumber</a:t>
            </a:r>
            <a:r>
              <a:rPr lang="en-GB" b="1" dirty="0"/>
              <a:t> max) { </a:t>
            </a:r>
          </a:p>
          <a:p>
            <a:pPr>
              <a:spcBef>
                <a:spcPct val="50000"/>
              </a:spcBef>
            </a:pPr>
            <a:r>
              <a:rPr lang="en-GB" b="1" dirty="0"/>
              <a:t>		</a:t>
            </a:r>
            <a:r>
              <a:rPr lang="en-GB" b="1" dirty="0" err="1"/>
              <a:t>this.min</a:t>
            </a:r>
            <a:r>
              <a:rPr lang="en-GB" b="1" dirty="0"/>
              <a:t> = min; </a:t>
            </a:r>
            <a:r>
              <a:rPr lang="en-GB" b="1" dirty="0" err="1"/>
              <a:t>this.max</a:t>
            </a:r>
            <a:r>
              <a:rPr lang="en-GB" b="1" dirty="0"/>
              <a:t> = max;     </a:t>
            </a:r>
          </a:p>
          <a:p>
            <a:pPr>
              <a:spcBef>
                <a:spcPct val="50000"/>
              </a:spcBef>
            </a:pPr>
            <a:r>
              <a:rPr lang="en-GB" b="1" dirty="0"/>
              <a:t>            			}</a:t>
            </a:r>
          </a:p>
          <a:p>
            <a:pPr>
              <a:spcBef>
                <a:spcPct val="50000"/>
              </a:spcBef>
            </a:pPr>
            <a:r>
              <a:rPr lang="en-GB" b="1" dirty="0"/>
              <a:t>	 public void </a:t>
            </a:r>
            <a:r>
              <a:rPr lang="en-GB" b="1" dirty="0" err="1"/>
              <a:t>setRange</a:t>
            </a:r>
            <a:r>
              <a:rPr lang="en-GB" b="1" dirty="0"/>
              <a:t>(</a:t>
            </a:r>
            <a:r>
              <a:rPr lang="en-GB" b="1" dirty="0" err="1"/>
              <a:t>RealNumber</a:t>
            </a:r>
            <a:r>
              <a:rPr lang="en-GB" b="1" dirty="0"/>
              <a:t> </a:t>
            </a:r>
            <a:r>
              <a:rPr lang="en-GB" b="1" dirty="0" err="1"/>
              <a:t>newMin</a:t>
            </a:r>
            <a:r>
              <a:rPr lang="en-GB" b="1" dirty="0"/>
              <a:t>,  </a:t>
            </a:r>
            <a:r>
              <a:rPr lang="en-GB" b="1" dirty="0" err="1"/>
              <a:t>RealNumber</a:t>
            </a:r>
            <a:r>
              <a:rPr lang="en-GB" b="1" dirty="0"/>
              <a:t> </a:t>
            </a:r>
            <a:r>
              <a:rPr lang="en-GB" b="1" dirty="0" err="1"/>
              <a:t>newMax</a:t>
            </a:r>
            <a:r>
              <a:rPr lang="en-GB" b="1" dirty="0"/>
              <a:t>) {</a:t>
            </a:r>
          </a:p>
          <a:p>
            <a:pPr>
              <a:spcBef>
                <a:spcPct val="50000"/>
              </a:spcBef>
            </a:pPr>
            <a:r>
              <a:rPr lang="en-GB" b="1" dirty="0"/>
              <a:t>		</a:t>
            </a:r>
            <a:r>
              <a:rPr lang="en-GB" b="1" dirty="0" err="1"/>
              <a:t>this.min</a:t>
            </a:r>
            <a:r>
              <a:rPr lang="en-GB" b="1" dirty="0"/>
              <a:t> = </a:t>
            </a:r>
            <a:r>
              <a:rPr lang="en-GB" b="1" dirty="0" err="1"/>
              <a:t>newMin</a:t>
            </a:r>
            <a:r>
              <a:rPr lang="en-GB" b="1" dirty="0"/>
              <a:t>; </a:t>
            </a:r>
          </a:p>
          <a:p>
            <a:pPr>
              <a:spcBef>
                <a:spcPct val="50000"/>
              </a:spcBef>
            </a:pPr>
            <a:r>
              <a:rPr lang="en-GB" b="1" dirty="0"/>
              <a:t>		</a:t>
            </a:r>
            <a:r>
              <a:rPr lang="en-GB" b="1" dirty="0" err="1"/>
              <a:t>this.max</a:t>
            </a:r>
            <a:r>
              <a:rPr lang="en-GB" b="1" dirty="0"/>
              <a:t> = </a:t>
            </a:r>
            <a:r>
              <a:rPr lang="en-GB" b="1" dirty="0" err="1"/>
              <a:t>newMax</a:t>
            </a:r>
            <a:r>
              <a:rPr lang="en-GB" b="1" dirty="0"/>
              <a:t>;</a:t>
            </a:r>
          </a:p>
          <a:p>
            <a:pPr>
              <a:spcBef>
                <a:spcPct val="50000"/>
              </a:spcBef>
            </a:pPr>
            <a:r>
              <a:rPr lang="en-GB" b="1" dirty="0"/>
              <a:t>	}</a:t>
            </a:r>
          </a:p>
          <a:p>
            <a:pPr>
              <a:spcBef>
                <a:spcPct val="50000"/>
              </a:spcBef>
            </a:pPr>
            <a:r>
              <a:rPr lang="en-GB" b="1" dirty="0"/>
              <a:t>}</a:t>
            </a:r>
          </a:p>
        </p:txBody>
      </p:sp>
      <p:sp>
        <p:nvSpPr>
          <p:cNvPr id="5123" name="Rectangle 5"/>
          <p:cNvSpPr>
            <a:spLocks noChangeArrowheads="1"/>
          </p:cNvSpPr>
          <p:nvPr/>
        </p:nvSpPr>
        <p:spPr bwMode="auto">
          <a:xfrm>
            <a:off x="2057400" y="228600"/>
            <a:ext cx="7772400" cy="533400"/>
          </a:xfrm>
          <a:prstGeom prst="rect">
            <a:avLst/>
          </a:prstGeom>
          <a:noFill/>
          <a:ln w="9525">
            <a:noFill/>
            <a:miter lim="800000"/>
            <a:headEnd/>
            <a:tailEnd/>
          </a:ln>
        </p:spPr>
        <p:txBody>
          <a:bodyPr anchor="ctr"/>
          <a:lstStyle/>
          <a:p>
            <a:pPr algn="ctr"/>
            <a:r>
              <a:rPr lang="en-GB" sz="4400" dirty="0">
                <a:solidFill>
                  <a:srgbClr val="990099"/>
                </a:solidFill>
                <a:latin typeface="Arial" charset="0"/>
              </a:rPr>
              <a:t>Example</a:t>
            </a:r>
          </a:p>
        </p:txBody>
      </p:sp>
      <p:sp>
        <p:nvSpPr>
          <p:cNvPr id="28678" name="Text Box 6"/>
          <p:cNvSpPr txBox="1">
            <a:spLocks noChangeArrowheads="1"/>
          </p:cNvSpPr>
          <p:nvPr/>
        </p:nvSpPr>
        <p:spPr bwMode="auto">
          <a:xfrm>
            <a:off x="1600200" y="990600"/>
            <a:ext cx="8839200" cy="457200"/>
          </a:xfrm>
          <a:prstGeom prst="rect">
            <a:avLst/>
          </a:prstGeom>
          <a:noFill/>
          <a:ln w="9525">
            <a:noFill/>
            <a:miter lim="800000"/>
            <a:headEnd/>
            <a:tailEnd/>
          </a:ln>
        </p:spPr>
        <p:txBody>
          <a:bodyPr>
            <a:spAutoFit/>
          </a:bodyPr>
          <a:lstStyle/>
          <a:p>
            <a:pPr>
              <a:spcBef>
                <a:spcPct val="50000"/>
              </a:spcBef>
            </a:pPr>
            <a:r>
              <a:rPr lang="en-GB" sz="2400" dirty="0">
                <a:solidFill>
                  <a:srgbClr val="333399"/>
                </a:solidFill>
                <a:latin typeface="Arial" charset="0"/>
              </a:rPr>
              <a:t>A class representing a range of real numbers:</a:t>
            </a:r>
          </a:p>
        </p:txBody>
      </p:sp>
      <p:sp>
        <p:nvSpPr>
          <p:cNvPr id="10" name="Text Box 4"/>
          <p:cNvSpPr txBox="1">
            <a:spLocks noChangeArrowheads="1"/>
          </p:cNvSpPr>
          <p:nvPr/>
        </p:nvSpPr>
        <p:spPr bwMode="auto">
          <a:xfrm>
            <a:off x="3505200" y="5943600"/>
            <a:ext cx="5181600" cy="457200"/>
          </a:xfrm>
          <a:prstGeom prst="rect">
            <a:avLst/>
          </a:prstGeom>
          <a:solidFill>
            <a:schemeClr val="accent2"/>
          </a:solidFill>
          <a:ln w="9525">
            <a:noFill/>
            <a:miter lim="800000"/>
            <a:headEnd/>
            <a:tailEnd/>
          </a:ln>
        </p:spPr>
        <p:txBody>
          <a:bodyPr>
            <a:spAutoFit/>
          </a:bodyPr>
          <a:lstStyle/>
          <a:p>
            <a:pPr algn="ctr">
              <a:spcBef>
                <a:spcPct val="50000"/>
              </a:spcBef>
            </a:pPr>
            <a:r>
              <a:rPr lang="en-GB" sz="2400">
                <a:solidFill>
                  <a:srgbClr val="FFFF00"/>
                </a:solidFill>
                <a:latin typeface="Arial" charset="0"/>
              </a:rPr>
              <a:t>invariant:    </a:t>
            </a:r>
            <a:r>
              <a:rPr lang="en-GB" sz="2400" b="1">
                <a:solidFill>
                  <a:srgbClr val="FFFF00"/>
                </a:solidFill>
              </a:rPr>
              <a:t>min &lt;=</a:t>
            </a:r>
            <a:r>
              <a:rPr lang="en-GB" sz="2400" b="1">
                <a:solidFill>
                  <a:srgbClr val="FFFF00"/>
                </a:solidFill>
                <a:latin typeface="Arial" charset="0"/>
              </a:rPr>
              <a:t> </a:t>
            </a:r>
            <a:r>
              <a:rPr lang="en-GB" sz="2400" b="1">
                <a:solidFill>
                  <a:srgbClr val="FFFF00"/>
                </a:solidFill>
              </a:rPr>
              <a:t>max</a:t>
            </a:r>
            <a:r>
              <a:rPr lang="en-GB" sz="2400" b="1">
                <a:solidFill>
                  <a:srgbClr val="FFFF00"/>
                </a:solidFill>
                <a:latin typeface="Arial" charset="0"/>
              </a:rPr>
              <a:t>.</a:t>
            </a:r>
            <a:r>
              <a:rPr lang="en-GB" sz="2400">
                <a:solidFill>
                  <a:srgbClr val="FFFF00"/>
                </a:solidFill>
                <a:latin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dissolve">
                                      <p:cBhvr>
                                        <p:cTn id="7" dur="500"/>
                                        <p:tgtEl>
                                          <p:spTgt spid="286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28674">
                                            <p:txEl>
                                              <p:pRg st="0" end="0"/>
                                            </p:txEl>
                                          </p:spTgt>
                                        </p:tgtEl>
                                        <p:attrNameLst>
                                          <p:attrName>style.visibility</p:attrName>
                                        </p:attrNameLst>
                                      </p:cBhvr>
                                      <p:to>
                                        <p:strVal val="visible"/>
                                      </p:to>
                                    </p:set>
                                    <p:animEffect transition="in" filter="checkerboard(down)">
                                      <p:cBhvr>
                                        <p:cTn id="12" dur="500"/>
                                        <p:tgtEl>
                                          <p:spTgt spid="2867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28674">
                                            <p:txEl>
                                              <p:pRg st="1" end="1"/>
                                            </p:txEl>
                                          </p:spTgt>
                                        </p:tgtEl>
                                        <p:attrNameLst>
                                          <p:attrName>style.visibility</p:attrName>
                                        </p:attrNameLst>
                                      </p:cBhvr>
                                      <p:to>
                                        <p:strVal val="visible"/>
                                      </p:to>
                                    </p:set>
                                    <p:animEffect transition="in" filter="checkerboard(down)">
                                      <p:cBhvr>
                                        <p:cTn id="17" dur="500"/>
                                        <p:tgtEl>
                                          <p:spTgt spid="2867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28674">
                                            <p:txEl>
                                              <p:pRg st="2" end="2"/>
                                            </p:txEl>
                                          </p:spTgt>
                                        </p:tgtEl>
                                        <p:attrNameLst>
                                          <p:attrName>style.visibility</p:attrName>
                                        </p:attrNameLst>
                                      </p:cBhvr>
                                      <p:to>
                                        <p:strVal val="visible"/>
                                      </p:to>
                                    </p:set>
                                    <p:animEffect transition="in" filter="checkerboard(down)">
                                      <p:cBhvr>
                                        <p:cTn id="22" dur="500"/>
                                        <p:tgtEl>
                                          <p:spTgt spid="2867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28674">
                                            <p:txEl>
                                              <p:pRg st="3" end="3"/>
                                            </p:txEl>
                                          </p:spTgt>
                                        </p:tgtEl>
                                        <p:attrNameLst>
                                          <p:attrName>style.visibility</p:attrName>
                                        </p:attrNameLst>
                                      </p:cBhvr>
                                      <p:to>
                                        <p:strVal val="visible"/>
                                      </p:to>
                                    </p:set>
                                    <p:animEffect transition="in" filter="checkerboard(down)">
                                      <p:cBhvr>
                                        <p:cTn id="27" dur="500"/>
                                        <p:tgtEl>
                                          <p:spTgt spid="2867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28674">
                                            <p:txEl>
                                              <p:pRg st="4" end="4"/>
                                            </p:txEl>
                                          </p:spTgt>
                                        </p:tgtEl>
                                        <p:attrNameLst>
                                          <p:attrName>style.visibility</p:attrName>
                                        </p:attrNameLst>
                                      </p:cBhvr>
                                      <p:to>
                                        <p:strVal val="visible"/>
                                      </p:to>
                                    </p:set>
                                    <p:animEffect transition="in" filter="checkerboard(down)">
                                      <p:cBhvr>
                                        <p:cTn id="32" dur="500"/>
                                        <p:tgtEl>
                                          <p:spTgt spid="2867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28674">
                                            <p:txEl>
                                              <p:pRg st="5" end="5"/>
                                            </p:txEl>
                                          </p:spTgt>
                                        </p:tgtEl>
                                        <p:attrNameLst>
                                          <p:attrName>style.visibility</p:attrName>
                                        </p:attrNameLst>
                                      </p:cBhvr>
                                      <p:to>
                                        <p:strVal val="visible"/>
                                      </p:to>
                                    </p:set>
                                    <p:animEffect transition="in" filter="checkerboard(down)">
                                      <p:cBhvr>
                                        <p:cTn id="37" dur="500"/>
                                        <p:tgtEl>
                                          <p:spTgt spid="2867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28674">
                                            <p:txEl>
                                              <p:pRg st="6" end="6"/>
                                            </p:txEl>
                                          </p:spTgt>
                                        </p:tgtEl>
                                        <p:attrNameLst>
                                          <p:attrName>style.visibility</p:attrName>
                                        </p:attrNameLst>
                                      </p:cBhvr>
                                      <p:to>
                                        <p:strVal val="visible"/>
                                      </p:to>
                                    </p:set>
                                    <p:animEffect transition="in" filter="checkerboard(down)">
                                      <p:cBhvr>
                                        <p:cTn id="42" dur="500"/>
                                        <p:tgtEl>
                                          <p:spTgt spid="2867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5" fill="hold" grpId="0" nodeType="clickEffect">
                                  <p:stCondLst>
                                    <p:cond delay="0"/>
                                  </p:stCondLst>
                                  <p:childTnLst>
                                    <p:set>
                                      <p:cBhvr>
                                        <p:cTn id="46" dur="1" fill="hold">
                                          <p:stCondLst>
                                            <p:cond delay="0"/>
                                          </p:stCondLst>
                                        </p:cTn>
                                        <p:tgtEl>
                                          <p:spTgt spid="28674">
                                            <p:txEl>
                                              <p:pRg st="7" end="7"/>
                                            </p:txEl>
                                          </p:spTgt>
                                        </p:tgtEl>
                                        <p:attrNameLst>
                                          <p:attrName>style.visibility</p:attrName>
                                        </p:attrNameLst>
                                      </p:cBhvr>
                                      <p:to>
                                        <p:strVal val="visible"/>
                                      </p:to>
                                    </p:set>
                                    <p:animEffect transition="in" filter="checkerboard(down)">
                                      <p:cBhvr>
                                        <p:cTn id="47" dur="500"/>
                                        <p:tgtEl>
                                          <p:spTgt spid="2867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5" fill="hold" grpId="0" nodeType="clickEffect">
                                  <p:stCondLst>
                                    <p:cond delay="0"/>
                                  </p:stCondLst>
                                  <p:childTnLst>
                                    <p:set>
                                      <p:cBhvr>
                                        <p:cTn id="51" dur="1" fill="hold">
                                          <p:stCondLst>
                                            <p:cond delay="0"/>
                                          </p:stCondLst>
                                        </p:cTn>
                                        <p:tgtEl>
                                          <p:spTgt spid="28674">
                                            <p:txEl>
                                              <p:pRg st="8" end="8"/>
                                            </p:txEl>
                                          </p:spTgt>
                                        </p:tgtEl>
                                        <p:attrNameLst>
                                          <p:attrName>style.visibility</p:attrName>
                                        </p:attrNameLst>
                                      </p:cBhvr>
                                      <p:to>
                                        <p:strVal val="visible"/>
                                      </p:to>
                                    </p:set>
                                    <p:animEffect transition="in" filter="checkerboard(down)">
                                      <p:cBhvr>
                                        <p:cTn id="52" dur="500"/>
                                        <p:tgtEl>
                                          <p:spTgt spid="2867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5" fill="hold" grpId="0" nodeType="clickEffect">
                                  <p:stCondLst>
                                    <p:cond delay="0"/>
                                  </p:stCondLst>
                                  <p:childTnLst>
                                    <p:set>
                                      <p:cBhvr>
                                        <p:cTn id="56" dur="1" fill="hold">
                                          <p:stCondLst>
                                            <p:cond delay="0"/>
                                          </p:stCondLst>
                                        </p:cTn>
                                        <p:tgtEl>
                                          <p:spTgt spid="28674">
                                            <p:txEl>
                                              <p:pRg st="9" end="9"/>
                                            </p:txEl>
                                          </p:spTgt>
                                        </p:tgtEl>
                                        <p:attrNameLst>
                                          <p:attrName>style.visibility</p:attrName>
                                        </p:attrNameLst>
                                      </p:cBhvr>
                                      <p:to>
                                        <p:strVal val="visible"/>
                                      </p:to>
                                    </p:set>
                                    <p:animEffect transition="in" filter="checkerboard(down)">
                                      <p:cBhvr>
                                        <p:cTn id="57" dur="500"/>
                                        <p:tgtEl>
                                          <p:spTgt spid="2867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dissolv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bldLvl="4" autoUpdateAnimBg="0"/>
      <p:bldP spid="28678" grpId="0" autoUpdateAnimBg="0"/>
      <p:bldP spid="1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rgbClr val="990099"/>
                </a:solidFill>
                <a:latin typeface="Arial" charset="0"/>
              </a:rPr>
              <a:t>Example</a:t>
            </a:r>
            <a:br>
              <a:rPr lang="en-GB" dirty="0">
                <a:solidFill>
                  <a:srgbClr val="990099"/>
                </a:solidFill>
                <a:latin typeface="Arial" charset="0"/>
              </a:rPr>
            </a:br>
            <a:endParaRPr lang="en-US" dirty="0"/>
          </a:p>
        </p:txBody>
      </p:sp>
      <p:sp>
        <p:nvSpPr>
          <p:cNvPr id="3" name="Content Placeholder 2"/>
          <p:cNvSpPr>
            <a:spLocks noGrp="1"/>
          </p:cNvSpPr>
          <p:nvPr>
            <p:ph idx="1"/>
          </p:nvPr>
        </p:nvSpPr>
        <p:spPr/>
        <p:txBody>
          <a:bodyPr/>
          <a:lstStyle/>
          <a:p>
            <a:r>
              <a:rPr lang="en-US" dirty="0"/>
              <a:t>min&lt;=max could have been a precondition on </a:t>
            </a:r>
            <a:r>
              <a:rPr lang="en-US" dirty="0" err="1"/>
              <a:t>setrange</a:t>
            </a:r>
            <a:r>
              <a:rPr lang="en-US" dirty="0"/>
              <a:t> function but actually it is a class invariant means that all the methods of the class have to </a:t>
            </a:r>
            <a:r>
              <a:rPr lang="en-US" dirty="0" err="1"/>
              <a:t>fullfil</a:t>
            </a:r>
            <a:r>
              <a:rPr lang="en-US" dirty="0"/>
              <a:t> min&lt;=max.</a:t>
            </a:r>
          </a:p>
          <a:p>
            <a:r>
              <a:rPr lang="en-US" dirty="0"/>
              <a:t>So invariant is a sort of ANDED with the post condition of every function.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7CA7EC9D-8FE0-2DE8-7682-D54A09DAA46D}"/>
              </a:ext>
            </a:extLst>
          </p:cNvPr>
          <p:cNvSpPr>
            <a:spLocks noGrp="1" noChangeArrowheads="1"/>
          </p:cNvSpPr>
          <p:nvPr>
            <p:ph type="title"/>
          </p:nvPr>
        </p:nvSpPr>
        <p:spPr/>
        <p:txBody>
          <a:bodyPr/>
          <a:lstStyle/>
          <a:p>
            <a:r>
              <a:rPr lang="en-US" altLang="en-US"/>
              <a:t>Why we study Formal Tech;</a:t>
            </a:r>
          </a:p>
        </p:txBody>
      </p:sp>
      <p:sp>
        <p:nvSpPr>
          <p:cNvPr id="7171" name="Content Placeholder 2">
            <a:extLst>
              <a:ext uri="{FF2B5EF4-FFF2-40B4-BE49-F238E27FC236}">
                <a16:creationId xmlns:a16="http://schemas.microsoft.com/office/drawing/2014/main" id="{EA5D5DE2-8455-3170-7FA3-77817CB745C8}"/>
              </a:ext>
            </a:extLst>
          </p:cNvPr>
          <p:cNvSpPr>
            <a:spLocks noGrp="1" noChangeArrowheads="1"/>
          </p:cNvSpPr>
          <p:nvPr>
            <p:ph idx="1"/>
          </p:nvPr>
        </p:nvSpPr>
        <p:spPr>
          <a:xfrm>
            <a:off x="1981200" y="1600200"/>
            <a:ext cx="8229600" cy="4800600"/>
          </a:xfrm>
        </p:spPr>
        <p:txBody>
          <a:bodyPr/>
          <a:lstStyle/>
          <a:p>
            <a:r>
              <a:rPr lang="en-US" altLang="en-US"/>
              <a:t>To develop reliable systems. Otherwise even a small error/bug can create huge loss including financial, economical and loss of humain lives. E.g. a microwave oven controlled program can cause it to be explode if contains a bug.</a:t>
            </a:r>
          </a:p>
          <a:p>
            <a:r>
              <a:rPr lang="en-US" altLang="en-US"/>
              <a:t>To ensure s/w quality that have no bugs.</a:t>
            </a:r>
          </a:p>
        </p:txBody>
      </p:sp>
      <p:sp>
        <p:nvSpPr>
          <p:cNvPr id="7172" name="Slide Number Placeholder 3">
            <a:extLst>
              <a:ext uri="{FF2B5EF4-FFF2-40B4-BE49-F238E27FC236}">
                <a16:creationId xmlns:a16="http://schemas.microsoft.com/office/drawing/2014/main" id="{DD4B081D-1B71-76EA-33FD-1DC8F8E088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3B2DB0F-5262-4C1A-9EC7-77DA681B9CD0}" type="slidenum">
              <a:rPr lang="en-US" altLang="en-US" sz="1400"/>
              <a:pPr>
                <a:spcBef>
                  <a:spcPct val="0"/>
                </a:spcBef>
                <a:buFontTx/>
                <a:buNone/>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9800" y="304800"/>
            <a:ext cx="7772400" cy="609600"/>
          </a:xfrm>
        </p:spPr>
        <p:txBody>
          <a:bodyPr>
            <a:normAutofit fontScale="90000"/>
          </a:bodyPr>
          <a:lstStyle/>
          <a:p>
            <a:r>
              <a:rPr lang="en-US">
                <a:solidFill>
                  <a:srgbClr val="990099"/>
                </a:solidFill>
                <a:latin typeface="Arial" charset="0"/>
              </a:rPr>
              <a:t>DbC and Inheritance</a:t>
            </a:r>
          </a:p>
        </p:txBody>
      </p:sp>
      <p:sp>
        <p:nvSpPr>
          <p:cNvPr id="7171" name="Text Box 3"/>
          <p:cNvSpPr txBox="1">
            <a:spLocks noChangeArrowheads="1"/>
          </p:cNvSpPr>
          <p:nvPr/>
        </p:nvSpPr>
        <p:spPr bwMode="auto">
          <a:xfrm>
            <a:off x="1828800" y="1143001"/>
            <a:ext cx="8610600" cy="830997"/>
          </a:xfrm>
          <a:prstGeom prst="rect">
            <a:avLst/>
          </a:prstGeom>
          <a:noFill/>
          <a:ln w="9525">
            <a:noFill/>
            <a:miter lim="800000"/>
            <a:headEnd/>
            <a:tailEnd/>
          </a:ln>
        </p:spPr>
        <p:txBody>
          <a:bodyPr>
            <a:spAutoFit/>
          </a:bodyPr>
          <a:lstStyle/>
          <a:p>
            <a:pPr algn="ctr">
              <a:spcBef>
                <a:spcPct val="50000"/>
              </a:spcBef>
            </a:pPr>
            <a:r>
              <a:rPr lang="en-US" sz="2400" dirty="0">
                <a:solidFill>
                  <a:srgbClr val="000099"/>
                </a:solidFill>
                <a:latin typeface="Arial" charset="0"/>
              </a:rPr>
              <a:t>What happens to assertions/Invariants when classes are </a:t>
            </a:r>
            <a:r>
              <a:rPr lang="en-US" sz="2400" dirty="0">
                <a:solidFill>
                  <a:srgbClr val="FF0000"/>
                </a:solidFill>
                <a:latin typeface="Arial" charset="0"/>
              </a:rPr>
              <a:t>inherited</a:t>
            </a:r>
            <a:r>
              <a:rPr lang="en-US" sz="2400" dirty="0">
                <a:solidFill>
                  <a:srgbClr val="000099"/>
                </a:solidFill>
                <a:latin typeface="Arial" charset="0"/>
              </a:rPr>
              <a:t>?</a:t>
            </a:r>
          </a:p>
        </p:txBody>
      </p:sp>
      <p:sp>
        <p:nvSpPr>
          <p:cNvPr id="31748" name="Text Box 4"/>
          <p:cNvSpPr txBox="1">
            <a:spLocks noChangeArrowheads="1"/>
          </p:cNvSpPr>
          <p:nvPr/>
        </p:nvSpPr>
        <p:spPr bwMode="auto">
          <a:xfrm>
            <a:off x="2057400" y="2133601"/>
            <a:ext cx="8077200" cy="830263"/>
          </a:xfrm>
          <a:prstGeom prst="rect">
            <a:avLst/>
          </a:prstGeom>
          <a:noFill/>
          <a:ln w="9525">
            <a:noFill/>
            <a:miter lim="800000"/>
            <a:headEnd/>
            <a:tailEnd/>
          </a:ln>
        </p:spPr>
        <p:txBody>
          <a:bodyPr>
            <a:spAutoFit/>
          </a:bodyPr>
          <a:lstStyle/>
          <a:p>
            <a:pPr>
              <a:spcBef>
                <a:spcPct val="50000"/>
              </a:spcBef>
            </a:pPr>
            <a:r>
              <a:rPr lang="en-US" sz="2400">
                <a:solidFill>
                  <a:srgbClr val="000099"/>
                </a:solidFill>
                <a:latin typeface="Arial" charset="0"/>
              </a:rPr>
              <a:t>How can assertions be “preserved”  in the face of redeclaration (overriding) and dynamic binding? </a:t>
            </a:r>
          </a:p>
        </p:txBody>
      </p:sp>
      <p:sp>
        <p:nvSpPr>
          <p:cNvPr id="31749" name="Text Box 5"/>
          <p:cNvSpPr txBox="1">
            <a:spLocks noChangeArrowheads="1"/>
          </p:cNvSpPr>
          <p:nvPr/>
        </p:nvSpPr>
        <p:spPr bwMode="auto">
          <a:xfrm>
            <a:off x="2133600" y="3352801"/>
            <a:ext cx="7696200" cy="830263"/>
          </a:xfrm>
          <a:prstGeom prst="rect">
            <a:avLst/>
          </a:prstGeom>
          <a:noFill/>
          <a:ln w="9525">
            <a:noFill/>
            <a:miter lim="800000"/>
            <a:headEnd/>
            <a:tailEnd/>
          </a:ln>
        </p:spPr>
        <p:txBody>
          <a:bodyPr>
            <a:spAutoFit/>
          </a:bodyPr>
          <a:lstStyle/>
          <a:p>
            <a:pPr>
              <a:spcBef>
                <a:spcPct val="50000"/>
              </a:spcBef>
            </a:pPr>
            <a:r>
              <a:rPr lang="en-US" sz="2400">
                <a:solidFill>
                  <a:srgbClr val="990099"/>
                </a:solidFill>
                <a:latin typeface="Arial" charset="0"/>
              </a:rPr>
              <a:t>Actually assertions help maintain the semantics of classes and methods when they are inherited.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checkerboard(across)">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checkerboard(across)">
                                      <p:cBhvr>
                                        <p:cTn id="12"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utoUpdateAnimBg="0"/>
      <p:bldP spid="3174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71" name="Oval 79"/>
          <p:cNvSpPr>
            <a:spLocks noChangeArrowheads="1"/>
          </p:cNvSpPr>
          <p:nvPr/>
        </p:nvSpPr>
        <p:spPr bwMode="auto">
          <a:xfrm>
            <a:off x="7239000" y="5257800"/>
            <a:ext cx="1066800" cy="381000"/>
          </a:xfrm>
          <a:prstGeom prst="ellipse">
            <a:avLst/>
          </a:prstGeom>
          <a:solidFill>
            <a:schemeClr val="folHlink"/>
          </a:solidFill>
          <a:ln w="9525">
            <a:noFill/>
            <a:round/>
            <a:headEnd/>
            <a:tailEnd/>
          </a:ln>
        </p:spPr>
        <p:txBody>
          <a:bodyPr wrap="none" anchor="ctr"/>
          <a:lstStyle/>
          <a:p>
            <a:endParaRPr lang="en-US"/>
          </a:p>
        </p:txBody>
      </p:sp>
      <p:sp>
        <p:nvSpPr>
          <p:cNvPr id="8195" name="Rectangle 2"/>
          <p:cNvSpPr>
            <a:spLocks noGrp="1" noChangeArrowheads="1"/>
          </p:cNvSpPr>
          <p:nvPr>
            <p:ph type="title"/>
          </p:nvPr>
        </p:nvSpPr>
        <p:spPr>
          <a:xfrm>
            <a:off x="2286000" y="76200"/>
            <a:ext cx="7772400" cy="762000"/>
          </a:xfrm>
        </p:spPr>
        <p:txBody>
          <a:bodyPr/>
          <a:lstStyle/>
          <a:p>
            <a:r>
              <a:rPr lang="en-US">
                <a:solidFill>
                  <a:srgbClr val="990099"/>
                </a:solidFill>
                <a:latin typeface="Arial" charset="0"/>
              </a:rPr>
              <a:t>Invariants</a:t>
            </a:r>
          </a:p>
        </p:txBody>
      </p:sp>
      <p:sp>
        <p:nvSpPr>
          <p:cNvPr id="8196" name="Text Box 3"/>
          <p:cNvSpPr txBox="1">
            <a:spLocks noChangeArrowheads="1"/>
          </p:cNvSpPr>
          <p:nvPr/>
        </p:nvSpPr>
        <p:spPr bwMode="auto">
          <a:xfrm>
            <a:off x="2438400" y="762001"/>
            <a:ext cx="7315200" cy="830997"/>
          </a:xfrm>
          <a:prstGeom prst="rect">
            <a:avLst/>
          </a:prstGeom>
          <a:noFill/>
          <a:ln w="9525">
            <a:noFill/>
            <a:miter lim="800000"/>
            <a:headEnd/>
            <a:tailEnd/>
          </a:ln>
        </p:spPr>
        <p:txBody>
          <a:bodyPr>
            <a:spAutoFit/>
          </a:bodyPr>
          <a:lstStyle/>
          <a:p>
            <a:pPr algn="ctr">
              <a:spcBef>
                <a:spcPct val="50000"/>
              </a:spcBef>
            </a:pPr>
            <a:r>
              <a:rPr lang="en-US" sz="2400">
                <a:solidFill>
                  <a:srgbClr val="000099"/>
                </a:solidFill>
                <a:latin typeface="Arial" charset="0"/>
              </a:rPr>
              <a:t>The invariants of </a:t>
            </a:r>
            <a:r>
              <a:rPr lang="en-US" sz="2400">
                <a:solidFill>
                  <a:srgbClr val="FF0000"/>
                </a:solidFill>
                <a:latin typeface="Arial" charset="0"/>
              </a:rPr>
              <a:t>all</a:t>
            </a:r>
            <a:r>
              <a:rPr lang="en-US" sz="2400">
                <a:solidFill>
                  <a:srgbClr val="000099"/>
                </a:solidFill>
                <a:latin typeface="Arial" charset="0"/>
              </a:rPr>
              <a:t> the parents of a class apply to the class itself.</a:t>
            </a:r>
          </a:p>
        </p:txBody>
      </p:sp>
      <p:sp>
        <p:nvSpPr>
          <p:cNvPr id="33797" name="Text Box 5"/>
          <p:cNvSpPr txBox="1">
            <a:spLocks noChangeArrowheads="1"/>
          </p:cNvSpPr>
          <p:nvPr/>
        </p:nvSpPr>
        <p:spPr bwMode="auto">
          <a:xfrm>
            <a:off x="1676400" y="1600201"/>
            <a:ext cx="8534400" cy="830997"/>
          </a:xfrm>
          <a:prstGeom prst="rect">
            <a:avLst/>
          </a:prstGeom>
          <a:noFill/>
          <a:ln w="9525">
            <a:noFill/>
            <a:miter lim="800000"/>
            <a:headEnd/>
            <a:tailEnd/>
          </a:ln>
        </p:spPr>
        <p:txBody>
          <a:bodyPr>
            <a:spAutoFit/>
          </a:bodyPr>
          <a:lstStyle/>
          <a:p>
            <a:pPr algn="ctr">
              <a:spcBef>
                <a:spcPct val="50000"/>
              </a:spcBef>
            </a:pPr>
            <a:r>
              <a:rPr lang="en-US" sz="2400">
                <a:solidFill>
                  <a:srgbClr val="000099"/>
                </a:solidFill>
                <a:latin typeface="Arial" charset="0"/>
              </a:rPr>
              <a:t>The parents’ invariants are </a:t>
            </a:r>
            <a:r>
              <a:rPr lang="en-US" sz="2400">
                <a:solidFill>
                  <a:srgbClr val="FF0000"/>
                </a:solidFill>
                <a:latin typeface="Arial" charset="0"/>
              </a:rPr>
              <a:t>added</a:t>
            </a:r>
            <a:r>
              <a:rPr lang="en-US" sz="2400">
                <a:solidFill>
                  <a:srgbClr val="000099"/>
                </a:solidFill>
                <a:latin typeface="Arial" charset="0"/>
              </a:rPr>
              <a:t> (logically “</a:t>
            </a:r>
            <a:r>
              <a:rPr lang="en-US" sz="2400">
                <a:solidFill>
                  <a:srgbClr val="FF0000"/>
                </a:solidFill>
                <a:latin typeface="Arial" charset="0"/>
              </a:rPr>
              <a:t>and</a:t>
            </a:r>
            <a:r>
              <a:rPr lang="en-US" sz="2400">
                <a:solidFill>
                  <a:srgbClr val="000099"/>
                </a:solidFill>
                <a:latin typeface="Arial" charset="0"/>
              </a:rPr>
              <a:t>”ed) to the class’s own invariants.</a:t>
            </a:r>
          </a:p>
        </p:txBody>
      </p:sp>
      <p:sp>
        <p:nvSpPr>
          <p:cNvPr id="33798" name="Text Box 6"/>
          <p:cNvSpPr txBox="1">
            <a:spLocks noChangeArrowheads="1"/>
          </p:cNvSpPr>
          <p:nvPr/>
        </p:nvSpPr>
        <p:spPr bwMode="auto">
          <a:xfrm>
            <a:off x="1828800" y="5715000"/>
            <a:ext cx="8534400" cy="457200"/>
          </a:xfrm>
          <a:prstGeom prst="rect">
            <a:avLst/>
          </a:prstGeom>
          <a:noFill/>
          <a:ln w="9525">
            <a:noFill/>
            <a:miter lim="800000"/>
            <a:headEnd/>
            <a:tailEnd/>
          </a:ln>
        </p:spPr>
        <p:txBody>
          <a:bodyPr>
            <a:spAutoFit/>
          </a:bodyPr>
          <a:lstStyle/>
          <a:p>
            <a:pPr algn="ctr">
              <a:spcBef>
                <a:spcPct val="50000"/>
              </a:spcBef>
            </a:pPr>
            <a:r>
              <a:rPr lang="en-US" sz="2400">
                <a:solidFill>
                  <a:srgbClr val="000099"/>
                </a:solidFill>
                <a:latin typeface="Arial" charset="0"/>
              </a:rPr>
              <a:t>The parents’ invariants need</a:t>
            </a:r>
            <a:r>
              <a:rPr lang="en-US" sz="2400">
                <a:solidFill>
                  <a:srgbClr val="990099"/>
                </a:solidFill>
                <a:latin typeface="Arial" charset="0"/>
              </a:rPr>
              <a:t> </a:t>
            </a:r>
            <a:r>
              <a:rPr lang="en-US" sz="2400">
                <a:solidFill>
                  <a:srgbClr val="FF0000"/>
                </a:solidFill>
                <a:latin typeface="Arial" charset="0"/>
              </a:rPr>
              <a:t>not</a:t>
            </a:r>
            <a:r>
              <a:rPr lang="en-US" sz="2400">
                <a:solidFill>
                  <a:srgbClr val="990099"/>
                </a:solidFill>
                <a:latin typeface="Arial" charset="0"/>
              </a:rPr>
              <a:t> </a:t>
            </a:r>
            <a:r>
              <a:rPr lang="en-US" sz="2400">
                <a:solidFill>
                  <a:srgbClr val="000099"/>
                </a:solidFill>
                <a:latin typeface="Arial" charset="0"/>
              </a:rPr>
              <a:t>be repeated in the class.</a:t>
            </a:r>
          </a:p>
        </p:txBody>
      </p:sp>
      <p:grpSp>
        <p:nvGrpSpPr>
          <p:cNvPr id="2" name="Group 20"/>
          <p:cNvGrpSpPr>
            <a:grpSpLocks/>
          </p:cNvGrpSpPr>
          <p:nvPr/>
        </p:nvGrpSpPr>
        <p:grpSpPr bwMode="auto">
          <a:xfrm>
            <a:off x="2819400" y="2514602"/>
            <a:ext cx="2362200" cy="1344613"/>
            <a:chOff x="1200" y="1824"/>
            <a:chExt cx="1488" cy="847"/>
          </a:xfrm>
        </p:grpSpPr>
        <p:grpSp>
          <p:nvGrpSpPr>
            <p:cNvPr id="3" name="Group 8"/>
            <p:cNvGrpSpPr>
              <a:grpSpLocks/>
            </p:cNvGrpSpPr>
            <p:nvPr/>
          </p:nvGrpSpPr>
          <p:grpSpPr bwMode="auto">
            <a:xfrm>
              <a:off x="1200" y="1824"/>
              <a:ext cx="1488" cy="816"/>
              <a:chOff x="1008" y="816"/>
              <a:chExt cx="1008" cy="816"/>
            </a:xfrm>
          </p:grpSpPr>
          <p:sp>
            <p:nvSpPr>
              <p:cNvPr id="8248" name="Rectangle 9"/>
              <p:cNvSpPr>
                <a:spLocks noChangeArrowheads="1"/>
              </p:cNvSpPr>
              <p:nvPr/>
            </p:nvSpPr>
            <p:spPr bwMode="auto">
              <a:xfrm>
                <a:off x="1008" y="864"/>
                <a:ext cx="1008" cy="768"/>
              </a:xfrm>
              <a:prstGeom prst="rect">
                <a:avLst/>
              </a:prstGeom>
              <a:noFill/>
              <a:ln w="9525">
                <a:solidFill>
                  <a:schemeClr val="tx1"/>
                </a:solidFill>
                <a:miter lim="800000"/>
                <a:headEnd/>
                <a:tailEnd/>
              </a:ln>
            </p:spPr>
            <p:txBody>
              <a:bodyPr wrap="none" anchor="ctr"/>
              <a:lstStyle/>
              <a:p>
                <a:endParaRPr lang="en-US"/>
              </a:p>
            </p:txBody>
          </p:sp>
          <p:sp>
            <p:nvSpPr>
              <p:cNvPr id="8249" name="Line 10"/>
              <p:cNvSpPr>
                <a:spLocks noChangeShapeType="1"/>
              </p:cNvSpPr>
              <p:nvPr/>
            </p:nvSpPr>
            <p:spPr bwMode="auto">
              <a:xfrm>
                <a:off x="1008" y="1056"/>
                <a:ext cx="1008" cy="0"/>
              </a:xfrm>
              <a:prstGeom prst="line">
                <a:avLst/>
              </a:prstGeom>
              <a:noFill/>
              <a:ln w="9525">
                <a:solidFill>
                  <a:schemeClr val="tx1"/>
                </a:solidFill>
                <a:round/>
                <a:headEnd/>
                <a:tailEnd/>
              </a:ln>
            </p:spPr>
            <p:txBody>
              <a:bodyPr/>
              <a:lstStyle/>
              <a:p>
                <a:endParaRPr lang="en-US"/>
              </a:p>
            </p:txBody>
          </p:sp>
          <p:sp>
            <p:nvSpPr>
              <p:cNvPr id="8250" name="Line 11"/>
              <p:cNvSpPr>
                <a:spLocks noChangeShapeType="1"/>
              </p:cNvSpPr>
              <p:nvPr/>
            </p:nvSpPr>
            <p:spPr bwMode="auto">
              <a:xfrm>
                <a:off x="1008" y="1248"/>
                <a:ext cx="1008" cy="0"/>
              </a:xfrm>
              <a:prstGeom prst="line">
                <a:avLst/>
              </a:prstGeom>
              <a:noFill/>
              <a:ln w="9525">
                <a:solidFill>
                  <a:schemeClr val="tx1"/>
                </a:solidFill>
                <a:round/>
                <a:headEnd/>
                <a:tailEnd/>
              </a:ln>
            </p:spPr>
            <p:txBody>
              <a:bodyPr/>
              <a:lstStyle/>
              <a:p>
                <a:endParaRPr lang="en-US"/>
              </a:p>
            </p:txBody>
          </p:sp>
          <p:sp>
            <p:nvSpPr>
              <p:cNvPr id="8251" name="Text Box 12"/>
              <p:cNvSpPr txBox="1">
                <a:spLocks noChangeArrowheads="1"/>
              </p:cNvSpPr>
              <p:nvPr/>
            </p:nvSpPr>
            <p:spPr bwMode="auto">
              <a:xfrm>
                <a:off x="1392" y="816"/>
                <a:ext cx="336" cy="233"/>
              </a:xfrm>
              <a:prstGeom prst="rect">
                <a:avLst/>
              </a:prstGeom>
              <a:noFill/>
              <a:ln w="9525">
                <a:noFill/>
                <a:miter lim="800000"/>
                <a:headEnd/>
                <a:tailEnd/>
              </a:ln>
            </p:spPr>
            <p:txBody>
              <a:bodyPr>
                <a:spAutoFit/>
              </a:bodyPr>
              <a:lstStyle/>
              <a:p>
                <a:pPr>
                  <a:spcBef>
                    <a:spcPct val="50000"/>
                  </a:spcBef>
                </a:pPr>
                <a:endParaRPr lang="en-GB">
                  <a:latin typeface="Arial" charset="0"/>
                </a:endParaRPr>
              </a:p>
            </p:txBody>
          </p:sp>
          <p:sp>
            <p:nvSpPr>
              <p:cNvPr id="8252" name="Text Box 13"/>
              <p:cNvSpPr txBox="1">
                <a:spLocks noChangeArrowheads="1"/>
              </p:cNvSpPr>
              <p:nvPr/>
            </p:nvSpPr>
            <p:spPr bwMode="auto">
              <a:xfrm>
                <a:off x="1392" y="1008"/>
                <a:ext cx="336" cy="233"/>
              </a:xfrm>
              <a:prstGeom prst="rect">
                <a:avLst/>
              </a:prstGeom>
              <a:noFill/>
              <a:ln w="9525">
                <a:noFill/>
                <a:miter lim="800000"/>
                <a:headEnd/>
                <a:tailEnd/>
              </a:ln>
            </p:spPr>
            <p:txBody>
              <a:bodyPr>
                <a:spAutoFit/>
              </a:bodyPr>
              <a:lstStyle/>
              <a:p>
                <a:pPr>
                  <a:spcBef>
                    <a:spcPct val="50000"/>
                  </a:spcBef>
                </a:pPr>
                <a:endParaRPr lang="en-GB">
                  <a:latin typeface="Arial" charset="0"/>
                </a:endParaRPr>
              </a:p>
            </p:txBody>
          </p:sp>
          <p:sp>
            <p:nvSpPr>
              <p:cNvPr id="8253" name="Text Box 14"/>
              <p:cNvSpPr txBox="1">
                <a:spLocks noChangeArrowheads="1"/>
              </p:cNvSpPr>
              <p:nvPr/>
            </p:nvSpPr>
            <p:spPr bwMode="auto">
              <a:xfrm>
                <a:off x="1392" y="1200"/>
                <a:ext cx="336" cy="233"/>
              </a:xfrm>
              <a:prstGeom prst="rect">
                <a:avLst/>
              </a:prstGeom>
              <a:noFill/>
              <a:ln w="9525">
                <a:noFill/>
                <a:miter lim="800000"/>
                <a:headEnd/>
                <a:tailEnd/>
              </a:ln>
            </p:spPr>
            <p:txBody>
              <a:bodyPr>
                <a:spAutoFit/>
              </a:bodyPr>
              <a:lstStyle/>
              <a:p>
                <a:pPr>
                  <a:spcBef>
                    <a:spcPct val="50000"/>
                  </a:spcBef>
                </a:pPr>
                <a:endParaRPr lang="en-GB">
                  <a:latin typeface="Arial" charset="0"/>
                </a:endParaRPr>
              </a:p>
            </p:txBody>
          </p:sp>
          <p:sp>
            <p:nvSpPr>
              <p:cNvPr id="8254" name="Line 15"/>
              <p:cNvSpPr>
                <a:spLocks noChangeShapeType="1"/>
              </p:cNvSpPr>
              <p:nvPr/>
            </p:nvSpPr>
            <p:spPr bwMode="auto">
              <a:xfrm>
                <a:off x="1008" y="1440"/>
                <a:ext cx="1008" cy="0"/>
              </a:xfrm>
              <a:prstGeom prst="line">
                <a:avLst/>
              </a:prstGeom>
              <a:noFill/>
              <a:ln w="9525">
                <a:solidFill>
                  <a:schemeClr val="tx1"/>
                </a:solidFill>
                <a:round/>
                <a:headEnd/>
                <a:tailEnd/>
              </a:ln>
            </p:spPr>
            <p:txBody>
              <a:bodyPr/>
              <a:lstStyle/>
              <a:p>
                <a:endParaRPr lang="en-US"/>
              </a:p>
            </p:txBody>
          </p:sp>
        </p:grpSp>
        <p:sp>
          <p:nvSpPr>
            <p:cNvPr id="8244" name="Text Box 16"/>
            <p:cNvSpPr txBox="1">
              <a:spLocks noChangeArrowheads="1"/>
            </p:cNvSpPr>
            <p:nvPr/>
          </p:nvSpPr>
          <p:spPr bwMode="auto">
            <a:xfrm>
              <a:off x="1200" y="1872"/>
              <a:ext cx="1440" cy="233"/>
            </a:xfrm>
            <a:prstGeom prst="rect">
              <a:avLst/>
            </a:prstGeom>
            <a:noFill/>
            <a:ln w="9525">
              <a:noFill/>
              <a:miter lim="800000"/>
              <a:headEnd/>
              <a:tailEnd/>
            </a:ln>
          </p:spPr>
          <p:txBody>
            <a:bodyPr>
              <a:spAutoFit/>
            </a:bodyPr>
            <a:lstStyle/>
            <a:p>
              <a:pPr>
                <a:spcBef>
                  <a:spcPct val="50000"/>
                </a:spcBef>
              </a:pPr>
              <a:r>
                <a:rPr lang="en-GB" b="1"/>
                <a:t>Class Parent</a:t>
              </a:r>
            </a:p>
          </p:txBody>
        </p:sp>
        <p:sp>
          <p:nvSpPr>
            <p:cNvPr id="8245" name="Text Box 17"/>
            <p:cNvSpPr txBox="1">
              <a:spLocks noChangeArrowheads="1"/>
            </p:cNvSpPr>
            <p:nvPr/>
          </p:nvSpPr>
          <p:spPr bwMode="auto">
            <a:xfrm>
              <a:off x="1200" y="2054"/>
              <a:ext cx="1200" cy="233"/>
            </a:xfrm>
            <a:prstGeom prst="rect">
              <a:avLst/>
            </a:prstGeom>
            <a:noFill/>
            <a:ln w="9525">
              <a:noFill/>
              <a:miter lim="800000"/>
              <a:headEnd/>
              <a:tailEnd/>
            </a:ln>
          </p:spPr>
          <p:txBody>
            <a:bodyPr>
              <a:spAutoFit/>
            </a:bodyPr>
            <a:lstStyle/>
            <a:p>
              <a:pPr>
                <a:spcBef>
                  <a:spcPct val="50000"/>
                </a:spcBef>
              </a:pPr>
              <a:r>
                <a:rPr lang="en-GB" b="1"/>
                <a:t>Attrs …</a:t>
              </a:r>
            </a:p>
          </p:txBody>
        </p:sp>
        <p:sp>
          <p:nvSpPr>
            <p:cNvPr id="8246" name="Text Box 18"/>
            <p:cNvSpPr txBox="1">
              <a:spLocks noChangeArrowheads="1"/>
            </p:cNvSpPr>
            <p:nvPr/>
          </p:nvSpPr>
          <p:spPr bwMode="auto">
            <a:xfrm>
              <a:off x="1200" y="2246"/>
              <a:ext cx="1200" cy="233"/>
            </a:xfrm>
            <a:prstGeom prst="rect">
              <a:avLst/>
            </a:prstGeom>
            <a:noFill/>
            <a:ln w="9525">
              <a:noFill/>
              <a:miter lim="800000"/>
              <a:headEnd/>
              <a:tailEnd/>
            </a:ln>
          </p:spPr>
          <p:txBody>
            <a:bodyPr>
              <a:spAutoFit/>
            </a:bodyPr>
            <a:lstStyle/>
            <a:p>
              <a:pPr>
                <a:spcBef>
                  <a:spcPct val="50000"/>
                </a:spcBef>
              </a:pPr>
              <a:r>
                <a:rPr lang="en-GB" b="1"/>
                <a:t>Methods …</a:t>
              </a:r>
            </a:p>
          </p:txBody>
        </p:sp>
        <p:sp>
          <p:nvSpPr>
            <p:cNvPr id="8247" name="Text Box 19"/>
            <p:cNvSpPr txBox="1">
              <a:spLocks noChangeArrowheads="1"/>
            </p:cNvSpPr>
            <p:nvPr/>
          </p:nvSpPr>
          <p:spPr bwMode="auto">
            <a:xfrm>
              <a:off x="1200" y="2438"/>
              <a:ext cx="1200" cy="233"/>
            </a:xfrm>
            <a:prstGeom prst="rect">
              <a:avLst/>
            </a:prstGeom>
            <a:noFill/>
            <a:ln w="9525">
              <a:noFill/>
              <a:miter lim="800000"/>
              <a:headEnd/>
              <a:tailEnd/>
            </a:ln>
          </p:spPr>
          <p:txBody>
            <a:bodyPr>
              <a:spAutoFit/>
            </a:bodyPr>
            <a:lstStyle/>
            <a:p>
              <a:pPr>
                <a:spcBef>
                  <a:spcPct val="50000"/>
                </a:spcBef>
              </a:pPr>
              <a:r>
                <a:rPr lang="en-GB" b="1"/>
                <a:t>Inv: P</a:t>
              </a:r>
            </a:p>
          </p:txBody>
        </p:sp>
      </p:grpSp>
      <p:grpSp>
        <p:nvGrpSpPr>
          <p:cNvPr id="4" name="Group 47"/>
          <p:cNvGrpSpPr>
            <a:grpSpLocks/>
          </p:cNvGrpSpPr>
          <p:nvPr/>
        </p:nvGrpSpPr>
        <p:grpSpPr bwMode="auto">
          <a:xfrm>
            <a:off x="2819400" y="4267202"/>
            <a:ext cx="2362200" cy="1344613"/>
            <a:chOff x="3072" y="1824"/>
            <a:chExt cx="1488" cy="847"/>
          </a:xfrm>
        </p:grpSpPr>
        <p:grpSp>
          <p:nvGrpSpPr>
            <p:cNvPr id="5" name="Group 35"/>
            <p:cNvGrpSpPr>
              <a:grpSpLocks/>
            </p:cNvGrpSpPr>
            <p:nvPr/>
          </p:nvGrpSpPr>
          <p:grpSpPr bwMode="auto">
            <a:xfrm>
              <a:off x="3072" y="1824"/>
              <a:ext cx="1488" cy="816"/>
              <a:chOff x="1008" y="816"/>
              <a:chExt cx="1008" cy="816"/>
            </a:xfrm>
          </p:grpSpPr>
          <p:sp>
            <p:nvSpPr>
              <p:cNvPr id="8236" name="Rectangle 36"/>
              <p:cNvSpPr>
                <a:spLocks noChangeArrowheads="1"/>
              </p:cNvSpPr>
              <p:nvPr/>
            </p:nvSpPr>
            <p:spPr bwMode="auto">
              <a:xfrm>
                <a:off x="1008" y="864"/>
                <a:ext cx="1008" cy="768"/>
              </a:xfrm>
              <a:prstGeom prst="rect">
                <a:avLst/>
              </a:prstGeom>
              <a:noFill/>
              <a:ln w="9525">
                <a:solidFill>
                  <a:schemeClr val="tx1"/>
                </a:solidFill>
                <a:miter lim="800000"/>
                <a:headEnd/>
                <a:tailEnd/>
              </a:ln>
            </p:spPr>
            <p:txBody>
              <a:bodyPr wrap="none" anchor="ctr"/>
              <a:lstStyle/>
              <a:p>
                <a:endParaRPr lang="en-US"/>
              </a:p>
            </p:txBody>
          </p:sp>
          <p:sp>
            <p:nvSpPr>
              <p:cNvPr id="8237" name="Line 37"/>
              <p:cNvSpPr>
                <a:spLocks noChangeShapeType="1"/>
              </p:cNvSpPr>
              <p:nvPr/>
            </p:nvSpPr>
            <p:spPr bwMode="auto">
              <a:xfrm>
                <a:off x="1008" y="1056"/>
                <a:ext cx="1008" cy="0"/>
              </a:xfrm>
              <a:prstGeom prst="line">
                <a:avLst/>
              </a:prstGeom>
              <a:noFill/>
              <a:ln w="9525">
                <a:solidFill>
                  <a:schemeClr val="tx1"/>
                </a:solidFill>
                <a:round/>
                <a:headEnd/>
                <a:tailEnd/>
              </a:ln>
            </p:spPr>
            <p:txBody>
              <a:bodyPr/>
              <a:lstStyle/>
              <a:p>
                <a:endParaRPr lang="en-US"/>
              </a:p>
            </p:txBody>
          </p:sp>
          <p:sp>
            <p:nvSpPr>
              <p:cNvPr id="8238" name="Line 38"/>
              <p:cNvSpPr>
                <a:spLocks noChangeShapeType="1"/>
              </p:cNvSpPr>
              <p:nvPr/>
            </p:nvSpPr>
            <p:spPr bwMode="auto">
              <a:xfrm>
                <a:off x="1008" y="1248"/>
                <a:ext cx="1008" cy="0"/>
              </a:xfrm>
              <a:prstGeom prst="line">
                <a:avLst/>
              </a:prstGeom>
              <a:noFill/>
              <a:ln w="9525">
                <a:solidFill>
                  <a:schemeClr val="tx1"/>
                </a:solidFill>
                <a:round/>
                <a:headEnd/>
                <a:tailEnd/>
              </a:ln>
            </p:spPr>
            <p:txBody>
              <a:bodyPr/>
              <a:lstStyle/>
              <a:p>
                <a:endParaRPr lang="en-US"/>
              </a:p>
            </p:txBody>
          </p:sp>
          <p:sp>
            <p:nvSpPr>
              <p:cNvPr id="8239" name="Text Box 39"/>
              <p:cNvSpPr txBox="1">
                <a:spLocks noChangeArrowheads="1"/>
              </p:cNvSpPr>
              <p:nvPr/>
            </p:nvSpPr>
            <p:spPr bwMode="auto">
              <a:xfrm>
                <a:off x="1392" y="816"/>
                <a:ext cx="336" cy="233"/>
              </a:xfrm>
              <a:prstGeom prst="rect">
                <a:avLst/>
              </a:prstGeom>
              <a:noFill/>
              <a:ln w="9525">
                <a:noFill/>
                <a:miter lim="800000"/>
                <a:headEnd/>
                <a:tailEnd/>
              </a:ln>
            </p:spPr>
            <p:txBody>
              <a:bodyPr>
                <a:spAutoFit/>
              </a:bodyPr>
              <a:lstStyle/>
              <a:p>
                <a:pPr>
                  <a:spcBef>
                    <a:spcPct val="50000"/>
                  </a:spcBef>
                </a:pPr>
                <a:endParaRPr lang="en-GB">
                  <a:latin typeface="Arial" charset="0"/>
                </a:endParaRPr>
              </a:p>
            </p:txBody>
          </p:sp>
          <p:sp>
            <p:nvSpPr>
              <p:cNvPr id="8240" name="Text Box 40"/>
              <p:cNvSpPr txBox="1">
                <a:spLocks noChangeArrowheads="1"/>
              </p:cNvSpPr>
              <p:nvPr/>
            </p:nvSpPr>
            <p:spPr bwMode="auto">
              <a:xfrm>
                <a:off x="1392" y="1008"/>
                <a:ext cx="336" cy="233"/>
              </a:xfrm>
              <a:prstGeom prst="rect">
                <a:avLst/>
              </a:prstGeom>
              <a:noFill/>
              <a:ln w="9525">
                <a:noFill/>
                <a:miter lim="800000"/>
                <a:headEnd/>
                <a:tailEnd/>
              </a:ln>
            </p:spPr>
            <p:txBody>
              <a:bodyPr>
                <a:spAutoFit/>
              </a:bodyPr>
              <a:lstStyle/>
              <a:p>
                <a:pPr>
                  <a:spcBef>
                    <a:spcPct val="50000"/>
                  </a:spcBef>
                </a:pPr>
                <a:endParaRPr lang="en-GB">
                  <a:latin typeface="Arial" charset="0"/>
                </a:endParaRPr>
              </a:p>
            </p:txBody>
          </p:sp>
          <p:sp>
            <p:nvSpPr>
              <p:cNvPr id="8241" name="Text Box 41"/>
              <p:cNvSpPr txBox="1">
                <a:spLocks noChangeArrowheads="1"/>
              </p:cNvSpPr>
              <p:nvPr/>
            </p:nvSpPr>
            <p:spPr bwMode="auto">
              <a:xfrm>
                <a:off x="1392" y="1200"/>
                <a:ext cx="336" cy="233"/>
              </a:xfrm>
              <a:prstGeom prst="rect">
                <a:avLst/>
              </a:prstGeom>
              <a:noFill/>
              <a:ln w="9525">
                <a:noFill/>
                <a:miter lim="800000"/>
                <a:headEnd/>
                <a:tailEnd/>
              </a:ln>
            </p:spPr>
            <p:txBody>
              <a:bodyPr>
                <a:spAutoFit/>
              </a:bodyPr>
              <a:lstStyle/>
              <a:p>
                <a:pPr>
                  <a:spcBef>
                    <a:spcPct val="50000"/>
                  </a:spcBef>
                </a:pPr>
                <a:endParaRPr lang="en-GB">
                  <a:latin typeface="Arial" charset="0"/>
                </a:endParaRPr>
              </a:p>
            </p:txBody>
          </p:sp>
          <p:sp>
            <p:nvSpPr>
              <p:cNvPr id="8242" name="Line 42"/>
              <p:cNvSpPr>
                <a:spLocks noChangeShapeType="1"/>
              </p:cNvSpPr>
              <p:nvPr/>
            </p:nvSpPr>
            <p:spPr bwMode="auto">
              <a:xfrm>
                <a:off x="1008" y="1440"/>
                <a:ext cx="1008" cy="0"/>
              </a:xfrm>
              <a:prstGeom prst="line">
                <a:avLst/>
              </a:prstGeom>
              <a:noFill/>
              <a:ln w="9525">
                <a:solidFill>
                  <a:schemeClr val="tx1"/>
                </a:solidFill>
                <a:round/>
                <a:headEnd/>
                <a:tailEnd/>
              </a:ln>
            </p:spPr>
            <p:txBody>
              <a:bodyPr/>
              <a:lstStyle/>
              <a:p>
                <a:endParaRPr lang="en-US"/>
              </a:p>
            </p:txBody>
          </p:sp>
        </p:grpSp>
        <p:sp>
          <p:nvSpPr>
            <p:cNvPr id="8232" name="Text Box 43"/>
            <p:cNvSpPr txBox="1">
              <a:spLocks noChangeArrowheads="1"/>
            </p:cNvSpPr>
            <p:nvPr/>
          </p:nvSpPr>
          <p:spPr bwMode="auto">
            <a:xfrm>
              <a:off x="3072" y="1872"/>
              <a:ext cx="1440" cy="233"/>
            </a:xfrm>
            <a:prstGeom prst="rect">
              <a:avLst/>
            </a:prstGeom>
            <a:noFill/>
            <a:ln w="9525">
              <a:noFill/>
              <a:miter lim="800000"/>
              <a:headEnd/>
              <a:tailEnd/>
            </a:ln>
          </p:spPr>
          <p:txBody>
            <a:bodyPr>
              <a:spAutoFit/>
            </a:bodyPr>
            <a:lstStyle/>
            <a:p>
              <a:pPr>
                <a:spcBef>
                  <a:spcPct val="50000"/>
                </a:spcBef>
              </a:pPr>
              <a:r>
                <a:rPr lang="en-GB" b="1"/>
                <a:t>Class Child</a:t>
              </a:r>
            </a:p>
          </p:txBody>
        </p:sp>
        <p:sp>
          <p:nvSpPr>
            <p:cNvPr id="8233" name="Text Box 44"/>
            <p:cNvSpPr txBox="1">
              <a:spLocks noChangeArrowheads="1"/>
            </p:cNvSpPr>
            <p:nvPr/>
          </p:nvSpPr>
          <p:spPr bwMode="auto">
            <a:xfrm>
              <a:off x="3072" y="2054"/>
              <a:ext cx="1200" cy="233"/>
            </a:xfrm>
            <a:prstGeom prst="rect">
              <a:avLst/>
            </a:prstGeom>
            <a:noFill/>
            <a:ln w="9525">
              <a:noFill/>
              <a:miter lim="800000"/>
              <a:headEnd/>
              <a:tailEnd/>
            </a:ln>
          </p:spPr>
          <p:txBody>
            <a:bodyPr>
              <a:spAutoFit/>
            </a:bodyPr>
            <a:lstStyle/>
            <a:p>
              <a:pPr>
                <a:spcBef>
                  <a:spcPct val="50000"/>
                </a:spcBef>
              </a:pPr>
              <a:r>
                <a:rPr lang="en-GB" b="1"/>
                <a:t>Attrs …</a:t>
              </a:r>
            </a:p>
          </p:txBody>
        </p:sp>
        <p:sp>
          <p:nvSpPr>
            <p:cNvPr id="8234" name="Text Box 45"/>
            <p:cNvSpPr txBox="1">
              <a:spLocks noChangeArrowheads="1"/>
            </p:cNvSpPr>
            <p:nvPr/>
          </p:nvSpPr>
          <p:spPr bwMode="auto">
            <a:xfrm>
              <a:off x="3072" y="2246"/>
              <a:ext cx="1200" cy="233"/>
            </a:xfrm>
            <a:prstGeom prst="rect">
              <a:avLst/>
            </a:prstGeom>
            <a:noFill/>
            <a:ln w="9525">
              <a:noFill/>
              <a:miter lim="800000"/>
              <a:headEnd/>
              <a:tailEnd/>
            </a:ln>
          </p:spPr>
          <p:txBody>
            <a:bodyPr>
              <a:spAutoFit/>
            </a:bodyPr>
            <a:lstStyle/>
            <a:p>
              <a:pPr>
                <a:spcBef>
                  <a:spcPct val="50000"/>
                </a:spcBef>
              </a:pPr>
              <a:r>
                <a:rPr lang="en-GB" b="1"/>
                <a:t>Methods …</a:t>
              </a:r>
            </a:p>
          </p:txBody>
        </p:sp>
        <p:sp>
          <p:nvSpPr>
            <p:cNvPr id="8235" name="Text Box 46"/>
            <p:cNvSpPr txBox="1">
              <a:spLocks noChangeArrowheads="1"/>
            </p:cNvSpPr>
            <p:nvPr/>
          </p:nvSpPr>
          <p:spPr bwMode="auto">
            <a:xfrm>
              <a:off x="3072" y="2438"/>
              <a:ext cx="1200" cy="233"/>
            </a:xfrm>
            <a:prstGeom prst="rect">
              <a:avLst/>
            </a:prstGeom>
            <a:noFill/>
            <a:ln w="9525">
              <a:noFill/>
              <a:miter lim="800000"/>
              <a:headEnd/>
              <a:tailEnd/>
            </a:ln>
          </p:spPr>
          <p:txBody>
            <a:bodyPr>
              <a:spAutoFit/>
            </a:bodyPr>
            <a:lstStyle/>
            <a:p>
              <a:pPr>
                <a:spcBef>
                  <a:spcPct val="50000"/>
                </a:spcBef>
              </a:pPr>
              <a:r>
                <a:rPr lang="en-GB" b="1"/>
                <a:t>Inv: C</a:t>
              </a:r>
            </a:p>
          </p:txBody>
        </p:sp>
      </p:grpSp>
      <p:grpSp>
        <p:nvGrpSpPr>
          <p:cNvPr id="6" name="Group 48"/>
          <p:cNvGrpSpPr>
            <a:grpSpLocks/>
          </p:cNvGrpSpPr>
          <p:nvPr/>
        </p:nvGrpSpPr>
        <p:grpSpPr bwMode="auto">
          <a:xfrm>
            <a:off x="6553200" y="2514602"/>
            <a:ext cx="2362200" cy="1344613"/>
            <a:chOff x="1200" y="1824"/>
            <a:chExt cx="1488" cy="847"/>
          </a:xfrm>
        </p:grpSpPr>
        <p:grpSp>
          <p:nvGrpSpPr>
            <p:cNvPr id="7" name="Group 49"/>
            <p:cNvGrpSpPr>
              <a:grpSpLocks/>
            </p:cNvGrpSpPr>
            <p:nvPr/>
          </p:nvGrpSpPr>
          <p:grpSpPr bwMode="auto">
            <a:xfrm>
              <a:off x="1200" y="1824"/>
              <a:ext cx="1488" cy="816"/>
              <a:chOff x="1008" y="816"/>
              <a:chExt cx="1008" cy="816"/>
            </a:xfrm>
          </p:grpSpPr>
          <p:sp>
            <p:nvSpPr>
              <p:cNvPr id="8224" name="Rectangle 50"/>
              <p:cNvSpPr>
                <a:spLocks noChangeArrowheads="1"/>
              </p:cNvSpPr>
              <p:nvPr/>
            </p:nvSpPr>
            <p:spPr bwMode="auto">
              <a:xfrm>
                <a:off x="1008" y="864"/>
                <a:ext cx="1008" cy="768"/>
              </a:xfrm>
              <a:prstGeom prst="rect">
                <a:avLst/>
              </a:prstGeom>
              <a:noFill/>
              <a:ln w="9525">
                <a:solidFill>
                  <a:schemeClr val="tx1"/>
                </a:solidFill>
                <a:miter lim="800000"/>
                <a:headEnd/>
                <a:tailEnd/>
              </a:ln>
            </p:spPr>
            <p:txBody>
              <a:bodyPr wrap="none" anchor="ctr"/>
              <a:lstStyle/>
              <a:p>
                <a:endParaRPr lang="en-US"/>
              </a:p>
            </p:txBody>
          </p:sp>
          <p:sp>
            <p:nvSpPr>
              <p:cNvPr id="8225" name="Line 51"/>
              <p:cNvSpPr>
                <a:spLocks noChangeShapeType="1"/>
              </p:cNvSpPr>
              <p:nvPr/>
            </p:nvSpPr>
            <p:spPr bwMode="auto">
              <a:xfrm>
                <a:off x="1008" y="1056"/>
                <a:ext cx="1008" cy="0"/>
              </a:xfrm>
              <a:prstGeom prst="line">
                <a:avLst/>
              </a:prstGeom>
              <a:noFill/>
              <a:ln w="9525">
                <a:solidFill>
                  <a:schemeClr val="tx1"/>
                </a:solidFill>
                <a:round/>
                <a:headEnd/>
                <a:tailEnd/>
              </a:ln>
            </p:spPr>
            <p:txBody>
              <a:bodyPr/>
              <a:lstStyle/>
              <a:p>
                <a:endParaRPr lang="en-US"/>
              </a:p>
            </p:txBody>
          </p:sp>
          <p:sp>
            <p:nvSpPr>
              <p:cNvPr id="8226" name="Line 52"/>
              <p:cNvSpPr>
                <a:spLocks noChangeShapeType="1"/>
              </p:cNvSpPr>
              <p:nvPr/>
            </p:nvSpPr>
            <p:spPr bwMode="auto">
              <a:xfrm>
                <a:off x="1008" y="1248"/>
                <a:ext cx="1008" cy="0"/>
              </a:xfrm>
              <a:prstGeom prst="line">
                <a:avLst/>
              </a:prstGeom>
              <a:noFill/>
              <a:ln w="9525">
                <a:solidFill>
                  <a:schemeClr val="tx1"/>
                </a:solidFill>
                <a:round/>
                <a:headEnd/>
                <a:tailEnd/>
              </a:ln>
            </p:spPr>
            <p:txBody>
              <a:bodyPr/>
              <a:lstStyle/>
              <a:p>
                <a:endParaRPr lang="en-US"/>
              </a:p>
            </p:txBody>
          </p:sp>
          <p:sp>
            <p:nvSpPr>
              <p:cNvPr id="8227" name="Text Box 53"/>
              <p:cNvSpPr txBox="1">
                <a:spLocks noChangeArrowheads="1"/>
              </p:cNvSpPr>
              <p:nvPr/>
            </p:nvSpPr>
            <p:spPr bwMode="auto">
              <a:xfrm>
                <a:off x="1392" y="816"/>
                <a:ext cx="336" cy="233"/>
              </a:xfrm>
              <a:prstGeom prst="rect">
                <a:avLst/>
              </a:prstGeom>
              <a:noFill/>
              <a:ln w="9525">
                <a:noFill/>
                <a:miter lim="800000"/>
                <a:headEnd/>
                <a:tailEnd/>
              </a:ln>
            </p:spPr>
            <p:txBody>
              <a:bodyPr>
                <a:spAutoFit/>
              </a:bodyPr>
              <a:lstStyle/>
              <a:p>
                <a:pPr>
                  <a:spcBef>
                    <a:spcPct val="50000"/>
                  </a:spcBef>
                </a:pPr>
                <a:endParaRPr lang="en-GB">
                  <a:latin typeface="Arial" charset="0"/>
                </a:endParaRPr>
              </a:p>
            </p:txBody>
          </p:sp>
          <p:sp>
            <p:nvSpPr>
              <p:cNvPr id="8228" name="Text Box 54"/>
              <p:cNvSpPr txBox="1">
                <a:spLocks noChangeArrowheads="1"/>
              </p:cNvSpPr>
              <p:nvPr/>
            </p:nvSpPr>
            <p:spPr bwMode="auto">
              <a:xfrm>
                <a:off x="1392" y="1008"/>
                <a:ext cx="336" cy="233"/>
              </a:xfrm>
              <a:prstGeom prst="rect">
                <a:avLst/>
              </a:prstGeom>
              <a:noFill/>
              <a:ln w="9525">
                <a:noFill/>
                <a:miter lim="800000"/>
                <a:headEnd/>
                <a:tailEnd/>
              </a:ln>
            </p:spPr>
            <p:txBody>
              <a:bodyPr>
                <a:spAutoFit/>
              </a:bodyPr>
              <a:lstStyle/>
              <a:p>
                <a:pPr>
                  <a:spcBef>
                    <a:spcPct val="50000"/>
                  </a:spcBef>
                </a:pPr>
                <a:endParaRPr lang="en-GB">
                  <a:latin typeface="Arial" charset="0"/>
                </a:endParaRPr>
              </a:p>
            </p:txBody>
          </p:sp>
          <p:sp>
            <p:nvSpPr>
              <p:cNvPr id="8229" name="Text Box 55"/>
              <p:cNvSpPr txBox="1">
                <a:spLocks noChangeArrowheads="1"/>
              </p:cNvSpPr>
              <p:nvPr/>
            </p:nvSpPr>
            <p:spPr bwMode="auto">
              <a:xfrm>
                <a:off x="1392" y="1200"/>
                <a:ext cx="336" cy="233"/>
              </a:xfrm>
              <a:prstGeom prst="rect">
                <a:avLst/>
              </a:prstGeom>
              <a:noFill/>
              <a:ln w="9525">
                <a:noFill/>
                <a:miter lim="800000"/>
                <a:headEnd/>
                <a:tailEnd/>
              </a:ln>
            </p:spPr>
            <p:txBody>
              <a:bodyPr>
                <a:spAutoFit/>
              </a:bodyPr>
              <a:lstStyle/>
              <a:p>
                <a:pPr>
                  <a:spcBef>
                    <a:spcPct val="50000"/>
                  </a:spcBef>
                </a:pPr>
                <a:endParaRPr lang="en-GB">
                  <a:latin typeface="Arial" charset="0"/>
                </a:endParaRPr>
              </a:p>
            </p:txBody>
          </p:sp>
          <p:sp>
            <p:nvSpPr>
              <p:cNvPr id="8230" name="Line 56"/>
              <p:cNvSpPr>
                <a:spLocks noChangeShapeType="1"/>
              </p:cNvSpPr>
              <p:nvPr/>
            </p:nvSpPr>
            <p:spPr bwMode="auto">
              <a:xfrm>
                <a:off x="1008" y="1440"/>
                <a:ext cx="1008" cy="0"/>
              </a:xfrm>
              <a:prstGeom prst="line">
                <a:avLst/>
              </a:prstGeom>
              <a:noFill/>
              <a:ln w="9525">
                <a:solidFill>
                  <a:schemeClr val="tx1"/>
                </a:solidFill>
                <a:round/>
                <a:headEnd/>
                <a:tailEnd/>
              </a:ln>
            </p:spPr>
            <p:txBody>
              <a:bodyPr/>
              <a:lstStyle/>
              <a:p>
                <a:endParaRPr lang="en-US"/>
              </a:p>
            </p:txBody>
          </p:sp>
        </p:grpSp>
        <p:sp>
          <p:nvSpPr>
            <p:cNvPr id="8220" name="Text Box 57"/>
            <p:cNvSpPr txBox="1">
              <a:spLocks noChangeArrowheads="1"/>
            </p:cNvSpPr>
            <p:nvPr/>
          </p:nvSpPr>
          <p:spPr bwMode="auto">
            <a:xfrm>
              <a:off x="1200" y="1872"/>
              <a:ext cx="1440" cy="233"/>
            </a:xfrm>
            <a:prstGeom prst="rect">
              <a:avLst/>
            </a:prstGeom>
            <a:noFill/>
            <a:ln w="9525">
              <a:noFill/>
              <a:miter lim="800000"/>
              <a:headEnd/>
              <a:tailEnd/>
            </a:ln>
          </p:spPr>
          <p:txBody>
            <a:bodyPr>
              <a:spAutoFit/>
            </a:bodyPr>
            <a:lstStyle/>
            <a:p>
              <a:pPr>
                <a:spcBef>
                  <a:spcPct val="50000"/>
                </a:spcBef>
              </a:pPr>
              <a:r>
                <a:rPr lang="en-GB" b="1"/>
                <a:t>Class Parent</a:t>
              </a:r>
            </a:p>
          </p:txBody>
        </p:sp>
        <p:sp>
          <p:nvSpPr>
            <p:cNvPr id="8221" name="Text Box 58"/>
            <p:cNvSpPr txBox="1">
              <a:spLocks noChangeArrowheads="1"/>
            </p:cNvSpPr>
            <p:nvPr/>
          </p:nvSpPr>
          <p:spPr bwMode="auto">
            <a:xfrm>
              <a:off x="1200" y="2054"/>
              <a:ext cx="1200" cy="233"/>
            </a:xfrm>
            <a:prstGeom prst="rect">
              <a:avLst/>
            </a:prstGeom>
            <a:noFill/>
            <a:ln w="9525">
              <a:noFill/>
              <a:miter lim="800000"/>
              <a:headEnd/>
              <a:tailEnd/>
            </a:ln>
          </p:spPr>
          <p:txBody>
            <a:bodyPr>
              <a:spAutoFit/>
            </a:bodyPr>
            <a:lstStyle/>
            <a:p>
              <a:pPr>
                <a:spcBef>
                  <a:spcPct val="50000"/>
                </a:spcBef>
              </a:pPr>
              <a:r>
                <a:rPr lang="en-GB" b="1"/>
                <a:t>Attrs …</a:t>
              </a:r>
            </a:p>
          </p:txBody>
        </p:sp>
        <p:sp>
          <p:nvSpPr>
            <p:cNvPr id="8222" name="Text Box 59"/>
            <p:cNvSpPr txBox="1">
              <a:spLocks noChangeArrowheads="1"/>
            </p:cNvSpPr>
            <p:nvPr/>
          </p:nvSpPr>
          <p:spPr bwMode="auto">
            <a:xfrm>
              <a:off x="1200" y="2246"/>
              <a:ext cx="1200" cy="233"/>
            </a:xfrm>
            <a:prstGeom prst="rect">
              <a:avLst/>
            </a:prstGeom>
            <a:noFill/>
            <a:ln w="9525">
              <a:noFill/>
              <a:miter lim="800000"/>
              <a:headEnd/>
              <a:tailEnd/>
            </a:ln>
          </p:spPr>
          <p:txBody>
            <a:bodyPr>
              <a:spAutoFit/>
            </a:bodyPr>
            <a:lstStyle/>
            <a:p>
              <a:pPr>
                <a:spcBef>
                  <a:spcPct val="50000"/>
                </a:spcBef>
              </a:pPr>
              <a:r>
                <a:rPr lang="en-GB" b="1"/>
                <a:t>Methods …</a:t>
              </a:r>
            </a:p>
          </p:txBody>
        </p:sp>
        <p:sp>
          <p:nvSpPr>
            <p:cNvPr id="8223" name="Text Box 60"/>
            <p:cNvSpPr txBox="1">
              <a:spLocks noChangeArrowheads="1"/>
            </p:cNvSpPr>
            <p:nvPr/>
          </p:nvSpPr>
          <p:spPr bwMode="auto">
            <a:xfrm>
              <a:off x="1200" y="2438"/>
              <a:ext cx="1200" cy="233"/>
            </a:xfrm>
            <a:prstGeom prst="rect">
              <a:avLst/>
            </a:prstGeom>
            <a:noFill/>
            <a:ln w="9525">
              <a:noFill/>
              <a:miter lim="800000"/>
              <a:headEnd/>
              <a:tailEnd/>
            </a:ln>
          </p:spPr>
          <p:txBody>
            <a:bodyPr>
              <a:spAutoFit/>
            </a:bodyPr>
            <a:lstStyle/>
            <a:p>
              <a:pPr>
                <a:spcBef>
                  <a:spcPct val="50000"/>
                </a:spcBef>
              </a:pPr>
              <a:r>
                <a:rPr lang="en-GB" b="1"/>
                <a:t>Inv: P</a:t>
              </a:r>
            </a:p>
          </p:txBody>
        </p:sp>
      </p:grpSp>
      <p:grpSp>
        <p:nvGrpSpPr>
          <p:cNvPr id="8" name="Group 61"/>
          <p:cNvGrpSpPr>
            <a:grpSpLocks/>
          </p:cNvGrpSpPr>
          <p:nvPr/>
        </p:nvGrpSpPr>
        <p:grpSpPr bwMode="auto">
          <a:xfrm>
            <a:off x="6553200" y="4267202"/>
            <a:ext cx="2362200" cy="1344613"/>
            <a:chOff x="3072" y="1824"/>
            <a:chExt cx="1488" cy="847"/>
          </a:xfrm>
        </p:grpSpPr>
        <p:grpSp>
          <p:nvGrpSpPr>
            <p:cNvPr id="9" name="Group 62"/>
            <p:cNvGrpSpPr>
              <a:grpSpLocks/>
            </p:cNvGrpSpPr>
            <p:nvPr/>
          </p:nvGrpSpPr>
          <p:grpSpPr bwMode="auto">
            <a:xfrm>
              <a:off x="3072" y="1824"/>
              <a:ext cx="1488" cy="816"/>
              <a:chOff x="1008" y="816"/>
              <a:chExt cx="1008" cy="816"/>
            </a:xfrm>
          </p:grpSpPr>
          <p:sp>
            <p:nvSpPr>
              <p:cNvPr id="8212" name="Rectangle 63"/>
              <p:cNvSpPr>
                <a:spLocks noChangeArrowheads="1"/>
              </p:cNvSpPr>
              <p:nvPr/>
            </p:nvSpPr>
            <p:spPr bwMode="auto">
              <a:xfrm>
                <a:off x="1008" y="864"/>
                <a:ext cx="1008" cy="768"/>
              </a:xfrm>
              <a:prstGeom prst="rect">
                <a:avLst/>
              </a:prstGeom>
              <a:noFill/>
              <a:ln w="9525">
                <a:solidFill>
                  <a:schemeClr val="tx1"/>
                </a:solidFill>
                <a:miter lim="800000"/>
                <a:headEnd/>
                <a:tailEnd/>
              </a:ln>
            </p:spPr>
            <p:txBody>
              <a:bodyPr wrap="none" anchor="ctr"/>
              <a:lstStyle/>
              <a:p>
                <a:endParaRPr lang="en-US"/>
              </a:p>
            </p:txBody>
          </p:sp>
          <p:sp>
            <p:nvSpPr>
              <p:cNvPr id="8213" name="Line 64"/>
              <p:cNvSpPr>
                <a:spLocks noChangeShapeType="1"/>
              </p:cNvSpPr>
              <p:nvPr/>
            </p:nvSpPr>
            <p:spPr bwMode="auto">
              <a:xfrm>
                <a:off x="1008" y="1056"/>
                <a:ext cx="1008" cy="0"/>
              </a:xfrm>
              <a:prstGeom prst="line">
                <a:avLst/>
              </a:prstGeom>
              <a:noFill/>
              <a:ln w="9525">
                <a:solidFill>
                  <a:schemeClr val="tx1"/>
                </a:solidFill>
                <a:round/>
                <a:headEnd/>
                <a:tailEnd/>
              </a:ln>
            </p:spPr>
            <p:txBody>
              <a:bodyPr/>
              <a:lstStyle/>
              <a:p>
                <a:endParaRPr lang="en-US"/>
              </a:p>
            </p:txBody>
          </p:sp>
          <p:sp>
            <p:nvSpPr>
              <p:cNvPr id="8214" name="Line 65"/>
              <p:cNvSpPr>
                <a:spLocks noChangeShapeType="1"/>
              </p:cNvSpPr>
              <p:nvPr/>
            </p:nvSpPr>
            <p:spPr bwMode="auto">
              <a:xfrm>
                <a:off x="1008" y="1248"/>
                <a:ext cx="1008" cy="0"/>
              </a:xfrm>
              <a:prstGeom prst="line">
                <a:avLst/>
              </a:prstGeom>
              <a:noFill/>
              <a:ln w="9525">
                <a:solidFill>
                  <a:schemeClr val="tx1"/>
                </a:solidFill>
                <a:round/>
                <a:headEnd/>
                <a:tailEnd/>
              </a:ln>
            </p:spPr>
            <p:txBody>
              <a:bodyPr/>
              <a:lstStyle/>
              <a:p>
                <a:endParaRPr lang="en-US"/>
              </a:p>
            </p:txBody>
          </p:sp>
          <p:sp>
            <p:nvSpPr>
              <p:cNvPr id="8215" name="Text Box 66"/>
              <p:cNvSpPr txBox="1">
                <a:spLocks noChangeArrowheads="1"/>
              </p:cNvSpPr>
              <p:nvPr/>
            </p:nvSpPr>
            <p:spPr bwMode="auto">
              <a:xfrm>
                <a:off x="1392" y="816"/>
                <a:ext cx="336" cy="233"/>
              </a:xfrm>
              <a:prstGeom prst="rect">
                <a:avLst/>
              </a:prstGeom>
              <a:noFill/>
              <a:ln w="9525">
                <a:noFill/>
                <a:miter lim="800000"/>
                <a:headEnd/>
                <a:tailEnd/>
              </a:ln>
            </p:spPr>
            <p:txBody>
              <a:bodyPr>
                <a:spAutoFit/>
              </a:bodyPr>
              <a:lstStyle/>
              <a:p>
                <a:pPr>
                  <a:spcBef>
                    <a:spcPct val="50000"/>
                  </a:spcBef>
                </a:pPr>
                <a:endParaRPr lang="en-GB">
                  <a:latin typeface="Arial" charset="0"/>
                </a:endParaRPr>
              </a:p>
            </p:txBody>
          </p:sp>
          <p:sp>
            <p:nvSpPr>
              <p:cNvPr id="8216" name="Text Box 67"/>
              <p:cNvSpPr txBox="1">
                <a:spLocks noChangeArrowheads="1"/>
              </p:cNvSpPr>
              <p:nvPr/>
            </p:nvSpPr>
            <p:spPr bwMode="auto">
              <a:xfrm>
                <a:off x="1392" y="1008"/>
                <a:ext cx="336" cy="233"/>
              </a:xfrm>
              <a:prstGeom prst="rect">
                <a:avLst/>
              </a:prstGeom>
              <a:noFill/>
              <a:ln w="9525">
                <a:noFill/>
                <a:miter lim="800000"/>
                <a:headEnd/>
                <a:tailEnd/>
              </a:ln>
            </p:spPr>
            <p:txBody>
              <a:bodyPr>
                <a:spAutoFit/>
              </a:bodyPr>
              <a:lstStyle/>
              <a:p>
                <a:pPr>
                  <a:spcBef>
                    <a:spcPct val="50000"/>
                  </a:spcBef>
                </a:pPr>
                <a:endParaRPr lang="en-GB">
                  <a:latin typeface="Arial" charset="0"/>
                </a:endParaRPr>
              </a:p>
            </p:txBody>
          </p:sp>
          <p:sp>
            <p:nvSpPr>
              <p:cNvPr id="8217" name="Text Box 68"/>
              <p:cNvSpPr txBox="1">
                <a:spLocks noChangeArrowheads="1"/>
              </p:cNvSpPr>
              <p:nvPr/>
            </p:nvSpPr>
            <p:spPr bwMode="auto">
              <a:xfrm>
                <a:off x="1392" y="1200"/>
                <a:ext cx="336" cy="233"/>
              </a:xfrm>
              <a:prstGeom prst="rect">
                <a:avLst/>
              </a:prstGeom>
              <a:noFill/>
              <a:ln w="9525">
                <a:noFill/>
                <a:miter lim="800000"/>
                <a:headEnd/>
                <a:tailEnd/>
              </a:ln>
            </p:spPr>
            <p:txBody>
              <a:bodyPr>
                <a:spAutoFit/>
              </a:bodyPr>
              <a:lstStyle/>
              <a:p>
                <a:pPr>
                  <a:spcBef>
                    <a:spcPct val="50000"/>
                  </a:spcBef>
                </a:pPr>
                <a:endParaRPr lang="en-GB">
                  <a:latin typeface="Arial" charset="0"/>
                </a:endParaRPr>
              </a:p>
            </p:txBody>
          </p:sp>
          <p:sp>
            <p:nvSpPr>
              <p:cNvPr id="8218" name="Line 69"/>
              <p:cNvSpPr>
                <a:spLocks noChangeShapeType="1"/>
              </p:cNvSpPr>
              <p:nvPr/>
            </p:nvSpPr>
            <p:spPr bwMode="auto">
              <a:xfrm>
                <a:off x="1008" y="1440"/>
                <a:ext cx="1008" cy="0"/>
              </a:xfrm>
              <a:prstGeom prst="line">
                <a:avLst/>
              </a:prstGeom>
              <a:noFill/>
              <a:ln w="9525">
                <a:solidFill>
                  <a:schemeClr val="tx1"/>
                </a:solidFill>
                <a:round/>
                <a:headEnd/>
                <a:tailEnd/>
              </a:ln>
            </p:spPr>
            <p:txBody>
              <a:bodyPr/>
              <a:lstStyle/>
              <a:p>
                <a:endParaRPr lang="en-US"/>
              </a:p>
            </p:txBody>
          </p:sp>
        </p:grpSp>
        <p:sp>
          <p:nvSpPr>
            <p:cNvPr id="8208" name="Text Box 70"/>
            <p:cNvSpPr txBox="1">
              <a:spLocks noChangeArrowheads="1"/>
            </p:cNvSpPr>
            <p:nvPr/>
          </p:nvSpPr>
          <p:spPr bwMode="auto">
            <a:xfrm>
              <a:off x="3072" y="1872"/>
              <a:ext cx="1440" cy="233"/>
            </a:xfrm>
            <a:prstGeom prst="rect">
              <a:avLst/>
            </a:prstGeom>
            <a:noFill/>
            <a:ln w="9525">
              <a:noFill/>
              <a:miter lim="800000"/>
              <a:headEnd/>
              <a:tailEnd/>
            </a:ln>
          </p:spPr>
          <p:txBody>
            <a:bodyPr>
              <a:spAutoFit/>
            </a:bodyPr>
            <a:lstStyle/>
            <a:p>
              <a:pPr>
                <a:spcBef>
                  <a:spcPct val="50000"/>
                </a:spcBef>
              </a:pPr>
              <a:r>
                <a:rPr lang="en-GB" b="1"/>
                <a:t>Class Child</a:t>
              </a:r>
            </a:p>
          </p:txBody>
        </p:sp>
        <p:sp>
          <p:nvSpPr>
            <p:cNvPr id="8209" name="Text Box 71"/>
            <p:cNvSpPr txBox="1">
              <a:spLocks noChangeArrowheads="1"/>
            </p:cNvSpPr>
            <p:nvPr/>
          </p:nvSpPr>
          <p:spPr bwMode="auto">
            <a:xfrm>
              <a:off x="3072" y="2054"/>
              <a:ext cx="1200" cy="233"/>
            </a:xfrm>
            <a:prstGeom prst="rect">
              <a:avLst/>
            </a:prstGeom>
            <a:noFill/>
            <a:ln w="9525">
              <a:noFill/>
              <a:miter lim="800000"/>
              <a:headEnd/>
              <a:tailEnd/>
            </a:ln>
          </p:spPr>
          <p:txBody>
            <a:bodyPr>
              <a:spAutoFit/>
            </a:bodyPr>
            <a:lstStyle/>
            <a:p>
              <a:pPr>
                <a:spcBef>
                  <a:spcPct val="50000"/>
                </a:spcBef>
              </a:pPr>
              <a:r>
                <a:rPr lang="en-GB" b="1"/>
                <a:t>Attrs …</a:t>
              </a:r>
            </a:p>
          </p:txBody>
        </p:sp>
        <p:sp>
          <p:nvSpPr>
            <p:cNvPr id="8210" name="Text Box 72"/>
            <p:cNvSpPr txBox="1">
              <a:spLocks noChangeArrowheads="1"/>
            </p:cNvSpPr>
            <p:nvPr/>
          </p:nvSpPr>
          <p:spPr bwMode="auto">
            <a:xfrm>
              <a:off x="3072" y="2246"/>
              <a:ext cx="1200" cy="233"/>
            </a:xfrm>
            <a:prstGeom prst="rect">
              <a:avLst/>
            </a:prstGeom>
            <a:noFill/>
            <a:ln w="9525">
              <a:noFill/>
              <a:miter lim="800000"/>
              <a:headEnd/>
              <a:tailEnd/>
            </a:ln>
          </p:spPr>
          <p:txBody>
            <a:bodyPr>
              <a:spAutoFit/>
            </a:bodyPr>
            <a:lstStyle/>
            <a:p>
              <a:pPr>
                <a:spcBef>
                  <a:spcPct val="50000"/>
                </a:spcBef>
              </a:pPr>
              <a:r>
                <a:rPr lang="en-GB" b="1"/>
                <a:t>Methods …</a:t>
              </a:r>
            </a:p>
          </p:txBody>
        </p:sp>
        <p:sp>
          <p:nvSpPr>
            <p:cNvPr id="8211" name="Text Box 73"/>
            <p:cNvSpPr txBox="1">
              <a:spLocks noChangeArrowheads="1"/>
            </p:cNvSpPr>
            <p:nvPr/>
          </p:nvSpPr>
          <p:spPr bwMode="auto">
            <a:xfrm>
              <a:off x="3072" y="2438"/>
              <a:ext cx="1200" cy="233"/>
            </a:xfrm>
            <a:prstGeom prst="rect">
              <a:avLst/>
            </a:prstGeom>
            <a:noFill/>
            <a:ln w="9525">
              <a:noFill/>
              <a:miter lim="800000"/>
              <a:headEnd/>
              <a:tailEnd/>
            </a:ln>
          </p:spPr>
          <p:txBody>
            <a:bodyPr>
              <a:spAutoFit/>
            </a:bodyPr>
            <a:lstStyle/>
            <a:p>
              <a:pPr>
                <a:spcBef>
                  <a:spcPct val="50000"/>
                </a:spcBef>
              </a:pPr>
              <a:r>
                <a:rPr lang="en-GB" b="1"/>
                <a:t>Inv: P </a:t>
              </a:r>
              <a:r>
                <a:rPr lang="en-GB" b="1">
                  <a:sym typeface="Symbol" pitchFamily="18" charset="2"/>
                </a:rPr>
                <a:t> </a:t>
              </a:r>
              <a:r>
                <a:rPr lang="en-GB" b="1"/>
                <a:t>C</a:t>
              </a:r>
            </a:p>
          </p:txBody>
        </p:sp>
      </p:grpSp>
      <p:grpSp>
        <p:nvGrpSpPr>
          <p:cNvPr id="10" name="Group 78"/>
          <p:cNvGrpSpPr>
            <a:grpSpLocks/>
          </p:cNvGrpSpPr>
          <p:nvPr/>
        </p:nvGrpSpPr>
        <p:grpSpPr bwMode="auto">
          <a:xfrm>
            <a:off x="7620000" y="3810000"/>
            <a:ext cx="304800" cy="533400"/>
            <a:chOff x="3840" y="2400"/>
            <a:chExt cx="192" cy="336"/>
          </a:xfrm>
        </p:grpSpPr>
        <p:sp>
          <p:nvSpPr>
            <p:cNvPr id="8205" name="Line 75"/>
            <p:cNvSpPr>
              <a:spLocks noChangeShapeType="1"/>
            </p:cNvSpPr>
            <p:nvPr/>
          </p:nvSpPr>
          <p:spPr bwMode="auto">
            <a:xfrm flipV="1">
              <a:off x="3936" y="2492"/>
              <a:ext cx="0" cy="244"/>
            </a:xfrm>
            <a:prstGeom prst="line">
              <a:avLst/>
            </a:prstGeom>
            <a:noFill/>
            <a:ln w="9525">
              <a:solidFill>
                <a:schemeClr val="tx1"/>
              </a:solidFill>
              <a:round/>
              <a:headEnd/>
              <a:tailEnd/>
            </a:ln>
          </p:spPr>
          <p:txBody>
            <a:bodyPr wrap="none" anchor="ctr"/>
            <a:lstStyle/>
            <a:p>
              <a:endParaRPr lang="en-US"/>
            </a:p>
          </p:txBody>
        </p:sp>
        <p:sp>
          <p:nvSpPr>
            <p:cNvPr id="8206" name="AutoShape 76"/>
            <p:cNvSpPr>
              <a:spLocks noChangeArrowheads="1"/>
            </p:cNvSpPr>
            <p:nvPr/>
          </p:nvSpPr>
          <p:spPr bwMode="auto">
            <a:xfrm>
              <a:off x="3840" y="2400"/>
              <a:ext cx="192" cy="92"/>
            </a:xfrm>
            <a:prstGeom prst="triangle">
              <a:avLst>
                <a:gd name="adj" fmla="val 50000"/>
              </a:avLst>
            </a:prstGeom>
            <a:noFill/>
            <a:ln w="9525">
              <a:solidFill>
                <a:schemeClr val="tx1"/>
              </a:solidFill>
              <a:miter lim="800000"/>
              <a:headEnd/>
              <a:tailEnd/>
            </a:ln>
          </p:spPr>
          <p:txBody>
            <a:bodyPr wrap="none" anchor="ctr"/>
            <a:lstStyle/>
            <a:p>
              <a:endParaRPr lang="en-US"/>
            </a:p>
          </p:txBody>
        </p:sp>
      </p:grpSp>
      <p:sp>
        <p:nvSpPr>
          <p:cNvPr id="33869" name="Text Box 77"/>
          <p:cNvSpPr txBox="1">
            <a:spLocks noChangeArrowheads="1"/>
          </p:cNvSpPr>
          <p:nvPr/>
        </p:nvSpPr>
        <p:spPr bwMode="auto">
          <a:xfrm>
            <a:off x="5715000" y="3794125"/>
            <a:ext cx="533400" cy="369332"/>
          </a:xfrm>
          <a:prstGeom prst="rect">
            <a:avLst/>
          </a:prstGeom>
          <a:noFill/>
          <a:ln w="9525">
            <a:noFill/>
            <a:miter lim="800000"/>
            <a:headEnd/>
            <a:tailEnd/>
          </a:ln>
        </p:spPr>
        <p:txBody>
          <a:bodyPr>
            <a:spAutoFit/>
          </a:bodyPr>
          <a:lstStyle/>
          <a:p>
            <a:pPr>
              <a:spcBef>
                <a:spcPct val="50000"/>
              </a:spcBef>
            </a:pPr>
            <a:r>
              <a:rPr lang="en-GB" b="1">
                <a:sym typeface="Symbol" pitchFamily="18" charset="2"/>
              </a:rPr>
              <a:t></a:t>
            </a:r>
            <a:endParaRPr lang="en-GB"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dissolve">
                                      <p:cBhvr>
                                        <p:cTn id="7" dur="500"/>
                                        <p:tgtEl>
                                          <p:spTgt spid="3379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33869"/>
                                        </p:tgtEl>
                                        <p:attrNameLst>
                                          <p:attrName>style.visibility</p:attrName>
                                        </p:attrNameLst>
                                      </p:cBhvr>
                                      <p:to>
                                        <p:strVal val="visible"/>
                                      </p:to>
                                    </p:set>
                                    <p:anim calcmode="lin" valueType="num">
                                      <p:cBhvr>
                                        <p:cTn id="22" dur="500" fill="hold"/>
                                        <p:tgtEl>
                                          <p:spTgt spid="33869"/>
                                        </p:tgtEl>
                                        <p:attrNameLst>
                                          <p:attrName>ppt_x</p:attrName>
                                        </p:attrNameLst>
                                      </p:cBhvr>
                                      <p:tavLst>
                                        <p:tav tm="0">
                                          <p:val>
                                            <p:strVal val="#ppt_x-#ppt_w/2"/>
                                          </p:val>
                                        </p:tav>
                                        <p:tav tm="100000">
                                          <p:val>
                                            <p:strVal val="#ppt_x"/>
                                          </p:val>
                                        </p:tav>
                                      </p:tavLst>
                                    </p:anim>
                                    <p:anim calcmode="lin" valueType="num">
                                      <p:cBhvr>
                                        <p:cTn id="23" dur="500" fill="hold"/>
                                        <p:tgtEl>
                                          <p:spTgt spid="33869"/>
                                        </p:tgtEl>
                                        <p:attrNameLst>
                                          <p:attrName>ppt_y</p:attrName>
                                        </p:attrNameLst>
                                      </p:cBhvr>
                                      <p:tavLst>
                                        <p:tav tm="0">
                                          <p:val>
                                            <p:strVal val="#ppt_y"/>
                                          </p:val>
                                        </p:tav>
                                        <p:tav tm="100000">
                                          <p:val>
                                            <p:strVal val="#ppt_y"/>
                                          </p:val>
                                        </p:tav>
                                      </p:tavLst>
                                    </p:anim>
                                    <p:anim calcmode="lin" valueType="num">
                                      <p:cBhvr>
                                        <p:cTn id="24" dur="500" fill="hold"/>
                                        <p:tgtEl>
                                          <p:spTgt spid="33869"/>
                                        </p:tgtEl>
                                        <p:attrNameLst>
                                          <p:attrName>ppt_w</p:attrName>
                                        </p:attrNameLst>
                                      </p:cBhvr>
                                      <p:tavLst>
                                        <p:tav tm="0">
                                          <p:val>
                                            <p:fltVal val="0"/>
                                          </p:val>
                                        </p:tav>
                                        <p:tav tm="100000">
                                          <p:val>
                                            <p:strVal val="#ppt_w"/>
                                          </p:val>
                                        </p:tav>
                                      </p:tavLst>
                                    </p:anim>
                                    <p:anim calcmode="lin" valueType="num">
                                      <p:cBhvr>
                                        <p:cTn id="25" dur="500" fill="hold"/>
                                        <p:tgtEl>
                                          <p:spTgt spid="33869"/>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ppt_x</p:attrName>
                                        </p:attrNameLst>
                                      </p:cBhvr>
                                      <p:tavLst>
                                        <p:tav tm="0">
                                          <p:val>
                                            <p:strVal val="#ppt_x"/>
                                          </p:val>
                                        </p:tav>
                                        <p:tav tm="100000">
                                          <p:val>
                                            <p:strVal val="#ppt_x"/>
                                          </p:val>
                                        </p:tav>
                                      </p:tavLst>
                                    </p:anim>
                                    <p:anim calcmode="lin" valueType="num">
                                      <p:cBhvr>
                                        <p:cTn id="36" dur="500" fill="hold"/>
                                        <p:tgtEl>
                                          <p:spTgt spid="10"/>
                                        </p:tgtEl>
                                        <p:attrNameLst>
                                          <p:attrName>ppt_y</p:attrName>
                                        </p:attrNameLst>
                                      </p:cBhvr>
                                      <p:tavLst>
                                        <p:tav tm="0">
                                          <p:val>
                                            <p:strVal val="#ppt_y+#ppt_h/2"/>
                                          </p:val>
                                        </p:tav>
                                        <p:tav tm="100000">
                                          <p:val>
                                            <p:strVal val="#ppt_y"/>
                                          </p:val>
                                        </p:tav>
                                      </p:tavLst>
                                    </p:anim>
                                    <p:anim calcmode="lin" valueType="num">
                                      <p:cBhvr>
                                        <p:cTn id="37" dur="500" fill="hold"/>
                                        <p:tgtEl>
                                          <p:spTgt spid="10"/>
                                        </p:tgtEl>
                                        <p:attrNameLst>
                                          <p:attrName>ppt_w</p:attrName>
                                        </p:attrNameLst>
                                      </p:cBhvr>
                                      <p:tavLst>
                                        <p:tav tm="0">
                                          <p:val>
                                            <p:strVal val="#ppt_w"/>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33871"/>
                                        </p:tgtEl>
                                        <p:attrNameLst>
                                          <p:attrName>style.visibility</p:attrName>
                                        </p:attrNameLst>
                                      </p:cBhvr>
                                      <p:to>
                                        <p:strVal val="visible"/>
                                      </p:to>
                                    </p:set>
                                    <p:animEffect transition="in" filter="box(out)">
                                      <p:cBhvr>
                                        <p:cTn id="48" dur="500"/>
                                        <p:tgtEl>
                                          <p:spTgt spid="3387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3798"/>
                                        </p:tgtEl>
                                        <p:attrNameLst>
                                          <p:attrName>style.visibility</p:attrName>
                                        </p:attrNameLst>
                                      </p:cBhvr>
                                      <p:to>
                                        <p:strVal val="visible"/>
                                      </p:to>
                                    </p:set>
                                    <p:animEffect transition="in" filter="dissolve">
                                      <p:cBhvr>
                                        <p:cTn id="53"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71" grpId="0" animBg="1"/>
      <p:bldP spid="33797" grpId="0" autoUpdateAnimBg="0"/>
      <p:bldP spid="33798" grpId="0" autoUpdateAnimBg="0"/>
      <p:bldP spid="3386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09800" y="304800"/>
            <a:ext cx="7772400" cy="762000"/>
          </a:xfrm>
        </p:spPr>
        <p:txBody>
          <a:bodyPr/>
          <a:lstStyle/>
          <a:p>
            <a:r>
              <a:rPr lang="en-GB">
                <a:solidFill>
                  <a:srgbClr val="990099"/>
                </a:solidFill>
                <a:latin typeface="Arial" charset="0"/>
              </a:rPr>
              <a:t>Summary</a:t>
            </a:r>
          </a:p>
        </p:txBody>
      </p:sp>
      <p:sp>
        <p:nvSpPr>
          <p:cNvPr id="36867" name="Text Box 3"/>
          <p:cNvSpPr txBox="1">
            <a:spLocks noChangeArrowheads="1"/>
          </p:cNvSpPr>
          <p:nvPr/>
        </p:nvSpPr>
        <p:spPr bwMode="auto">
          <a:xfrm>
            <a:off x="1828800" y="1463676"/>
            <a:ext cx="8610600" cy="830263"/>
          </a:xfrm>
          <a:prstGeom prst="rect">
            <a:avLst/>
          </a:prstGeom>
          <a:noFill/>
          <a:ln w="9525">
            <a:noFill/>
            <a:miter lim="800000"/>
            <a:headEnd/>
            <a:tailEnd/>
          </a:ln>
        </p:spPr>
        <p:txBody>
          <a:bodyPr>
            <a:spAutoFit/>
          </a:bodyPr>
          <a:lstStyle/>
          <a:p>
            <a:pPr>
              <a:spcBef>
                <a:spcPct val="50000"/>
              </a:spcBef>
            </a:pPr>
            <a:r>
              <a:rPr lang="en-US" sz="2400">
                <a:solidFill>
                  <a:srgbClr val="000099"/>
                </a:solidFill>
                <a:latin typeface="Arial" charset="0"/>
              </a:rPr>
              <a:t>Software </a:t>
            </a:r>
            <a:r>
              <a:rPr lang="en-US" sz="2400">
                <a:solidFill>
                  <a:srgbClr val="990099"/>
                </a:solidFill>
                <a:latin typeface="Arial" charset="0"/>
              </a:rPr>
              <a:t>reliability</a:t>
            </a:r>
            <a:r>
              <a:rPr lang="en-US" sz="2400">
                <a:solidFill>
                  <a:srgbClr val="000099"/>
                </a:solidFill>
                <a:latin typeface="Arial" charset="0"/>
              </a:rPr>
              <a:t> requires precise specifications which are honoured by both the supplier and the client.   </a:t>
            </a:r>
          </a:p>
        </p:txBody>
      </p:sp>
      <p:sp>
        <p:nvSpPr>
          <p:cNvPr id="36868" name="Text Box 4"/>
          <p:cNvSpPr txBox="1">
            <a:spLocks noChangeArrowheads="1"/>
          </p:cNvSpPr>
          <p:nvPr/>
        </p:nvSpPr>
        <p:spPr bwMode="auto">
          <a:xfrm>
            <a:off x="1828800" y="2590801"/>
            <a:ext cx="8610600" cy="830263"/>
          </a:xfrm>
          <a:prstGeom prst="rect">
            <a:avLst/>
          </a:prstGeom>
          <a:noFill/>
          <a:ln w="9525">
            <a:noFill/>
            <a:miter lim="800000"/>
            <a:headEnd/>
            <a:tailEnd/>
          </a:ln>
        </p:spPr>
        <p:txBody>
          <a:bodyPr>
            <a:spAutoFit/>
          </a:bodyPr>
          <a:lstStyle/>
          <a:p>
            <a:pPr>
              <a:spcBef>
                <a:spcPct val="50000"/>
              </a:spcBef>
            </a:pPr>
            <a:r>
              <a:rPr lang="en-US" sz="2400">
                <a:solidFill>
                  <a:srgbClr val="000099"/>
                </a:solidFill>
                <a:latin typeface="Arial" charset="0"/>
              </a:rPr>
              <a:t>DbC uses assertions (pre and postconditions, invariants) as a </a:t>
            </a:r>
            <a:r>
              <a:rPr lang="en-US" sz="2400">
                <a:solidFill>
                  <a:srgbClr val="FF0000"/>
                </a:solidFill>
                <a:latin typeface="Arial" charset="0"/>
              </a:rPr>
              <a:t>contract</a:t>
            </a:r>
            <a:r>
              <a:rPr lang="en-US" sz="2400">
                <a:solidFill>
                  <a:srgbClr val="000099"/>
                </a:solidFill>
                <a:latin typeface="Arial" charset="0"/>
              </a:rPr>
              <a:t> between supplier and client.  </a:t>
            </a:r>
          </a:p>
        </p:txBody>
      </p:sp>
      <p:sp>
        <p:nvSpPr>
          <p:cNvPr id="36869" name="Text Box 5"/>
          <p:cNvSpPr txBox="1">
            <a:spLocks noChangeArrowheads="1"/>
          </p:cNvSpPr>
          <p:nvPr/>
        </p:nvSpPr>
        <p:spPr bwMode="auto">
          <a:xfrm>
            <a:off x="1828800" y="3810000"/>
            <a:ext cx="8153400" cy="457200"/>
          </a:xfrm>
          <a:prstGeom prst="rect">
            <a:avLst/>
          </a:prstGeom>
          <a:noFill/>
          <a:ln w="9525">
            <a:noFill/>
            <a:miter lim="800000"/>
            <a:headEnd/>
            <a:tailEnd/>
          </a:ln>
        </p:spPr>
        <p:txBody>
          <a:bodyPr>
            <a:spAutoFit/>
          </a:bodyPr>
          <a:lstStyle/>
          <a:p>
            <a:pPr>
              <a:spcBef>
                <a:spcPct val="50000"/>
              </a:spcBef>
            </a:pPr>
            <a:r>
              <a:rPr lang="en-US" sz="2400">
                <a:solidFill>
                  <a:srgbClr val="000099"/>
                </a:solidFill>
                <a:latin typeface="Arial" charset="0"/>
              </a:rPr>
              <a:t>DbC works equally well under </a:t>
            </a:r>
            <a:r>
              <a:rPr lang="en-US" sz="2400">
                <a:solidFill>
                  <a:srgbClr val="990099"/>
                </a:solidFill>
                <a:latin typeface="Arial" charset="0"/>
              </a:rPr>
              <a:t>inheritance</a:t>
            </a:r>
            <a:r>
              <a:rPr lang="en-US" sz="2400">
                <a:solidFill>
                  <a:srgbClr val="000099"/>
                </a:solidFill>
                <a:latin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checkerboard(across)">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checkerboard(across)">
                                      <p:cBhvr>
                                        <p:cTn id="12" dur="500"/>
                                        <p:tgtEl>
                                          <p:spTgt spid="3686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checkerboard(across)">
                                      <p:cBhvr>
                                        <p:cTn id="17"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utoUpdateAnimBg="0"/>
      <p:bldP spid="36868" grpId="0" autoUpdateAnimBg="0"/>
      <p:bldP spid="3686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52400"/>
            <a:ext cx="7772400" cy="1143000"/>
          </a:xfrm>
        </p:spPr>
        <p:txBody>
          <a:bodyPr>
            <a:normAutofit fontScale="90000"/>
          </a:bodyPr>
          <a:lstStyle/>
          <a:p>
            <a:pPr>
              <a:defRPr/>
            </a:pPr>
            <a:r>
              <a:rPr lang="en-US" dirty="0"/>
              <a:t>Languages with third-party support:</a:t>
            </a:r>
          </a:p>
        </p:txBody>
      </p:sp>
      <p:sp>
        <p:nvSpPr>
          <p:cNvPr id="11267" name="Content Placeholder 2"/>
          <p:cNvSpPr>
            <a:spLocks noGrp="1"/>
          </p:cNvSpPr>
          <p:nvPr>
            <p:ph idx="1"/>
          </p:nvPr>
        </p:nvSpPr>
        <p:spPr>
          <a:xfrm>
            <a:off x="1981200" y="1447800"/>
            <a:ext cx="8229600" cy="5257800"/>
          </a:xfrm>
        </p:spPr>
        <p:txBody>
          <a:bodyPr/>
          <a:lstStyle/>
          <a:p>
            <a:r>
              <a:rPr lang="en-US" sz="2000"/>
              <a:t>C and C++: DBC for C preprocessor, GNU Nana</a:t>
            </a:r>
          </a:p>
          <a:p>
            <a:r>
              <a:rPr lang="en-US" sz="2000"/>
              <a:t>C#: eXtensible C# (XC#). </a:t>
            </a:r>
          </a:p>
          <a:p>
            <a:r>
              <a:rPr lang="en-US" sz="2000"/>
              <a:t>Java: iContract2, Contract4J, jContractor, Jcontract, C4J, CodePro Analytix, STclass, Jass preprocessor, OVal with AspectJ, Java Modeling Language (JML), SpringContracts for the Spring framework, or Modern Jass, Custos using AspectJ. </a:t>
            </a:r>
          </a:p>
          <a:p>
            <a:r>
              <a:rPr lang="en-US" sz="2000"/>
              <a:t>JavaScript: Cerny.js or ecmaDebug. </a:t>
            </a:r>
          </a:p>
          <a:p>
            <a:r>
              <a:rPr lang="en-US" sz="2000"/>
              <a:t>Common Lisp: the macro facility or the CLOS metaobject protocol. </a:t>
            </a:r>
          </a:p>
          <a:p>
            <a:r>
              <a:rPr lang="en-US" sz="2000"/>
              <a:t>Scheme: the PLT Scheme extension</a:t>
            </a:r>
          </a:p>
          <a:p>
            <a:r>
              <a:rPr lang="en-US" sz="2000"/>
              <a:t>Perl: the CPAN modules Class::Contract , Carp::Datum</a:t>
            </a:r>
          </a:p>
          <a:p>
            <a:r>
              <a:rPr lang="en-US" sz="2000"/>
              <a:t>Python, PyDBC , Contracts for Python. </a:t>
            </a:r>
          </a:p>
          <a:p>
            <a:r>
              <a:rPr lang="en-US" sz="2000"/>
              <a:t>Ruby: Ruby DBC , ruby-contract. </a:t>
            </a:r>
          </a:p>
          <a:p>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440BCAB-AA94-ECA0-4986-24986F1B2B06}"/>
              </a:ext>
            </a:extLst>
          </p:cNvPr>
          <p:cNvSpPr>
            <a:spLocks noGrp="1" noChangeArrowheads="1"/>
          </p:cNvSpPr>
          <p:nvPr>
            <p:ph type="title"/>
          </p:nvPr>
        </p:nvSpPr>
        <p:spPr/>
        <p:txBody>
          <a:bodyPr/>
          <a:lstStyle/>
          <a:p>
            <a:r>
              <a:rPr lang="en-US" altLang="en-US"/>
              <a:t>Reliability of Crucial Systems</a:t>
            </a:r>
          </a:p>
        </p:txBody>
      </p:sp>
      <p:sp>
        <p:nvSpPr>
          <p:cNvPr id="9219" name="Content Placeholder 2">
            <a:extLst>
              <a:ext uri="{FF2B5EF4-FFF2-40B4-BE49-F238E27FC236}">
                <a16:creationId xmlns:a16="http://schemas.microsoft.com/office/drawing/2014/main" id="{0394C719-5749-8FE5-4411-035408F09093}"/>
              </a:ext>
            </a:extLst>
          </p:cNvPr>
          <p:cNvSpPr>
            <a:spLocks noGrp="1" noChangeArrowheads="1"/>
          </p:cNvSpPr>
          <p:nvPr>
            <p:ph idx="1"/>
          </p:nvPr>
        </p:nvSpPr>
        <p:spPr/>
        <p:txBody>
          <a:bodyPr/>
          <a:lstStyle/>
          <a:p>
            <a:r>
              <a:rPr lang="en-US" altLang="en-US"/>
              <a:t>Real Time app: Must respond within a specific time frame</a:t>
            </a:r>
          </a:p>
          <a:p>
            <a:r>
              <a:rPr lang="en-US" altLang="en-US"/>
              <a:t>Mission Critical System:</a:t>
            </a:r>
          </a:p>
        </p:txBody>
      </p:sp>
      <p:sp>
        <p:nvSpPr>
          <p:cNvPr id="9220" name="Slide Number Placeholder 1">
            <a:extLst>
              <a:ext uri="{FF2B5EF4-FFF2-40B4-BE49-F238E27FC236}">
                <a16:creationId xmlns:a16="http://schemas.microsoft.com/office/drawing/2014/main" id="{C91C958F-0BD1-5E71-2FDD-486A2427682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AB3EF1-325D-47CF-AAEE-3FBD4DB16E31}" type="slidenum">
              <a:rPr lang="en-US" altLang="en-US" sz="1400"/>
              <a:pPr>
                <a:spcBef>
                  <a:spcPct val="0"/>
                </a:spcBef>
                <a:buFontTx/>
                <a:buNone/>
              </a:pPr>
              <a:t>4</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5F6A6B6-9696-E932-4A11-2EAA4B8124D5}"/>
              </a:ext>
            </a:extLst>
          </p:cNvPr>
          <p:cNvSpPr>
            <a:spLocks noGrp="1" noChangeArrowheads="1"/>
          </p:cNvSpPr>
          <p:nvPr>
            <p:ph type="title"/>
          </p:nvPr>
        </p:nvSpPr>
        <p:spPr/>
        <p:txBody>
          <a:bodyPr/>
          <a:lstStyle/>
          <a:p>
            <a:r>
              <a:rPr lang="en-US" altLang="en-US"/>
              <a:t>How to make reliable s/w</a:t>
            </a:r>
          </a:p>
        </p:txBody>
      </p:sp>
      <p:sp>
        <p:nvSpPr>
          <p:cNvPr id="3" name="Content Placeholder 2">
            <a:extLst>
              <a:ext uri="{FF2B5EF4-FFF2-40B4-BE49-F238E27FC236}">
                <a16:creationId xmlns:a16="http://schemas.microsoft.com/office/drawing/2014/main" id="{252AD071-5ACD-5A1E-74B2-534FD550BE85}"/>
              </a:ext>
            </a:extLst>
          </p:cNvPr>
          <p:cNvSpPr>
            <a:spLocks noGrp="1"/>
          </p:cNvSpPr>
          <p:nvPr>
            <p:ph idx="1"/>
          </p:nvPr>
        </p:nvSpPr>
        <p:spPr>
          <a:xfrm>
            <a:off x="1981200" y="1339851"/>
            <a:ext cx="8229600" cy="4983163"/>
          </a:xfrm>
        </p:spPr>
        <p:txBody>
          <a:bodyPr/>
          <a:lstStyle/>
          <a:p>
            <a:pPr>
              <a:defRPr/>
            </a:pPr>
            <a:r>
              <a:rPr lang="en-US" dirty="0"/>
              <a:t>1st solution is Testing: But, How many test case we must develop to prove that the program is correct?</a:t>
            </a:r>
          </a:p>
          <a:p>
            <a:pPr marL="0" indent="0">
              <a:buNone/>
              <a:defRPr/>
            </a:pPr>
            <a:r>
              <a:rPr lang="en-US" dirty="0"/>
              <a:t> Can we thoroughly test the s/w that can ensure the absence of bugs?</a:t>
            </a:r>
          </a:p>
          <a:p>
            <a:pPr marL="0" indent="0">
              <a:buNone/>
              <a:defRPr/>
            </a:pPr>
            <a:r>
              <a:rPr lang="en-US" dirty="0"/>
              <a:t>You can only prove the presence of bug by Testing, But you van never prove the absence of defect. Testing can only show if there is a bug in s/w, but Testing can never show that there is no bug. If testing does not uncover any of the defects that does not mean that there are no defects in the s/w.</a:t>
            </a:r>
          </a:p>
          <a:p>
            <a:pPr>
              <a:defRPr/>
            </a:pPr>
            <a:endParaRPr lang="en-US" dirty="0"/>
          </a:p>
          <a:p>
            <a:pPr>
              <a:defRPr/>
            </a:pPr>
            <a:endParaRPr lang="en-US" dirty="0"/>
          </a:p>
          <a:p>
            <a:pPr>
              <a:defRPr/>
            </a:pPr>
            <a:endParaRPr lang="en-US" dirty="0"/>
          </a:p>
        </p:txBody>
      </p:sp>
      <p:sp>
        <p:nvSpPr>
          <p:cNvPr id="25604" name="Slide Number Placeholder 3">
            <a:extLst>
              <a:ext uri="{FF2B5EF4-FFF2-40B4-BE49-F238E27FC236}">
                <a16:creationId xmlns:a16="http://schemas.microsoft.com/office/drawing/2014/main" id="{415F074A-7186-5E11-EFE6-113A534B69F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B01DC65-C2B3-4862-A1E2-AC653E6925FE}" type="slidenum">
              <a:rPr lang="en-US" altLang="en-US" sz="1400"/>
              <a:pPr>
                <a:spcBef>
                  <a:spcPct val="0"/>
                </a:spcBef>
                <a:buFontTx/>
                <a:buNone/>
              </a:pPr>
              <a:t>5</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a:extLst>
              <a:ext uri="{FF2B5EF4-FFF2-40B4-BE49-F238E27FC236}">
                <a16:creationId xmlns:a16="http://schemas.microsoft.com/office/drawing/2014/main" id="{9CC13380-7CA2-F988-6EE4-F35238810970}"/>
              </a:ext>
            </a:extLst>
          </p:cNvPr>
          <p:cNvSpPr>
            <a:spLocks noGrp="1" noChangeArrowheads="1"/>
          </p:cNvSpPr>
          <p:nvPr>
            <p:ph type="body" idx="1"/>
          </p:nvPr>
        </p:nvSpPr>
        <p:spPr>
          <a:xfrm>
            <a:off x="1981200" y="1981200"/>
            <a:ext cx="8229600" cy="2362200"/>
          </a:xfrm>
        </p:spPr>
        <p:txBody>
          <a:bodyPr/>
          <a:lstStyle/>
          <a:p>
            <a:pPr eaLnBrk="1" hangingPunct="1"/>
            <a:r>
              <a:rPr lang="en-US" altLang="en-US"/>
              <a:t>Program to test for two equal strings</a:t>
            </a:r>
          </a:p>
          <a:p>
            <a:pPr eaLnBrk="1" hangingPunct="1"/>
            <a:r>
              <a:rPr lang="en-US" altLang="en-US"/>
              <a:t>Test cases: </a:t>
            </a:r>
          </a:p>
          <a:p>
            <a:pPr lvl="1" eaLnBrk="1" hangingPunct="1"/>
            <a:r>
              <a:rPr lang="en-US" altLang="en-US"/>
              <a:t>isEqual (“cat”, “dog”)			- expected </a:t>
            </a:r>
            <a:r>
              <a:rPr lang="en-US" altLang="en-US" b="1"/>
              <a:t>false</a:t>
            </a:r>
          </a:p>
          <a:p>
            <a:pPr lvl="1" eaLnBrk="1" hangingPunct="1"/>
            <a:r>
              <a:rPr lang="en-US" altLang="en-US"/>
              <a:t>isEqual (“Testing”, “Testing”)	- expected </a:t>
            </a:r>
            <a:r>
              <a:rPr lang="en-US" altLang="en-US" b="1"/>
              <a:t>true</a:t>
            </a:r>
            <a:endParaRPr lang="en-US" altLang="en-US"/>
          </a:p>
          <a:p>
            <a:pPr lvl="1" eaLnBrk="1" hangingPunct="1"/>
            <a:r>
              <a:rPr lang="en-US" altLang="en-US"/>
              <a:t>isEqual (“house”, “home”)		- expected </a:t>
            </a:r>
            <a:r>
              <a:rPr lang="en-US" altLang="en-US" b="1"/>
              <a:t>false</a:t>
            </a:r>
          </a:p>
        </p:txBody>
      </p:sp>
      <p:sp>
        <p:nvSpPr>
          <p:cNvPr id="26627" name="Title 1">
            <a:extLst>
              <a:ext uri="{FF2B5EF4-FFF2-40B4-BE49-F238E27FC236}">
                <a16:creationId xmlns:a16="http://schemas.microsoft.com/office/drawing/2014/main" id="{42588B92-2910-5353-EFA8-B79E70955C25}"/>
              </a:ext>
            </a:extLst>
          </p:cNvPr>
          <p:cNvSpPr>
            <a:spLocks noGrp="1" noChangeArrowheads="1"/>
          </p:cNvSpPr>
          <p:nvPr>
            <p:ph type="title"/>
          </p:nvPr>
        </p:nvSpPr>
        <p:spPr/>
        <p:txBody>
          <a:bodyPr/>
          <a:lstStyle/>
          <a:p>
            <a:r>
              <a:rPr lang="en-US" altLang="en-US"/>
              <a:t>Black Box Testing</a:t>
            </a:r>
          </a:p>
        </p:txBody>
      </p:sp>
      <p:sp>
        <p:nvSpPr>
          <p:cNvPr id="26628" name="Slide Number Placeholder 2">
            <a:extLst>
              <a:ext uri="{FF2B5EF4-FFF2-40B4-BE49-F238E27FC236}">
                <a16:creationId xmlns:a16="http://schemas.microsoft.com/office/drawing/2014/main" id="{407C20ED-51B2-7582-7A65-D285C132DE6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F965376-368F-4DD2-B9F1-4891C68EB0E7}" type="slidenum">
              <a:rPr lang="en-US" altLang="en-US" sz="1400"/>
              <a:pPr>
                <a:spcBef>
                  <a:spcPct val="0"/>
                </a:spcBef>
                <a:buFontTx/>
                <a:buNone/>
              </a:pPr>
              <a:t>6</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ext Box 4">
            <a:extLst>
              <a:ext uri="{FF2B5EF4-FFF2-40B4-BE49-F238E27FC236}">
                <a16:creationId xmlns:a16="http://schemas.microsoft.com/office/drawing/2014/main" id="{6C6DDA5F-B39B-D690-7715-6A2289051C65}"/>
              </a:ext>
            </a:extLst>
          </p:cNvPr>
          <p:cNvSpPr txBox="1">
            <a:spLocks noChangeArrowheads="1"/>
          </p:cNvSpPr>
          <p:nvPr/>
        </p:nvSpPr>
        <p:spPr bwMode="auto">
          <a:xfrm>
            <a:off x="2133600" y="2286000"/>
            <a:ext cx="7772400" cy="1938992"/>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2" eaLnBrk="1" hangingPunct="1">
              <a:spcBef>
                <a:spcPct val="0"/>
              </a:spcBef>
              <a:buFontTx/>
              <a:buNone/>
            </a:pPr>
            <a:r>
              <a:rPr lang="en-US" altLang="en-US" b="1">
                <a:solidFill>
                  <a:schemeClr val="accent1"/>
                </a:solidFill>
              </a:rPr>
              <a:t>equal = strlen(string1) == strlen(string2);</a:t>
            </a:r>
          </a:p>
          <a:p>
            <a:pPr lvl="2" eaLnBrk="1" hangingPunct="1">
              <a:spcBef>
                <a:spcPct val="0"/>
              </a:spcBef>
              <a:buFontTx/>
              <a:buNone/>
            </a:pPr>
            <a:r>
              <a:rPr lang="en-US" altLang="en-US" b="1">
                <a:solidFill>
                  <a:schemeClr val="accent1"/>
                </a:solidFill>
              </a:rPr>
              <a:t>if (equal)</a:t>
            </a:r>
          </a:p>
          <a:p>
            <a:pPr lvl="2" eaLnBrk="1" hangingPunct="1">
              <a:spcBef>
                <a:spcPct val="0"/>
              </a:spcBef>
              <a:buFontTx/>
              <a:buNone/>
            </a:pPr>
            <a:r>
              <a:rPr lang="en-US" altLang="en-US" b="1">
                <a:solidFill>
                  <a:schemeClr val="accent1"/>
                </a:solidFill>
              </a:rPr>
              <a:t>	for (i = 0; i &lt; strlen(string1); i++)</a:t>
            </a:r>
          </a:p>
          <a:p>
            <a:pPr lvl="2" eaLnBrk="1" hangingPunct="1">
              <a:spcBef>
                <a:spcPct val="0"/>
              </a:spcBef>
              <a:buFontTx/>
              <a:buNone/>
            </a:pPr>
            <a:r>
              <a:rPr lang="en-US" altLang="en-US" b="1">
                <a:solidFill>
                  <a:schemeClr val="accent1"/>
                </a:solidFill>
              </a:rPr>
              <a:t>		equal = string1[i] == string2[i];</a:t>
            </a:r>
          </a:p>
          <a:p>
            <a:pPr lvl="2" eaLnBrk="1" hangingPunct="1">
              <a:spcBef>
                <a:spcPct val="0"/>
              </a:spcBef>
              <a:buFontTx/>
              <a:buNone/>
            </a:pPr>
            <a:r>
              <a:rPr lang="en-US" altLang="en-US" b="1">
                <a:solidFill>
                  <a:schemeClr val="accent1"/>
                </a:solidFill>
              </a:rPr>
              <a:t>return equal;</a:t>
            </a:r>
          </a:p>
        </p:txBody>
      </p:sp>
      <p:sp>
        <p:nvSpPr>
          <p:cNvPr id="27651" name="Slide Number Placeholder 1">
            <a:extLst>
              <a:ext uri="{FF2B5EF4-FFF2-40B4-BE49-F238E27FC236}">
                <a16:creationId xmlns:a16="http://schemas.microsoft.com/office/drawing/2014/main" id="{A0CAF9AE-3E87-AEEC-6D2A-3AC0A0CEFC6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2A5D3A3-DC0B-4AEE-88C1-593DA3DE3ABD}" type="slidenum">
              <a:rPr lang="en-US" altLang="en-US" sz="1400"/>
              <a:pPr>
                <a:spcBef>
                  <a:spcPct val="0"/>
                </a:spcBef>
                <a:buFontTx/>
                <a:buNone/>
              </a:pPr>
              <a:t>7</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32DDE55-1202-58F3-A26C-47ACA0B174EA}"/>
              </a:ext>
            </a:extLst>
          </p:cNvPr>
          <p:cNvSpPr>
            <a:spLocks noGrp="1" noChangeArrowheads="1"/>
          </p:cNvSpPr>
          <p:nvPr>
            <p:ph type="title"/>
          </p:nvPr>
        </p:nvSpPr>
        <p:spPr/>
        <p:txBody>
          <a:bodyPr/>
          <a:lstStyle/>
          <a:p>
            <a:r>
              <a:rPr lang="en-US" altLang="en-US"/>
              <a:t>WhiteBox/Structure Testing</a:t>
            </a:r>
          </a:p>
        </p:txBody>
      </p:sp>
      <p:sp>
        <p:nvSpPr>
          <p:cNvPr id="3" name="Content Placeholder 2">
            <a:extLst>
              <a:ext uri="{FF2B5EF4-FFF2-40B4-BE49-F238E27FC236}">
                <a16:creationId xmlns:a16="http://schemas.microsoft.com/office/drawing/2014/main" id="{B123DB14-6A5D-39E5-61A6-A1839F0DCA0D}"/>
              </a:ext>
            </a:extLst>
          </p:cNvPr>
          <p:cNvSpPr>
            <a:spLocks noGrp="1"/>
          </p:cNvSpPr>
          <p:nvPr>
            <p:ph idx="1"/>
          </p:nvPr>
        </p:nvSpPr>
        <p:spPr/>
        <p:txBody>
          <a:bodyPr/>
          <a:lstStyle/>
          <a:p>
            <a:pPr>
              <a:defRPr/>
            </a:pPr>
            <a:r>
              <a:rPr lang="en-US" dirty="0"/>
              <a:t>Covers:</a:t>
            </a:r>
          </a:p>
          <a:p>
            <a:pPr marL="400050" lvl="1" indent="0">
              <a:buNone/>
              <a:defRPr/>
            </a:pPr>
            <a:r>
              <a:rPr lang="en-US" dirty="0"/>
              <a:t>1.Statement Coverage </a:t>
            </a:r>
          </a:p>
          <a:p>
            <a:pPr marL="400050" lvl="1" indent="0">
              <a:buNone/>
              <a:defRPr/>
            </a:pPr>
            <a:r>
              <a:rPr lang="en-US" dirty="0"/>
              <a:t>2.Branch Coverage </a:t>
            </a:r>
          </a:p>
          <a:p>
            <a:pPr marL="400050" lvl="1" indent="0">
              <a:buNone/>
              <a:defRPr/>
            </a:pPr>
            <a:r>
              <a:rPr lang="en-US" dirty="0"/>
              <a:t>3.Path Coverage </a:t>
            </a:r>
          </a:p>
          <a:p>
            <a:pPr marL="0" indent="0">
              <a:buNone/>
              <a:defRPr/>
            </a:pPr>
            <a:r>
              <a:rPr lang="en-US" dirty="0"/>
              <a:t>			Problem? </a:t>
            </a:r>
          </a:p>
          <a:p>
            <a:pPr marL="0" indent="0">
              <a:buNone/>
              <a:defRPr/>
            </a:pPr>
            <a:r>
              <a:rPr lang="en-US" dirty="0"/>
              <a:t>	Can we enumerate all paths?</a:t>
            </a:r>
          </a:p>
        </p:txBody>
      </p:sp>
      <p:sp>
        <p:nvSpPr>
          <p:cNvPr id="28676" name="Slide Number Placeholder 3">
            <a:extLst>
              <a:ext uri="{FF2B5EF4-FFF2-40B4-BE49-F238E27FC236}">
                <a16:creationId xmlns:a16="http://schemas.microsoft.com/office/drawing/2014/main" id="{390B8B82-E684-8E62-57AB-1E54D034FF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B0BD0CD-9EAF-49CC-B17F-7B09611A76ED}" type="slidenum">
              <a:rPr lang="en-US" altLang="en-US" sz="1400"/>
              <a:pPr>
                <a:spcBef>
                  <a:spcPct val="0"/>
                </a:spcBef>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a:extLst>
              <a:ext uri="{FF2B5EF4-FFF2-40B4-BE49-F238E27FC236}">
                <a16:creationId xmlns:a16="http://schemas.microsoft.com/office/drawing/2014/main" id="{72794553-365E-F02A-FADB-90FC8440B5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447800"/>
            <a:ext cx="8382000" cy="3371850"/>
          </a:xfrm>
          <a:noFill/>
        </p:spPr>
      </p:pic>
      <p:sp>
        <p:nvSpPr>
          <p:cNvPr id="29699" name="TextBox 3">
            <a:extLst>
              <a:ext uri="{FF2B5EF4-FFF2-40B4-BE49-F238E27FC236}">
                <a16:creationId xmlns:a16="http://schemas.microsoft.com/office/drawing/2014/main" id="{47112678-90C3-4656-9D97-CA2444D95E44}"/>
              </a:ext>
            </a:extLst>
          </p:cNvPr>
          <p:cNvSpPr txBox="1">
            <a:spLocks noChangeArrowheads="1"/>
          </p:cNvSpPr>
          <p:nvPr/>
        </p:nvSpPr>
        <p:spPr bwMode="auto">
          <a:xfrm>
            <a:off x="4495801" y="5048251"/>
            <a:ext cx="1971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600"/>
              <a:t>2</a:t>
            </a:r>
            <a:r>
              <a:rPr lang="en-US" altLang="en-US" sz="3600" baseline="30000"/>
              <a:t>N</a:t>
            </a:r>
            <a:r>
              <a:rPr lang="en-US" altLang="en-US" sz="3600"/>
              <a:t> Paths</a:t>
            </a:r>
          </a:p>
        </p:txBody>
      </p:sp>
      <p:sp>
        <p:nvSpPr>
          <p:cNvPr id="29700" name="Slide Number Placeholder 1">
            <a:extLst>
              <a:ext uri="{FF2B5EF4-FFF2-40B4-BE49-F238E27FC236}">
                <a16:creationId xmlns:a16="http://schemas.microsoft.com/office/drawing/2014/main" id="{D350D8C9-1861-06E8-2D46-6B744565E93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DB63EFA-C91D-492D-8D8A-CBE585331F20}" type="slidenum">
              <a:rPr lang="en-US" altLang="en-US" sz="1400"/>
              <a:pPr>
                <a:spcBef>
                  <a:spcPct val="0"/>
                </a:spcBef>
                <a:buFontTx/>
                <a:buNone/>
              </a:pPr>
              <a:t>9</a:t>
            </a:fld>
            <a:endParaRPr lang="en-US" altLang="en-US"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2631</Words>
  <Application>Microsoft Office PowerPoint</Application>
  <PresentationFormat>Widescreen</PresentationFormat>
  <Paragraphs>226</Paragraphs>
  <Slides>33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inherit</vt:lpstr>
      <vt:lpstr>Lato</vt:lpstr>
      <vt:lpstr>Open Sans</vt:lpstr>
      <vt:lpstr>source sans pro</vt:lpstr>
      <vt:lpstr>Times New Roman</vt:lpstr>
      <vt:lpstr>Office Theme</vt:lpstr>
      <vt:lpstr>Formal Methods in S.E</vt:lpstr>
      <vt:lpstr>Formal Methods in S.E</vt:lpstr>
      <vt:lpstr>Why we study Formal Tech;</vt:lpstr>
      <vt:lpstr>Reliability of Crucial Systems</vt:lpstr>
      <vt:lpstr>How to make reliable s/w</vt:lpstr>
      <vt:lpstr>Black Box Testing</vt:lpstr>
      <vt:lpstr>PowerPoint Presentation</vt:lpstr>
      <vt:lpstr>WhiteBox/Structure Testing</vt:lpstr>
      <vt:lpstr>PowerPoint Presentation</vt:lpstr>
      <vt:lpstr>Formal Methods</vt:lpstr>
      <vt:lpstr>PowerPoint Presentation</vt:lpstr>
      <vt:lpstr>1 Ball Game</vt:lpstr>
      <vt:lpstr>2 Ball Game</vt:lpstr>
      <vt:lpstr>PowerPoint Presentation</vt:lpstr>
      <vt:lpstr>PowerPoint Presentation</vt:lpstr>
      <vt:lpstr>Tools of Formal Methods </vt:lpstr>
      <vt:lpstr>Design By Contract </vt:lpstr>
      <vt:lpstr>Contract ?</vt:lpstr>
      <vt:lpstr>DBC Concept</vt:lpstr>
      <vt:lpstr>DBC Concept</vt:lpstr>
      <vt:lpstr>DBC Concept</vt:lpstr>
      <vt:lpstr>Example</vt:lpstr>
      <vt:lpstr>Example</vt:lpstr>
      <vt:lpstr>DBC programming mechanism</vt:lpstr>
      <vt:lpstr>Pre condition </vt:lpstr>
      <vt:lpstr>Post condition</vt:lpstr>
      <vt:lpstr>Class Invariants</vt:lpstr>
      <vt:lpstr>PowerPoint Presentation</vt:lpstr>
      <vt:lpstr>Example </vt:lpstr>
      <vt:lpstr>DbC and Inheritance</vt:lpstr>
      <vt:lpstr>Invariants</vt:lpstr>
      <vt:lpstr>Summary</vt:lpstr>
      <vt:lpstr>Languages with third-party support: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bno</dc:creator>
  <cp:lastModifiedBy>Faisal Bahadur</cp:lastModifiedBy>
  <cp:revision>11</cp:revision>
  <dcterms:created xsi:type="dcterms:W3CDTF">2020-04-19T17:21:34Z</dcterms:created>
  <dcterms:modified xsi:type="dcterms:W3CDTF">2023-11-04T06:17:38Z</dcterms:modified>
</cp:coreProperties>
</file>