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74" r:id="rId5"/>
    <p:sldId id="265" r:id="rId6"/>
    <p:sldId id="283" r:id="rId7"/>
    <p:sldId id="275" r:id="rId8"/>
    <p:sldId id="266" r:id="rId9"/>
    <p:sldId id="277" r:id="rId10"/>
    <p:sldId id="267" r:id="rId11"/>
    <p:sldId id="268" r:id="rId12"/>
    <p:sldId id="259" r:id="rId13"/>
    <p:sldId id="260" r:id="rId14"/>
    <p:sldId id="261" r:id="rId15"/>
    <p:sldId id="263" r:id="rId16"/>
    <p:sldId id="284" r:id="rId17"/>
    <p:sldId id="262" r:id="rId18"/>
    <p:sldId id="270" r:id="rId19"/>
    <p:sldId id="271" r:id="rId20"/>
    <p:sldId id="272" r:id="rId21"/>
    <p:sldId id="278" r:id="rId22"/>
    <p:sldId id="281" r:id="rId23"/>
    <p:sldId id="279" r:id="rId24"/>
    <p:sldId id="280" r:id="rId25"/>
    <p:sldId id="282" r:id="rId26"/>
    <p:sldId id="273" r:id="rId27"/>
    <p:sldId id="276"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07-09-2025</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07-09-2025</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420890"/>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 “</a:t>
            </a:r>
            <a:r>
              <a:rPr lang="en-US" sz="2400" dirty="0" err="1"/>
              <a:t>pranjal</a:t>
            </a:r>
            <a:r>
              <a:rPr lang="en-US" sz="2400" dirty="0"/>
              <a:t>”</a:t>
            </a:r>
          </a:p>
          <a:p>
            <a:pPr algn="l"/>
            <a:r>
              <a:rPr lang="en-US" sz="2400" dirty="0"/>
              <a:t>git config –global </a:t>
            </a:r>
            <a:r>
              <a:rPr lang="en-US" sz="2400" dirty="0" err="1"/>
              <a:t>user.email</a:t>
            </a:r>
            <a:r>
              <a:rPr lang="en-US" sz="2400" dirty="0"/>
              <a:t> “”</a:t>
            </a:r>
          </a:p>
          <a:p>
            <a:pPr algn="l"/>
            <a:endParaRPr lang="en-US" sz="2400" dirty="0"/>
          </a:p>
          <a:p>
            <a:pPr algn="l"/>
            <a:r>
              <a:rPr lang="en-US" sz="2400"/>
              <a:t>C:\Users\Username\.gitconfig</a:t>
            </a:r>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C635-33F4-ECB6-21ED-8F97C5259275}"/>
              </a:ext>
            </a:extLst>
          </p:cNvPr>
          <p:cNvSpPr>
            <a:spLocks noGrp="1"/>
          </p:cNvSpPr>
          <p:nvPr>
            <p:ph type="title"/>
          </p:nvPr>
        </p:nvSpPr>
        <p:spPr/>
        <p:txBody>
          <a:bodyPr/>
          <a:lstStyle/>
          <a:p>
            <a:r>
              <a:rPr lang="en-US" dirty="0"/>
              <a:t>Best Practices to Avoid Merge Conflicts</a:t>
            </a:r>
            <a:endParaRPr lang="en-IN" dirty="0"/>
          </a:p>
        </p:txBody>
      </p:sp>
      <p:sp>
        <p:nvSpPr>
          <p:cNvPr id="3" name="Content Placeholder 2">
            <a:extLst>
              <a:ext uri="{FF2B5EF4-FFF2-40B4-BE49-F238E27FC236}">
                <a16:creationId xmlns:a16="http://schemas.microsoft.com/office/drawing/2014/main" id="{B8991788-4E25-4F67-D2F9-B20EE2EA3F17}"/>
              </a:ext>
            </a:extLst>
          </p:cNvPr>
          <p:cNvSpPr>
            <a:spLocks noGrp="1"/>
          </p:cNvSpPr>
          <p:nvPr>
            <p:ph idx="1"/>
          </p:nvPr>
        </p:nvSpPr>
        <p:spPr/>
        <p:txBody>
          <a:bodyPr>
            <a:normAutofit lnSpcReduction="10000"/>
          </a:bodyPr>
          <a:lstStyle/>
          <a:p>
            <a:r>
              <a:rPr lang="en-US" dirty="0"/>
              <a:t>Always pull (git pull) from the main branch (or target branch) before starting new work or before pushing changes. This keeps your local copy updated.</a:t>
            </a:r>
          </a:p>
          <a:p>
            <a:r>
              <a:rPr lang="en-US" dirty="0"/>
              <a:t>Create small, single-purpose branches for features or fixes. This reduces the surface area of conflicts.</a:t>
            </a:r>
          </a:p>
          <a:p>
            <a:r>
              <a:rPr lang="en-IN" dirty="0"/>
              <a:t>Communicate with Team Members (</a:t>
            </a:r>
            <a:r>
              <a:rPr lang="en-US" dirty="0"/>
              <a:t>Let others know what you're working on. Avoid working on the same files or functions unless necessary.)</a:t>
            </a:r>
          </a:p>
          <a:p>
            <a:r>
              <a:rPr lang="en-US" dirty="0"/>
              <a:t>Keep Commits Small and Focused</a:t>
            </a:r>
          </a:p>
          <a:p>
            <a:r>
              <a:rPr lang="en-IN" dirty="0"/>
              <a:t>Rebase Before Merging</a:t>
            </a:r>
          </a:p>
        </p:txBody>
      </p:sp>
    </p:spTree>
    <p:extLst>
      <p:ext uri="{BB962C8B-B14F-4D97-AF65-F5344CB8AC3E}">
        <p14:creationId xmlns:p14="http://schemas.microsoft.com/office/powerpoint/2010/main" val="252135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602041" y="990663"/>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42A-DF4F-1357-E847-F8E45553DD28}"/>
              </a:ext>
            </a:extLst>
          </p:cNvPr>
          <p:cNvSpPr>
            <a:spLocks noGrp="1"/>
          </p:cNvSpPr>
          <p:nvPr>
            <p:ph type="title"/>
          </p:nvPr>
        </p:nvSpPr>
        <p:spPr/>
        <p:txBody>
          <a:bodyPr/>
          <a:lstStyle/>
          <a:p>
            <a:r>
              <a:rPr lang="en-US" dirty="0"/>
              <a:t>Git tags</a:t>
            </a:r>
            <a:endParaRPr lang="en-IN" dirty="0"/>
          </a:p>
        </p:txBody>
      </p:sp>
      <p:sp>
        <p:nvSpPr>
          <p:cNvPr id="3" name="Content Placeholder 2">
            <a:extLst>
              <a:ext uri="{FF2B5EF4-FFF2-40B4-BE49-F238E27FC236}">
                <a16:creationId xmlns:a16="http://schemas.microsoft.com/office/drawing/2014/main" id="{460FFC93-07C5-15DB-7450-113AD7E0886B}"/>
              </a:ext>
            </a:extLst>
          </p:cNvPr>
          <p:cNvSpPr>
            <a:spLocks noGrp="1"/>
          </p:cNvSpPr>
          <p:nvPr>
            <p:ph idx="1"/>
          </p:nvPr>
        </p:nvSpPr>
        <p:spPr/>
        <p:txBody>
          <a:bodyPr/>
          <a:lstStyle/>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&lt;</a:t>
            </a:r>
            <a:r>
              <a:rPr lang="en-IN" b="0" i="0" dirty="0" err="1">
                <a:solidFill>
                  <a:srgbClr val="000000"/>
                </a:solidFill>
                <a:effectLst/>
                <a:latin typeface="Courier New" panose="02070309020205020404" pitchFamily="49" charset="0"/>
              </a:rPr>
              <a:t>commit_id</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dirty="0">
                <a:solidFill>
                  <a:srgbClr val="000000"/>
                </a:solidFill>
                <a:latin typeface="Courier New" panose="02070309020205020404" pitchFamily="49" charset="0"/>
              </a:rPr>
              <a:t>Git tag: View tags</a:t>
            </a:r>
          </a:p>
          <a:p>
            <a:r>
              <a:rPr lang="en-IN" dirty="0">
                <a:solidFill>
                  <a:srgbClr val="000000"/>
                </a:solidFill>
                <a:latin typeface="Courier New" panose="02070309020205020404" pitchFamily="49" charset="0"/>
              </a:rPr>
              <a:t>Git push &lt;remote repo&gt; &lt;</a:t>
            </a:r>
            <a:r>
              <a:rPr lang="en-IN" dirty="0" err="1">
                <a:solidFill>
                  <a:srgbClr val="000000"/>
                </a:solidFill>
                <a:latin typeface="Courier New" panose="02070309020205020404" pitchFamily="49" charset="0"/>
              </a:rPr>
              <a:t>tag_name</a:t>
            </a:r>
            <a:r>
              <a:rPr lang="en-IN" dirty="0">
                <a:solidFill>
                  <a:srgbClr val="000000"/>
                </a:solidFill>
                <a:latin typeface="Courier New" panose="02070309020205020404" pitchFamily="49" charset="0"/>
              </a:rPr>
              <a:t>&gt;: Push tags to remote repo</a:t>
            </a:r>
            <a:endParaRPr lang="en-IN" dirty="0"/>
          </a:p>
        </p:txBody>
      </p:sp>
    </p:spTree>
    <p:extLst>
      <p:ext uri="{BB962C8B-B14F-4D97-AF65-F5344CB8AC3E}">
        <p14:creationId xmlns:p14="http://schemas.microsoft.com/office/powerpoint/2010/main" val="303958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F70A-C023-E76C-E11B-584034F39625}"/>
              </a:ext>
            </a:extLst>
          </p:cNvPr>
          <p:cNvSpPr>
            <a:spLocks noGrp="1"/>
          </p:cNvSpPr>
          <p:nvPr>
            <p:ph type="title"/>
          </p:nvPr>
        </p:nvSpPr>
        <p:spPr/>
        <p:txBody>
          <a:bodyPr/>
          <a:lstStyle/>
          <a:p>
            <a:r>
              <a:rPr lang="en-IN" dirty="0"/>
              <a:t>Types of tags</a:t>
            </a:r>
          </a:p>
        </p:txBody>
      </p:sp>
      <p:sp>
        <p:nvSpPr>
          <p:cNvPr id="3" name="Content Placeholder 2">
            <a:extLst>
              <a:ext uri="{FF2B5EF4-FFF2-40B4-BE49-F238E27FC236}">
                <a16:creationId xmlns:a16="http://schemas.microsoft.com/office/drawing/2014/main" id="{88B3D9F8-AB66-D744-FDED-469321719377}"/>
              </a:ext>
            </a:extLst>
          </p:cNvPr>
          <p:cNvSpPr>
            <a:spLocks noGrp="1"/>
          </p:cNvSpPr>
          <p:nvPr>
            <p:ph idx="1"/>
          </p:nvPr>
        </p:nvSpPr>
        <p:spPr/>
        <p:txBody>
          <a:bodyPr/>
          <a:lstStyle/>
          <a:p>
            <a:r>
              <a:rPr lang="en-US" dirty="0"/>
              <a:t>Lightweight tags – just a name (like a branch that doesn’t move).</a:t>
            </a:r>
          </a:p>
          <a:p>
            <a:r>
              <a:rPr lang="en-IN" dirty="0"/>
              <a:t>Annotated tags – store extra metadata</a:t>
            </a:r>
          </a:p>
        </p:txBody>
      </p:sp>
    </p:spTree>
    <p:extLst>
      <p:ext uri="{BB962C8B-B14F-4D97-AF65-F5344CB8AC3E}">
        <p14:creationId xmlns:p14="http://schemas.microsoft.com/office/powerpoint/2010/main" val="374872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4B7C-2A92-5F04-85D6-8FD9A54DF26F}"/>
              </a:ext>
            </a:extLst>
          </p:cNvPr>
          <p:cNvSpPr>
            <a:spLocks noGrp="1"/>
          </p:cNvSpPr>
          <p:nvPr>
            <p:ph type="title"/>
          </p:nvPr>
        </p:nvSpPr>
        <p:spPr/>
        <p:txBody>
          <a:bodyPr/>
          <a:lstStyle/>
          <a:p>
            <a:r>
              <a:rPr lang="en-IN" dirty="0"/>
              <a:t>Lightweight tag</a:t>
            </a:r>
          </a:p>
        </p:txBody>
      </p:sp>
      <p:sp>
        <p:nvSpPr>
          <p:cNvPr id="3" name="Content Placeholder 2">
            <a:extLst>
              <a:ext uri="{FF2B5EF4-FFF2-40B4-BE49-F238E27FC236}">
                <a16:creationId xmlns:a16="http://schemas.microsoft.com/office/drawing/2014/main" id="{9F5A6F6C-68B8-44DB-52BF-0AF37B50EA60}"/>
              </a:ext>
            </a:extLst>
          </p:cNvPr>
          <p:cNvSpPr>
            <a:spLocks noGrp="1"/>
          </p:cNvSpPr>
          <p:nvPr>
            <p:ph idx="1"/>
          </p:nvPr>
        </p:nvSpPr>
        <p:spPr/>
        <p:txBody>
          <a:bodyPr/>
          <a:lstStyle/>
          <a:p>
            <a:pPr marL="0" indent="0">
              <a:buNone/>
            </a:pPr>
            <a:r>
              <a:rPr lang="en-US" dirty="0"/>
              <a:t>This simply creates a pointer to the current commit, nothing else.</a:t>
            </a:r>
            <a:endParaRPr lang="en-IN" dirty="0"/>
          </a:p>
          <a:p>
            <a:r>
              <a:rPr lang="en-IN" dirty="0"/>
              <a:t>git tag v1.0</a:t>
            </a:r>
          </a:p>
          <a:p>
            <a:r>
              <a:rPr lang="en-IN" dirty="0"/>
              <a:t>git show v1.0</a:t>
            </a:r>
          </a:p>
        </p:txBody>
      </p:sp>
    </p:spTree>
    <p:extLst>
      <p:ext uri="{BB962C8B-B14F-4D97-AF65-F5344CB8AC3E}">
        <p14:creationId xmlns:p14="http://schemas.microsoft.com/office/powerpoint/2010/main" val="40689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43AA-CCFC-A58D-E728-1C81E6123997}"/>
              </a:ext>
            </a:extLst>
          </p:cNvPr>
          <p:cNvSpPr>
            <a:spLocks noGrp="1"/>
          </p:cNvSpPr>
          <p:nvPr>
            <p:ph type="title"/>
          </p:nvPr>
        </p:nvSpPr>
        <p:spPr/>
        <p:txBody>
          <a:bodyPr/>
          <a:lstStyle/>
          <a:p>
            <a:r>
              <a:rPr lang="en-IN" dirty="0"/>
              <a:t>Annotated Tags</a:t>
            </a:r>
          </a:p>
        </p:txBody>
      </p:sp>
      <p:sp>
        <p:nvSpPr>
          <p:cNvPr id="3" name="Content Placeholder 2">
            <a:extLst>
              <a:ext uri="{FF2B5EF4-FFF2-40B4-BE49-F238E27FC236}">
                <a16:creationId xmlns:a16="http://schemas.microsoft.com/office/drawing/2014/main" id="{083F8398-D0FB-B15F-F709-FAC755A74858}"/>
              </a:ext>
            </a:extLst>
          </p:cNvPr>
          <p:cNvSpPr>
            <a:spLocks noGrp="1"/>
          </p:cNvSpPr>
          <p:nvPr>
            <p:ph idx="1"/>
          </p:nvPr>
        </p:nvSpPr>
        <p:spPr/>
        <p:txBody>
          <a:bodyPr/>
          <a:lstStyle/>
          <a:p>
            <a:pPr marL="0" indent="0">
              <a:buNone/>
            </a:pPr>
            <a:r>
              <a:rPr lang="en-US" dirty="0"/>
              <a:t>An </a:t>
            </a:r>
            <a:r>
              <a:rPr lang="en-US" b="1" dirty="0"/>
              <a:t>annotated tag</a:t>
            </a:r>
            <a:r>
              <a:rPr lang="en-US" dirty="0"/>
              <a:t> is stored as a full Git object. Unlike lightweight tags, it contains additional information such as:</a:t>
            </a:r>
          </a:p>
          <a:p>
            <a:pPr lvl="1"/>
            <a:r>
              <a:rPr lang="en-US" dirty="0"/>
              <a:t>Tagger’s name</a:t>
            </a:r>
          </a:p>
          <a:p>
            <a:pPr lvl="1"/>
            <a:r>
              <a:rPr lang="en-US" dirty="0"/>
              <a:t>Email</a:t>
            </a:r>
          </a:p>
          <a:p>
            <a:pPr lvl="1"/>
            <a:r>
              <a:rPr lang="en-US" dirty="0"/>
              <a:t>Date</a:t>
            </a:r>
          </a:p>
          <a:p>
            <a:pPr lvl="1"/>
            <a:r>
              <a:rPr lang="en-US" dirty="0"/>
              <a:t>Message (like a commit message)</a:t>
            </a:r>
          </a:p>
          <a:p>
            <a:pPr lvl="1"/>
            <a:r>
              <a:rPr lang="en-US" dirty="0"/>
              <a:t>Optionally, a GPG signature (for verification)</a:t>
            </a:r>
          </a:p>
          <a:p>
            <a:pPr marL="0" indent="0">
              <a:buNone/>
            </a:pPr>
            <a:r>
              <a:rPr lang="en-US" dirty="0"/>
              <a:t>This makes them more powerful and preferred for marking official releases.</a:t>
            </a:r>
          </a:p>
          <a:p>
            <a:pPr marL="0" indent="0">
              <a:buNone/>
            </a:pPr>
            <a:endParaRPr lang="en-IN" dirty="0"/>
          </a:p>
        </p:txBody>
      </p:sp>
    </p:spTree>
    <p:extLst>
      <p:ext uri="{BB962C8B-B14F-4D97-AF65-F5344CB8AC3E}">
        <p14:creationId xmlns:p14="http://schemas.microsoft.com/office/powerpoint/2010/main" val="99936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BD04-A736-6B9F-9405-FE3BD91683D6}"/>
              </a:ext>
            </a:extLst>
          </p:cNvPr>
          <p:cNvSpPr>
            <a:spLocks noGrp="1"/>
          </p:cNvSpPr>
          <p:nvPr>
            <p:ph type="title"/>
          </p:nvPr>
        </p:nvSpPr>
        <p:spPr/>
        <p:txBody>
          <a:bodyPr/>
          <a:lstStyle/>
          <a:p>
            <a:r>
              <a:rPr lang="en-IN" dirty="0"/>
              <a:t>Annotated Tags</a:t>
            </a:r>
          </a:p>
        </p:txBody>
      </p:sp>
      <p:sp>
        <p:nvSpPr>
          <p:cNvPr id="3" name="Content Placeholder 2">
            <a:extLst>
              <a:ext uri="{FF2B5EF4-FFF2-40B4-BE49-F238E27FC236}">
                <a16:creationId xmlns:a16="http://schemas.microsoft.com/office/drawing/2014/main" id="{687A228C-A6D2-1C60-2595-C1414A39C28F}"/>
              </a:ext>
            </a:extLst>
          </p:cNvPr>
          <p:cNvSpPr>
            <a:spLocks noGrp="1"/>
          </p:cNvSpPr>
          <p:nvPr>
            <p:ph idx="1"/>
          </p:nvPr>
        </p:nvSpPr>
        <p:spPr/>
        <p:txBody>
          <a:bodyPr/>
          <a:lstStyle/>
          <a:p>
            <a:r>
              <a:rPr lang="en-US" dirty="0"/>
              <a:t>git tag -a v1.0 &lt;</a:t>
            </a:r>
            <a:r>
              <a:rPr lang="en-US" dirty="0" err="1"/>
              <a:t>cid</a:t>
            </a:r>
            <a:r>
              <a:rPr lang="en-US"/>
              <a:t>&gt; </a:t>
            </a:r>
            <a:r>
              <a:rPr lang="en-US" dirty="0"/>
              <a:t>-m "Release version 1.0“</a:t>
            </a:r>
          </a:p>
          <a:p>
            <a:r>
              <a:rPr lang="en-IN" dirty="0"/>
              <a:t>git show v1.0</a:t>
            </a:r>
          </a:p>
          <a:p>
            <a:r>
              <a:rPr lang="en-IN" dirty="0"/>
              <a:t>git tag</a:t>
            </a:r>
          </a:p>
          <a:p>
            <a:r>
              <a:rPr lang="en-IN" dirty="0"/>
              <a:t>git push origin v1.0</a:t>
            </a:r>
          </a:p>
          <a:p>
            <a:r>
              <a:rPr lang="en-IN" dirty="0"/>
              <a:t>git push origin –tags (push all tags)</a:t>
            </a:r>
          </a:p>
          <a:p>
            <a:r>
              <a:rPr lang="en-IN" dirty="0"/>
              <a:t>git tag -d v1.0</a:t>
            </a:r>
          </a:p>
          <a:p>
            <a:r>
              <a:rPr lang="en-IN" dirty="0"/>
              <a:t>git push origin --delete v1.0 (delete remote tags)</a:t>
            </a:r>
          </a:p>
        </p:txBody>
      </p:sp>
    </p:spTree>
    <p:extLst>
      <p:ext uri="{BB962C8B-B14F-4D97-AF65-F5344CB8AC3E}">
        <p14:creationId xmlns:p14="http://schemas.microsoft.com/office/powerpoint/2010/main" val="90407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0EC3-8B7F-A045-2F84-F5E8BC41580C}"/>
              </a:ext>
            </a:extLst>
          </p:cNvPr>
          <p:cNvSpPr>
            <a:spLocks noGrp="1"/>
          </p:cNvSpPr>
          <p:nvPr>
            <p:ph type="title"/>
          </p:nvPr>
        </p:nvSpPr>
        <p:spPr/>
        <p:txBody>
          <a:bodyPr/>
          <a:lstStyle/>
          <a:p>
            <a:r>
              <a:rPr lang="en-IN" dirty="0"/>
              <a:t>Lightweight vs Annotated Tags</a:t>
            </a:r>
          </a:p>
        </p:txBody>
      </p:sp>
      <p:graphicFrame>
        <p:nvGraphicFramePr>
          <p:cNvPr id="5" name="Content Placeholder 4">
            <a:extLst>
              <a:ext uri="{FF2B5EF4-FFF2-40B4-BE49-F238E27FC236}">
                <a16:creationId xmlns:a16="http://schemas.microsoft.com/office/drawing/2014/main" id="{20AA6A9E-2C57-5AEB-07E7-DDD6D9F1E9B8}"/>
              </a:ext>
            </a:extLst>
          </p:cNvPr>
          <p:cNvGraphicFramePr>
            <a:graphicFrameLocks noGrp="1"/>
          </p:cNvGraphicFramePr>
          <p:nvPr>
            <p:ph idx="1"/>
            <p:extLst>
              <p:ext uri="{D42A27DB-BD31-4B8C-83A1-F6EECF244321}">
                <p14:modId xmlns:p14="http://schemas.microsoft.com/office/powerpoint/2010/main" val="3650340608"/>
              </p:ext>
            </p:extLst>
          </p:nvPr>
        </p:nvGraphicFramePr>
        <p:xfrm>
          <a:off x="838200" y="3452654"/>
          <a:ext cx="10515600" cy="1097280"/>
        </p:xfrm>
        <a:graphic>
          <a:graphicData uri="http://schemas.openxmlformats.org/drawingml/2006/table">
            <a:tbl>
              <a:tblPr firstRow="1">
                <a:tableStyleId>{3C2FFA5D-87B4-456A-9821-1D502468CF0F}</a:tableStyleId>
              </a:tblPr>
              <a:tblGrid>
                <a:gridCol w="2628900">
                  <a:extLst>
                    <a:ext uri="{9D8B030D-6E8A-4147-A177-3AD203B41FA5}">
                      <a16:colId xmlns:a16="http://schemas.microsoft.com/office/drawing/2014/main" val="2905387748"/>
                    </a:ext>
                  </a:extLst>
                </a:gridCol>
                <a:gridCol w="2628900">
                  <a:extLst>
                    <a:ext uri="{9D8B030D-6E8A-4147-A177-3AD203B41FA5}">
                      <a16:colId xmlns:a16="http://schemas.microsoft.com/office/drawing/2014/main" val="3820438974"/>
                    </a:ext>
                  </a:extLst>
                </a:gridCol>
                <a:gridCol w="2628900">
                  <a:extLst>
                    <a:ext uri="{9D8B030D-6E8A-4147-A177-3AD203B41FA5}">
                      <a16:colId xmlns:a16="http://schemas.microsoft.com/office/drawing/2014/main" val="1301865638"/>
                    </a:ext>
                  </a:extLst>
                </a:gridCol>
                <a:gridCol w="2628900">
                  <a:extLst>
                    <a:ext uri="{9D8B030D-6E8A-4147-A177-3AD203B41FA5}">
                      <a16:colId xmlns:a16="http://schemas.microsoft.com/office/drawing/2014/main" val="703025280"/>
                    </a:ext>
                  </a:extLst>
                </a:gridCol>
              </a:tblGrid>
              <a:tr h="0">
                <a:tc>
                  <a:txBody>
                    <a:bodyPr/>
                    <a:lstStyle/>
                    <a:p>
                      <a:pPr>
                        <a:buNone/>
                      </a:pPr>
                      <a:r>
                        <a:rPr lang="en-IN" dirty="0"/>
                        <a:t>Tag Type</a:t>
                      </a:r>
                    </a:p>
                  </a:txBody>
                  <a:tcPr anchor="ctr"/>
                </a:tc>
                <a:tc>
                  <a:txBody>
                    <a:bodyPr/>
                    <a:lstStyle/>
                    <a:p>
                      <a:pPr>
                        <a:buNone/>
                      </a:pPr>
                      <a:r>
                        <a:rPr lang="en-IN"/>
                        <a:t>Metadata Included</a:t>
                      </a:r>
                    </a:p>
                  </a:txBody>
                  <a:tcPr anchor="ctr"/>
                </a:tc>
                <a:tc>
                  <a:txBody>
                    <a:bodyPr/>
                    <a:lstStyle/>
                    <a:p>
                      <a:pPr>
                        <a:buNone/>
                      </a:pPr>
                      <a:r>
                        <a:rPr lang="en-IN"/>
                        <a:t>Use Case</a:t>
                      </a:r>
                    </a:p>
                  </a:txBody>
                  <a:tcPr anchor="ctr"/>
                </a:tc>
                <a:tc>
                  <a:txBody>
                    <a:bodyPr/>
                    <a:lstStyle/>
                    <a:p>
                      <a:pPr>
                        <a:buNone/>
                      </a:pPr>
                      <a:r>
                        <a:rPr lang="en-IN"/>
                        <a:t>Remote Push</a:t>
                      </a:r>
                    </a:p>
                  </a:txBody>
                  <a:tcPr anchor="ctr"/>
                </a:tc>
                <a:extLst>
                  <a:ext uri="{0D108BD9-81ED-4DB2-BD59-A6C34878D82A}">
                    <a16:rowId xmlns:a16="http://schemas.microsoft.com/office/drawing/2014/main" val="1134384411"/>
                  </a:ext>
                </a:extLst>
              </a:tr>
              <a:tr h="0">
                <a:tc>
                  <a:txBody>
                    <a:bodyPr/>
                    <a:lstStyle/>
                    <a:p>
                      <a:pPr>
                        <a:buNone/>
                      </a:pPr>
                      <a:r>
                        <a:rPr lang="en-IN"/>
                        <a:t>Lightweight</a:t>
                      </a:r>
                    </a:p>
                  </a:txBody>
                  <a:tcPr anchor="ctr"/>
                </a:tc>
                <a:tc>
                  <a:txBody>
                    <a:bodyPr/>
                    <a:lstStyle/>
                    <a:p>
                      <a:pPr>
                        <a:buNone/>
                      </a:pPr>
                      <a:r>
                        <a:rPr lang="en-IN"/>
                        <a:t>❌ No</a:t>
                      </a:r>
                    </a:p>
                  </a:txBody>
                  <a:tcPr anchor="ctr"/>
                </a:tc>
                <a:tc>
                  <a:txBody>
                    <a:bodyPr/>
                    <a:lstStyle/>
                    <a:p>
                      <a:pPr>
                        <a:buNone/>
                      </a:pPr>
                      <a:r>
                        <a:rPr lang="en-IN"/>
                        <a:t>Local markers, quick use</a:t>
                      </a:r>
                    </a:p>
                  </a:txBody>
                  <a:tcPr anchor="ctr"/>
                </a:tc>
                <a:tc>
                  <a:txBody>
                    <a:bodyPr/>
                    <a:lstStyle/>
                    <a:p>
                      <a:pPr>
                        <a:buNone/>
                      </a:pPr>
                      <a:r>
                        <a:rPr lang="en-IN"/>
                        <a:t>git push origin &lt;tag&gt;</a:t>
                      </a:r>
                    </a:p>
                  </a:txBody>
                  <a:tcPr anchor="ctr"/>
                </a:tc>
                <a:extLst>
                  <a:ext uri="{0D108BD9-81ED-4DB2-BD59-A6C34878D82A}">
                    <a16:rowId xmlns:a16="http://schemas.microsoft.com/office/drawing/2014/main" val="2314670670"/>
                  </a:ext>
                </a:extLst>
              </a:tr>
              <a:tr h="0">
                <a:tc>
                  <a:txBody>
                    <a:bodyPr/>
                    <a:lstStyle/>
                    <a:p>
                      <a:pPr>
                        <a:buNone/>
                      </a:pPr>
                      <a:r>
                        <a:rPr lang="en-IN"/>
                        <a:t>Annotated</a:t>
                      </a:r>
                    </a:p>
                  </a:txBody>
                  <a:tcPr anchor="ctr"/>
                </a:tc>
                <a:tc>
                  <a:txBody>
                    <a:bodyPr/>
                    <a:lstStyle/>
                    <a:p>
                      <a:pPr>
                        <a:buNone/>
                      </a:pPr>
                      <a:r>
                        <a:rPr lang="en-IN"/>
                        <a:t>✅ Yes</a:t>
                      </a:r>
                    </a:p>
                  </a:txBody>
                  <a:tcPr anchor="ctr"/>
                </a:tc>
                <a:tc>
                  <a:txBody>
                    <a:bodyPr/>
                    <a:lstStyle/>
                    <a:p>
                      <a:pPr>
                        <a:buNone/>
                      </a:pPr>
                      <a:r>
                        <a:rPr lang="en-IN"/>
                        <a:t>Releases, CI/CD pipelines</a:t>
                      </a:r>
                    </a:p>
                  </a:txBody>
                  <a:tcPr anchor="ctr"/>
                </a:tc>
                <a:tc>
                  <a:txBody>
                    <a:bodyPr/>
                    <a:lstStyle/>
                    <a:p>
                      <a:pPr>
                        <a:buNone/>
                      </a:pPr>
                      <a:r>
                        <a:rPr lang="en-IN" dirty="0"/>
                        <a:t>git push origin &lt;tag&gt;</a:t>
                      </a:r>
                    </a:p>
                  </a:txBody>
                  <a:tcPr anchor="ctr"/>
                </a:tc>
                <a:extLst>
                  <a:ext uri="{0D108BD9-81ED-4DB2-BD59-A6C34878D82A}">
                    <a16:rowId xmlns:a16="http://schemas.microsoft.com/office/drawing/2014/main" val="1737064205"/>
                  </a:ext>
                </a:extLst>
              </a:tr>
            </a:tbl>
          </a:graphicData>
        </a:graphic>
      </p:graphicFrame>
    </p:spTree>
    <p:extLst>
      <p:ext uri="{BB962C8B-B14F-4D97-AF65-F5344CB8AC3E}">
        <p14:creationId xmlns:p14="http://schemas.microsoft.com/office/powerpoint/2010/main" val="63233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001-1859-926A-8097-6E11C89CF839}"/>
              </a:ext>
            </a:extLst>
          </p:cNvPr>
          <p:cNvSpPr>
            <a:spLocks noGrp="1"/>
          </p:cNvSpPr>
          <p:nvPr>
            <p:ph type="title"/>
          </p:nvPr>
        </p:nvSpPr>
        <p:spPr/>
        <p:txBody>
          <a:bodyPr/>
          <a:lstStyle/>
          <a:p>
            <a:r>
              <a:rPr lang="en-US" dirty="0"/>
              <a:t>Uncommit, Unstaged, Untracked</a:t>
            </a:r>
            <a:endParaRPr lang="en-IN" dirty="0"/>
          </a:p>
        </p:txBody>
      </p:sp>
      <p:sp>
        <p:nvSpPr>
          <p:cNvPr id="3" name="Content Placeholder 2">
            <a:extLst>
              <a:ext uri="{FF2B5EF4-FFF2-40B4-BE49-F238E27FC236}">
                <a16:creationId xmlns:a16="http://schemas.microsoft.com/office/drawing/2014/main" id="{99A4583F-9443-5E59-D5E9-73BA2330877D}"/>
              </a:ext>
            </a:extLst>
          </p:cNvPr>
          <p:cNvSpPr>
            <a:spLocks noGrp="1"/>
          </p:cNvSpPr>
          <p:nvPr>
            <p:ph idx="1"/>
          </p:nvPr>
        </p:nvSpPr>
        <p:spPr/>
        <p:txBody>
          <a:bodyPr/>
          <a:lstStyle/>
          <a:p>
            <a:r>
              <a:rPr lang="en-IN" dirty="0"/>
              <a:t>git reset --soft HEAD~1</a:t>
            </a:r>
          </a:p>
          <a:p>
            <a:r>
              <a:rPr lang="en-IN" dirty="0"/>
              <a:t>git reset HEAD &lt;file-name&gt;</a:t>
            </a:r>
          </a:p>
          <a:p>
            <a:r>
              <a:rPr lang="en-IN" dirty="0"/>
              <a:t>git rm --cached &lt;file-name&gt;</a:t>
            </a:r>
          </a:p>
          <a:p>
            <a:endParaRPr lang="en-IN" dirty="0"/>
          </a:p>
        </p:txBody>
      </p:sp>
    </p:spTree>
    <p:extLst>
      <p:ext uri="{BB962C8B-B14F-4D97-AF65-F5344CB8AC3E}">
        <p14:creationId xmlns:p14="http://schemas.microsoft.com/office/powerpoint/2010/main" val="620197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E7F31D-9F8F-E40E-94A8-13E6071DCE51}"/>
              </a:ext>
            </a:extLst>
          </p:cNvPr>
          <p:cNvGraphicFramePr>
            <a:graphicFrameLocks noGrp="1"/>
          </p:cNvGraphicFramePr>
          <p:nvPr>
            <p:extLst>
              <p:ext uri="{D42A27DB-BD31-4B8C-83A1-F6EECF244321}">
                <p14:modId xmlns:p14="http://schemas.microsoft.com/office/powerpoint/2010/main" val="1980937282"/>
              </p:ext>
            </p:extLst>
          </p:nvPr>
        </p:nvGraphicFramePr>
        <p:xfrm>
          <a:off x="1488301" y="1159798"/>
          <a:ext cx="8203344" cy="4351340"/>
        </p:xfrm>
        <a:graphic>
          <a:graphicData uri="http://schemas.openxmlformats.org/drawingml/2006/table">
            <a:tbl>
              <a:tblPr firstRow="1">
                <a:tableStyleId>{3C2FFA5D-87B4-456A-9821-1D502468CF0F}</a:tableStyleId>
              </a:tblPr>
              <a:tblGrid>
                <a:gridCol w="2050836">
                  <a:extLst>
                    <a:ext uri="{9D8B030D-6E8A-4147-A177-3AD203B41FA5}">
                      <a16:colId xmlns:a16="http://schemas.microsoft.com/office/drawing/2014/main" val="1634310431"/>
                    </a:ext>
                  </a:extLst>
                </a:gridCol>
                <a:gridCol w="2050836">
                  <a:extLst>
                    <a:ext uri="{9D8B030D-6E8A-4147-A177-3AD203B41FA5}">
                      <a16:colId xmlns:a16="http://schemas.microsoft.com/office/drawing/2014/main" val="1821746102"/>
                    </a:ext>
                  </a:extLst>
                </a:gridCol>
                <a:gridCol w="2050836">
                  <a:extLst>
                    <a:ext uri="{9D8B030D-6E8A-4147-A177-3AD203B41FA5}">
                      <a16:colId xmlns:a16="http://schemas.microsoft.com/office/drawing/2014/main" val="2037043322"/>
                    </a:ext>
                  </a:extLst>
                </a:gridCol>
                <a:gridCol w="2050836">
                  <a:extLst>
                    <a:ext uri="{9D8B030D-6E8A-4147-A177-3AD203B41FA5}">
                      <a16:colId xmlns:a16="http://schemas.microsoft.com/office/drawing/2014/main" val="3188489864"/>
                    </a:ext>
                  </a:extLst>
                </a:gridCol>
              </a:tblGrid>
              <a:tr h="285334">
                <a:tc>
                  <a:txBody>
                    <a:bodyPr/>
                    <a:lstStyle/>
                    <a:p>
                      <a:r>
                        <a:rPr lang="en-IN" sz="1400" b="1"/>
                        <a:t>Command</a:t>
                      </a:r>
                      <a:endParaRPr lang="en-IN" sz="1400"/>
                    </a:p>
                  </a:txBody>
                  <a:tcPr marL="71333" marR="71333" marT="35667" marB="35667" anchor="ctr"/>
                </a:tc>
                <a:tc>
                  <a:txBody>
                    <a:bodyPr/>
                    <a:lstStyle/>
                    <a:p>
                      <a:r>
                        <a:rPr lang="en-IN" sz="1400" b="1"/>
                        <a:t>Action</a:t>
                      </a:r>
                      <a:endParaRPr lang="en-IN" sz="1400"/>
                    </a:p>
                  </a:txBody>
                  <a:tcPr marL="71333" marR="71333" marT="35667" marB="35667" anchor="ctr"/>
                </a:tc>
                <a:tc>
                  <a:txBody>
                    <a:bodyPr/>
                    <a:lstStyle/>
                    <a:p>
                      <a:r>
                        <a:rPr lang="en-IN" sz="1400" b="1"/>
                        <a:t>Effect</a:t>
                      </a:r>
                      <a:endParaRPr lang="en-IN" sz="1400"/>
                    </a:p>
                  </a:txBody>
                  <a:tcPr marL="71333" marR="71333" marT="35667" marB="35667" anchor="ctr"/>
                </a:tc>
                <a:tc>
                  <a:txBody>
                    <a:bodyPr/>
                    <a:lstStyle/>
                    <a:p>
                      <a:r>
                        <a:rPr lang="en-IN" sz="1400" b="1"/>
                        <a:t>Safe?</a:t>
                      </a:r>
                      <a:endParaRPr lang="en-IN" sz="1400"/>
                    </a:p>
                  </a:txBody>
                  <a:tcPr marL="71333" marR="71333" marT="35667" marB="35667" anchor="ctr"/>
                </a:tc>
                <a:extLst>
                  <a:ext uri="{0D108BD9-81ED-4DB2-BD59-A6C34878D82A}">
                    <a16:rowId xmlns:a16="http://schemas.microsoft.com/office/drawing/2014/main" val="3070480273"/>
                  </a:ext>
                </a:extLst>
              </a:tr>
              <a:tr h="499334">
                <a:tc>
                  <a:txBody>
                    <a:bodyPr/>
                    <a:lstStyle/>
                    <a:p>
                      <a:r>
                        <a:rPr lang="en-IN" sz="1400"/>
                        <a:t>git reset &lt;file&gt;</a:t>
                      </a:r>
                    </a:p>
                  </a:txBody>
                  <a:tcPr marL="71333" marR="71333" marT="35667" marB="35667" anchor="ctr"/>
                </a:tc>
                <a:tc>
                  <a:txBody>
                    <a:bodyPr/>
                    <a:lstStyle/>
                    <a:p>
                      <a:r>
                        <a:rPr lang="en-IN" sz="1400"/>
                        <a:t>Unstage file</a:t>
                      </a:r>
                    </a:p>
                  </a:txBody>
                  <a:tcPr marL="71333" marR="71333" marT="35667" marB="35667" anchor="ctr"/>
                </a:tc>
                <a:tc>
                  <a:txBody>
                    <a:bodyPr/>
                    <a:lstStyle/>
                    <a:p>
                      <a:r>
                        <a:rPr lang="en-US" sz="1400"/>
                        <a:t>Keeps changes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99293255"/>
                  </a:ext>
                </a:extLst>
              </a:tr>
              <a:tr h="499334">
                <a:tc>
                  <a:txBody>
                    <a:bodyPr/>
                    <a:lstStyle/>
                    <a:p>
                      <a:r>
                        <a:rPr lang="en-IN" sz="1400"/>
                        <a:t>git reset --soft HEAD~1</a:t>
                      </a:r>
                    </a:p>
                  </a:txBody>
                  <a:tcPr marL="71333" marR="71333" marT="35667" marB="35667" anchor="ctr"/>
                </a:tc>
                <a:tc>
                  <a:txBody>
                    <a:bodyPr/>
                    <a:lstStyle/>
                    <a:p>
                      <a:r>
                        <a:rPr lang="en-US" sz="1400"/>
                        <a:t>Undo last commit, keep changes staged</a:t>
                      </a:r>
                    </a:p>
                  </a:txBody>
                  <a:tcPr marL="71333" marR="71333" marT="35667" marB="35667" anchor="ctr"/>
                </a:tc>
                <a:tc>
                  <a:txBody>
                    <a:bodyPr/>
                    <a:lstStyle/>
                    <a:p>
                      <a:r>
                        <a:rPr lang="en-IN" sz="1400"/>
                        <a:t>Changes moved to staging</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10908743"/>
                  </a:ext>
                </a:extLst>
              </a:tr>
              <a:tr h="499334">
                <a:tc>
                  <a:txBody>
                    <a:bodyPr/>
                    <a:lstStyle/>
                    <a:p>
                      <a:r>
                        <a:rPr lang="en-US" sz="1400"/>
                        <a:t>git reset --mixed HEAD~1</a:t>
                      </a:r>
                    </a:p>
                  </a:txBody>
                  <a:tcPr marL="71333" marR="71333" marT="35667" marB="35667" anchor="ctr"/>
                </a:tc>
                <a:tc>
                  <a:txBody>
                    <a:bodyPr/>
                    <a:lstStyle/>
                    <a:p>
                      <a:r>
                        <a:rPr lang="en-US" sz="1400"/>
                        <a:t>Undo last commit, unstage changes</a:t>
                      </a:r>
                    </a:p>
                  </a:txBody>
                  <a:tcPr marL="71333" marR="71333" marT="35667" marB="35667" anchor="ctr"/>
                </a:tc>
                <a:tc>
                  <a:txBody>
                    <a:bodyPr/>
                    <a:lstStyle/>
                    <a:p>
                      <a:r>
                        <a:rPr lang="en-US" sz="1400"/>
                        <a:t>Changes kept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2516837158"/>
                  </a:ext>
                </a:extLst>
              </a:tr>
              <a:tr h="285334">
                <a:tc>
                  <a:txBody>
                    <a:bodyPr/>
                    <a:lstStyle/>
                    <a:p>
                      <a:r>
                        <a:rPr lang="en-IN" sz="1400"/>
                        <a:t>git reset --hard HEAD</a:t>
                      </a:r>
                    </a:p>
                  </a:txBody>
                  <a:tcPr marL="71333" marR="71333" marT="35667" marB="35667" anchor="ctr"/>
                </a:tc>
                <a:tc>
                  <a:txBody>
                    <a:bodyPr/>
                    <a:lstStyle/>
                    <a:p>
                      <a:r>
                        <a:rPr lang="en-IN" sz="1400"/>
                        <a:t>Discard all local changes</a:t>
                      </a:r>
                    </a:p>
                  </a:txBody>
                  <a:tcPr marL="71333" marR="71333" marT="35667" marB="35667" anchor="ctr"/>
                </a:tc>
                <a:tc>
                  <a:txBody>
                    <a:bodyPr/>
                    <a:lstStyle/>
                    <a:p>
                      <a:r>
                        <a:rPr lang="en-IN" sz="1400"/>
                        <a:t>Resets to last commit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241086733"/>
                  </a:ext>
                </a:extLst>
              </a:tr>
              <a:tr h="499334">
                <a:tc>
                  <a:txBody>
                    <a:bodyPr/>
                    <a:lstStyle/>
                    <a:p>
                      <a:r>
                        <a:rPr lang="en-IN" sz="1400"/>
                        <a:t>git reset --hard &lt;commit&gt;</a:t>
                      </a:r>
                    </a:p>
                  </a:txBody>
                  <a:tcPr marL="71333" marR="71333" marT="35667" marB="35667" anchor="ctr"/>
                </a:tc>
                <a:tc>
                  <a:txBody>
                    <a:bodyPr/>
                    <a:lstStyle/>
                    <a:p>
                      <a:r>
                        <a:rPr lang="en-IN" sz="1400"/>
                        <a:t>Reset to specific commit</a:t>
                      </a:r>
                    </a:p>
                  </a:txBody>
                  <a:tcPr marL="71333" marR="71333" marT="35667" marB="35667" anchor="ctr"/>
                </a:tc>
                <a:tc>
                  <a:txBody>
                    <a:bodyPr/>
                    <a:lstStyle/>
                    <a:p>
                      <a:r>
                        <a:rPr lang="en-IN" sz="1400"/>
                        <a:t>Deletes commits after target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3993681434"/>
                  </a:ext>
                </a:extLst>
              </a:tr>
              <a:tr h="499334">
                <a:tc>
                  <a:txBody>
                    <a:bodyPr/>
                    <a:lstStyle/>
                    <a:p>
                      <a:r>
                        <a:rPr lang="en-IN" sz="1400"/>
                        <a:t>git revert &lt;commit&gt;</a:t>
                      </a:r>
                    </a:p>
                  </a:txBody>
                  <a:tcPr marL="71333" marR="71333" marT="35667" marB="35667" anchor="ctr"/>
                </a:tc>
                <a:tc>
                  <a:txBody>
                    <a:bodyPr/>
                    <a:lstStyle/>
                    <a:p>
                      <a:r>
                        <a:rPr lang="en-US" sz="1400"/>
                        <a:t>Revert a commit with a new commit</a:t>
                      </a:r>
                    </a:p>
                  </a:txBody>
                  <a:tcPr marL="71333" marR="71333" marT="35667" marB="35667" anchor="ctr"/>
                </a:tc>
                <a:tc>
                  <a:txBody>
                    <a:bodyPr/>
                    <a:lstStyle/>
                    <a:p>
                      <a:r>
                        <a:rPr lang="en-US" sz="1400"/>
                        <a:t>Safe way to undo history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777207570"/>
                  </a:ext>
                </a:extLst>
              </a:tr>
              <a:tr h="285334">
                <a:tc>
                  <a:txBody>
                    <a:bodyPr/>
                    <a:lstStyle/>
                    <a:p>
                      <a:r>
                        <a:rPr lang="en-IN" sz="1400"/>
                        <a:t>git checkout -- &lt;file&gt;</a:t>
                      </a:r>
                    </a:p>
                  </a:txBody>
                  <a:tcPr marL="71333" marR="71333" marT="35667" marB="35667" anchor="ctr"/>
                </a:tc>
                <a:tc>
                  <a:txBody>
                    <a:bodyPr/>
                    <a:lstStyle/>
                    <a:p>
                      <a:r>
                        <a:rPr lang="en-US" sz="1400"/>
                        <a:t>Discard changes in a file</a:t>
                      </a:r>
                    </a:p>
                  </a:txBody>
                  <a:tcPr marL="71333" marR="71333" marT="35667" marB="35667" anchor="ctr"/>
                </a:tc>
                <a:tc>
                  <a:txBody>
                    <a:bodyPr/>
                    <a:lstStyle/>
                    <a:p>
                      <a:r>
                        <a:rPr lang="en-US" sz="1400"/>
                        <a:t>Resets file to last commit</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989149851"/>
                  </a:ext>
                </a:extLst>
              </a:tr>
              <a:tr h="499334">
                <a:tc>
                  <a:txBody>
                    <a:bodyPr/>
                    <a:lstStyle/>
                    <a:p>
                      <a:r>
                        <a:rPr lang="en-IN" sz="1400"/>
                        <a:t>git clean -f</a:t>
                      </a:r>
                    </a:p>
                  </a:txBody>
                  <a:tcPr marL="71333" marR="71333" marT="35667" marB="35667" anchor="ctr"/>
                </a:tc>
                <a:tc>
                  <a:txBody>
                    <a:bodyPr/>
                    <a:lstStyle/>
                    <a:p>
                      <a:r>
                        <a:rPr lang="en-IN" sz="1400"/>
                        <a:t>Delete untracked files</a:t>
                      </a:r>
                    </a:p>
                  </a:txBody>
                  <a:tcPr marL="71333" marR="71333" marT="35667" marB="35667" anchor="ctr"/>
                </a:tc>
                <a:tc>
                  <a:txBody>
                    <a:bodyPr/>
                    <a:lstStyle/>
                    <a:p>
                      <a:r>
                        <a:rPr lang="en-US" sz="1400"/>
                        <a:t>Removes files not staged or committed</a:t>
                      </a:r>
                    </a:p>
                  </a:txBody>
                  <a:tcPr marL="71333" marR="71333" marT="35667" marB="35667" anchor="ctr"/>
                </a:tc>
                <a:tc>
                  <a:txBody>
                    <a:bodyPr/>
                    <a:lstStyle/>
                    <a:p>
                      <a:r>
                        <a:rPr lang="en-IN" sz="1400"/>
                        <a:t>⚠️ No (use with care)</a:t>
                      </a:r>
                    </a:p>
                  </a:txBody>
                  <a:tcPr marL="71333" marR="71333" marT="35667" marB="35667" anchor="ctr"/>
                </a:tc>
                <a:extLst>
                  <a:ext uri="{0D108BD9-81ED-4DB2-BD59-A6C34878D82A}">
                    <a16:rowId xmlns:a16="http://schemas.microsoft.com/office/drawing/2014/main" val="104407965"/>
                  </a:ext>
                </a:extLst>
              </a:tr>
              <a:tr h="499334">
                <a:tc>
                  <a:txBody>
                    <a:bodyPr/>
                    <a:lstStyle/>
                    <a:p>
                      <a:r>
                        <a:rPr lang="en-IN" sz="1400"/>
                        <a:t>git clean -fd</a:t>
                      </a:r>
                    </a:p>
                  </a:txBody>
                  <a:tcPr marL="71333" marR="71333" marT="35667" marB="35667" anchor="ctr"/>
                </a:tc>
                <a:tc>
                  <a:txBody>
                    <a:bodyPr/>
                    <a:lstStyle/>
                    <a:p>
                      <a:r>
                        <a:rPr lang="en-US" sz="1400"/>
                        <a:t>Delete untracked files and directories</a:t>
                      </a:r>
                    </a:p>
                  </a:txBody>
                  <a:tcPr marL="71333" marR="71333" marT="35667" marB="35667" anchor="ctr"/>
                </a:tc>
                <a:tc>
                  <a:txBody>
                    <a:bodyPr/>
                    <a:lstStyle/>
                    <a:p>
                      <a:r>
                        <a:rPr lang="en-US" sz="1400"/>
                        <a:t>Cleans up all untracked content</a:t>
                      </a:r>
                    </a:p>
                  </a:txBody>
                  <a:tcPr marL="71333" marR="71333" marT="35667" marB="35667" anchor="ctr"/>
                </a:tc>
                <a:tc>
                  <a:txBody>
                    <a:bodyPr/>
                    <a:lstStyle/>
                    <a:p>
                      <a:r>
                        <a:rPr lang="en-IN" sz="1400" dirty="0"/>
                        <a:t>⚠️ No (use with care)</a:t>
                      </a:r>
                    </a:p>
                  </a:txBody>
                  <a:tcPr marL="71333" marR="71333" marT="35667" marB="35667" anchor="ctr"/>
                </a:tc>
                <a:extLst>
                  <a:ext uri="{0D108BD9-81ED-4DB2-BD59-A6C34878D82A}">
                    <a16:rowId xmlns:a16="http://schemas.microsoft.com/office/drawing/2014/main" val="1137109982"/>
                  </a:ext>
                </a:extLst>
              </a:tr>
            </a:tbl>
          </a:graphicData>
        </a:graphic>
      </p:graphicFrame>
    </p:spTree>
    <p:extLst>
      <p:ext uri="{BB962C8B-B14F-4D97-AF65-F5344CB8AC3E}">
        <p14:creationId xmlns:p14="http://schemas.microsoft.com/office/powerpoint/2010/main" val="227213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0179-2155-5F31-1DFF-CC8F6E6AFB5D}"/>
              </a:ext>
            </a:extLst>
          </p:cNvPr>
          <p:cNvSpPr>
            <a:spLocks noGrp="1"/>
          </p:cNvSpPr>
          <p:nvPr>
            <p:ph type="title"/>
          </p:nvPr>
        </p:nvSpPr>
        <p:spPr/>
        <p:txBody>
          <a:bodyPr/>
          <a:lstStyle/>
          <a:p>
            <a:r>
              <a:rPr lang="en-IN" dirty="0"/>
              <a:t>filter-branch</a:t>
            </a:r>
          </a:p>
        </p:txBody>
      </p:sp>
      <p:sp>
        <p:nvSpPr>
          <p:cNvPr id="5" name="Content Placeholder 2">
            <a:extLst>
              <a:ext uri="{FF2B5EF4-FFF2-40B4-BE49-F238E27FC236}">
                <a16:creationId xmlns:a16="http://schemas.microsoft.com/office/drawing/2014/main" id="{EEEA33A8-961A-63DC-B09E-A67FA04611C0}"/>
              </a:ext>
            </a:extLst>
          </p:cNvPr>
          <p:cNvSpPr>
            <a:spLocks noGrp="1"/>
          </p:cNvSpPr>
          <p:nvPr>
            <p:ph idx="1"/>
          </p:nvPr>
        </p:nvSpPr>
        <p:spPr>
          <a:xfrm>
            <a:off x="838200" y="1825625"/>
            <a:ext cx="10515600" cy="4351338"/>
          </a:xfrm>
        </p:spPr>
        <p:txBody>
          <a:bodyPr/>
          <a:lstStyle/>
          <a:p>
            <a:pPr marL="0" indent="0">
              <a:buNone/>
            </a:pPr>
            <a:r>
              <a:rPr lang="en-IN" dirty="0"/>
              <a:t>pip install git-filter-repo</a:t>
            </a:r>
          </a:p>
          <a:p>
            <a:pPr marL="0" indent="0">
              <a:buNone/>
            </a:pPr>
            <a:r>
              <a:rPr lang="en-IN" dirty="0" err="1"/>
              <a:t>sudo</a:t>
            </a:r>
            <a:r>
              <a:rPr lang="en-IN" dirty="0"/>
              <a:t> apt install git-filter-repo</a:t>
            </a:r>
          </a:p>
          <a:p>
            <a:pPr marL="0" indent="0">
              <a:buNone/>
            </a:pPr>
            <a:endParaRPr lang="en-IN" dirty="0"/>
          </a:p>
          <a:p>
            <a:pPr marL="0" indent="0">
              <a:buNone/>
            </a:pPr>
            <a:r>
              <a:rPr lang="en-US" dirty="0"/>
              <a:t>git filter-repo --path YOUR_FILE --invert-paths</a:t>
            </a:r>
          </a:p>
          <a:p>
            <a:pPr marL="0" indent="0">
              <a:buNone/>
            </a:pPr>
            <a:r>
              <a:rPr lang="en-US" dirty="0"/>
              <a:t>git filter-repo --path </a:t>
            </a:r>
            <a:r>
              <a:rPr lang="en-US" dirty="0" err="1"/>
              <a:t>secrets.env</a:t>
            </a:r>
            <a:r>
              <a:rPr lang="en-US" dirty="0"/>
              <a:t> --invert-paths</a:t>
            </a:r>
          </a:p>
        </p:txBody>
      </p:sp>
    </p:spTree>
    <p:extLst>
      <p:ext uri="{BB962C8B-B14F-4D97-AF65-F5344CB8AC3E}">
        <p14:creationId xmlns:p14="http://schemas.microsoft.com/office/powerpoint/2010/main" val="1624357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7874-106A-C715-4BC3-AC90863A65CC}"/>
              </a:ext>
            </a:extLst>
          </p:cNvPr>
          <p:cNvSpPr>
            <a:spLocks noGrp="1"/>
          </p:cNvSpPr>
          <p:nvPr>
            <p:ph type="title"/>
          </p:nvPr>
        </p:nvSpPr>
        <p:spPr/>
        <p:txBody>
          <a:bodyPr/>
          <a:lstStyle/>
          <a:p>
            <a:r>
              <a:rPr lang="en-IN" dirty="0"/>
              <a:t>Partial Commits</a:t>
            </a:r>
          </a:p>
        </p:txBody>
      </p:sp>
      <p:sp>
        <p:nvSpPr>
          <p:cNvPr id="3" name="Content Placeholder 2">
            <a:extLst>
              <a:ext uri="{FF2B5EF4-FFF2-40B4-BE49-F238E27FC236}">
                <a16:creationId xmlns:a16="http://schemas.microsoft.com/office/drawing/2014/main" id="{3B01AF34-6E36-D450-DF4B-0B912BC848BA}"/>
              </a:ext>
            </a:extLst>
          </p:cNvPr>
          <p:cNvSpPr>
            <a:spLocks noGrp="1"/>
          </p:cNvSpPr>
          <p:nvPr>
            <p:ph idx="1"/>
          </p:nvPr>
        </p:nvSpPr>
        <p:spPr>
          <a:xfrm>
            <a:off x="838200" y="1825625"/>
            <a:ext cx="10515600" cy="633490"/>
          </a:xfrm>
        </p:spPr>
        <p:txBody>
          <a:bodyPr/>
          <a:lstStyle/>
          <a:p>
            <a:pPr marL="0" indent="0">
              <a:buNone/>
            </a:pPr>
            <a:r>
              <a:rPr lang="en-IN" dirty="0"/>
              <a:t>git add –p</a:t>
            </a:r>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697B84DE-0760-D515-2755-F40E57493097}"/>
              </a:ext>
            </a:extLst>
          </p:cNvPr>
          <p:cNvGraphicFramePr>
            <a:graphicFrameLocks noGrp="1"/>
          </p:cNvGraphicFramePr>
          <p:nvPr>
            <p:extLst>
              <p:ext uri="{D42A27DB-BD31-4B8C-83A1-F6EECF244321}">
                <p14:modId xmlns:p14="http://schemas.microsoft.com/office/powerpoint/2010/main" val="4016049828"/>
              </p:ext>
            </p:extLst>
          </p:nvPr>
        </p:nvGraphicFramePr>
        <p:xfrm>
          <a:off x="838200" y="2721134"/>
          <a:ext cx="10515600" cy="2560320"/>
        </p:xfrm>
        <a:graphic>
          <a:graphicData uri="http://schemas.openxmlformats.org/drawingml/2006/table">
            <a:tbl>
              <a:tblPr firstRow="1">
                <a:tableStyleId>{3C2FFA5D-87B4-456A-9821-1D502468CF0F}</a:tableStyleId>
              </a:tblPr>
              <a:tblGrid>
                <a:gridCol w="5257800">
                  <a:extLst>
                    <a:ext uri="{9D8B030D-6E8A-4147-A177-3AD203B41FA5}">
                      <a16:colId xmlns:a16="http://schemas.microsoft.com/office/drawing/2014/main" val="845258958"/>
                    </a:ext>
                  </a:extLst>
                </a:gridCol>
                <a:gridCol w="5257800">
                  <a:extLst>
                    <a:ext uri="{9D8B030D-6E8A-4147-A177-3AD203B41FA5}">
                      <a16:colId xmlns:a16="http://schemas.microsoft.com/office/drawing/2014/main" val="2312293362"/>
                    </a:ext>
                  </a:extLst>
                </a:gridCol>
              </a:tblGrid>
              <a:tr h="0">
                <a:tc>
                  <a:txBody>
                    <a:bodyPr/>
                    <a:lstStyle/>
                    <a:p>
                      <a:pPr>
                        <a:buNone/>
                      </a:pPr>
                      <a:r>
                        <a:rPr lang="en-IN"/>
                        <a:t>Key</a:t>
                      </a:r>
                    </a:p>
                  </a:txBody>
                  <a:tcPr anchor="ctr"/>
                </a:tc>
                <a:tc>
                  <a:txBody>
                    <a:bodyPr/>
                    <a:lstStyle/>
                    <a:p>
                      <a:pPr>
                        <a:buNone/>
                      </a:pPr>
                      <a:r>
                        <a:rPr lang="en-IN"/>
                        <a:t>Action</a:t>
                      </a:r>
                    </a:p>
                  </a:txBody>
                  <a:tcPr anchor="ctr"/>
                </a:tc>
                <a:extLst>
                  <a:ext uri="{0D108BD9-81ED-4DB2-BD59-A6C34878D82A}">
                    <a16:rowId xmlns:a16="http://schemas.microsoft.com/office/drawing/2014/main" val="3692643639"/>
                  </a:ext>
                </a:extLst>
              </a:tr>
              <a:tr h="0">
                <a:tc>
                  <a:txBody>
                    <a:bodyPr/>
                    <a:lstStyle/>
                    <a:p>
                      <a:pPr>
                        <a:buNone/>
                      </a:pPr>
                      <a:r>
                        <a:rPr lang="en-IN"/>
                        <a:t>y</a:t>
                      </a:r>
                    </a:p>
                  </a:txBody>
                  <a:tcPr anchor="ctr"/>
                </a:tc>
                <a:tc>
                  <a:txBody>
                    <a:bodyPr/>
                    <a:lstStyle/>
                    <a:p>
                      <a:pPr>
                        <a:buNone/>
                      </a:pPr>
                      <a:r>
                        <a:rPr lang="en-IN"/>
                        <a:t>Stage this hunk</a:t>
                      </a:r>
                    </a:p>
                  </a:txBody>
                  <a:tcPr anchor="ctr"/>
                </a:tc>
                <a:extLst>
                  <a:ext uri="{0D108BD9-81ED-4DB2-BD59-A6C34878D82A}">
                    <a16:rowId xmlns:a16="http://schemas.microsoft.com/office/drawing/2014/main" val="1106274137"/>
                  </a:ext>
                </a:extLst>
              </a:tr>
              <a:tr h="0">
                <a:tc>
                  <a:txBody>
                    <a:bodyPr/>
                    <a:lstStyle/>
                    <a:p>
                      <a:pPr>
                        <a:buNone/>
                      </a:pPr>
                      <a:r>
                        <a:rPr lang="en-IN"/>
                        <a:t>n</a:t>
                      </a:r>
                    </a:p>
                  </a:txBody>
                  <a:tcPr anchor="ctr"/>
                </a:tc>
                <a:tc>
                  <a:txBody>
                    <a:bodyPr/>
                    <a:lstStyle/>
                    <a:p>
                      <a:pPr>
                        <a:buNone/>
                      </a:pPr>
                      <a:r>
                        <a:rPr lang="en-IN"/>
                        <a:t>Don’t stage this hunk</a:t>
                      </a:r>
                    </a:p>
                  </a:txBody>
                  <a:tcPr anchor="ctr"/>
                </a:tc>
                <a:extLst>
                  <a:ext uri="{0D108BD9-81ED-4DB2-BD59-A6C34878D82A}">
                    <a16:rowId xmlns:a16="http://schemas.microsoft.com/office/drawing/2014/main" val="4201299950"/>
                  </a:ext>
                </a:extLst>
              </a:tr>
              <a:tr h="0">
                <a:tc>
                  <a:txBody>
                    <a:bodyPr/>
                    <a:lstStyle/>
                    <a:p>
                      <a:pPr>
                        <a:buNone/>
                      </a:pPr>
                      <a:r>
                        <a:rPr lang="en-IN" b="1" dirty="0"/>
                        <a:t>e</a:t>
                      </a:r>
                    </a:p>
                  </a:txBody>
                  <a:tcPr anchor="ctr"/>
                </a:tc>
                <a:tc>
                  <a:txBody>
                    <a:bodyPr/>
                    <a:lstStyle/>
                    <a:p>
                      <a:pPr>
                        <a:buNone/>
                      </a:pPr>
                      <a:r>
                        <a:rPr lang="en-IN" b="1" dirty="0"/>
                        <a:t>Edit the hunk manually</a:t>
                      </a:r>
                    </a:p>
                  </a:txBody>
                  <a:tcPr anchor="ctr"/>
                </a:tc>
                <a:extLst>
                  <a:ext uri="{0D108BD9-81ED-4DB2-BD59-A6C34878D82A}">
                    <a16:rowId xmlns:a16="http://schemas.microsoft.com/office/drawing/2014/main" val="968835543"/>
                  </a:ext>
                </a:extLst>
              </a:tr>
              <a:tr h="0">
                <a:tc>
                  <a:txBody>
                    <a:bodyPr/>
                    <a:lstStyle/>
                    <a:p>
                      <a:pPr>
                        <a:buNone/>
                      </a:pPr>
                      <a:r>
                        <a:rPr lang="en-IN" dirty="0"/>
                        <a:t>q</a:t>
                      </a:r>
                    </a:p>
                  </a:txBody>
                  <a:tcPr anchor="ctr"/>
                </a:tc>
                <a:tc>
                  <a:txBody>
                    <a:bodyPr/>
                    <a:lstStyle/>
                    <a:p>
                      <a:pPr>
                        <a:buNone/>
                      </a:pPr>
                      <a:r>
                        <a:rPr lang="en-IN" dirty="0"/>
                        <a:t>Quit</a:t>
                      </a:r>
                    </a:p>
                  </a:txBody>
                  <a:tcPr anchor="ctr"/>
                </a:tc>
                <a:extLst>
                  <a:ext uri="{0D108BD9-81ED-4DB2-BD59-A6C34878D82A}">
                    <a16:rowId xmlns:a16="http://schemas.microsoft.com/office/drawing/2014/main" val="205093260"/>
                  </a:ext>
                </a:extLst>
              </a:tr>
              <a:tr h="0">
                <a:tc>
                  <a:txBody>
                    <a:bodyPr/>
                    <a:lstStyle/>
                    <a:p>
                      <a:pPr>
                        <a:buNone/>
                      </a:pPr>
                      <a:r>
                        <a:rPr lang="en-IN"/>
                        <a:t>a</a:t>
                      </a:r>
                    </a:p>
                  </a:txBody>
                  <a:tcPr anchor="ctr"/>
                </a:tc>
                <a:tc>
                  <a:txBody>
                    <a:bodyPr/>
                    <a:lstStyle/>
                    <a:p>
                      <a:pPr>
                        <a:buNone/>
                      </a:pPr>
                      <a:r>
                        <a:rPr lang="en-US"/>
                        <a:t>Stage this hunk and all the rest</a:t>
                      </a:r>
                    </a:p>
                  </a:txBody>
                  <a:tcPr anchor="ctr"/>
                </a:tc>
                <a:extLst>
                  <a:ext uri="{0D108BD9-81ED-4DB2-BD59-A6C34878D82A}">
                    <a16:rowId xmlns:a16="http://schemas.microsoft.com/office/drawing/2014/main" val="1840913740"/>
                  </a:ext>
                </a:extLst>
              </a:tr>
              <a:tr h="0">
                <a:tc>
                  <a:txBody>
                    <a:bodyPr/>
                    <a:lstStyle/>
                    <a:p>
                      <a:pPr>
                        <a:buNone/>
                      </a:pPr>
                      <a:r>
                        <a:rPr lang="en-IN"/>
                        <a:t>d</a:t>
                      </a:r>
                    </a:p>
                  </a:txBody>
                  <a:tcPr anchor="ctr"/>
                </a:tc>
                <a:tc>
                  <a:txBody>
                    <a:bodyPr/>
                    <a:lstStyle/>
                    <a:p>
                      <a:pPr>
                        <a:buNone/>
                      </a:pPr>
                      <a:r>
                        <a:rPr lang="en-US" dirty="0"/>
                        <a:t>Don’t stage this hunk or any of the rest</a:t>
                      </a:r>
                    </a:p>
                  </a:txBody>
                  <a:tcPr anchor="ctr"/>
                </a:tc>
                <a:extLst>
                  <a:ext uri="{0D108BD9-81ED-4DB2-BD59-A6C34878D82A}">
                    <a16:rowId xmlns:a16="http://schemas.microsoft.com/office/drawing/2014/main" val="454191843"/>
                  </a:ext>
                </a:extLst>
              </a:tr>
            </a:tbl>
          </a:graphicData>
        </a:graphic>
      </p:graphicFrame>
    </p:spTree>
    <p:extLst>
      <p:ext uri="{BB962C8B-B14F-4D97-AF65-F5344CB8AC3E}">
        <p14:creationId xmlns:p14="http://schemas.microsoft.com/office/powerpoint/2010/main" val="169560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C5D5AD8-09F1-11DC-754E-D70907C7B7B4}"/>
              </a:ext>
            </a:extLst>
          </p:cNvPr>
          <p:cNvGraphicFramePr>
            <a:graphicFrameLocks noGrp="1"/>
          </p:cNvGraphicFramePr>
          <p:nvPr>
            <p:extLst>
              <p:ext uri="{D42A27DB-BD31-4B8C-83A1-F6EECF244321}">
                <p14:modId xmlns:p14="http://schemas.microsoft.com/office/powerpoint/2010/main" val="3038364667"/>
              </p:ext>
            </p:extLst>
          </p:nvPr>
        </p:nvGraphicFramePr>
        <p:xfrm>
          <a:off x="838200" y="1705085"/>
          <a:ext cx="10515600" cy="2834640"/>
        </p:xfrm>
        <a:graphic>
          <a:graphicData uri="http://schemas.openxmlformats.org/drawingml/2006/table">
            <a:tbl>
              <a:tblPr firstRow="1">
                <a:tableStyleId>{3C2FFA5D-87B4-456A-9821-1D502468CF0F}</a:tableStyleId>
              </a:tblPr>
              <a:tblGrid>
                <a:gridCol w="3505200">
                  <a:extLst>
                    <a:ext uri="{9D8B030D-6E8A-4147-A177-3AD203B41FA5}">
                      <a16:colId xmlns:a16="http://schemas.microsoft.com/office/drawing/2014/main" val="2905966808"/>
                    </a:ext>
                  </a:extLst>
                </a:gridCol>
                <a:gridCol w="3505200">
                  <a:extLst>
                    <a:ext uri="{9D8B030D-6E8A-4147-A177-3AD203B41FA5}">
                      <a16:colId xmlns:a16="http://schemas.microsoft.com/office/drawing/2014/main" val="429924192"/>
                    </a:ext>
                  </a:extLst>
                </a:gridCol>
                <a:gridCol w="3505200">
                  <a:extLst>
                    <a:ext uri="{9D8B030D-6E8A-4147-A177-3AD203B41FA5}">
                      <a16:colId xmlns:a16="http://schemas.microsoft.com/office/drawing/2014/main" val="3432187344"/>
                    </a:ext>
                  </a:extLst>
                </a:gridCol>
              </a:tblGrid>
              <a:tr h="0">
                <a:tc>
                  <a:txBody>
                    <a:bodyPr/>
                    <a:lstStyle/>
                    <a:p>
                      <a:r>
                        <a:rPr lang="en-IN" dirty="0"/>
                        <a:t>Action</a:t>
                      </a:r>
                    </a:p>
                  </a:txBody>
                  <a:tcPr anchor="ctr"/>
                </a:tc>
                <a:tc>
                  <a:txBody>
                    <a:bodyPr/>
                    <a:lstStyle/>
                    <a:p>
                      <a:r>
                        <a:rPr lang="en-IN"/>
                        <a:t>Command</a:t>
                      </a:r>
                    </a:p>
                  </a:txBody>
                  <a:tcPr anchor="ctr"/>
                </a:tc>
                <a:tc>
                  <a:txBody>
                    <a:bodyPr/>
                    <a:lstStyle/>
                    <a:p>
                      <a:r>
                        <a:rPr lang="en-IN"/>
                        <a:t>Notes</a:t>
                      </a:r>
                    </a:p>
                  </a:txBody>
                  <a:tcPr anchor="ctr"/>
                </a:tc>
                <a:extLst>
                  <a:ext uri="{0D108BD9-81ED-4DB2-BD59-A6C34878D82A}">
                    <a16:rowId xmlns:a16="http://schemas.microsoft.com/office/drawing/2014/main" val="2424363300"/>
                  </a:ext>
                </a:extLst>
              </a:tr>
              <a:tr h="0">
                <a:tc>
                  <a:txBody>
                    <a:bodyPr/>
                    <a:lstStyle/>
                    <a:p>
                      <a:r>
                        <a:rPr lang="en-US"/>
                        <a:t>Undo last commit (keep staged)</a:t>
                      </a:r>
                    </a:p>
                  </a:txBody>
                  <a:tcPr anchor="ctr"/>
                </a:tc>
                <a:tc>
                  <a:txBody>
                    <a:bodyPr/>
                    <a:lstStyle/>
                    <a:p>
                      <a:r>
                        <a:rPr lang="en-IN"/>
                        <a:t>git reset --soft HEAD~1</a:t>
                      </a:r>
                    </a:p>
                  </a:txBody>
                  <a:tcPr anchor="ctr"/>
                </a:tc>
                <a:tc>
                  <a:txBody>
                    <a:bodyPr/>
                    <a:lstStyle/>
                    <a:p>
                      <a:r>
                        <a:rPr lang="en-US"/>
                        <a:t>Useful for editing the last commit</a:t>
                      </a:r>
                    </a:p>
                  </a:txBody>
                  <a:tcPr anchor="ctr"/>
                </a:tc>
                <a:extLst>
                  <a:ext uri="{0D108BD9-81ED-4DB2-BD59-A6C34878D82A}">
                    <a16:rowId xmlns:a16="http://schemas.microsoft.com/office/drawing/2014/main" val="3919121767"/>
                  </a:ext>
                </a:extLst>
              </a:tr>
              <a:tr h="0">
                <a:tc>
                  <a:txBody>
                    <a:bodyPr/>
                    <a:lstStyle/>
                    <a:p>
                      <a:r>
                        <a:rPr lang="en-IN"/>
                        <a:t>Unstage a file</a:t>
                      </a:r>
                    </a:p>
                  </a:txBody>
                  <a:tcPr anchor="ctr"/>
                </a:tc>
                <a:tc>
                  <a:txBody>
                    <a:bodyPr/>
                    <a:lstStyle/>
                    <a:p>
                      <a:r>
                        <a:rPr lang="en-IN"/>
                        <a:t>git reset HEAD &lt;file&gt;</a:t>
                      </a:r>
                    </a:p>
                  </a:txBody>
                  <a:tcPr anchor="ctr"/>
                </a:tc>
                <a:tc>
                  <a:txBody>
                    <a:bodyPr/>
                    <a:lstStyle/>
                    <a:p>
                      <a:r>
                        <a:rPr lang="en-US"/>
                        <a:t>Moves from staged to modified</a:t>
                      </a:r>
                    </a:p>
                  </a:txBody>
                  <a:tcPr anchor="ctr"/>
                </a:tc>
                <a:extLst>
                  <a:ext uri="{0D108BD9-81ED-4DB2-BD59-A6C34878D82A}">
                    <a16:rowId xmlns:a16="http://schemas.microsoft.com/office/drawing/2014/main" val="1838570825"/>
                  </a:ext>
                </a:extLst>
              </a:tr>
              <a:tr h="0">
                <a:tc>
                  <a:txBody>
                    <a:bodyPr/>
                    <a:lstStyle/>
                    <a:p>
                      <a:r>
                        <a:rPr lang="en-IN"/>
                        <a:t>Untrack a file</a:t>
                      </a:r>
                    </a:p>
                  </a:txBody>
                  <a:tcPr anchor="ctr"/>
                </a:tc>
                <a:tc>
                  <a:txBody>
                    <a:bodyPr/>
                    <a:lstStyle/>
                    <a:p>
                      <a:r>
                        <a:rPr lang="en-IN"/>
                        <a:t>git rm --cached &lt;file&gt;</a:t>
                      </a:r>
                    </a:p>
                  </a:txBody>
                  <a:tcPr anchor="ctr"/>
                </a:tc>
                <a:tc>
                  <a:txBody>
                    <a:bodyPr/>
                    <a:lstStyle/>
                    <a:p>
                      <a:r>
                        <a:rPr lang="en-IN"/>
                        <a:t>Keeps file on disk</a:t>
                      </a:r>
                    </a:p>
                  </a:txBody>
                  <a:tcPr anchor="ctr"/>
                </a:tc>
                <a:extLst>
                  <a:ext uri="{0D108BD9-81ED-4DB2-BD59-A6C34878D82A}">
                    <a16:rowId xmlns:a16="http://schemas.microsoft.com/office/drawing/2014/main" val="2013223876"/>
                  </a:ext>
                </a:extLst>
              </a:tr>
              <a:tr h="0">
                <a:tc>
                  <a:txBody>
                    <a:bodyPr/>
                    <a:lstStyle/>
                    <a:p>
                      <a:r>
                        <a:rPr lang="en-US"/>
                        <a:t>Delete and untrack a file</a:t>
                      </a:r>
                    </a:p>
                  </a:txBody>
                  <a:tcPr anchor="ctr"/>
                </a:tc>
                <a:tc>
                  <a:txBody>
                    <a:bodyPr/>
                    <a:lstStyle/>
                    <a:p>
                      <a:r>
                        <a:rPr lang="en-IN"/>
                        <a:t>git rm &lt;file&gt;</a:t>
                      </a:r>
                    </a:p>
                  </a:txBody>
                  <a:tcPr anchor="ctr"/>
                </a:tc>
                <a:tc>
                  <a:txBody>
                    <a:bodyPr/>
                    <a:lstStyle/>
                    <a:p>
                      <a:r>
                        <a:rPr lang="en-US"/>
                        <a:t>Removes from both Git and disk</a:t>
                      </a:r>
                    </a:p>
                  </a:txBody>
                  <a:tcPr anchor="ctr"/>
                </a:tc>
                <a:extLst>
                  <a:ext uri="{0D108BD9-81ED-4DB2-BD59-A6C34878D82A}">
                    <a16:rowId xmlns:a16="http://schemas.microsoft.com/office/drawing/2014/main" val="261123643"/>
                  </a:ext>
                </a:extLst>
              </a:tr>
              <a:tr h="0">
                <a:tc>
                  <a:txBody>
                    <a:bodyPr/>
                    <a:lstStyle/>
                    <a:p>
                      <a:r>
                        <a:rPr lang="en-IN"/>
                        <a:t>Discard changes completely</a:t>
                      </a:r>
                    </a:p>
                  </a:txBody>
                  <a:tcPr anchor="ctr"/>
                </a:tc>
                <a:tc>
                  <a:txBody>
                    <a:bodyPr/>
                    <a:lstStyle/>
                    <a:p>
                      <a:r>
                        <a:rPr lang="en-IN"/>
                        <a:t>git reset --hard HEAD~1</a:t>
                      </a:r>
                    </a:p>
                  </a:txBody>
                  <a:tcPr anchor="ctr"/>
                </a:tc>
                <a:tc>
                  <a:txBody>
                    <a:bodyPr/>
                    <a:lstStyle/>
                    <a:p>
                      <a:r>
                        <a:rPr lang="en-IN"/>
                        <a:t>Be </a:t>
                      </a:r>
                      <a:r>
                        <a:rPr lang="en-IN" b="1"/>
                        <a:t>very</a:t>
                      </a:r>
                      <a:r>
                        <a:rPr lang="en-IN"/>
                        <a:t> careful</a:t>
                      </a:r>
                    </a:p>
                  </a:txBody>
                  <a:tcPr anchor="ctr"/>
                </a:tc>
                <a:extLst>
                  <a:ext uri="{0D108BD9-81ED-4DB2-BD59-A6C34878D82A}">
                    <a16:rowId xmlns:a16="http://schemas.microsoft.com/office/drawing/2014/main" val="3596108024"/>
                  </a:ext>
                </a:extLst>
              </a:tr>
              <a:tr h="0">
                <a:tc>
                  <a:txBody>
                    <a:bodyPr/>
                    <a:lstStyle/>
                    <a:p>
                      <a:r>
                        <a:rPr lang="en-IN"/>
                        <a:t>Remove untracked files</a:t>
                      </a:r>
                    </a:p>
                  </a:txBody>
                  <a:tcPr anchor="ctr"/>
                </a:tc>
                <a:tc>
                  <a:txBody>
                    <a:bodyPr/>
                    <a:lstStyle/>
                    <a:p>
                      <a:r>
                        <a:rPr lang="en-IN"/>
                        <a:t>git clean -f</a:t>
                      </a:r>
                    </a:p>
                  </a:txBody>
                  <a:tcPr anchor="ctr"/>
                </a:tc>
                <a:tc>
                  <a:txBody>
                    <a:bodyPr/>
                    <a:lstStyle/>
                    <a:p>
                      <a:r>
                        <a:rPr lang="en-US" dirty="0"/>
                        <a:t>Useful when reverting to a clean state</a:t>
                      </a:r>
                    </a:p>
                  </a:txBody>
                  <a:tcPr anchor="ctr"/>
                </a:tc>
                <a:extLst>
                  <a:ext uri="{0D108BD9-81ED-4DB2-BD59-A6C34878D82A}">
                    <a16:rowId xmlns:a16="http://schemas.microsoft.com/office/drawing/2014/main" val="515756852"/>
                  </a:ext>
                </a:extLst>
              </a:tr>
            </a:tbl>
          </a:graphicData>
        </a:graphic>
      </p:graphicFrame>
    </p:spTree>
    <p:extLst>
      <p:ext uri="{BB962C8B-B14F-4D97-AF65-F5344CB8AC3E}">
        <p14:creationId xmlns:p14="http://schemas.microsoft.com/office/powerpoint/2010/main" val="281193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7BA2-EF59-DEFF-310E-20DBA6D6D678}"/>
              </a:ext>
            </a:extLst>
          </p:cNvPr>
          <p:cNvSpPr>
            <a:spLocks noGrp="1"/>
          </p:cNvSpPr>
          <p:nvPr>
            <p:ph type="title"/>
          </p:nvPr>
        </p:nvSpPr>
        <p:spPr/>
        <p:txBody>
          <a:bodyPr/>
          <a:lstStyle/>
          <a:p>
            <a:r>
              <a:rPr lang="en-IN" dirty="0"/>
              <a:t>Three Levels of Reset</a:t>
            </a:r>
          </a:p>
        </p:txBody>
      </p:sp>
      <p:graphicFrame>
        <p:nvGraphicFramePr>
          <p:cNvPr id="4" name="Content Placeholder 3">
            <a:extLst>
              <a:ext uri="{FF2B5EF4-FFF2-40B4-BE49-F238E27FC236}">
                <a16:creationId xmlns:a16="http://schemas.microsoft.com/office/drawing/2014/main" id="{2CE4AF17-0521-A1B9-CBFC-00054F45096A}"/>
              </a:ext>
            </a:extLst>
          </p:cNvPr>
          <p:cNvGraphicFramePr>
            <a:graphicFrameLocks noGrp="1"/>
          </p:cNvGraphicFramePr>
          <p:nvPr>
            <p:ph idx="1"/>
            <p:extLst>
              <p:ext uri="{D42A27DB-BD31-4B8C-83A1-F6EECF244321}">
                <p14:modId xmlns:p14="http://schemas.microsoft.com/office/powerpoint/2010/main" val="2276536008"/>
              </p:ext>
            </p:extLst>
          </p:nvPr>
        </p:nvGraphicFramePr>
        <p:xfrm>
          <a:off x="838200" y="3269774"/>
          <a:ext cx="10515600" cy="1463040"/>
        </p:xfrm>
        <a:graphic>
          <a:graphicData uri="http://schemas.openxmlformats.org/drawingml/2006/table">
            <a:tbl>
              <a:tblPr firstRow="1">
                <a:tableStyleId>{3C2FFA5D-87B4-456A-9821-1D502468CF0F}</a:tableStyleId>
              </a:tblPr>
              <a:tblGrid>
                <a:gridCol w="2628900">
                  <a:extLst>
                    <a:ext uri="{9D8B030D-6E8A-4147-A177-3AD203B41FA5}">
                      <a16:colId xmlns:a16="http://schemas.microsoft.com/office/drawing/2014/main" val="8589481"/>
                    </a:ext>
                  </a:extLst>
                </a:gridCol>
                <a:gridCol w="2628900">
                  <a:extLst>
                    <a:ext uri="{9D8B030D-6E8A-4147-A177-3AD203B41FA5}">
                      <a16:colId xmlns:a16="http://schemas.microsoft.com/office/drawing/2014/main" val="594781131"/>
                    </a:ext>
                  </a:extLst>
                </a:gridCol>
                <a:gridCol w="2628900">
                  <a:extLst>
                    <a:ext uri="{9D8B030D-6E8A-4147-A177-3AD203B41FA5}">
                      <a16:colId xmlns:a16="http://schemas.microsoft.com/office/drawing/2014/main" val="1930454700"/>
                    </a:ext>
                  </a:extLst>
                </a:gridCol>
                <a:gridCol w="2628900">
                  <a:extLst>
                    <a:ext uri="{9D8B030D-6E8A-4147-A177-3AD203B41FA5}">
                      <a16:colId xmlns:a16="http://schemas.microsoft.com/office/drawing/2014/main" val="2142201155"/>
                    </a:ext>
                  </a:extLst>
                </a:gridCol>
              </a:tblGrid>
              <a:tr h="0">
                <a:tc>
                  <a:txBody>
                    <a:bodyPr/>
                    <a:lstStyle/>
                    <a:p>
                      <a:pPr>
                        <a:buNone/>
                      </a:pPr>
                      <a:r>
                        <a:rPr lang="en-IN"/>
                        <a:t>Option</a:t>
                      </a:r>
                    </a:p>
                  </a:txBody>
                  <a:tcPr anchor="ctr"/>
                </a:tc>
                <a:tc>
                  <a:txBody>
                    <a:bodyPr/>
                    <a:lstStyle/>
                    <a:p>
                      <a:pPr>
                        <a:buNone/>
                      </a:pPr>
                      <a:r>
                        <a:rPr lang="en-IN"/>
                        <a:t>Affects HEAD</a:t>
                      </a:r>
                    </a:p>
                  </a:txBody>
                  <a:tcPr anchor="ctr"/>
                </a:tc>
                <a:tc>
                  <a:txBody>
                    <a:bodyPr/>
                    <a:lstStyle/>
                    <a:p>
                      <a:pPr>
                        <a:buNone/>
                      </a:pPr>
                      <a:r>
                        <a:rPr lang="en-IN"/>
                        <a:t>Affects Staging (Index)</a:t>
                      </a:r>
                    </a:p>
                  </a:txBody>
                  <a:tcPr anchor="ctr"/>
                </a:tc>
                <a:tc>
                  <a:txBody>
                    <a:bodyPr/>
                    <a:lstStyle/>
                    <a:p>
                      <a:pPr>
                        <a:buNone/>
                      </a:pPr>
                      <a:r>
                        <a:rPr lang="en-IN"/>
                        <a:t>Affects Working Dir</a:t>
                      </a:r>
                    </a:p>
                  </a:txBody>
                  <a:tcPr anchor="ctr"/>
                </a:tc>
                <a:extLst>
                  <a:ext uri="{0D108BD9-81ED-4DB2-BD59-A6C34878D82A}">
                    <a16:rowId xmlns:a16="http://schemas.microsoft.com/office/drawing/2014/main" val="3977911002"/>
                  </a:ext>
                </a:extLst>
              </a:tr>
              <a:tr h="0">
                <a:tc>
                  <a:txBody>
                    <a:bodyPr/>
                    <a:lstStyle/>
                    <a:p>
                      <a:pPr>
                        <a:buNone/>
                      </a:pPr>
                      <a:r>
                        <a:rPr lang="en-IN"/>
                        <a:t>--soft</a:t>
                      </a:r>
                    </a:p>
                  </a:txBody>
                  <a:tcPr anchor="ctr"/>
                </a:tc>
                <a:tc>
                  <a:txBody>
                    <a:bodyPr/>
                    <a:lstStyle/>
                    <a:p>
                      <a:pPr>
                        <a:buNone/>
                      </a:pPr>
                      <a:r>
                        <a:rPr lang="en-IN"/>
                        <a:t>✅ Yes</a:t>
                      </a:r>
                    </a:p>
                  </a:txBody>
                  <a:tcPr anchor="ctr"/>
                </a:tc>
                <a:tc>
                  <a:txBody>
                    <a:bodyPr/>
                    <a:lstStyle/>
                    <a:p>
                      <a:pPr>
                        <a:buNone/>
                      </a:pPr>
                      <a:r>
                        <a:rPr lang="en-IN"/>
                        <a:t>❌ No</a:t>
                      </a:r>
                    </a:p>
                  </a:txBody>
                  <a:tcPr anchor="ctr"/>
                </a:tc>
                <a:tc>
                  <a:txBody>
                    <a:bodyPr/>
                    <a:lstStyle/>
                    <a:p>
                      <a:pPr>
                        <a:buNone/>
                      </a:pPr>
                      <a:r>
                        <a:rPr lang="en-IN"/>
                        <a:t>❌ No</a:t>
                      </a:r>
                    </a:p>
                  </a:txBody>
                  <a:tcPr anchor="ctr"/>
                </a:tc>
                <a:extLst>
                  <a:ext uri="{0D108BD9-81ED-4DB2-BD59-A6C34878D82A}">
                    <a16:rowId xmlns:a16="http://schemas.microsoft.com/office/drawing/2014/main" val="1949307355"/>
                  </a:ext>
                </a:extLst>
              </a:tr>
              <a:tr h="0">
                <a:tc>
                  <a:txBody>
                    <a:bodyPr/>
                    <a:lstStyle/>
                    <a:p>
                      <a:pPr>
                        <a:buNone/>
                      </a:pPr>
                      <a:r>
                        <a:rPr lang="en-IN"/>
                        <a:t>--mixed (default)</a:t>
                      </a:r>
                    </a:p>
                  </a:txBody>
                  <a:tcPr anchor="ctr"/>
                </a:tc>
                <a:tc>
                  <a:txBody>
                    <a:bodyPr/>
                    <a:lstStyle/>
                    <a:p>
                      <a:pPr>
                        <a:buNone/>
                      </a:pPr>
                      <a:r>
                        <a:rPr lang="en-IN"/>
                        <a:t>✅ Yes</a:t>
                      </a:r>
                    </a:p>
                  </a:txBody>
                  <a:tcPr anchor="ctr"/>
                </a:tc>
                <a:tc>
                  <a:txBody>
                    <a:bodyPr/>
                    <a:lstStyle/>
                    <a:p>
                      <a:pPr>
                        <a:buNone/>
                      </a:pPr>
                      <a:r>
                        <a:rPr lang="en-IN"/>
                        <a:t>✅ Yes</a:t>
                      </a:r>
                    </a:p>
                  </a:txBody>
                  <a:tcPr anchor="ctr"/>
                </a:tc>
                <a:tc>
                  <a:txBody>
                    <a:bodyPr/>
                    <a:lstStyle/>
                    <a:p>
                      <a:pPr>
                        <a:buNone/>
                      </a:pPr>
                      <a:r>
                        <a:rPr lang="en-IN"/>
                        <a:t>❌ No</a:t>
                      </a:r>
                    </a:p>
                  </a:txBody>
                  <a:tcPr anchor="ctr"/>
                </a:tc>
                <a:extLst>
                  <a:ext uri="{0D108BD9-81ED-4DB2-BD59-A6C34878D82A}">
                    <a16:rowId xmlns:a16="http://schemas.microsoft.com/office/drawing/2014/main" val="2304428722"/>
                  </a:ext>
                </a:extLst>
              </a:tr>
              <a:tr h="0">
                <a:tc>
                  <a:txBody>
                    <a:bodyPr/>
                    <a:lstStyle/>
                    <a:p>
                      <a:pPr>
                        <a:buNone/>
                      </a:pPr>
                      <a:r>
                        <a:rPr lang="en-IN"/>
                        <a:t>--hard</a:t>
                      </a:r>
                    </a:p>
                  </a:txBody>
                  <a:tcPr anchor="ctr"/>
                </a:tc>
                <a:tc>
                  <a:txBody>
                    <a:bodyPr/>
                    <a:lstStyle/>
                    <a:p>
                      <a:pPr>
                        <a:buNone/>
                      </a:pPr>
                      <a:r>
                        <a:rPr lang="en-IN"/>
                        <a:t>✅ Yes</a:t>
                      </a:r>
                    </a:p>
                  </a:txBody>
                  <a:tcPr anchor="ctr"/>
                </a:tc>
                <a:tc>
                  <a:txBody>
                    <a:bodyPr/>
                    <a:lstStyle/>
                    <a:p>
                      <a:pPr>
                        <a:buNone/>
                      </a:pPr>
                      <a:r>
                        <a:rPr lang="en-IN"/>
                        <a:t>✅ Yes</a:t>
                      </a:r>
                    </a:p>
                  </a:txBody>
                  <a:tcPr anchor="ctr"/>
                </a:tc>
                <a:tc>
                  <a:txBody>
                    <a:bodyPr/>
                    <a:lstStyle/>
                    <a:p>
                      <a:pPr>
                        <a:buNone/>
                      </a:pPr>
                      <a:r>
                        <a:rPr lang="en-IN" dirty="0"/>
                        <a:t>✅ Yes</a:t>
                      </a:r>
                    </a:p>
                  </a:txBody>
                  <a:tcPr anchor="ctr"/>
                </a:tc>
                <a:extLst>
                  <a:ext uri="{0D108BD9-81ED-4DB2-BD59-A6C34878D82A}">
                    <a16:rowId xmlns:a16="http://schemas.microsoft.com/office/drawing/2014/main" val="3310491621"/>
                  </a:ext>
                </a:extLst>
              </a:tr>
            </a:tbl>
          </a:graphicData>
        </a:graphic>
      </p:graphicFrame>
    </p:spTree>
    <p:extLst>
      <p:ext uri="{BB962C8B-B14F-4D97-AF65-F5344CB8AC3E}">
        <p14:creationId xmlns:p14="http://schemas.microsoft.com/office/powerpoint/2010/main" val="33580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0F6E7E-E93C-F99F-7BBE-0BEB5BB4F33C}"/>
              </a:ext>
            </a:extLst>
          </p:cNvPr>
          <p:cNvGraphicFramePr>
            <a:graphicFrameLocks noGrp="1"/>
          </p:cNvGraphicFramePr>
          <p:nvPr>
            <p:extLst>
              <p:ext uri="{D42A27DB-BD31-4B8C-83A1-F6EECF244321}">
                <p14:modId xmlns:p14="http://schemas.microsoft.com/office/powerpoint/2010/main" val="1023437102"/>
              </p:ext>
            </p:extLst>
          </p:nvPr>
        </p:nvGraphicFramePr>
        <p:xfrm>
          <a:off x="838200" y="1664248"/>
          <a:ext cx="10515600" cy="3200400"/>
        </p:xfrm>
        <a:graphic>
          <a:graphicData uri="http://schemas.openxmlformats.org/drawingml/2006/table">
            <a:tbl>
              <a:tblPr firstRow="1">
                <a:tableStyleId>{3C2FFA5D-87B4-456A-9821-1D502468CF0F}</a:tableStyleId>
              </a:tblPr>
              <a:tblGrid>
                <a:gridCol w="2103120">
                  <a:extLst>
                    <a:ext uri="{9D8B030D-6E8A-4147-A177-3AD203B41FA5}">
                      <a16:colId xmlns:a16="http://schemas.microsoft.com/office/drawing/2014/main" val="2738482573"/>
                    </a:ext>
                  </a:extLst>
                </a:gridCol>
                <a:gridCol w="2103120">
                  <a:extLst>
                    <a:ext uri="{9D8B030D-6E8A-4147-A177-3AD203B41FA5}">
                      <a16:colId xmlns:a16="http://schemas.microsoft.com/office/drawing/2014/main" val="2187008907"/>
                    </a:ext>
                  </a:extLst>
                </a:gridCol>
                <a:gridCol w="2103120">
                  <a:extLst>
                    <a:ext uri="{9D8B030D-6E8A-4147-A177-3AD203B41FA5}">
                      <a16:colId xmlns:a16="http://schemas.microsoft.com/office/drawing/2014/main" val="1357460793"/>
                    </a:ext>
                  </a:extLst>
                </a:gridCol>
                <a:gridCol w="2103120">
                  <a:extLst>
                    <a:ext uri="{9D8B030D-6E8A-4147-A177-3AD203B41FA5}">
                      <a16:colId xmlns:a16="http://schemas.microsoft.com/office/drawing/2014/main" val="3440766367"/>
                    </a:ext>
                  </a:extLst>
                </a:gridCol>
                <a:gridCol w="2103120">
                  <a:extLst>
                    <a:ext uri="{9D8B030D-6E8A-4147-A177-3AD203B41FA5}">
                      <a16:colId xmlns:a16="http://schemas.microsoft.com/office/drawing/2014/main" val="942102758"/>
                    </a:ext>
                  </a:extLst>
                </a:gridCol>
              </a:tblGrid>
              <a:tr h="0">
                <a:tc>
                  <a:txBody>
                    <a:bodyPr/>
                    <a:lstStyle/>
                    <a:p>
                      <a:r>
                        <a:rPr lang="en-IN"/>
                        <a:t>Command</a:t>
                      </a:r>
                    </a:p>
                  </a:txBody>
                  <a:tcPr anchor="ctr"/>
                </a:tc>
                <a:tc>
                  <a:txBody>
                    <a:bodyPr/>
                    <a:lstStyle/>
                    <a:p>
                      <a:r>
                        <a:rPr lang="en-IN"/>
                        <a:t>Purpose</a:t>
                      </a:r>
                    </a:p>
                  </a:txBody>
                  <a:tcPr anchor="ctr"/>
                </a:tc>
                <a:tc>
                  <a:txBody>
                    <a:bodyPr/>
                    <a:lstStyle/>
                    <a:p>
                      <a:r>
                        <a:rPr lang="en-IN"/>
                        <a:t>Changes Commit History?</a:t>
                      </a:r>
                    </a:p>
                  </a:txBody>
                  <a:tcPr anchor="ctr"/>
                </a:tc>
                <a:tc>
                  <a:txBody>
                    <a:bodyPr/>
                    <a:lstStyle/>
                    <a:p>
                      <a:r>
                        <a:rPr lang="en-IN"/>
                        <a:t>Safe for Shared Branches?</a:t>
                      </a:r>
                    </a:p>
                  </a:txBody>
                  <a:tcPr anchor="ctr"/>
                </a:tc>
                <a:tc>
                  <a:txBody>
                    <a:bodyPr/>
                    <a:lstStyle/>
                    <a:p>
                      <a:r>
                        <a:rPr lang="en-IN"/>
                        <a:t>Affects Working Directory?</a:t>
                      </a:r>
                    </a:p>
                  </a:txBody>
                  <a:tcPr anchor="ctr"/>
                </a:tc>
                <a:extLst>
                  <a:ext uri="{0D108BD9-81ED-4DB2-BD59-A6C34878D82A}">
                    <a16:rowId xmlns:a16="http://schemas.microsoft.com/office/drawing/2014/main" val="1821281123"/>
                  </a:ext>
                </a:extLst>
              </a:tr>
              <a:tr h="0">
                <a:tc>
                  <a:txBody>
                    <a:bodyPr/>
                    <a:lstStyle/>
                    <a:p>
                      <a:r>
                        <a:rPr lang="en-IN"/>
                        <a:t>git reset --soft</a:t>
                      </a:r>
                    </a:p>
                  </a:txBody>
                  <a:tcPr anchor="ctr"/>
                </a:tc>
                <a:tc>
                  <a:txBody>
                    <a:bodyPr/>
                    <a:lstStyle/>
                    <a:p>
                      <a:r>
                        <a:rPr lang="en-US"/>
                        <a:t>Undo commits, keep changes 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1154603258"/>
                  </a:ext>
                </a:extLst>
              </a:tr>
              <a:tr h="0">
                <a:tc>
                  <a:txBody>
                    <a:bodyPr/>
                    <a:lstStyle/>
                    <a:p>
                      <a:r>
                        <a:rPr lang="en-IN"/>
                        <a:t>git reset --mixed</a:t>
                      </a:r>
                    </a:p>
                  </a:txBody>
                  <a:tcPr anchor="ctr"/>
                </a:tc>
                <a:tc>
                  <a:txBody>
                    <a:bodyPr/>
                    <a:lstStyle/>
                    <a:p>
                      <a:r>
                        <a:rPr lang="en-US"/>
                        <a:t>Undo commits, keep changes unstaged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907391097"/>
                  </a:ext>
                </a:extLst>
              </a:tr>
              <a:tr h="0">
                <a:tc>
                  <a:txBody>
                    <a:bodyPr/>
                    <a:lstStyle/>
                    <a:p>
                      <a:r>
                        <a:rPr lang="en-IN"/>
                        <a:t>git reset --hard</a:t>
                      </a:r>
                    </a:p>
                  </a:txBody>
                  <a:tcPr anchor="ctr"/>
                </a:tc>
                <a:tc>
                  <a:txBody>
                    <a:bodyPr/>
                    <a:lstStyle/>
                    <a:p>
                      <a:r>
                        <a:rPr lang="en-US"/>
                        <a:t>Undo commits </a:t>
                      </a:r>
                      <a:r>
                        <a:rPr lang="en-US" b="1"/>
                        <a:t>and</a:t>
                      </a:r>
                      <a:r>
                        <a:rPr lang="en-US"/>
                        <a:t> discard changes</a:t>
                      </a:r>
                    </a:p>
                  </a:txBody>
                  <a:tcPr anchor="ctr"/>
                </a:tc>
                <a:tc>
                  <a:txBody>
                    <a:bodyPr/>
                    <a:lstStyle/>
                    <a:p>
                      <a:r>
                        <a:rPr lang="en-IN"/>
                        <a:t>✅ Yes</a:t>
                      </a:r>
                    </a:p>
                  </a:txBody>
                  <a:tcPr anchor="ctr"/>
                </a:tc>
                <a:tc>
                  <a:txBody>
                    <a:bodyPr/>
                    <a:lstStyle/>
                    <a:p>
                      <a:r>
                        <a:rPr lang="en-IN"/>
                        <a:t>❌ No</a:t>
                      </a:r>
                    </a:p>
                  </a:txBody>
                  <a:tcPr anchor="ctr"/>
                </a:tc>
                <a:tc>
                  <a:txBody>
                    <a:bodyPr/>
                    <a:lstStyle/>
                    <a:p>
                      <a:r>
                        <a:rPr lang="en-IN"/>
                        <a:t>✅ Yes</a:t>
                      </a:r>
                    </a:p>
                  </a:txBody>
                  <a:tcPr anchor="ctr"/>
                </a:tc>
                <a:extLst>
                  <a:ext uri="{0D108BD9-81ED-4DB2-BD59-A6C34878D82A}">
                    <a16:rowId xmlns:a16="http://schemas.microsoft.com/office/drawing/2014/main" val="1373193945"/>
                  </a:ext>
                </a:extLst>
              </a:tr>
              <a:tr h="0">
                <a:tc>
                  <a:txBody>
                    <a:bodyPr/>
                    <a:lstStyle/>
                    <a:p>
                      <a:r>
                        <a:rPr lang="en-IN"/>
                        <a:t>git revert</a:t>
                      </a:r>
                    </a:p>
                  </a:txBody>
                  <a:tcPr anchor="ctr"/>
                </a:tc>
                <a:tc>
                  <a:txBody>
                    <a:bodyPr/>
                    <a:lstStyle/>
                    <a:p>
                      <a:r>
                        <a:rPr lang="en-US"/>
                        <a:t>Create new commit that undoes old one</a:t>
                      </a:r>
                    </a:p>
                  </a:txBody>
                  <a:tcPr anchor="ctr"/>
                </a:tc>
                <a:tc>
                  <a:txBody>
                    <a:bodyPr/>
                    <a:lstStyle/>
                    <a:p>
                      <a:r>
                        <a:rPr lang="en-IN"/>
                        <a:t>✅ Yes</a:t>
                      </a:r>
                    </a:p>
                  </a:txBody>
                  <a:tcPr anchor="ctr"/>
                </a:tc>
                <a:tc>
                  <a:txBody>
                    <a:bodyPr/>
                    <a:lstStyle/>
                    <a:p>
                      <a:r>
                        <a:rPr lang="en-IN"/>
                        <a:t>✅ Yes</a:t>
                      </a:r>
                    </a:p>
                  </a:txBody>
                  <a:tcPr anchor="ctr"/>
                </a:tc>
                <a:tc>
                  <a:txBody>
                    <a:bodyPr/>
                    <a:lstStyle/>
                    <a:p>
                      <a:r>
                        <a:rPr lang="en-IN" dirty="0"/>
                        <a:t>❌ No</a:t>
                      </a:r>
                    </a:p>
                  </a:txBody>
                  <a:tcPr anchor="ctr"/>
                </a:tc>
                <a:extLst>
                  <a:ext uri="{0D108BD9-81ED-4DB2-BD59-A6C34878D82A}">
                    <a16:rowId xmlns:a16="http://schemas.microsoft.com/office/drawing/2014/main" val="1665688743"/>
                  </a:ext>
                </a:extLst>
              </a:tr>
            </a:tbl>
          </a:graphicData>
        </a:graphic>
      </p:graphicFrame>
    </p:spTree>
    <p:extLst>
      <p:ext uri="{BB962C8B-B14F-4D97-AF65-F5344CB8AC3E}">
        <p14:creationId xmlns:p14="http://schemas.microsoft.com/office/powerpoint/2010/main" val="145125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DEE02B-A690-EE92-520E-2B88F5AECFB7}"/>
              </a:ext>
            </a:extLst>
          </p:cNvPr>
          <p:cNvGraphicFramePr>
            <a:graphicFrameLocks noGrp="1"/>
          </p:cNvGraphicFramePr>
          <p:nvPr>
            <p:extLst>
              <p:ext uri="{D42A27DB-BD31-4B8C-83A1-F6EECF244321}">
                <p14:modId xmlns:p14="http://schemas.microsoft.com/office/powerpoint/2010/main" val="1898234515"/>
              </p:ext>
            </p:extLst>
          </p:nvPr>
        </p:nvGraphicFramePr>
        <p:xfrm>
          <a:off x="838200" y="2540030"/>
          <a:ext cx="10515600" cy="2194560"/>
        </p:xfrm>
        <a:graphic>
          <a:graphicData uri="http://schemas.openxmlformats.org/drawingml/2006/table">
            <a:tbl>
              <a:tblPr firstRow="1">
                <a:tableStyleId>{3C2FFA5D-87B4-456A-9821-1D502468CF0F}</a:tableStyleId>
              </a:tblPr>
              <a:tblGrid>
                <a:gridCol w="5257800">
                  <a:extLst>
                    <a:ext uri="{9D8B030D-6E8A-4147-A177-3AD203B41FA5}">
                      <a16:colId xmlns:a16="http://schemas.microsoft.com/office/drawing/2014/main" val="3340343811"/>
                    </a:ext>
                  </a:extLst>
                </a:gridCol>
                <a:gridCol w="5257800">
                  <a:extLst>
                    <a:ext uri="{9D8B030D-6E8A-4147-A177-3AD203B41FA5}">
                      <a16:colId xmlns:a16="http://schemas.microsoft.com/office/drawing/2014/main" val="2268981109"/>
                    </a:ext>
                  </a:extLst>
                </a:gridCol>
              </a:tblGrid>
              <a:tr h="0">
                <a:tc>
                  <a:txBody>
                    <a:bodyPr/>
                    <a:lstStyle/>
                    <a:p>
                      <a:r>
                        <a:rPr lang="en-IN"/>
                        <a:t>Goal</a:t>
                      </a:r>
                    </a:p>
                  </a:txBody>
                  <a:tcPr anchor="ctr"/>
                </a:tc>
                <a:tc>
                  <a:txBody>
                    <a:bodyPr/>
                    <a:lstStyle/>
                    <a:p>
                      <a:r>
                        <a:rPr lang="en-IN"/>
                        <a:t>Command</a:t>
                      </a:r>
                    </a:p>
                  </a:txBody>
                  <a:tcPr anchor="ctr"/>
                </a:tc>
                <a:extLst>
                  <a:ext uri="{0D108BD9-81ED-4DB2-BD59-A6C34878D82A}">
                    <a16:rowId xmlns:a16="http://schemas.microsoft.com/office/drawing/2014/main" val="1741767954"/>
                  </a:ext>
                </a:extLst>
              </a:tr>
              <a:tr h="0">
                <a:tc>
                  <a:txBody>
                    <a:bodyPr/>
                    <a:lstStyle/>
                    <a:p>
                      <a:r>
                        <a:rPr lang="en-IN"/>
                        <a:t>View reflog</a:t>
                      </a:r>
                    </a:p>
                  </a:txBody>
                  <a:tcPr anchor="ctr"/>
                </a:tc>
                <a:tc>
                  <a:txBody>
                    <a:bodyPr/>
                    <a:lstStyle/>
                    <a:p>
                      <a:r>
                        <a:rPr lang="en-IN"/>
                        <a:t>git reflog</a:t>
                      </a:r>
                    </a:p>
                  </a:txBody>
                  <a:tcPr anchor="ctr"/>
                </a:tc>
                <a:extLst>
                  <a:ext uri="{0D108BD9-81ED-4DB2-BD59-A6C34878D82A}">
                    <a16:rowId xmlns:a16="http://schemas.microsoft.com/office/drawing/2014/main" val="2978779935"/>
                  </a:ext>
                </a:extLst>
              </a:tr>
              <a:tr h="0">
                <a:tc>
                  <a:txBody>
                    <a:bodyPr/>
                    <a:lstStyle/>
                    <a:p>
                      <a:r>
                        <a:rPr lang="en-IN"/>
                        <a:t>Checkout old HEAD state</a:t>
                      </a:r>
                    </a:p>
                  </a:txBody>
                  <a:tcPr anchor="ctr"/>
                </a:tc>
                <a:tc>
                  <a:txBody>
                    <a:bodyPr/>
                    <a:lstStyle/>
                    <a:p>
                      <a:r>
                        <a:rPr lang="en-IN"/>
                        <a:t>git checkout HEAD@{n}</a:t>
                      </a:r>
                    </a:p>
                  </a:txBody>
                  <a:tcPr anchor="ctr"/>
                </a:tc>
                <a:extLst>
                  <a:ext uri="{0D108BD9-81ED-4DB2-BD59-A6C34878D82A}">
                    <a16:rowId xmlns:a16="http://schemas.microsoft.com/office/drawing/2014/main" val="3738700891"/>
                  </a:ext>
                </a:extLst>
              </a:tr>
              <a:tr h="0">
                <a:tc>
                  <a:txBody>
                    <a:bodyPr/>
                    <a:lstStyle/>
                    <a:p>
                      <a:r>
                        <a:rPr lang="en-US"/>
                        <a:t>Reset branch to old state</a:t>
                      </a:r>
                    </a:p>
                  </a:txBody>
                  <a:tcPr anchor="ctr"/>
                </a:tc>
                <a:tc>
                  <a:txBody>
                    <a:bodyPr/>
                    <a:lstStyle/>
                    <a:p>
                      <a:r>
                        <a:rPr lang="en-IN"/>
                        <a:t>git reset --hard HEAD@{n}</a:t>
                      </a:r>
                    </a:p>
                  </a:txBody>
                  <a:tcPr anchor="ctr"/>
                </a:tc>
                <a:extLst>
                  <a:ext uri="{0D108BD9-81ED-4DB2-BD59-A6C34878D82A}">
                    <a16:rowId xmlns:a16="http://schemas.microsoft.com/office/drawing/2014/main" val="3906285556"/>
                  </a:ext>
                </a:extLst>
              </a:tr>
              <a:tr h="0">
                <a:tc>
                  <a:txBody>
                    <a:bodyPr/>
                    <a:lstStyle/>
                    <a:p>
                      <a:r>
                        <a:rPr lang="en-IN"/>
                        <a:t>Recover deleted commit</a:t>
                      </a:r>
                    </a:p>
                  </a:txBody>
                  <a:tcPr anchor="ctr"/>
                </a:tc>
                <a:tc>
                  <a:txBody>
                    <a:bodyPr/>
                    <a:lstStyle/>
                    <a:p>
                      <a:r>
                        <a:rPr lang="en-IN"/>
                        <a:t>git checkout &lt;commit-hash&gt;</a:t>
                      </a:r>
                    </a:p>
                  </a:txBody>
                  <a:tcPr anchor="ctr"/>
                </a:tc>
                <a:extLst>
                  <a:ext uri="{0D108BD9-81ED-4DB2-BD59-A6C34878D82A}">
                    <a16:rowId xmlns:a16="http://schemas.microsoft.com/office/drawing/2014/main" val="1152707421"/>
                  </a:ext>
                </a:extLst>
              </a:tr>
              <a:tr h="0">
                <a:tc>
                  <a:txBody>
                    <a:bodyPr/>
                    <a:lstStyle/>
                    <a:p>
                      <a:r>
                        <a:rPr lang="en-US"/>
                        <a:t>Make new branch from commit</a:t>
                      </a:r>
                    </a:p>
                  </a:txBody>
                  <a:tcPr anchor="ctr"/>
                </a:tc>
                <a:tc>
                  <a:txBody>
                    <a:bodyPr/>
                    <a:lstStyle/>
                    <a:p>
                      <a:r>
                        <a:rPr lang="en-IN" dirty="0"/>
                        <a:t>git branch recover &lt;commit-hash&gt;</a:t>
                      </a:r>
                    </a:p>
                  </a:txBody>
                  <a:tcPr anchor="ctr"/>
                </a:tc>
                <a:extLst>
                  <a:ext uri="{0D108BD9-81ED-4DB2-BD59-A6C34878D82A}">
                    <a16:rowId xmlns:a16="http://schemas.microsoft.com/office/drawing/2014/main" val="1603350485"/>
                  </a:ext>
                </a:extLst>
              </a:tr>
            </a:tbl>
          </a:graphicData>
        </a:graphic>
      </p:graphicFrame>
    </p:spTree>
    <p:extLst>
      <p:ext uri="{BB962C8B-B14F-4D97-AF65-F5344CB8AC3E}">
        <p14:creationId xmlns:p14="http://schemas.microsoft.com/office/powerpoint/2010/main" val="4002459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2222</Words>
  <Application>Microsoft Office PowerPoint</Application>
  <PresentationFormat>Widescreen</PresentationFormat>
  <Paragraphs>277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Söhne</vt:lpstr>
      <vt:lpstr>Office Theme</vt:lpstr>
      <vt:lpstr>PowerPoint Presentation</vt:lpstr>
      <vt:lpstr>Git three-stage Architecture</vt:lpstr>
      <vt:lpstr>PowerPoint Presentation</vt:lpstr>
      <vt:lpstr>PowerPoint Presentation</vt:lpstr>
      <vt:lpstr>PowerPoint Presentation</vt:lpstr>
      <vt:lpstr>Three Levels of Reset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Practices to Avoid Merge Conflicts</vt:lpstr>
      <vt:lpstr>PowerPoint Presentation</vt:lpstr>
      <vt:lpstr>Git squash </vt:lpstr>
      <vt:lpstr>Git squash </vt:lpstr>
      <vt:lpstr>Git tags</vt:lpstr>
      <vt:lpstr>Types of tags</vt:lpstr>
      <vt:lpstr>Lightweight tag</vt:lpstr>
      <vt:lpstr>Annotated Tags</vt:lpstr>
      <vt:lpstr>Annotated Tags</vt:lpstr>
      <vt:lpstr>Lightweight vs Annotated Tags</vt:lpstr>
      <vt:lpstr>Uncommit, Unstaged, Untracked</vt:lpstr>
      <vt:lpstr>PowerPoint Presentation</vt:lpstr>
      <vt:lpstr>filter-branch</vt:lpstr>
      <vt:lpstr>Partial Commits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39</cp:revision>
  <dcterms:created xsi:type="dcterms:W3CDTF">2023-05-13T15:01:03Z</dcterms:created>
  <dcterms:modified xsi:type="dcterms:W3CDTF">2025-09-07T16:20:03Z</dcterms:modified>
</cp:coreProperties>
</file>