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68" r:id="rId9"/>
    <p:sldId id="262" r:id="rId10"/>
    <p:sldId id="264" r:id="rId11"/>
    <p:sldId id="26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q7V0AbB7HNw3A2z0kllOTtIkH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-293" y="-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06721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15e7a7f5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1" name="Google Shape;201;g2315e7a7f5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96f16e1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g2596f16e1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15e7a7f5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g2315e7a7f5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15e7a7f5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g2315e7a7f5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15e7a7f5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g2315e7a7f5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15e7a7f5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g2315e7a7f5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15e7a7f5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g2315e7a7f5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673768" y="2404534"/>
            <a:ext cx="8600235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b="1" dirty="0" err="1"/>
              <a:t>RabbitMQ</a:t>
            </a:r>
            <a:r>
              <a:rPr lang="en-US" b="1" dirty="0"/>
              <a:t> Exchange</a:t>
            </a:r>
            <a:endParaRPr b="1" dirty="0"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Programming Palli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/>
              <a:t>Question?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15e7a7f5d_0_43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04" name="Google Shape;204;g2315e7a7f5d_0_4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Please subscribe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err="1"/>
              <a:t>RabbitMQ</a:t>
            </a:r>
            <a:r>
              <a:rPr lang="en-US" dirty="0"/>
              <a:t> Exchange</a:t>
            </a:r>
            <a:endParaRPr dirty="0"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en-US" dirty="0"/>
              <a:t>In </a:t>
            </a:r>
            <a:r>
              <a:rPr lang="en-US" dirty="0" err="1"/>
              <a:t>RabbitMQ</a:t>
            </a:r>
            <a:r>
              <a:rPr lang="en-US" dirty="0"/>
              <a:t>, an exchange is a message routing mechanism that determines how messages should be distributed to queues</a:t>
            </a:r>
            <a:r>
              <a:rPr lang="en-US" dirty="0" smtClean="0"/>
              <a:t>.</a:t>
            </a:r>
          </a:p>
          <a:p>
            <a:pPr marL="342900" lvl="0" indent="-342900">
              <a:spcBef>
                <a:spcPts val="0"/>
              </a:spcBef>
            </a:pPr>
            <a:r>
              <a:rPr lang="en-US" dirty="0" smtClean="0"/>
              <a:t>Producer </a:t>
            </a:r>
            <a:r>
              <a:rPr lang="en-US" dirty="0"/>
              <a:t>never delivers a message straight to a message queue</a:t>
            </a:r>
            <a:r>
              <a:rPr lang="en-US" dirty="0" smtClean="0"/>
              <a:t>.</a:t>
            </a:r>
          </a:p>
          <a:p>
            <a:pPr marL="342900" lvl="0" indent="-342900">
              <a:spcBef>
                <a:spcPts val="0"/>
              </a:spcBef>
            </a:pPr>
            <a:r>
              <a:rPr lang="en-US" dirty="0" smtClean="0"/>
              <a:t>It </a:t>
            </a:r>
            <a:r>
              <a:rPr lang="en-US" dirty="0"/>
              <a:t>makes use of exchange as a routing middleman.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96f16e1bc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/>
              <a:t>Role of </a:t>
            </a:r>
            <a:r>
              <a:rPr lang="en-US" dirty="0" err="1"/>
              <a:t>RabbitMQ</a:t>
            </a:r>
            <a:r>
              <a:rPr lang="en-US" dirty="0"/>
              <a:t> Exchange</a:t>
            </a:r>
            <a:endParaRPr dirty="0"/>
          </a:p>
        </p:txBody>
      </p:sp>
      <p:sp>
        <p:nvSpPr>
          <p:cNvPr id="156" name="Google Shape;156;g2596f16e1bc_0_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en-US" dirty="0" err="1"/>
              <a:t>RabbitMQ’s</a:t>
            </a:r>
            <a:r>
              <a:rPr lang="en-US" dirty="0"/>
              <a:t> exchange is used as a routing mediator</a:t>
            </a:r>
            <a:r>
              <a:rPr lang="en-US" dirty="0" smtClean="0"/>
              <a:t>.</a:t>
            </a:r>
          </a:p>
          <a:p>
            <a:pPr marL="342900" lvl="0" indent="-342900">
              <a:spcBef>
                <a:spcPts val="0"/>
              </a:spcBef>
            </a:pPr>
            <a:r>
              <a:rPr lang="en-US" dirty="0" smtClean="0"/>
              <a:t>To </a:t>
            </a:r>
            <a:r>
              <a:rPr lang="en-US" dirty="0"/>
              <a:t>receive messages from producers and push them to message queues according to rules provided by the </a:t>
            </a:r>
            <a:r>
              <a:rPr lang="en-US" dirty="0" err="1"/>
              <a:t>RabbitMQ</a:t>
            </a:r>
            <a:r>
              <a:rPr lang="en-US" dirty="0"/>
              <a:t> exchange type</a:t>
            </a:r>
            <a:r>
              <a:rPr lang="en-US" dirty="0" smtClean="0"/>
              <a:t>.</a:t>
            </a:r>
          </a:p>
          <a:p>
            <a:pPr marL="342900" lvl="0" indent="-342900">
              <a:spcBef>
                <a:spcPts val="0"/>
              </a:spcBef>
            </a:pPr>
            <a:r>
              <a:rPr lang="en-US" dirty="0" smtClean="0"/>
              <a:t>Each </a:t>
            </a:r>
            <a:r>
              <a:rPr lang="en-US" dirty="0"/>
              <a:t>exchange type uses a separate set of parameters and bindings to route the message</a:t>
            </a:r>
            <a:r>
              <a:rPr lang="en-US" dirty="0" smtClean="0"/>
              <a:t>.</a:t>
            </a:r>
          </a:p>
          <a:p>
            <a:pPr marL="342900" lvl="0" indent="-342900">
              <a:spcBef>
                <a:spcPts val="0"/>
              </a:spcBef>
            </a:pPr>
            <a:r>
              <a:rPr lang="en-US" dirty="0" smtClean="0"/>
              <a:t>Clients </a:t>
            </a:r>
            <a:r>
              <a:rPr lang="en-US" dirty="0"/>
              <a:t>get the option to create their own exchanges or use the default exchanges.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15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b="1" dirty="0" err="1"/>
              <a:t>RabbitMQ</a:t>
            </a:r>
            <a:r>
              <a:rPr lang="en-US" b="1" dirty="0"/>
              <a:t> Exchange </a:t>
            </a:r>
            <a:r>
              <a:rPr lang="en-US" b="1" dirty="0" smtClean="0"/>
              <a:t>Types</a:t>
            </a:r>
            <a:endParaRPr b="1" dirty="0"/>
          </a:p>
        </p:txBody>
      </p:sp>
      <p:sp>
        <p:nvSpPr>
          <p:cNvPr id="162" name="Google Shape;162;p3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/>
            <a:r>
              <a:rPr lang="en-US" dirty="0" smtClean="0"/>
              <a:t>Direct Exchange</a:t>
            </a:r>
          </a:p>
          <a:p>
            <a:pPr marL="342900" lvl="0" indent="-342900"/>
            <a:r>
              <a:rPr lang="en-US" dirty="0" smtClean="0"/>
              <a:t>Topic Exchange</a:t>
            </a:r>
          </a:p>
          <a:p>
            <a:pPr marL="342900" lvl="0" indent="-342900"/>
            <a:r>
              <a:rPr lang="en-US" dirty="0" err="1" smtClean="0"/>
              <a:t>Fanout</a:t>
            </a:r>
            <a:r>
              <a:rPr lang="en-US" dirty="0" smtClean="0"/>
              <a:t> Exchange</a:t>
            </a:r>
          </a:p>
          <a:p>
            <a:pPr marL="342900" lvl="0" indent="-342900"/>
            <a:r>
              <a:rPr lang="en-US" dirty="0" smtClean="0"/>
              <a:t>Headers </a:t>
            </a:r>
            <a:r>
              <a:rPr lang="en-US" dirty="0"/>
              <a:t>Exchange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16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15e7a7f5d_0_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/>
            <a:r>
              <a:rPr lang="en-US" dirty="0"/>
              <a:t>Direct Exchange</a:t>
            </a:r>
          </a:p>
        </p:txBody>
      </p:sp>
      <p:sp>
        <p:nvSpPr>
          <p:cNvPr id="178" name="Google Shape;178;g2315e7a7f5d_0_14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/>
            <a:r>
              <a:rPr lang="en-US" dirty="0"/>
              <a:t>The routing in direct exchange is </a:t>
            </a:r>
            <a:r>
              <a:rPr lang="en-US" dirty="0" smtClean="0"/>
              <a:t>simple.</a:t>
            </a:r>
          </a:p>
          <a:p>
            <a:pPr marL="342900" lvl="0" indent="-342900"/>
            <a:r>
              <a:rPr lang="en-US" dirty="0"/>
              <a:t>M</a:t>
            </a:r>
            <a:r>
              <a:rPr lang="en-US" dirty="0" smtClean="0"/>
              <a:t>essage </a:t>
            </a:r>
            <a:r>
              <a:rPr lang="en-US" dirty="0"/>
              <a:t>goes to the queues whose binding key exactly matches the routing key of the message.</a:t>
            </a:r>
            <a:endParaRPr dirty="0"/>
          </a:p>
        </p:txBody>
      </p:sp>
      <p:pic>
        <p:nvPicPr>
          <p:cNvPr id="179" name="Google Shape;179;g2315e7a7f5d_0_1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629" y="2881239"/>
            <a:ext cx="4307464" cy="2778938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solidFill>
              <a:schemeClr val="bg2">
                <a:alpha val="83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7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15e7a7f5d_0_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/>
            <a:r>
              <a:rPr lang="en-US" dirty="0"/>
              <a:t>Topic Exchange</a:t>
            </a:r>
          </a:p>
        </p:txBody>
      </p:sp>
      <p:sp>
        <p:nvSpPr>
          <p:cNvPr id="178" name="Google Shape;178;g2315e7a7f5d_0_14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/>
            <a:r>
              <a:rPr lang="en-US" dirty="0"/>
              <a:t>Topic exchange is similar to direct exchange</a:t>
            </a:r>
            <a:r>
              <a:rPr lang="en-US" dirty="0" smtClean="0"/>
              <a:t>.</a:t>
            </a:r>
          </a:p>
          <a:p>
            <a:pPr marL="342900" lvl="0" indent="-342900"/>
            <a:r>
              <a:rPr lang="en-US" dirty="0"/>
              <a:t>The routing is done according to the routing pattern</a:t>
            </a:r>
            <a:r>
              <a:rPr lang="en-US" dirty="0" smtClean="0"/>
              <a:t>.</a:t>
            </a:r>
          </a:p>
          <a:p>
            <a:pPr marL="342900" lvl="0" indent="-342900"/>
            <a:r>
              <a:rPr lang="en-US" dirty="0" smtClean="0"/>
              <a:t>Instead </a:t>
            </a:r>
            <a:r>
              <a:rPr lang="en-US" dirty="0"/>
              <a:t>of using fixed routing key, it uses wildcards</a:t>
            </a:r>
            <a:r>
              <a:rPr lang="en-US" dirty="0" smtClean="0"/>
              <a:t>.</a:t>
            </a:r>
          </a:p>
          <a:p>
            <a:pPr marL="342900" lvl="0" indent="-342900"/>
            <a:r>
              <a:rPr lang="en-US" dirty="0"/>
              <a:t>Messages are routed to one or many queues based on a matching between a message routing key and pattern</a:t>
            </a:r>
            <a:r>
              <a:rPr lang="en-US" dirty="0" smtClean="0"/>
              <a:t>.</a:t>
            </a:r>
          </a:p>
          <a:p>
            <a:pPr marL="342900" lvl="0" indent="-342900"/>
            <a:r>
              <a:rPr lang="en-US" dirty="0"/>
              <a:t>order.*.*.</a:t>
            </a:r>
            <a:r>
              <a:rPr lang="en-US" dirty="0" smtClean="0"/>
              <a:t>electronics or </a:t>
            </a:r>
            <a:r>
              <a:rPr lang="en-US" dirty="0" err="1"/>
              <a:t>order.logs.customer</a:t>
            </a:r>
            <a:r>
              <a:rPr lang="en-US" dirty="0"/>
              <a:t>.#</a:t>
            </a:r>
            <a:endParaRPr dirty="0"/>
          </a:p>
        </p:txBody>
      </p:sp>
      <p:pic>
        <p:nvPicPr>
          <p:cNvPr id="179" name="Google Shape;179;g2315e7a7f5d_0_1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628" y="3082186"/>
            <a:ext cx="4481241" cy="2722806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solidFill>
              <a:schemeClr val="bg2">
                <a:alpha val="83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936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charRg st="260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8">
                                            <p:txEl>
                                              <p:charRg st="260" end="3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8">
                                            <p:txEl>
                                              <p:charRg st="260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8">
                                            <p:txEl>
                                              <p:charRg st="260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7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15e7a7f5d_0_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/>
            <a:r>
              <a:rPr lang="en-US" dirty="0" err="1" smtClean="0"/>
              <a:t>Fanout</a:t>
            </a:r>
            <a:r>
              <a:rPr lang="en-US" dirty="0" smtClean="0"/>
              <a:t> </a:t>
            </a:r>
            <a:r>
              <a:rPr lang="en-US" dirty="0"/>
              <a:t>Exchange</a:t>
            </a:r>
          </a:p>
        </p:txBody>
      </p:sp>
      <p:sp>
        <p:nvSpPr>
          <p:cNvPr id="178" name="Google Shape;178;g2315e7a7f5d_0_14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/>
            <a:r>
              <a:rPr lang="en-US" dirty="0"/>
              <a:t>A </a:t>
            </a:r>
            <a:r>
              <a:rPr lang="en-US" dirty="0" err="1"/>
              <a:t>fanout</a:t>
            </a:r>
            <a:r>
              <a:rPr lang="en-US" dirty="0"/>
              <a:t> exchange copies and routes a received message to all </a:t>
            </a:r>
            <a:r>
              <a:rPr lang="en-US" dirty="0" smtClean="0"/>
              <a:t>queues.</a:t>
            </a:r>
          </a:p>
          <a:p>
            <a:pPr marL="342900" lvl="0" indent="-342900"/>
            <a:r>
              <a:rPr lang="en-US" dirty="0"/>
              <a:t>The keys provided will simply be ignored</a:t>
            </a:r>
            <a:r>
              <a:rPr lang="en-US" dirty="0" smtClean="0"/>
              <a:t>.</a:t>
            </a:r>
          </a:p>
          <a:p>
            <a:pPr marL="342900" lvl="0" indent="-342900"/>
            <a:r>
              <a:rPr lang="en-US" dirty="0"/>
              <a:t>For example, when an order is created, the warehouse needs to be notified so it can prepare the order, also the cargo company needs to be notified, a consumer wishing to keep logs of orders also needs to be notified.</a:t>
            </a:r>
            <a:endParaRPr lang="en-US" dirty="0" smtClean="0"/>
          </a:p>
        </p:txBody>
      </p:sp>
      <p:pic>
        <p:nvPicPr>
          <p:cNvPr id="179" name="Google Shape;179;g2315e7a7f5d_0_1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390" y="2711751"/>
            <a:ext cx="4439866" cy="3163579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solidFill>
              <a:schemeClr val="bg2">
                <a:alpha val="83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317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7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15e7a7f5d_0_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/>
            <a:r>
              <a:rPr lang="en-US" dirty="0" smtClean="0"/>
              <a:t>Header </a:t>
            </a:r>
            <a:r>
              <a:rPr lang="en-US" dirty="0"/>
              <a:t>Exchange</a:t>
            </a:r>
          </a:p>
        </p:txBody>
      </p:sp>
      <p:sp>
        <p:nvSpPr>
          <p:cNvPr id="178" name="Google Shape;178;g2315e7a7f5d_0_14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/>
            <a:r>
              <a:rPr lang="en-US" dirty="0"/>
              <a:t>A headers exchange routes messages based on arguments containing headers and optional values</a:t>
            </a:r>
            <a:r>
              <a:rPr lang="en-US" dirty="0" smtClean="0"/>
              <a:t>.</a:t>
            </a:r>
          </a:p>
          <a:p>
            <a:pPr marL="342900" lvl="0" indent="-342900"/>
            <a:r>
              <a:rPr lang="en-US" dirty="0"/>
              <a:t>It uses the message header attributes for routing.</a:t>
            </a:r>
            <a:endParaRPr lang="en-US" dirty="0" smtClean="0"/>
          </a:p>
        </p:txBody>
      </p:sp>
      <p:pic>
        <p:nvPicPr>
          <p:cNvPr id="179" name="Google Shape;179;g2315e7a7f5d_0_1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225" y="2770344"/>
            <a:ext cx="4572269" cy="3018098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solidFill>
              <a:schemeClr val="bg2">
                <a:alpha val="83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866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7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15e7a7f5d_0_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 dirty="0" smtClean="0"/>
              <a:t>More Exchange Types</a:t>
            </a:r>
            <a:endParaRPr b="1" dirty="0"/>
          </a:p>
        </p:txBody>
      </p:sp>
      <p:sp>
        <p:nvSpPr>
          <p:cNvPr id="185" name="Google Shape;185;g2315e7a7f5d_0_23"/>
          <p:cNvSpPr txBox="1">
            <a:spLocks noGrp="1"/>
          </p:cNvSpPr>
          <p:nvPr>
            <p:ph type="body" idx="1"/>
          </p:nvPr>
        </p:nvSpPr>
        <p:spPr>
          <a:xfrm>
            <a:off x="677324" y="2160600"/>
            <a:ext cx="8433575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/>
            <a:r>
              <a:rPr lang="en-US" b="1" dirty="0" smtClean="0"/>
              <a:t>Default Exchange:</a:t>
            </a:r>
            <a:r>
              <a:rPr lang="en-US" dirty="0"/>
              <a:t> The default exchange is a pre-declared direct exchange that has no name. It is usually referred by an empty string. If you use default exchange your message is delivered to the queue with a name equal to the routing key of the message. Every queue is automatically bound to the default </a:t>
            </a:r>
            <a:r>
              <a:rPr lang="en-US" dirty="0" smtClean="0"/>
              <a:t>exchange </a:t>
            </a:r>
            <a:r>
              <a:rPr lang="en-US" dirty="0"/>
              <a:t>with a routing key which is the same as the queue name.</a:t>
            </a:r>
            <a:endParaRPr lang="en-US" dirty="0" smtClean="0"/>
          </a:p>
          <a:p>
            <a:pPr marL="342900" lvl="0" indent="-342900"/>
            <a:r>
              <a:rPr lang="en-US" b="1" dirty="0"/>
              <a:t>Dead Letter </a:t>
            </a:r>
            <a:r>
              <a:rPr lang="en-US" b="1" dirty="0" smtClean="0"/>
              <a:t>Exchange: </a:t>
            </a:r>
            <a:r>
              <a:rPr lang="en-US" dirty="0"/>
              <a:t>If there is no matching queue for the message, the message is dropped.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  <p:bldP spid="185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399</Words>
  <Application>Microsoft Office PowerPoint</Application>
  <PresentationFormat>Custom</PresentationFormat>
  <Paragraphs>38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RabbitMQ Exchange</vt:lpstr>
      <vt:lpstr>RabbitMQ Exchange</vt:lpstr>
      <vt:lpstr>Role of RabbitMQ Exchange</vt:lpstr>
      <vt:lpstr>RabbitMQ Exchange Types</vt:lpstr>
      <vt:lpstr>Direct Exchange</vt:lpstr>
      <vt:lpstr>Topic Exchange</vt:lpstr>
      <vt:lpstr>Fanout Exchange</vt:lpstr>
      <vt:lpstr>Header Exchange</vt:lpstr>
      <vt:lpstr>More Exchange Types</vt:lpstr>
      <vt:lpstr>Question?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 Exchange</dc:title>
  <dc:creator>User</dc:creator>
  <cp:lastModifiedBy>MD FAISAL</cp:lastModifiedBy>
  <cp:revision>28</cp:revision>
  <dcterms:created xsi:type="dcterms:W3CDTF">2023-02-25T11:06:57Z</dcterms:created>
  <dcterms:modified xsi:type="dcterms:W3CDTF">2023-11-18T17:20:37Z</dcterms:modified>
</cp:coreProperties>
</file>