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issDRcIJ/w7XOmC/Y97LOrtH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341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57bdabd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57bdabd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57bdabe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57bdabe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57bdabe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57bdabe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57bdabe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57bdabef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7bdab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757bdab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57bdabd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57bdabd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7bdabd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757bdabd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57bdabd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57bdabd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57bdabe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757bdab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/>
              <a:t>Domain Driven Design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7bdabd4b_0_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Driven Design</a:t>
            </a:r>
            <a:endParaRPr dirty="0"/>
          </a:p>
        </p:txBody>
      </p:sp>
      <p:sp>
        <p:nvSpPr>
          <p:cNvPr id="210" name="Google Shape;210;g2757bdabd4b_0_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6240" algn="l" rtl="0">
              <a:spcBef>
                <a:spcPts val="1000"/>
              </a:spcBef>
              <a:spcAft>
                <a:spcPts val="0"/>
              </a:spcAft>
              <a:buSzPts val="2640"/>
              <a:buChar char="►"/>
            </a:pPr>
            <a:r>
              <a:rPr lang="en-US" sz="3000" dirty="0"/>
              <a:t>Strategic Design</a:t>
            </a:r>
            <a:endParaRPr sz="3000" dirty="0"/>
          </a:p>
          <a:p>
            <a:pPr marL="457200" lvl="0" indent="-3962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►"/>
            </a:pPr>
            <a:r>
              <a:rPr lang="en-US" sz="3000" b="1" dirty="0">
                <a:solidFill>
                  <a:schemeClr val="accent2"/>
                </a:solidFill>
              </a:rPr>
              <a:t>Tactical Design</a:t>
            </a:r>
            <a:endParaRPr sz="30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46470" y="2622000"/>
            <a:ext cx="5327655" cy="3419400"/>
            <a:chOff x="3946470" y="2622000"/>
            <a:chExt cx="5327655" cy="3419400"/>
          </a:xfrm>
        </p:grpSpPr>
        <p:sp>
          <p:nvSpPr>
            <p:cNvPr id="211" name="Google Shape;211;g2757bdabd4b_0_37"/>
            <p:cNvSpPr/>
            <p:nvPr/>
          </p:nvSpPr>
          <p:spPr>
            <a:xfrm>
              <a:off x="5720925" y="2622000"/>
              <a:ext cx="3553200" cy="34194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/>
                <a:t>Entity</a:t>
              </a:r>
              <a:endParaRPr sz="1800" b="1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/>
                <a:t>Value Object</a:t>
              </a:r>
              <a:endParaRPr sz="1800" b="1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/>
                <a:t>Aggregate</a:t>
              </a:r>
              <a:endParaRPr sz="1800" b="1"/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/>
            </a:p>
          </p:txBody>
        </p:sp>
        <p:cxnSp>
          <p:nvCxnSpPr>
            <p:cNvPr id="212" name="Google Shape;212;g2757bdabd4b_0_37"/>
            <p:cNvCxnSpPr/>
            <p:nvPr/>
          </p:nvCxnSpPr>
          <p:spPr>
            <a:xfrm>
              <a:off x="3946470" y="3133472"/>
              <a:ext cx="1700100" cy="955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57bdabefb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</a:t>
            </a:r>
            <a:endParaRPr dirty="0"/>
          </a:p>
        </p:txBody>
      </p:sp>
      <p:sp>
        <p:nvSpPr>
          <p:cNvPr id="218" name="Google Shape;218;g2757bdabefb_0_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Entity are domain concepts with have an identity and can be stored in a database.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Identity may be determined by assigned key.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Mutable - can be changed.</a:t>
            </a:r>
            <a:endParaRPr dirty="0"/>
          </a:p>
        </p:txBody>
      </p:sp>
      <p:pic>
        <p:nvPicPr>
          <p:cNvPr id="219" name="Google Shape;219;g2757bdabef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9" y="2884150"/>
            <a:ext cx="2958850" cy="2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57bdabefb_0_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Objects</a:t>
            </a:r>
            <a:endParaRPr dirty="0"/>
          </a:p>
        </p:txBody>
      </p:sp>
      <p:sp>
        <p:nvSpPr>
          <p:cNvPr id="225" name="Google Shape;225;g2757bdabefb_0_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Value object represent a specific business concept related that bounded context in that sub-domain.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Immutable - value object can not change, they must be replaced.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Value object does not have any specific identity.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exists as part of an Entity.</a:t>
            </a:r>
            <a:endParaRPr dirty="0"/>
          </a:p>
        </p:txBody>
      </p:sp>
      <p:pic>
        <p:nvPicPr>
          <p:cNvPr id="226" name="Google Shape;226;g2757bdabef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375" y="3208900"/>
            <a:ext cx="2863775" cy="2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57bdabefb_0_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Aggregate</a:t>
            </a:r>
            <a:endParaRPr dirty="0"/>
          </a:p>
        </p:txBody>
      </p:sp>
      <p:sp>
        <p:nvSpPr>
          <p:cNvPr id="232" name="Google Shape;232;g2757bdabefb_0_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An aggregate is cluster of Entities and value objects. Each aggregate is treated as one single unit.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An aggregate includes a root entity, entities, and value objects.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root identity is global, the identities of entities inside are local.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External objects may have references only to root.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Internal objects cannot be changed outside the aggregate.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dirty="0" smtClean="0"/>
              <a:t>Question?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09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What is DDD?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Why use DDD?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Types of DDD.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Ubiquitous Language.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Bounded Context.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Context Maps.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Entity.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Value Object.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Aggregate.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Domain Driven Design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Not a technology.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Domain-driven design is the idea of solving problems of the organization through code.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Domain-driven design solves complex domain models, connecting to the core business concepts.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Collection of principles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57bdabd4b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Why DDD</a:t>
            </a:r>
            <a:endParaRPr dirty="0"/>
          </a:p>
        </p:txBody>
      </p:sp>
      <p:sp>
        <p:nvSpPr>
          <p:cNvPr id="162" name="Google Shape;162;g2757bdabd4b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Complex domain.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Clear Communication.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Team Collaboration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7bdabd4b_0_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Driven Design</a:t>
            </a:r>
            <a:endParaRPr dirty="0"/>
          </a:p>
        </p:txBody>
      </p:sp>
      <p:sp>
        <p:nvSpPr>
          <p:cNvPr id="168" name="Google Shape;168;g2757bdabd4b_0_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62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►"/>
            </a:pPr>
            <a:r>
              <a:rPr lang="en-US" sz="3000" b="1" dirty="0">
                <a:solidFill>
                  <a:schemeClr val="accent2"/>
                </a:solidFill>
              </a:rPr>
              <a:t>Strategic Design</a:t>
            </a:r>
            <a:endParaRPr sz="3000" b="1" dirty="0">
              <a:solidFill>
                <a:schemeClr val="accent2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 dirty="0"/>
              <a:t>Tactical Design</a:t>
            </a:r>
            <a:endParaRPr sz="3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70825" y="2572550"/>
            <a:ext cx="5103300" cy="2674450"/>
            <a:chOff x="4170825" y="2572550"/>
            <a:chExt cx="5103300" cy="2674450"/>
          </a:xfrm>
        </p:grpSpPr>
        <p:sp>
          <p:nvSpPr>
            <p:cNvPr id="169" name="Google Shape;169;g2757bdabd4b_0_28"/>
            <p:cNvSpPr/>
            <p:nvPr/>
          </p:nvSpPr>
          <p:spPr>
            <a:xfrm>
              <a:off x="5720925" y="2622000"/>
              <a:ext cx="3553200" cy="2625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 dirty="0"/>
                <a:t>Ubiquitous Language</a:t>
              </a:r>
              <a:endParaRPr sz="1800" b="1" dirty="0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 dirty="0"/>
                <a:t>Bounded Context</a:t>
              </a:r>
              <a:endParaRPr sz="1800" b="1" dirty="0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b="1" dirty="0"/>
                <a:t>Context Maps</a:t>
              </a:r>
              <a:endParaRPr sz="1800" b="1" dirty="0"/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/>
            </a:p>
          </p:txBody>
        </p:sp>
        <p:cxnSp>
          <p:nvCxnSpPr>
            <p:cNvPr id="170" name="Google Shape;170;g2757bdabd4b_0_28"/>
            <p:cNvCxnSpPr/>
            <p:nvPr/>
          </p:nvCxnSpPr>
          <p:spPr>
            <a:xfrm>
              <a:off x="4170825" y="2572550"/>
              <a:ext cx="1470900" cy="1004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Ubiquitous Language</a:t>
            </a:r>
            <a:endParaRPr b="1" dirty="0"/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is a shared vocabulary used by both development teams and domain experts.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Naming is important.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code should use the same terms used in documents and discussion.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Use it consistently in speech, documentation, diagrams and code.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change in ubiquitous language then change in Model and Code.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7bdabd4b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Bounded Context</a:t>
            </a:r>
            <a:endParaRPr b="1" dirty="0"/>
          </a:p>
        </p:txBody>
      </p:sp>
      <p:sp>
        <p:nvSpPr>
          <p:cNvPr id="182" name="Google Shape;182;g2757bdabd4b_0_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Bounded context is a specific </a:t>
            </a:r>
            <a:r>
              <a:rPr lang="en-US" b="1" dirty="0"/>
              <a:t>“Business Process / Concern”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Components/ Modules inside the bounded context are context specific.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Each bounded context will have it’s own </a:t>
            </a:r>
            <a:r>
              <a:rPr lang="en-US" b="1" dirty="0"/>
              <a:t>“Source Code Repository”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Within a bounded context the team must have same language called </a:t>
            </a:r>
            <a:r>
              <a:rPr lang="en-US" b="1" dirty="0"/>
              <a:t>“</a:t>
            </a:r>
            <a:r>
              <a:rPr lang="en-US" b="1" dirty="0" err="1"/>
              <a:t>Uniwuitous</a:t>
            </a:r>
            <a:r>
              <a:rPr lang="en-US" b="1" dirty="0"/>
              <a:t> language” </a:t>
            </a:r>
            <a:r>
              <a:rPr lang="en-US" dirty="0"/>
              <a:t>for spoken and for design / code implementation.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57bdabd4b_0_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Model in Different Bounded Context</a:t>
            </a:r>
            <a:endParaRPr dirty="0"/>
          </a:p>
        </p:txBody>
      </p:sp>
      <p:sp>
        <p:nvSpPr>
          <p:cNvPr id="188" name="Google Shape;188;g2757bdabd4b_0_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189" name="Google Shape;189;g2757bdabd4b_0_12"/>
          <p:cNvGrpSpPr/>
          <p:nvPr/>
        </p:nvGrpSpPr>
        <p:grpSpPr>
          <a:xfrm>
            <a:off x="1018850" y="2266900"/>
            <a:ext cx="2617200" cy="2368700"/>
            <a:chOff x="1018850" y="2266900"/>
            <a:chExt cx="2617200" cy="2368700"/>
          </a:xfrm>
        </p:grpSpPr>
        <p:sp>
          <p:nvSpPr>
            <p:cNvPr id="190" name="Google Shape;190;g2757bdabd4b_0_12"/>
            <p:cNvSpPr/>
            <p:nvPr/>
          </p:nvSpPr>
          <p:spPr>
            <a:xfrm>
              <a:off x="1018850" y="2266900"/>
              <a:ext cx="2617200" cy="175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/>
                <a:t>Customer</a:t>
              </a:r>
              <a:endParaRPr sz="21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CustomerId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Discount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Bonus </a:t>
              </a:r>
              <a:r>
                <a:rPr lang="en-US" b="1" dirty="0" err="1"/>
                <a:t>Programm</a:t>
              </a:r>
              <a:endParaRPr b="1" dirty="0"/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  </a:t>
              </a:r>
              <a:endParaRPr b="1" dirty="0"/>
            </a:p>
          </p:txBody>
        </p:sp>
        <p:sp>
          <p:nvSpPr>
            <p:cNvPr id="191" name="Google Shape;191;g2757bdabd4b_0_12"/>
            <p:cNvSpPr txBox="1"/>
            <p:nvPr/>
          </p:nvSpPr>
          <p:spPr>
            <a:xfrm>
              <a:off x="1133450" y="4119900"/>
              <a:ext cx="2502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>
                  <a:latin typeface="Trebuchet MS"/>
                  <a:ea typeface="Trebuchet MS"/>
                  <a:cs typeface="Trebuchet MS"/>
                  <a:sym typeface="Trebuchet MS"/>
                </a:rPr>
                <a:t>Order</a:t>
              </a:r>
              <a:endParaRPr sz="2300"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92" name="Google Shape;192;g2757bdabd4b_0_12"/>
          <p:cNvGrpSpPr/>
          <p:nvPr/>
        </p:nvGrpSpPr>
        <p:grpSpPr>
          <a:xfrm>
            <a:off x="4266375" y="2266900"/>
            <a:ext cx="2617200" cy="2368700"/>
            <a:chOff x="1018850" y="2266900"/>
            <a:chExt cx="2617200" cy="2368700"/>
          </a:xfrm>
        </p:grpSpPr>
        <p:sp>
          <p:nvSpPr>
            <p:cNvPr id="193" name="Google Shape;193;g2757bdabd4b_0_12"/>
            <p:cNvSpPr/>
            <p:nvPr/>
          </p:nvSpPr>
          <p:spPr>
            <a:xfrm>
              <a:off x="1018850" y="2266900"/>
              <a:ext cx="2617200" cy="175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/>
                <a:t>Customer</a:t>
              </a:r>
              <a:endParaRPr sz="21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CustomerId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Address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DeliveryMethod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Packaging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Delivery Contact</a:t>
              </a:r>
              <a:endParaRPr b="1" dirty="0"/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 </a:t>
              </a:r>
              <a:endParaRPr b="1" dirty="0"/>
            </a:p>
          </p:txBody>
        </p:sp>
        <p:sp>
          <p:nvSpPr>
            <p:cNvPr id="194" name="Google Shape;194;g2757bdabd4b_0_12"/>
            <p:cNvSpPr txBox="1"/>
            <p:nvPr/>
          </p:nvSpPr>
          <p:spPr>
            <a:xfrm>
              <a:off x="1133450" y="4119900"/>
              <a:ext cx="2502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>
                  <a:latin typeface="Trebuchet MS"/>
                  <a:ea typeface="Trebuchet MS"/>
                  <a:cs typeface="Trebuchet MS"/>
                  <a:sym typeface="Trebuchet MS"/>
                </a:rPr>
                <a:t>Delivery</a:t>
              </a:r>
              <a:endParaRPr sz="2300"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95" name="Google Shape;195;g2757bdabd4b_0_12"/>
          <p:cNvGrpSpPr/>
          <p:nvPr/>
        </p:nvGrpSpPr>
        <p:grpSpPr>
          <a:xfrm>
            <a:off x="7513900" y="2266900"/>
            <a:ext cx="2617200" cy="2368700"/>
            <a:chOff x="1018850" y="2266900"/>
            <a:chExt cx="2617200" cy="2368700"/>
          </a:xfrm>
        </p:grpSpPr>
        <p:sp>
          <p:nvSpPr>
            <p:cNvPr id="196" name="Google Shape;196;g2757bdabd4b_0_12"/>
            <p:cNvSpPr/>
            <p:nvPr/>
          </p:nvSpPr>
          <p:spPr>
            <a:xfrm>
              <a:off x="1018850" y="2266900"/>
              <a:ext cx="2617200" cy="175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/>
                <a:t>Customer</a:t>
              </a:r>
              <a:endParaRPr sz="21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CustomerId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BillingAddress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 err="1"/>
                <a:t>PaymentType</a:t>
              </a:r>
              <a:endParaRPr b="1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b="1" dirty="0"/>
                <a:t>Tax</a:t>
              </a:r>
              <a:endParaRPr b="1" dirty="0"/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 </a:t>
              </a:r>
              <a:endParaRPr b="1" dirty="0"/>
            </a:p>
          </p:txBody>
        </p:sp>
        <p:sp>
          <p:nvSpPr>
            <p:cNvPr id="197" name="Google Shape;197;g2757bdabd4b_0_12"/>
            <p:cNvSpPr txBox="1"/>
            <p:nvPr/>
          </p:nvSpPr>
          <p:spPr>
            <a:xfrm>
              <a:off x="1133450" y="4119900"/>
              <a:ext cx="2502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>
                  <a:latin typeface="Trebuchet MS"/>
                  <a:ea typeface="Trebuchet MS"/>
                  <a:cs typeface="Trebuchet MS"/>
                  <a:sym typeface="Trebuchet MS"/>
                </a:rPr>
                <a:t>Billing</a:t>
              </a:r>
              <a:endParaRPr sz="2300"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7bdabefb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Context Map</a:t>
            </a:r>
            <a:endParaRPr b="1" dirty="0"/>
          </a:p>
        </p:txBody>
      </p:sp>
      <p:sp>
        <p:nvSpPr>
          <p:cNvPr id="203" name="Google Shape;203;g2757bdabefb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Context Maps help in understanding the whole project, being able to show the relationships between the different Bounded Contexts</a:t>
            </a:r>
            <a:r>
              <a:rPr lang="en-US" dirty="0" smtClean="0"/>
              <a:t>.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4" name="Google Shape;204;g2757bdabef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338" y="3031500"/>
            <a:ext cx="64293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426</Words>
  <Application>Microsoft Office PowerPoint</Application>
  <PresentationFormat>Custom</PresentationFormat>
  <Paragraphs>90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Domain Driven Design</vt:lpstr>
      <vt:lpstr>Agenda</vt:lpstr>
      <vt:lpstr>Domain Driven Design</vt:lpstr>
      <vt:lpstr>Why DDD</vt:lpstr>
      <vt:lpstr>Domain Driven Design</vt:lpstr>
      <vt:lpstr>Ubiquitous Language</vt:lpstr>
      <vt:lpstr>Bounded Context</vt:lpstr>
      <vt:lpstr>Customer Model in Different Bounded Context</vt:lpstr>
      <vt:lpstr>Context Map</vt:lpstr>
      <vt:lpstr>Domain Driven Design</vt:lpstr>
      <vt:lpstr>Entity</vt:lpstr>
      <vt:lpstr>Value Objects</vt:lpstr>
      <vt:lpstr>Aggregate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User</dc:creator>
  <cp:lastModifiedBy>MD FAISAL</cp:lastModifiedBy>
  <cp:revision>3</cp:revision>
  <dcterms:created xsi:type="dcterms:W3CDTF">2023-02-25T11:06:57Z</dcterms:created>
  <dcterms:modified xsi:type="dcterms:W3CDTF">2023-08-27T17:33:44Z</dcterms:modified>
</cp:coreProperties>
</file>