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3"/>
  </p:notesMasterIdLst>
  <p:sldIdLst>
    <p:sldId id="291" r:id="rId2"/>
    <p:sldId id="257" r:id="rId3"/>
    <p:sldId id="292" r:id="rId4"/>
    <p:sldId id="258" r:id="rId5"/>
    <p:sldId id="282" r:id="rId6"/>
    <p:sldId id="283" r:id="rId7"/>
    <p:sldId id="284" r:id="rId8"/>
    <p:sldId id="312" r:id="rId9"/>
    <p:sldId id="313" r:id="rId10"/>
    <p:sldId id="323" r:id="rId11"/>
    <p:sldId id="314" r:id="rId12"/>
    <p:sldId id="318" r:id="rId13"/>
    <p:sldId id="319" r:id="rId14"/>
    <p:sldId id="321" r:id="rId15"/>
    <p:sldId id="322" r:id="rId16"/>
    <p:sldId id="316" r:id="rId17"/>
    <p:sldId id="317" r:id="rId18"/>
    <p:sldId id="285" r:id="rId19"/>
    <p:sldId id="286" r:id="rId20"/>
    <p:sldId id="288" r:id="rId21"/>
    <p:sldId id="275" r:id="rId22"/>
    <p:sldId id="281" r:id="rId23"/>
    <p:sldId id="310" r:id="rId24"/>
    <p:sldId id="277" r:id="rId25"/>
    <p:sldId id="280" r:id="rId26"/>
    <p:sldId id="278" r:id="rId27"/>
    <p:sldId id="294" r:id="rId28"/>
    <p:sldId id="295" r:id="rId29"/>
    <p:sldId id="296" r:id="rId30"/>
    <p:sldId id="298" r:id="rId31"/>
    <p:sldId id="297" r:id="rId32"/>
    <p:sldId id="299" r:id="rId33"/>
    <p:sldId id="300" r:id="rId34"/>
    <p:sldId id="307" r:id="rId35"/>
    <p:sldId id="308" r:id="rId36"/>
    <p:sldId id="309" r:id="rId37"/>
    <p:sldId id="293" r:id="rId38"/>
    <p:sldId id="272" r:id="rId39"/>
    <p:sldId id="273" r:id="rId40"/>
    <p:sldId id="289" r:id="rId41"/>
    <p:sldId id="29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21A9C417-E9EB-4B6F-B9EA-28220F122833}">
          <p14:sldIdLst>
            <p14:sldId id="291"/>
            <p14:sldId id="257"/>
            <p14:sldId id="292"/>
            <p14:sldId id="258"/>
            <p14:sldId id="259"/>
            <p14:sldId id="282"/>
            <p14:sldId id="283"/>
            <p14:sldId id="284"/>
            <p14:sldId id="285"/>
            <p14:sldId id="286"/>
            <p14:sldId id="288"/>
            <p14:sldId id="275"/>
            <p14:sldId id="281"/>
            <p14:sldId id="310"/>
            <p14:sldId id="277"/>
            <p14:sldId id="280"/>
            <p14:sldId id="278"/>
            <p14:sldId id="294"/>
            <p14:sldId id="295"/>
            <p14:sldId id="296"/>
            <p14:sldId id="298"/>
            <p14:sldId id="297"/>
            <p14:sldId id="299"/>
            <p14:sldId id="300"/>
            <p14:sldId id="302"/>
            <p14:sldId id="311"/>
            <p14:sldId id="303"/>
            <p14:sldId id="312"/>
            <p14:sldId id="305"/>
            <p14:sldId id="306"/>
            <p14:sldId id="307"/>
            <p14:sldId id="308"/>
            <p14:sldId id="309"/>
            <p14:sldId id="279"/>
            <p14:sldId id="293"/>
            <p14:sldId id="272"/>
            <p14:sldId id="273"/>
            <p14:sldId id="289"/>
            <p14:sldId id="290"/>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70" d="100"/>
          <a:sy n="70" d="100"/>
        </p:scale>
        <p:origin x="-74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2000 people are in survey</a:t>
            </a:r>
          </a:p>
        </c:rich>
      </c:tx>
      <c:layout/>
      <c:spPr>
        <a:noFill/>
        <a:ln>
          <a:noFill/>
        </a:ln>
        <a:effectLst/>
      </c:sp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2.5711085434789744E-2"/>
          <c:y val="0.26874534482344364"/>
          <c:w val="0.97428891456521027"/>
          <c:h val="0.56021996460063572"/>
        </c:manualLayout>
      </c:layout>
      <c:pie3DChart>
        <c:varyColors val="1"/>
        <c:ser>
          <c:idx val="0"/>
          <c:order val="0"/>
          <c:tx>
            <c:strRef>
              <c:f>Sheet1!$B$1</c:f>
              <c:strCache>
                <c:ptCount val="1"/>
                <c:pt idx="0">
                  <c:v>Sales</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0B9D-4EF4-9FFF-88ED8813E032}"/>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0B9D-4EF4-9FFF-88ED8813E032}"/>
              </c:ext>
            </c:extLst>
          </c:dPt>
          <c:cat>
            <c:strRef>
              <c:f>Sheet1!$A$2:$A$3</c:f>
              <c:strCache>
                <c:ptCount val="2"/>
                <c:pt idx="0">
                  <c:v>diabetes affected rate</c:v>
                </c:pt>
                <c:pt idx="1">
                  <c:v>not affected</c:v>
                </c:pt>
              </c:strCache>
            </c:strRef>
          </c:cat>
          <c:val>
            <c:numRef>
              <c:f>Sheet1!$B$2:$B$3</c:f>
              <c:numCache>
                <c:formatCode>General</c:formatCode>
                <c:ptCount val="2"/>
                <c:pt idx="0">
                  <c:v>19</c:v>
                </c:pt>
                <c:pt idx="1">
                  <c:v>81</c:v>
                </c:pt>
              </c:numCache>
            </c:numRef>
          </c:val>
          <c:extLst xmlns:c16r2="http://schemas.microsoft.com/office/drawing/2015/06/chart">
            <c:ext xmlns:c16="http://schemas.microsoft.com/office/drawing/2014/chart" uri="{C3380CC4-5D6E-409C-BE32-E72D297353CC}">
              <c16:uniqueId val="{00000004-0B9D-4EF4-9FFF-88ED8813E032}"/>
            </c:ext>
          </c:extLst>
        </c:ser>
      </c:pie3D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Total death rate in a year</a:t>
            </a:r>
            <a:endParaRPr lang="en-US" dirty="0"/>
          </a:p>
        </c:rich>
      </c:tx>
      <c:layout/>
      <c:spPr>
        <a:noFill/>
        <a:ln>
          <a:noFill/>
        </a:ln>
        <a:effectLst/>
      </c:sp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2.5711085434789747E-2"/>
          <c:y val="0.26874534482344364"/>
          <c:w val="0.97428891456521061"/>
          <c:h val="0.5602199646006355"/>
        </c:manualLayout>
      </c:layout>
      <c:pie3DChart>
        <c:varyColors val="1"/>
        <c:ser>
          <c:idx val="0"/>
          <c:order val="0"/>
          <c:tx>
            <c:strRef>
              <c:f>Sheet1!$B$1</c:f>
              <c:strCache>
                <c:ptCount val="1"/>
                <c:pt idx="0">
                  <c:v>death rate in a year</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0B9D-4EF4-9FFF-88ED8813E032}"/>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0B9D-4EF4-9FFF-88ED8813E032}"/>
              </c:ext>
            </c:extLst>
          </c:dPt>
          <c:cat>
            <c:strRef>
              <c:f>Sheet1!$A$2:$A$3</c:f>
              <c:strCache>
                <c:ptCount val="2"/>
                <c:pt idx="0">
                  <c:v>death for diabetes</c:v>
                </c:pt>
                <c:pt idx="1">
                  <c:v>others death</c:v>
                </c:pt>
              </c:strCache>
            </c:strRef>
          </c:cat>
          <c:val>
            <c:numRef>
              <c:f>Sheet1!$B$2:$B$3</c:f>
              <c:numCache>
                <c:formatCode>General</c:formatCode>
                <c:ptCount val="2"/>
                <c:pt idx="0">
                  <c:v>6.4</c:v>
                </c:pt>
                <c:pt idx="1">
                  <c:v>93.6</c:v>
                </c:pt>
              </c:numCache>
            </c:numRef>
          </c:val>
          <c:extLst xmlns:c16r2="http://schemas.microsoft.com/office/drawing/2015/06/chart">
            <c:ext xmlns:c16="http://schemas.microsoft.com/office/drawing/2014/chart" uri="{C3380CC4-5D6E-409C-BE32-E72D297353CC}">
              <c16:uniqueId val="{00000004-0B9D-4EF4-9FFF-88ED8813E032}"/>
            </c:ext>
          </c:extLst>
        </c:ser>
      </c:pie3D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600" dirty="0">
                <a:effectLst/>
              </a:rPr>
              <a:t>Training &amp; Testing</a:t>
            </a:r>
            <a:r>
              <a:rPr lang="en-US" sz="1600" baseline="0" dirty="0">
                <a:effectLst/>
              </a:rPr>
              <a:t> comparison between different algorithm(percentage)</a:t>
            </a:r>
            <a:endParaRPr lang="en-US" sz="16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sz="1600" dirty="0">
              <a:effectLst/>
            </a:endParaRPr>
          </a:p>
        </c:rich>
      </c:tx>
      <c:layout>
        <c:manualLayout>
          <c:xMode val="edge"/>
          <c:yMode val="edge"/>
          <c:x val="0.11729246487867197"/>
          <c:y val="8.2166578052341507E-4"/>
        </c:manualLayout>
      </c:layout>
      <c:spPr>
        <a:noFill/>
        <a:ln>
          <a:noFill/>
        </a:ln>
        <a:effectLst/>
      </c:spPr>
    </c:title>
    <c:plotArea>
      <c:layout>
        <c:manualLayout>
          <c:layoutTarget val="inner"/>
          <c:xMode val="edge"/>
          <c:yMode val="edge"/>
          <c:x val="6.332904039169017E-2"/>
          <c:y val="7.9952575986204033E-2"/>
          <c:w val="0.91136615169480628"/>
          <c:h val="0.82072992923739685"/>
        </c:manualLayout>
      </c:layout>
      <c:barChart>
        <c:barDir val="col"/>
        <c:grouping val="clustered"/>
        <c:ser>
          <c:idx val="0"/>
          <c:order val="0"/>
          <c:tx>
            <c:strRef>
              <c:f>Sheet1!$B$1</c:f>
              <c:strCache>
                <c:ptCount val="1"/>
                <c:pt idx="0">
                  <c:v>Training</c:v>
                </c:pt>
              </c:strCache>
            </c:strRef>
          </c:tx>
          <c:spPr>
            <a:solidFill>
              <a:schemeClr val="accent1"/>
            </a:solidFill>
            <a:ln>
              <a:noFill/>
            </a:ln>
            <a:effectLst/>
          </c:spPr>
          <c:cat>
            <c:strRef>
              <c:f>Sheet1!$A$2:$A$6</c:f>
              <c:strCache>
                <c:ptCount val="5"/>
                <c:pt idx="0">
                  <c:v>Naïve Bayes</c:v>
                </c:pt>
                <c:pt idx="1">
                  <c:v>Random Forest</c:v>
                </c:pt>
                <c:pt idx="2">
                  <c:v>Logistic Regression</c:v>
                </c:pt>
                <c:pt idx="3">
                  <c:v>K- nearest neighbor</c:v>
                </c:pt>
                <c:pt idx="4">
                  <c:v>Decision Tree</c:v>
                </c:pt>
              </c:strCache>
            </c:strRef>
          </c:cat>
          <c:val>
            <c:numRef>
              <c:f>Sheet1!$B$2:$B$6</c:f>
              <c:numCache>
                <c:formatCode>General</c:formatCode>
                <c:ptCount val="5"/>
                <c:pt idx="0">
                  <c:v>74.349999999999994</c:v>
                </c:pt>
                <c:pt idx="1">
                  <c:v>100</c:v>
                </c:pt>
                <c:pt idx="2">
                  <c:v>76.09</c:v>
                </c:pt>
                <c:pt idx="3">
                  <c:v>76.52</c:v>
                </c:pt>
                <c:pt idx="4">
                  <c:v>100</c:v>
                </c:pt>
              </c:numCache>
            </c:numRef>
          </c:val>
          <c:extLst xmlns:c16r2="http://schemas.microsoft.com/office/drawing/2015/06/chart">
            <c:ext xmlns:c16="http://schemas.microsoft.com/office/drawing/2014/chart" uri="{C3380CC4-5D6E-409C-BE32-E72D297353CC}">
              <c16:uniqueId val="{00000000-57D3-4D5C-A3CD-C28F0F91B4B3}"/>
            </c:ext>
          </c:extLst>
        </c:ser>
        <c:ser>
          <c:idx val="1"/>
          <c:order val="1"/>
          <c:tx>
            <c:strRef>
              <c:f>Sheet1!$C$1</c:f>
              <c:strCache>
                <c:ptCount val="1"/>
                <c:pt idx="0">
                  <c:v>Testing</c:v>
                </c:pt>
              </c:strCache>
            </c:strRef>
          </c:tx>
          <c:spPr>
            <a:solidFill>
              <a:schemeClr val="accent2"/>
            </a:solidFill>
            <a:ln>
              <a:noFill/>
            </a:ln>
            <a:effectLst/>
          </c:spPr>
          <c:cat>
            <c:strRef>
              <c:f>Sheet1!$A$2:$A$6</c:f>
              <c:strCache>
                <c:ptCount val="5"/>
                <c:pt idx="0">
                  <c:v>Naïve Bayes</c:v>
                </c:pt>
                <c:pt idx="1">
                  <c:v>Random Forest</c:v>
                </c:pt>
                <c:pt idx="2">
                  <c:v>Logistic Regression</c:v>
                </c:pt>
                <c:pt idx="3">
                  <c:v>K- nearest neighbor</c:v>
                </c:pt>
                <c:pt idx="4">
                  <c:v>Decision Tree</c:v>
                </c:pt>
              </c:strCache>
            </c:strRef>
          </c:cat>
          <c:val>
            <c:numRef>
              <c:f>Sheet1!$C$2:$C$6</c:f>
              <c:numCache>
                <c:formatCode>General</c:formatCode>
                <c:ptCount val="5"/>
                <c:pt idx="0">
                  <c:v>75.649999999999991</c:v>
                </c:pt>
                <c:pt idx="1">
                  <c:v>76.3</c:v>
                </c:pt>
                <c:pt idx="2">
                  <c:v>75</c:v>
                </c:pt>
                <c:pt idx="3">
                  <c:v>73.7</c:v>
                </c:pt>
                <c:pt idx="4">
                  <c:v>67.86</c:v>
                </c:pt>
              </c:numCache>
            </c:numRef>
          </c:val>
          <c:extLst xmlns:c16r2="http://schemas.microsoft.com/office/drawing/2015/06/chart">
            <c:ext xmlns:c16="http://schemas.microsoft.com/office/drawing/2014/chart" uri="{C3380CC4-5D6E-409C-BE32-E72D297353CC}">
              <c16:uniqueId val="{00000001-57D3-4D5C-A3CD-C28F0F91B4B3}"/>
            </c:ext>
          </c:extLst>
        </c:ser>
        <c:gapWidth val="219"/>
        <c:overlap val="-27"/>
        <c:axId val="101394304"/>
        <c:axId val="101395840"/>
      </c:barChart>
      <c:catAx>
        <c:axId val="10139430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95840"/>
        <c:crosses val="autoZero"/>
        <c:auto val="1"/>
        <c:lblAlgn val="ctr"/>
        <c:lblOffset val="100"/>
      </c:catAx>
      <c:valAx>
        <c:axId val="10139584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9430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A1075-B08C-4DCF-8E7E-0AEB98F304EF}" type="datetimeFigureOut">
              <a:rPr lang="en-US" smtClean="0"/>
              <a:pPr/>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9AD03-A3E3-4D66-B25C-AB084D0EA1B4}" type="slidenum">
              <a:rPr lang="en-US" smtClean="0"/>
              <a:pPr/>
              <a:t>‹#›</a:t>
            </a:fld>
            <a:endParaRPr lang="en-US"/>
          </a:p>
        </p:txBody>
      </p:sp>
    </p:spTree>
    <p:extLst>
      <p:ext uri="{BB962C8B-B14F-4D97-AF65-F5344CB8AC3E}">
        <p14:creationId xmlns="" xmlns:p14="http://schemas.microsoft.com/office/powerpoint/2010/main" val="147494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482C9F-E8A9-4E7B-AE9E-F0AFADE218A6}" type="datetime1">
              <a:rPr lang="en-US" smtClean="0"/>
              <a:pPr/>
              <a:t>8/24/2020</a:t>
            </a:fld>
            <a:endParaRPr lang="en-US"/>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993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C1981-6540-4975-9F38-EA5050E66EAA}" type="datetime1">
              <a:rPr lang="en-US" smtClean="0"/>
              <a:pPr/>
              <a:t>8/24/2020</a:t>
            </a:fld>
            <a:endParaRPr lang="en-US"/>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191785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79E8C-2ACF-4D75-B091-2A1D89E85C88}" type="datetime1">
              <a:rPr lang="en-US" smtClean="0"/>
              <a:pPr/>
              <a:t>8/24/2020</a:t>
            </a:fld>
            <a:endParaRPr lang="en-US"/>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1040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F60A8-FBBE-4364-9273-0B65FCE782E1}" type="datetime1">
              <a:rPr lang="en-US" smtClean="0"/>
              <a:pPr/>
              <a:t>8/24/2020</a:t>
            </a:fld>
            <a:endParaRPr lang="en-US"/>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337853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CD76CD-86AB-44C9-A327-453C7CC4A41C}" type="datetime1">
              <a:rPr lang="en-US" smtClean="0"/>
              <a:pPr/>
              <a:t>8/24/2020</a:t>
            </a:fld>
            <a:endParaRPr lang="en-US"/>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7041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AE869-4C67-4E18-AA94-F31EB5CB49E5}" type="datetime1">
              <a:rPr lang="en-US" smtClean="0"/>
              <a:pPr/>
              <a:t>8/24/2020</a:t>
            </a:fld>
            <a:endParaRPr lang="en-US"/>
          </a:p>
        </p:txBody>
      </p:sp>
      <p:sp>
        <p:nvSpPr>
          <p:cNvPr id="6" name="Footer Placeholder 5"/>
          <p:cNvSpPr>
            <a:spLocks noGrp="1"/>
          </p:cNvSpPr>
          <p:nvPr>
            <p:ph type="ftr" sz="quarter" idx="11"/>
          </p:nvPr>
        </p:nvSpPr>
        <p:spPr/>
        <p:txBody>
          <a:bodyPr/>
          <a:lstStyle/>
          <a:p>
            <a:r>
              <a:rPr lang="en-US"/>
              <a:t>P2D</a:t>
            </a:r>
          </a:p>
        </p:txBody>
      </p:sp>
      <p:sp>
        <p:nvSpPr>
          <p:cNvPr id="7" name="Slide Number Placeholder 6"/>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307801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B105F-DBD4-4DED-9347-9D1FAA9F1C2B}" type="datetime1">
              <a:rPr lang="en-US" smtClean="0"/>
              <a:pPr/>
              <a:t>8/24/2020</a:t>
            </a:fld>
            <a:endParaRPr lang="en-US"/>
          </a:p>
        </p:txBody>
      </p:sp>
      <p:sp>
        <p:nvSpPr>
          <p:cNvPr id="8" name="Footer Placeholder 7"/>
          <p:cNvSpPr>
            <a:spLocks noGrp="1"/>
          </p:cNvSpPr>
          <p:nvPr>
            <p:ph type="ftr" sz="quarter" idx="11"/>
          </p:nvPr>
        </p:nvSpPr>
        <p:spPr/>
        <p:txBody>
          <a:bodyPr/>
          <a:lstStyle/>
          <a:p>
            <a:r>
              <a:rPr lang="en-US"/>
              <a:t>P2D</a:t>
            </a:r>
          </a:p>
        </p:txBody>
      </p:sp>
      <p:sp>
        <p:nvSpPr>
          <p:cNvPr id="9" name="Slide Number Placeholder 8"/>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12856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4192A6-6157-459E-83EE-D77083542EC8}" type="datetime1">
              <a:rPr lang="en-US" smtClean="0"/>
              <a:pPr/>
              <a:t>8/24/2020</a:t>
            </a:fld>
            <a:endParaRPr lang="en-US"/>
          </a:p>
        </p:txBody>
      </p:sp>
      <p:sp>
        <p:nvSpPr>
          <p:cNvPr id="4" name="Footer Placeholder 3"/>
          <p:cNvSpPr>
            <a:spLocks noGrp="1"/>
          </p:cNvSpPr>
          <p:nvPr>
            <p:ph type="ftr" sz="quarter" idx="11"/>
          </p:nvPr>
        </p:nvSpPr>
        <p:spPr/>
        <p:txBody>
          <a:bodyPr/>
          <a:lstStyle/>
          <a:p>
            <a:r>
              <a:rPr lang="en-US"/>
              <a:t>P2D</a:t>
            </a:r>
          </a:p>
        </p:txBody>
      </p:sp>
      <p:sp>
        <p:nvSpPr>
          <p:cNvPr id="5" name="Slide Number Placeholder 4"/>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320704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A3850-B05D-4E18-B81A-288CCAC07C86}" type="datetime1">
              <a:rPr lang="en-US" smtClean="0"/>
              <a:pPr/>
              <a:t>8/24/2020</a:t>
            </a:fld>
            <a:endParaRPr lang="en-US"/>
          </a:p>
        </p:txBody>
      </p:sp>
      <p:sp>
        <p:nvSpPr>
          <p:cNvPr id="3" name="Footer Placeholder 2"/>
          <p:cNvSpPr>
            <a:spLocks noGrp="1"/>
          </p:cNvSpPr>
          <p:nvPr>
            <p:ph type="ftr" sz="quarter" idx="11"/>
          </p:nvPr>
        </p:nvSpPr>
        <p:spPr/>
        <p:txBody>
          <a:bodyPr/>
          <a:lstStyle/>
          <a:p>
            <a:r>
              <a:rPr lang="en-US"/>
              <a:t>P2D</a:t>
            </a:r>
          </a:p>
        </p:txBody>
      </p:sp>
      <p:sp>
        <p:nvSpPr>
          <p:cNvPr id="4" name="Slide Number Placeholder 3"/>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367946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A86FEA-ECA1-4435-ABBB-8226EB229747}" type="datetime1">
              <a:rPr lang="en-US" smtClean="0"/>
              <a:pPr/>
              <a:t>8/24/2020</a:t>
            </a:fld>
            <a:endParaRPr lang="en-US"/>
          </a:p>
        </p:txBody>
      </p:sp>
      <p:sp>
        <p:nvSpPr>
          <p:cNvPr id="6" name="Footer Placeholder 5"/>
          <p:cNvSpPr>
            <a:spLocks noGrp="1"/>
          </p:cNvSpPr>
          <p:nvPr>
            <p:ph type="ftr" sz="quarter" idx="11"/>
          </p:nvPr>
        </p:nvSpPr>
        <p:spPr/>
        <p:txBody>
          <a:bodyPr/>
          <a:lstStyle/>
          <a:p>
            <a:r>
              <a:rPr lang="en-US"/>
              <a:t>P2D</a:t>
            </a:r>
          </a:p>
        </p:txBody>
      </p:sp>
      <p:sp>
        <p:nvSpPr>
          <p:cNvPr id="7" name="Slide Number Placeholder 6"/>
          <p:cNvSpPr>
            <a:spLocks noGrp="1"/>
          </p:cNvSpPr>
          <p:nvPr>
            <p:ph type="sldNum" sz="quarter" idx="12"/>
          </p:nvPr>
        </p:nvSpPr>
        <p:spPr/>
        <p:txBody>
          <a:bodyPr/>
          <a:lstStyle/>
          <a:p>
            <a:fld id="{3A3C6888-D4AC-45DD-8CC1-FA5CCE7C7348}" type="slidenum">
              <a:rPr lang="en-US" smtClean="0"/>
              <a:pPr/>
              <a:t>‹#›</a:t>
            </a:fld>
            <a:endParaRPr lang="en-US"/>
          </a:p>
        </p:txBody>
      </p:sp>
    </p:spTree>
    <p:extLst>
      <p:ext uri="{BB962C8B-B14F-4D97-AF65-F5344CB8AC3E}">
        <p14:creationId xmlns="" xmlns:p14="http://schemas.microsoft.com/office/powerpoint/2010/main" val="17193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2D618-5104-4A6F-903F-54FC55B07095}" type="datetime1">
              <a:rPr lang="en-US" smtClean="0"/>
              <a:pPr/>
              <a:t>8/24/2020</a:t>
            </a:fld>
            <a:endParaRPr lang="en-US"/>
          </a:p>
        </p:txBody>
      </p:sp>
      <p:sp>
        <p:nvSpPr>
          <p:cNvPr id="6" name="Footer Placeholder 5"/>
          <p:cNvSpPr>
            <a:spLocks noGrp="1"/>
          </p:cNvSpPr>
          <p:nvPr>
            <p:ph type="ftr" sz="quarter" idx="11"/>
          </p:nvPr>
        </p:nvSpPr>
        <p:spPr/>
        <p:txBody>
          <a:bodyPr/>
          <a:lstStyle/>
          <a:p>
            <a:r>
              <a:rPr lang="en-US"/>
              <a:t>P2D</a:t>
            </a:r>
          </a:p>
        </p:txBody>
      </p:sp>
      <p:sp>
        <p:nvSpPr>
          <p:cNvPr id="7" name="Slide Number Placeholder 6"/>
          <p:cNvSpPr>
            <a:spLocks noGrp="1"/>
          </p:cNvSpPr>
          <p:nvPr>
            <p:ph type="sldNum" sz="quarter" idx="12"/>
          </p:nvPr>
        </p:nvSpPr>
        <p:spPr/>
        <p:txBody>
          <a:bodyPr/>
          <a:lstStyle/>
          <a:p>
            <a:fld id="{3A3C6888-D4AC-45DD-8CC1-FA5CCE7C734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2430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B5E532-D100-4337-96C3-EE19696F88CE}" type="datetime1">
              <a:rPr lang="en-US" smtClean="0"/>
              <a:pPr/>
              <a:t>8/24/2020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P2D</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3C6888-D4AC-45DD-8CC1-FA5CCE7C734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20658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2diabetes.herokuapp.com/"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rgbClr val="FF0000"/>
                </a:solidFill>
              </a:rPr>
              <a:t/>
            </a:r>
            <a:br>
              <a:rPr lang="en-US" sz="5400" b="1" dirty="0">
                <a:solidFill>
                  <a:srgbClr val="FF0000"/>
                </a:solidFill>
              </a:rPr>
            </a:br>
            <a:r>
              <a:rPr lang="en-US" sz="5400" b="1" dirty="0">
                <a:solidFill>
                  <a:schemeClr val="tx1"/>
                </a:solidFill>
              </a:rPr>
              <a:t>Prediction of Diabetes Disease using Data mining</a:t>
            </a:r>
            <a:r>
              <a:rPr lang="en-US" sz="5400" b="1" i="1" dirty="0">
                <a:solidFill>
                  <a:schemeClr val="tx1"/>
                </a:solidFill>
              </a:rPr>
              <a:t> </a:t>
            </a:r>
            <a:r>
              <a:rPr lang="en-US" sz="5400" dirty="0">
                <a:solidFill>
                  <a:srgbClr val="FF0000"/>
                </a:solidFill>
              </a:rPr>
              <a:t/>
            </a:r>
            <a:br>
              <a:rPr lang="en-US" sz="5400" dirty="0">
                <a:solidFill>
                  <a:srgbClr val="FF0000"/>
                </a:solidFill>
              </a:rPr>
            </a:br>
            <a:endParaRPr lang="en-US" dirty="0"/>
          </a:p>
        </p:txBody>
      </p:sp>
      <p:sp>
        <p:nvSpPr>
          <p:cNvPr id="4" name="Footer Placeholder 3"/>
          <p:cNvSpPr>
            <a:spLocks noGrp="1"/>
          </p:cNvSpPr>
          <p:nvPr>
            <p:ph type="ftr" sz="quarter" idx="11"/>
          </p:nvPr>
        </p:nvSpPr>
        <p:spPr/>
        <p:txBody>
          <a:bodyPr/>
          <a:lstStyle/>
          <a:p>
            <a:r>
              <a:rPr lang="en-US"/>
              <a:t>P2D</a:t>
            </a:r>
          </a:p>
        </p:txBody>
      </p:sp>
      <p:sp>
        <p:nvSpPr>
          <p:cNvPr id="5" name="Slide Number Placeholder 4"/>
          <p:cNvSpPr>
            <a:spLocks noGrp="1"/>
          </p:cNvSpPr>
          <p:nvPr>
            <p:ph type="sldNum" sz="quarter" idx="12"/>
          </p:nvPr>
        </p:nvSpPr>
        <p:spPr/>
        <p:txBody>
          <a:bodyPr/>
          <a:lstStyle/>
          <a:p>
            <a:fld id="{3A3C6888-D4AC-45DD-8CC1-FA5CCE7C7348}" type="slidenum">
              <a:rPr lang="en-US" smtClean="0"/>
              <a:pPr/>
              <a:t>1</a:t>
            </a:fld>
            <a:endParaRPr lang="en-US"/>
          </a:p>
        </p:txBody>
      </p:sp>
      <p:pic>
        <p:nvPicPr>
          <p:cNvPr id="1026" name="Picture 2" descr="E:\ReportAndSlide\Sir\p2d.gif"/>
          <p:cNvPicPr>
            <a:picLocks noChangeAspect="1" noChangeArrowheads="1" noCrop="1"/>
          </p:cNvPicPr>
          <p:nvPr/>
        </p:nvPicPr>
        <p:blipFill>
          <a:blip r:embed="rId2"/>
          <a:srcRect/>
          <a:stretch>
            <a:fillRect/>
          </a:stretch>
        </p:blipFill>
        <p:spPr bwMode="auto">
          <a:xfrm>
            <a:off x="3827418" y="2274479"/>
            <a:ext cx="4754880" cy="3543300"/>
          </a:xfrm>
          <a:prstGeom prst="rect">
            <a:avLst/>
          </a:prstGeom>
          <a:noFill/>
        </p:spPr>
      </p:pic>
      <p:sp>
        <p:nvSpPr>
          <p:cNvPr id="6" name="TextBox 5"/>
          <p:cNvSpPr txBox="1"/>
          <p:nvPr/>
        </p:nvSpPr>
        <p:spPr>
          <a:xfrm>
            <a:off x="2664823" y="6021977"/>
            <a:ext cx="6910251" cy="369332"/>
          </a:xfrm>
          <a:prstGeom prst="rect">
            <a:avLst/>
          </a:prstGeom>
          <a:noFill/>
        </p:spPr>
        <p:txBody>
          <a:bodyPr wrap="square" rtlCol="0">
            <a:spAutoFit/>
          </a:bodyPr>
          <a:lstStyle/>
          <a:p>
            <a:r>
              <a:rPr lang="en-US" b="1" dirty="0" smtClean="0"/>
              <a:t>WEB APP LINK</a:t>
            </a:r>
            <a:r>
              <a:rPr lang="en-US" dirty="0" smtClean="0"/>
              <a:t>:   </a:t>
            </a:r>
            <a:r>
              <a:rPr lang="en-US" dirty="0" smtClean="0">
                <a:hlinkClick r:id="rId3"/>
              </a:rPr>
              <a:t>https://p2diabetes.herokuapp.com/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10</a:t>
            </a:fld>
            <a:endParaRPr lang="en-US"/>
          </a:p>
        </p:txBody>
      </p:sp>
      <p:sp>
        <p:nvSpPr>
          <p:cNvPr id="5" name="TextBox 4"/>
          <p:cNvSpPr txBox="1"/>
          <p:nvPr/>
        </p:nvSpPr>
        <p:spPr>
          <a:xfrm>
            <a:off x="3451538" y="425003"/>
            <a:ext cx="4559121" cy="461665"/>
          </a:xfrm>
          <a:prstGeom prst="rect">
            <a:avLst/>
          </a:prstGeom>
          <a:noFill/>
        </p:spPr>
        <p:txBody>
          <a:bodyPr wrap="square" rtlCol="0">
            <a:spAutoFit/>
          </a:bodyPr>
          <a:lstStyle/>
          <a:p>
            <a:r>
              <a:rPr lang="en-US" sz="2400" b="1" dirty="0"/>
              <a:t>How to choose right algorithm</a:t>
            </a:r>
            <a:endParaRPr lang="en-US" sz="2400" dirty="0"/>
          </a:p>
        </p:txBody>
      </p:sp>
      <p:sp>
        <p:nvSpPr>
          <p:cNvPr id="2" name="TextBox 1"/>
          <p:cNvSpPr txBox="1"/>
          <p:nvPr/>
        </p:nvSpPr>
        <p:spPr>
          <a:xfrm>
            <a:off x="2331076" y="2627290"/>
            <a:ext cx="755989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Size of the training </a:t>
            </a:r>
            <a:r>
              <a:rPr lang="en-US" dirty="0" smtClean="0"/>
              <a:t>data</a:t>
            </a:r>
          </a:p>
          <a:p>
            <a:endParaRPr lang="en-US" dirty="0" smtClean="0"/>
          </a:p>
          <a:p>
            <a:pPr marL="285750" indent="-285750">
              <a:buFont typeface="Wingdings" panose="05000000000000000000" pitchFamily="2" charset="2"/>
              <a:buChar char="Ø"/>
            </a:pPr>
            <a:r>
              <a:rPr lang="en-US" dirty="0"/>
              <a:t>Speed or training </a:t>
            </a:r>
            <a:r>
              <a:rPr lang="en-US" dirty="0" smtClean="0"/>
              <a:t>time</a:t>
            </a:r>
          </a:p>
          <a:p>
            <a:endParaRPr lang="en-US" dirty="0" smtClean="0"/>
          </a:p>
          <a:p>
            <a:pPr marL="285750" indent="-285750">
              <a:buFont typeface="Wingdings" panose="05000000000000000000" pitchFamily="2" charset="2"/>
              <a:buChar char="Ø"/>
            </a:pPr>
            <a:r>
              <a:rPr lang="en-US" dirty="0"/>
              <a:t>Number of features</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3532196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11</a:t>
            </a:fld>
            <a:endParaRPr lang="en-US"/>
          </a:p>
        </p:txBody>
      </p:sp>
      <p:sp>
        <p:nvSpPr>
          <p:cNvPr id="5" name="TextBox 4"/>
          <p:cNvSpPr txBox="1"/>
          <p:nvPr/>
        </p:nvSpPr>
        <p:spPr>
          <a:xfrm>
            <a:off x="708338" y="264470"/>
            <a:ext cx="4559121" cy="523220"/>
          </a:xfrm>
          <a:prstGeom prst="rect">
            <a:avLst/>
          </a:prstGeom>
          <a:noFill/>
        </p:spPr>
        <p:txBody>
          <a:bodyPr wrap="square" rtlCol="0">
            <a:spAutoFit/>
          </a:bodyPr>
          <a:lstStyle/>
          <a:p>
            <a:r>
              <a:rPr lang="en-US" sz="2800" b="1" dirty="0"/>
              <a:t>Algorithm &amp; Technique</a:t>
            </a:r>
            <a:endParaRPr lang="en-US" sz="2800" dirty="0"/>
          </a:p>
        </p:txBody>
      </p:sp>
      <p:sp>
        <p:nvSpPr>
          <p:cNvPr id="6" name="Rectangle 5"/>
          <p:cNvSpPr/>
          <p:nvPr/>
        </p:nvSpPr>
        <p:spPr>
          <a:xfrm>
            <a:off x="4159876" y="1339404"/>
            <a:ext cx="2768958" cy="57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Machine Learning</a:t>
            </a:r>
            <a:endParaRPr lang="en-US" b="1" dirty="0">
              <a:solidFill>
                <a:schemeClr val="tx1"/>
              </a:solidFill>
            </a:endParaRPr>
          </a:p>
        </p:txBody>
      </p:sp>
      <p:sp>
        <p:nvSpPr>
          <p:cNvPr id="7" name="Oval 6"/>
          <p:cNvSpPr/>
          <p:nvPr/>
        </p:nvSpPr>
        <p:spPr>
          <a:xfrm>
            <a:off x="1274532" y="2680572"/>
            <a:ext cx="2627766" cy="6568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Supervised learning</a:t>
            </a:r>
            <a:endParaRPr lang="en-US" dirty="0">
              <a:solidFill>
                <a:schemeClr val="bg1"/>
              </a:solidFill>
            </a:endParaRPr>
          </a:p>
        </p:txBody>
      </p:sp>
      <p:sp>
        <p:nvSpPr>
          <p:cNvPr id="8" name="Oval 7"/>
          <p:cNvSpPr/>
          <p:nvPr/>
        </p:nvSpPr>
        <p:spPr>
          <a:xfrm>
            <a:off x="4301068" y="2680571"/>
            <a:ext cx="2627766" cy="6568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Unsupervised </a:t>
            </a:r>
            <a:r>
              <a:rPr lang="en-US" b="1" dirty="0"/>
              <a:t>learning</a:t>
            </a:r>
            <a:endParaRPr lang="en-US" dirty="0">
              <a:solidFill>
                <a:schemeClr val="bg1"/>
              </a:solidFill>
            </a:endParaRPr>
          </a:p>
        </p:txBody>
      </p:sp>
      <p:sp>
        <p:nvSpPr>
          <p:cNvPr id="10" name="Oval 9"/>
          <p:cNvSpPr/>
          <p:nvPr/>
        </p:nvSpPr>
        <p:spPr>
          <a:xfrm>
            <a:off x="7544398" y="2680570"/>
            <a:ext cx="2627766" cy="6568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Reinforcement learning</a:t>
            </a:r>
            <a:endParaRPr lang="en-US" dirty="0">
              <a:solidFill>
                <a:schemeClr val="bg1"/>
              </a:solidFill>
            </a:endParaRPr>
          </a:p>
        </p:txBody>
      </p:sp>
      <p:sp>
        <p:nvSpPr>
          <p:cNvPr id="11" name="Rounded Rectangle 10"/>
          <p:cNvSpPr/>
          <p:nvPr/>
        </p:nvSpPr>
        <p:spPr>
          <a:xfrm>
            <a:off x="1616060" y="4108361"/>
            <a:ext cx="1944710" cy="605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endParaRPr lang="en-US" dirty="0">
              <a:solidFill>
                <a:schemeClr val="tx1"/>
              </a:solidFill>
            </a:endParaRPr>
          </a:p>
        </p:txBody>
      </p:sp>
      <p:sp>
        <p:nvSpPr>
          <p:cNvPr id="13" name="Rounded Rectangle 12"/>
          <p:cNvSpPr/>
          <p:nvPr/>
        </p:nvSpPr>
        <p:spPr>
          <a:xfrm>
            <a:off x="1616060" y="5157057"/>
            <a:ext cx="1944710" cy="605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smtClean="0">
                <a:solidFill>
                  <a:schemeClr val="tx1"/>
                </a:solidFill>
              </a:rPr>
              <a:t>  Classification</a:t>
            </a:r>
            <a:endParaRPr lang="en-US" dirty="0">
              <a:solidFill>
                <a:schemeClr val="tx1"/>
              </a:solidFill>
            </a:endParaRPr>
          </a:p>
        </p:txBody>
      </p:sp>
      <p:cxnSp>
        <p:nvCxnSpPr>
          <p:cNvPr id="15" name="Straight Arrow Connector 14"/>
          <p:cNvCxnSpPr>
            <a:stCxn id="6" idx="2"/>
          </p:cNvCxnSpPr>
          <p:nvPr/>
        </p:nvCxnSpPr>
        <p:spPr>
          <a:xfrm flipH="1">
            <a:off x="3425780" y="1918954"/>
            <a:ext cx="2118575" cy="76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a:off x="5544355" y="1918954"/>
            <a:ext cx="0" cy="76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a:off x="5544355" y="1918954"/>
            <a:ext cx="3032975" cy="76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3" idx="1"/>
          </p:cNvCxnSpPr>
          <p:nvPr/>
        </p:nvCxnSpPr>
        <p:spPr>
          <a:xfrm flipH="1">
            <a:off x="1616060" y="3241205"/>
            <a:ext cx="43299" cy="2218506"/>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 Single Corner Rectangle 24"/>
          <p:cNvSpPr/>
          <p:nvPr/>
        </p:nvSpPr>
        <p:spPr>
          <a:xfrm>
            <a:off x="4893906" y="4108361"/>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Naïve Bayes</a:t>
            </a:r>
            <a:endParaRPr lang="en-US" dirty="0">
              <a:solidFill>
                <a:schemeClr val="bg1"/>
              </a:solidFill>
            </a:endParaRPr>
          </a:p>
        </p:txBody>
      </p:sp>
      <p:sp>
        <p:nvSpPr>
          <p:cNvPr id="26" name="Round Single Corner Rectangle 25"/>
          <p:cNvSpPr/>
          <p:nvPr/>
        </p:nvSpPr>
        <p:spPr>
          <a:xfrm>
            <a:off x="7544398" y="4108361"/>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Random Forest</a:t>
            </a:r>
            <a:endParaRPr lang="en-US" dirty="0">
              <a:solidFill>
                <a:schemeClr val="bg1"/>
              </a:solidFill>
            </a:endParaRPr>
          </a:p>
        </p:txBody>
      </p:sp>
      <p:sp>
        <p:nvSpPr>
          <p:cNvPr id="27" name="Round Single Corner Rectangle 26"/>
          <p:cNvSpPr/>
          <p:nvPr/>
        </p:nvSpPr>
        <p:spPr>
          <a:xfrm>
            <a:off x="10032641" y="4108361"/>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Logistic Regression</a:t>
            </a:r>
            <a:endParaRPr lang="en-US" dirty="0">
              <a:solidFill>
                <a:schemeClr val="bg1"/>
              </a:solidFill>
            </a:endParaRPr>
          </a:p>
        </p:txBody>
      </p:sp>
      <p:sp>
        <p:nvSpPr>
          <p:cNvPr id="28" name="Round Single Corner Rectangle 27"/>
          <p:cNvSpPr/>
          <p:nvPr/>
        </p:nvSpPr>
        <p:spPr>
          <a:xfrm>
            <a:off x="4842694" y="5822830"/>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 nearest neighbor</a:t>
            </a:r>
            <a:endParaRPr lang="en-US" dirty="0">
              <a:solidFill>
                <a:schemeClr val="bg1"/>
              </a:solidFill>
            </a:endParaRPr>
          </a:p>
        </p:txBody>
      </p:sp>
      <p:sp>
        <p:nvSpPr>
          <p:cNvPr id="29" name="Round Single Corner Rectangle 28"/>
          <p:cNvSpPr/>
          <p:nvPr/>
        </p:nvSpPr>
        <p:spPr>
          <a:xfrm>
            <a:off x="7544397" y="5753667"/>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Tree</a:t>
            </a:r>
            <a:endParaRPr lang="en-US" dirty="0">
              <a:solidFill>
                <a:schemeClr val="bg1"/>
              </a:solidFill>
            </a:endParaRPr>
          </a:p>
        </p:txBody>
      </p:sp>
      <p:sp>
        <p:nvSpPr>
          <p:cNvPr id="30" name="Round Single Corner Rectangle 29"/>
          <p:cNvSpPr/>
          <p:nvPr/>
        </p:nvSpPr>
        <p:spPr>
          <a:xfrm>
            <a:off x="10032640" y="5822830"/>
            <a:ext cx="1609383" cy="643106"/>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SVM</a:t>
            </a:r>
            <a:endParaRPr lang="en-US" dirty="0">
              <a:solidFill>
                <a:schemeClr val="bg1"/>
              </a:solidFill>
            </a:endParaRPr>
          </a:p>
        </p:txBody>
      </p:sp>
      <p:cxnSp>
        <p:nvCxnSpPr>
          <p:cNvPr id="32" name="Straight Connector 31"/>
          <p:cNvCxnSpPr>
            <a:stCxn id="13" idx="3"/>
          </p:cNvCxnSpPr>
          <p:nvPr/>
        </p:nvCxnSpPr>
        <p:spPr>
          <a:xfrm flipV="1">
            <a:off x="3560770" y="5459710"/>
            <a:ext cx="82759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254580" y="4732568"/>
            <a:ext cx="12879" cy="72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01555" y="5456875"/>
            <a:ext cx="0" cy="36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062175" y="4751467"/>
            <a:ext cx="12879" cy="70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706118" y="5456875"/>
            <a:ext cx="12879" cy="29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0509161" y="4751467"/>
            <a:ext cx="12878" cy="7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1055192" y="5462546"/>
            <a:ext cx="0" cy="35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312761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12</a:t>
            </a:fld>
            <a:endParaRPr lang="en-US"/>
          </a:p>
        </p:txBody>
      </p:sp>
      <p:sp>
        <p:nvSpPr>
          <p:cNvPr id="5" name="TextBox 4"/>
          <p:cNvSpPr txBox="1"/>
          <p:nvPr/>
        </p:nvSpPr>
        <p:spPr>
          <a:xfrm>
            <a:off x="3451538" y="425003"/>
            <a:ext cx="4559121" cy="461665"/>
          </a:xfrm>
          <a:prstGeom prst="rect">
            <a:avLst/>
          </a:prstGeom>
          <a:noFill/>
        </p:spPr>
        <p:txBody>
          <a:bodyPr wrap="square" rtlCol="0">
            <a:spAutoFit/>
          </a:bodyPr>
          <a:lstStyle/>
          <a:p>
            <a:r>
              <a:rPr lang="en-US" sz="2400" b="1" dirty="0" smtClean="0"/>
              <a:t>Naive </a:t>
            </a:r>
            <a:r>
              <a:rPr lang="en-US" sz="2400" b="1" dirty="0" err="1" smtClean="0"/>
              <a:t>Bayes</a:t>
            </a:r>
            <a:endParaRPr lang="en-US" sz="24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8" name="Picture 7" descr="Naive Bayesian"/>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900487" y="2169477"/>
            <a:ext cx="4391025" cy="2519045"/>
          </a:xfrm>
          <a:prstGeom prst="rect">
            <a:avLst/>
          </a:prstGeom>
          <a:noFill/>
          <a:ln>
            <a:noFill/>
          </a:ln>
        </p:spPr>
      </p:pic>
    </p:spTree>
    <p:extLst>
      <p:ext uri="{BB962C8B-B14F-4D97-AF65-F5344CB8AC3E}">
        <p14:creationId xmlns="" xmlns:p14="http://schemas.microsoft.com/office/powerpoint/2010/main" val="3532196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13</a:t>
            </a:fld>
            <a:endParaRPr lang="en-US"/>
          </a:p>
        </p:txBody>
      </p:sp>
      <p:sp>
        <p:nvSpPr>
          <p:cNvPr id="5" name="TextBox 4"/>
          <p:cNvSpPr txBox="1"/>
          <p:nvPr/>
        </p:nvSpPr>
        <p:spPr>
          <a:xfrm>
            <a:off x="3451538" y="425003"/>
            <a:ext cx="4559121" cy="461665"/>
          </a:xfrm>
          <a:prstGeom prst="rect">
            <a:avLst/>
          </a:prstGeom>
          <a:noFill/>
        </p:spPr>
        <p:txBody>
          <a:bodyPr wrap="square" rtlCol="0">
            <a:spAutoFit/>
          </a:bodyPr>
          <a:lstStyle/>
          <a:p>
            <a:r>
              <a:rPr lang="en-US" sz="2400" b="1" dirty="0" smtClean="0"/>
              <a:t>KNN( K- nearest neighbor):</a:t>
            </a:r>
            <a:endParaRPr lang="en-US" sz="24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9" name="Picture 8"/>
          <p:cNvPicPr/>
          <p:nvPr/>
        </p:nvPicPr>
        <p:blipFill>
          <a:blip r:embed="rId3"/>
          <a:stretch>
            <a:fillRect/>
          </a:stretch>
        </p:blipFill>
        <p:spPr>
          <a:xfrm>
            <a:off x="3288931" y="1365636"/>
            <a:ext cx="5614138" cy="4126727"/>
          </a:xfrm>
          <a:prstGeom prst="rect">
            <a:avLst/>
          </a:prstGeom>
        </p:spPr>
      </p:pic>
    </p:spTree>
    <p:extLst>
      <p:ext uri="{BB962C8B-B14F-4D97-AF65-F5344CB8AC3E}">
        <p14:creationId xmlns="" xmlns:p14="http://schemas.microsoft.com/office/powerpoint/2010/main" val="353219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14</a:t>
            </a:fld>
            <a:endParaRPr lang="en-US"/>
          </a:p>
        </p:txBody>
      </p:sp>
      <p:sp>
        <p:nvSpPr>
          <p:cNvPr id="5" name="TextBox 4"/>
          <p:cNvSpPr txBox="1"/>
          <p:nvPr/>
        </p:nvSpPr>
        <p:spPr>
          <a:xfrm>
            <a:off x="3451538" y="425003"/>
            <a:ext cx="4559121" cy="461665"/>
          </a:xfrm>
          <a:prstGeom prst="rect">
            <a:avLst/>
          </a:prstGeom>
          <a:noFill/>
        </p:spPr>
        <p:txBody>
          <a:bodyPr wrap="square" rtlCol="0">
            <a:spAutoFit/>
          </a:bodyPr>
          <a:lstStyle/>
          <a:p>
            <a:r>
              <a:rPr lang="en-US" sz="2400" b="1" dirty="0" smtClean="0"/>
              <a:t>Random Forest:</a:t>
            </a:r>
            <a:endParaRPr lang="en-US" sz="24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9" name="Picture 8"/>
          <p:cNvPicPr/>
          <p:nvPr/>
        </p:nvPicPr>
        <p:blipFill>
          <a:blip r:embed="rId3"/>
          <a:stretch>
            <a:fillRect/>
          </a:stretch>
        </p:blipFill>
        <p:spPr>
          <a:xfrm>
            <a:off x="3383915" y="1679892"/>
            <a:ext cx="5424170" cy="3498215"/>
          </a:xfrm>
          <a:prstGeom prst="rect">
            <a:avLst/>
          </a:prstGeom>
        </p:spPr>
      </p:pic>
    </p:spTree>
    <p:extLst>
      <p:ext uri="{BB962C8B-B14F-4D97-AF65-F5344CB8AC3E}">
        <p14:creationId xmlns="" xmlns:p14="http://schemas.microsoft.com/office/powerpoint/2010/main" val="3532196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15</a:t>
            </a:fld>
            <a:endParaRPr lang="en-US"/>
          </a:p>
        </p:txBody>
      </p:sp>
      <p:sp>
        <p:nvSpPr>
          <p:cNvPr id="5" name="TextBox 4"/>
          <p:cNvSpPr txBox="1"/>
          <p:nvPr/>
        </p:nvSpPr>
        <p:spPr>
          <a:xfrm>
            <a:off x="3451538" y="425003"/>
            <a:ext cx="4559121" cy="461665"/>
          </a:xfrm>
          <a:prstGeom prst="rect">
            <a:avLst/>
          </a:prstGeom>
          <a:noFill/>
        </p:spPr>
        <p:txBody>
          <a:bodyPr wrap="square" rtlCol="0">
            <a:spAutoFit/>
          </a:bodyPr>
          <a:lstStyle/>
          <a:p>
            <a:r>
              <a:rPr lang="en-US" sz="2400" b="1" dirty="0" smtClean="0"/>
              <a:t>Logistic regression:</a:t>
            </a:r>
            <a:endParaRPr lang="en-US" sz="2400"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9" name="Picture 8"/>
          <p:cNvPicPr/>
          <p:nvPr/>
        </p:nvPicPr>
        <p:blipFill>
          <a:blip r:embed="rId3"/>
          <a:stretch>
            <a:fillRect/>
          </a:stretch>
        </p:blipFill>
        <p:spPr>
          <a:xfrm>
            <a:off x="3383915" y="1982152"/>
            <a:ext cx="5424170" cy="2893695"/>
          </a:xfrm>
          <a:prstGeom prst="rect">
            <a:avLst/>
          </a:prstGeom>
        </p:spPr>
      </p:pic>
    </p:spTree>
    <p:extLst>
      <p:ext uri="{BB962C8B-B14F-4D97-AF65-F5344CB8AC3E}">
        <p14:creationId xmlns="" xmlns:p14="http://schemas.microsoft.com/office/powerpoint/2010/main" val="3532196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16</a:t>
            </a:fld>
            <a:endParaRPr lang="en-US"/>
          </a:p>
        </p:txBody>
      </p:sp>
      <p:sp>
        <p:nvSpPr>
          <p:cNvPr id="5" name="TextBox 4"/>
          <p:cNvSpPr txBox="1"/>
          <p:nvPr/>
        </p:nvSpPr>
        <p:spPr>
          <a:xfrm>
            <a:off x="1042115" y="408286"/>
            <a:ext cx="8934398" cy="523220"/>
          </a:xfrm>
          <a:prstGeom prst="rect">
            <a:avLst/>
          </a:prstGeom>
          <a:noFill/>
        </p:spPr>
        <p:txBody>
          <a:bodyPr wrap="square" rtlCol="0">
            <a:spAutoFit/>
          </a:bodyPr>
          <a:lstStyle/>
          <a:p>
            <a:r>
              <a:rPr lang="en-US" sz="2800" b="1" dirty="0" smtClean="0"/>
              <a:t>Comparison of the Training &amp; Testing performance</a:t>
            </a:r>
            <a:endParaRPr lang="en-US" sz="2800" dirty="0"/>
          </a:p>
        </p:txBody>
      </p:sp>
      <p:sp>
        <p:nvSpPr>
          <p:cNvPr id="6" name="Round Single Corner Rectangle 5"/>
          <p:cNvSpPr/>
          <p:nvPr/>
        </p:nvSpPr>
        <p:spPr>
          <a:xfrm>
            <a:off x="206061" y="2783649"/>
            <a:ext cx="836054" cy="2123201"/>
          </a:xfrm>
          <a:prstGeom prst="round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just">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Training</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6350" algn="ctr">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74.35%</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206061" y="4240100"/>
            <a:ext cx="836054" cy="6667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Testing</a:t>
            </a:r>
          </a:p>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75.65%</a:t>
            </a:r>
          </a:p>
        </p:txBody>
      </p:sp>
      <p:sp>
        <p:nvSpPr>
          <p:cNvPr id="8" name="Rectangle 7"/>
          <p:cNvSpPr/>
          <p:nvPr/>
        </p:nvSpPr>
        <p:spPr>
          <a:xfrm>
            <a:off x="128788" y="5277253"/>
            <a:ext cx="990600" cy="4762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a:solidFill>
                  <a:srgbClr val="000000"/>
                </a:solidFill>
                <a:effectLst/>
                <a:latin typeface="Times New Roman" panose="02020603050405020304" pitchFamily="18" charset="0"/>
                <a:ea typeface="Times New Roman" panose="02020603050405020304" pitchFamily="18" charset="0"/>
              </a:rPr>
              <a:t>Naïve Bayes</a:t>
            </a:r>
          </a:p>
        </p:txBody>
      </p:sp>
      <p:sp>
        <p:nvSpPr>
          <p:cNvPr id="9" name="Round Single Corner Rectangle 8"/>
          <p:cNvSpPr/>
          <p:nvPr/>
        </p:nvSpPr>
        <p:spPr>
          <a:xfrm>
            <a:off x="2289622" y="2783646"/>
            <a:ext cx="836054" cy="2123201"/>
          </a:xfrm>
          <a:prstGeom prst="round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just">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Training</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6350" algn="ctr">
              <a:lnSpc>
                <a:spcPct val="112000"/>
              </a:lnSpc>
              <a:spcBef>
                <a:spcPts val="0"/>
              </a:spcBef>
              <a:spcAft>
                <a:spcPts val="960"/>
              </a:spcAft>
            </a:pPr>
            <a:r>
              <a:rPr lang="en-US" sz="1400" dirty="0" smtClean="0">
                <a:solidFill>
                  <a:srgbClr val="000000"/>
                </a:solidFill>
                <a:effectLst/>
                <a:highlight>
                  <a:srgbClr val="FFFF00"/>
                </a:highlight>
                <a:latin typeface="Times New Roman" panose="02020603050405020304" pitchFamily="18" charset="0"/>
                <a:ea typeface="Times New Roman" panose="02020603050405020304" pitchFamily="18" charset="0"/>
              </a:rPr>
              <a:t>100%</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
        <p:nvSpPr>
          <p:cNvPr id="10" name="Round Single Corner Rectangle 9"/>
          <p:cNvSpPr/>
          <p:nvPr/>
        </p:nvSpPr>
        <p:spPr>
          <a:xfrm>
            <a:off x="4515319" y="2783646"/>
            <a:ext cx="836054" cy="2123201"/>
          </a:xfrm>
          <a:prstGeom prst="round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just">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Training</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6350" algn="ctr">
              <a:lnSpc>
                <a:spcPct val="112000"/>
              </a:lnSpc>
              <a:spcBef>
                <a:spcPts val="0"/>
              </a:spcBef>
              <a:spcAft>
                <a:spcPts val="960"/>
              </a:spcAft>
            </a:pPr>
            <a:r>
              <a:rPr lang="en-US" sz="1400" dirty="0" smtClean="0">
                <a:solidFill>
                  <a:srgbClr val="000000"/>
                </a:solidFill>
                <a:effectLst/>
                <a:highlight>
                  <a:srgbClr val="FFFF00"/>
                </a:highlight>
                <a:latin typeface="Times New Roman" panose="02020603050405020304" pitchFamily="18" charset="0"/>
                <a:ea typeface="Times New Roman" panose="02020603050405020304" pitchFamily="18" charset="0"/>
              </a:rPr>
              <a:t>76.09%</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
        <p:nvSpPr>
          <p:cNvPr id="11" name="Round Single Corner Rectangle 10"/>
          <p:cNvSpPr/>
          <p:nvPr/>
        </p:nvSpPr>
        <p:spPr>
          <a:xfrm>
            <a:off x="7341361" y="2783647"/>
            <a:ext cx="836054" cy="2123201"/>
          </a:xfrm>
          <a:prstGeom prst="round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just">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Training</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6350" algn="ctr">
              <a:lnSpc>
                <a:spcPct val="112000"/>
              </a:lnSpc>
              <a:spcBef>
                <a:spcPts val="0"/>
              </a:spcBef>
              <a:spcAft>
                <a:spcPts val="960"/>
              </a:spcAft>
            </a:pPr>
            <a:r>
              <a:rPr lang="en-US" sz="1400" dirty="0" smtClean="0">
                <a:solidFill>
                  <a:srgbClr val="000000"/>
                </a:solidFill>
                <a:effectLst/>
                <a:highlight>
                  <a:srgbClr val="FFFF00"/>
                </a:highlight>
                <a:latin typeface="Times New Roman" panose="02020603050405020304" pitchFamily="18" charset="0"/>
                <a:ea typeface="Times New Roman" panose="02020603050405020304" pitchFamily="18" charset="0"/>
              </a:rPr>
              <a:t>76.52%</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
        <p:nvSpPr>
          <p:cNvPr id="12" name="Round Single Corner Rectangle 11"/>
          <p:cNvSpPr/>
          <p:nvPr/>
        </p:nvSpPr>
        <p:spPr>
          <a:xfrm>
            <a:off x="10120647" y="2783648"/>
            <a:ext cx="836054" cy="2123201"/>
          </a:xfrm>
          <a:prstGeom prst="round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just">
              <a:lnSpc>
                <a:spcPct val="112000"/>
              </a:lnSpc>
              <a:spcBef>
                <a:spcPts val="0"/>
              </a:spcBef>
              <a:spcAft>
                <a:spcPts val="960"/>
              </a:spcAft>
            </a:pP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rPr>
              <a:t>Training</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6350" algn="ctr">
              <a:lnSpc>
                <a:spcPct val="112000"/>
              </a:lnSpc>
              <a:spcBef>
                <a:spcPts val="0"/>
              </a:spcBef>
              <a:spcAft>
                <a:spcPts val="960"/>
              </a:spcAft>
            </a:pPr>
            <a:r>
              <a:rPr lang="en-US" sz="1400" dirty="0" smtClean="0">
                <a:solidFill>
                  <a:srgbClr val="000000"/>
                </a:solidFill>
                <a:effectLst/>
                <a:highlight>
                  <a:srgbClr val="FFFF00"/>
                </a:highlight>
                <a:latin typeface="Times New Roman" panose="02020603050405020304" pitchFamily="18" charset="0"/>
                <a:ea typeface="Times New Roman" panose="02020603050405020304" pitchFamily="18" charset="0"/>
              </a:rPr>
              <a:t>100%</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2135076" y="5286778"/>
            <a:ext cx="990600" cy="46672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a:solidFill>
                  <a:srgbClr val="000000"/>
                </a:solidFill>
                <a:effectLst/>
                <a:latin typeface="Times New Roman" panose="02020603050405020304" pitchFamily="18" charset="0"/>
                <a:ea typeface="Times New Roman" panose="02020603050405020304" pitchFamily="18" charset="0"/>
              </a:rPr>
              <a:t>Random Forest</a:t>
            </a:r>
          </a:p>
        </p:txBody>
      </p:sp>
      <p:sp>
        <p:nvSpPr>
          <p:cNvPr id="14" name="Rectangle 13"/>
          <p:cNvSpPr/>
          <p:nvPr/>
        </p:nvSpPr>
        <p:spPr>
          <a:xfrm>
            <a:off x="4452603" y="5277253"/>
            <a:ext cx="990600" cy="46672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a:solidFill>
                  <a:srgbClr val="000000"/>
                </a:solidFill>
                <a:effectLst/>
                <a:latin typeface="Times New Roman" panose="02020603050405020304" pitchFamily="18" charset="0"/>
                <a:ea typeface="Times New Roman" panose="02020603050405020304" pitchFamily="18" charset="0"/>
              </a:rPr>
              <a:t>Logistic Regression</a:t>
            </a:r>
          </a:p>
        </p:txBody>
      </p:sp>
      <p:sp>
        <p:nvSpPr>
          <p:cNvPr id="15" name="Rectangle 14"/>
          <p:cNvSpPr/>
          <p:nvPr/>
        </p:nvSpPr>
        <p:spPr>
          <a:xfrm>
            <a:off x="7264088" y="5277252"/>
            <a:ext cx="990600" cy="46672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a:solidFill>
                  <a:srgbClr val="000000"/>
                </a:solidFill>
                <a:effectLst/>
                <a:latin typeface="Times New Roman" panose="02020603050405020304" pitchFamily="18" charset="0"/>
                <a:ea typeface="Times New Roman" panose="02020603050405020304" pitchFamily="18" charset="0"/>
              </a:rPr>
              <a:t>K nearest Neighbor</a:t>
            </a:r>
          </a:p>
        </p:txBody>
      </p:sp>
      <p:sp>
        <p:nvSpPr>
          <p:cNvPr id="16" name="Rectangle 15"/>
          <p:cNvSpPr/>
          <p:nvPr/>
        </p:nvSpPr>
        <p:spPr>
          <a:xfrm>
            <a:off x="10075573" y="5286777"/>
            <a:ext cx="990600" cy="46672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a:solidFill>
                  <a:srgbClr val="000000"/>
                </a:solidFill>
                <a:effectLst/>
                <a:latin typeface="Times New Roman" panose="02020603050405020304" pitchFamily="18" charset="0"/>
                <a:ea typeface="Times New Roman" panose="02020603050405020304" pitchFamily="18" charset="0"/>
              </a:rPr>
              <a:t>Decision Tree</a:t>
            </a:r>
          </a:p>
        </p:txBody>
      </p:sp>
      <p:sp>
        <p:nvSpPr>
          <p:cNvPr id="17" name="Rectangle 16"/>
          <p:cNvSpPr/>
          <p:nvPr/>
        </p:nvSpPr>
        <p:spPr>
          <a:xfrm>
            <a:off x="2289622" y="4240100"/>
            <a:ext cx="836054" cy="6667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Testing</a:t>
            </a:r>
          </a:p>
          <a:p>
            <a:pPr marL="0" marR="0" indent="-6350" algn="ctr">
              <a:lnSpc>
                <a:spcPct val="112000"/>
              </a:lnSpc>
              <a:spcBef>
                <a:spcPts val="0"/>
              </a:spcBef>
              <a:spcAft>
                <a:spcPts val="960"/>
              </a:spcAft>
            </a:pPr>
            <a:r>
              <a:rPr lang="en-US" sz="1150" dirty="0" smtClean="0">
                <a:solidFill>
                  <a:srgbClr val="000000"/>
                </a:solidFill>
                <a:effectLst/>
                <a:latin typeface="Times New Roman" panose="02020603050405020304" pitchFamily="18" charset="0"/>
                <a:ea typeface="Times New Roman" panose="02020603050405020304" pitchFamily="18" charset="0"/>
              </a:rPr>
              <a:t>76.30%</a:t>
            </a:r>
            <a:endParaRPr lang="en-US" sz="1150" dirty="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4502812" y="4247140"/>
            <a:ext cx="836054" cy="6667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Testing</a:t>
            </a:r>
          </a:p>
          <a:p>
            <a:pPr marL="0" marR="0" indent="-6350" algn="ctr">
              <a:lnSpc>
                <a:spcPct val="112000"/>
              </a:lnSpc>
              <a:spcBef>
                <a:spcPts val="0"/>
              </a:spcBef>
              <a:spcAft>
                <a:spcPts val="960"/>
              </a:spcAft>
            </a:pPr>
            <a:r>
              <a:rPr lang="en-US" sz="1150" dirty="0" smtClean="0">
                <a:solidFill>
                  <a:srgbClr val="000000"/>
                </a:solidFill>
                <a:effectLst/>
                <a:latin typeface="Times New Roman" panose="02020603050405020304" pitchFamily="18" charset="0"/>
                <a:ea typeface="Times New Roman" panose="02020603050405020304" pitchFamily="18" charset="0"/>
              </a:rPr>
              <a:t>75.00%</a:t>
            </a:r>
            <a:endParaRPr lang="en-US" sz="115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7341361" y="4247140"/>
            <a:ext cx="836054" cy="6667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Testing</a:t>
            </a:r>
          </a:p>
          <a:p>
            <a:pPr marL="0" marR="0" indent="-6350" algn="ctr">
              <a:lnSpc>
                <a:spcPct val="112000"/>
              </a:lnSpc>
              <a:spcBef>
                <a:spcPts val="0"/>
              </a:spcBef>
              <a:spcAft>
                <a:spcPts val="960"/>
              </a:spcAft>
            </a:pPr>
            <a:r>
              <a:rPr lang="en-US" sz="1150" dirty="0" smtClean="0">
                <a:solidFill>
                  <a:srgbClr val="000000"/>
                </a:solidFill>
                <a:effectLst/>
                <a:latin typeface="Times New Roman" panose="02020603050405020304" pitchFamily="18" charset="0"/>
                <a:ea typeface="Times New Roman" panose="02020603050405020304" pitchFamily="18" charset="0"/>
              </a:rPr>
              <a:t>73.70%</a:t>
            </a:r>
            <a:endParaRPr lang="en-US" sz="1150" dirty="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10120647" y="4247140"/>
            <a:ext cx="836054" cy="6667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6350" algn="ctr">
              <a:lnSpc>
                <a:spcPct val="112000"/>
              </a:lnSpc>
              <a:spcBef>
                <a:spcPts val="0"/>
              </a:spcBef>
              <a:spcAft>
                <a:spcPts val="960"/>
              </a:spcAft>
            </a:pPr>
            <a:r>
              <a:rPr lang="en-US" sz="1150" dirty="0">
                <a:solidFill>
                  <a:srgbClr val="000000"/>
                </a:solidFill>
                <a:effectLst/>
                <a:latin typeface="Times New Roman" panose="02020603050405020304" pitchFamily="18" charset="0"/>
                <a:ea typeface="Times New Roman" panose="02020603050405020304" pitchFamily="18" charset="0"/>
              </a:rPr>
              <a:t>Testing</a:t>
            </a:r>
          </a:p>
          <a:p>
            <a:pPr marL="0" marR="0" indent="-6350" algn="ctr">
              <a:lnSpc>
                <a:spcPct val="112000"/>
              </a:lnSpc>
              <a:spcBef>
                <a:spcPts val="0"/>
              </a:spcBef>
              <a:spcAft>
                <a:spcPts val="960"/>
              </a:spcAft>
            </a:pPr>
            <a:r>
              <a:rPr lang="en-US" sz="1150" dirty="0" smtClean="0">
                <a:solidFill>
                  <a:srgbClr val="000000"/>
                </a:solidFill>
                <a:effectLst/>
                <a:latin typeface="Times New Roman" panose="02020603050405020304" pitchFamily="18" charset="0"/>
                <a:ea typeface="Times New Roman" panose="02020603050405020304" pitchFamily="18" charset="0"/>
              </a:rPr>
              <a:t>67.86%</a:t>
            </a:r>
            <a:endParaRPr lang="en-US" sz="1150" dirty="0">
              <a:solidFill>
                <a:srgbClr val="000000"/>
              </a:solidFill>
              <a:effectLst/>
              <a:latin typeface="Times New Roman" panose="02020603050405020304" pitchFamily="18" charset="0"/>
              <a:ea typeface="Times New Roman" panose="02020603050405020304" pitchFamily="18" charset="0"/>
            </a:endParaRPr>
          </a:p>
        </p:txBody>
      </p:sp>
      <p:pic>
        <p:nvPicPr>
          <p:cNvPr id="21" name="Picture 2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889287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17</a:t>
            </a:fld>
            <a:endParaRPr lang="en-US"/>
          </a:p>
        </p:txBody>
      </p:sp>
      <p:graphicFrame>
        <p:nvGraphicFramePr>
          <p:cNvPr id="5" name="Chart 4"/>
          <p:cNvGraphicFramePr/>
          <p:nvPr>
            <p:extLst>
              <p:ext uri="{D42A27DB-BD31-4B8C-83A1-F6EECF244321}">
                <p14:modId xmlns="" xmlns:p14="http://schemas.microsoft.com/office/powerpoint/2010/main" val="383375115"/>
              </p:ext>
            </p:extLst>
          </p:nvPr>
        </p:nvGraphicFramePr>
        <p:xfrm>
          <a:off x="2099256" y="1052249"/>
          <a:ext cx="8345510" cy="55288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37602" y="270456"/>
            <a:ext cx="8010659" cy="523220"/>
          </a:xfrm>
          <a:prstGeom prst="rect">
            <a:avLst/>
          </a:prstGeom>
          <a:noFill/>
        </p:spPr>
        <p:txBody>
          <a:bodyPr wrap="square" rtlCol="0">
            <a:spAutoFit/>
          </a:bodyPr>
          <a:lstStyle/>
          <a:p>
            <a:r>
              <a:rPr lang="en-US" sz="2800" b="1" dirty="0" smtClean="0"/>
              <a:t>Cont….</a:t>
            </a:r>
            <a:endParaRPr lang="en-US" sz="2800"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3270936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98820" cy="983397"/>
          </a:xfrm>
        </p:spPr>
        <p:txBody>
          <a:bodyPr>
            <a:normAutofit/>
          </a:bodyPr>
          <a:lstStyle/>
          <a:p>
            <a:r>
              <a:rPr lang="en-US" sz="2800" b="1" dirty="0">
                <a:solidFill>
                  <a:schemeClr val="tx1"/>
                </a:solidFill>
              </a:rPr>
              <a:t>Proposed system</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3063"/>
            <a:ext cx="1702526" cy="1698171"/>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49600" y="1711234"/>
            <a:ext cx="6221248" cy="4702265"/>
          </a:xfrm>
          <a:prstGeom prst="rect">
            <a:avLst/>
          </a:prstGeom>
        </p:spPr>
      </p:pic>
      <p:sp>
        <p:nvSpPr>
          <p:cNvPr id="5" name="Slide Number Placeholder 4"/>
          <p:cNvSpPr>
            <a:spLocks noGrp="1"/>
          </p:cNvSpPr>
          <p:nvPr>
            <p:ph type="sldNum" sz="quarter" idx="12"/>
          </p:nvPr>
        </p:nvSpPr>
        <p:spPr/>
        <p:txBody>
          <a:bodyPr/>
          <a:lstStyle/>
          <a:p>
            <a:fld id="{3A3C6888-D4AC-45DD-8CC1-FA5CCE7C7348}" type="slidenum">
              <a:rPr lang="en-US" smtClean="0"/>
              <a:pPr/>
              <a:t>18</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4151390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98820" cy="983397"/>
          </a:xfrm>
        </p:spPr>
        <p:txBody>
          <a:bodyPr>
            <a:normAutofit/>
          </a:bodyPr>
          <a:lstStyle/>
          <a:p>
            <a:r>
              <a:rPr lang="en-US" sz="2800" b="1" dirty="0" smtClean="0">
                <a:solidFill>
                  <a:schemeClr val="tx1"/>
                </a:solidFill>
              </a:rPr>
              <a:t>Objective </a:t>
            </a:r>
            <a:r>
              <a:rPr lang="en-US" sz="2800" b="1" dirty="0">
                <a:solidFill>
                  <a:schemeClr val="tx1"/>
                </a:solidFill>
              </a:rPr>
              <a:t>of our project</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3063"/>
            <a:ext cx="1702526" cy="1698171"/>
          </a:xfrm>
          <a:prstGeom prst="rect">
            <a:avLst/>
          </a:prstGeom>
        </p:spPr>
      </p:pic>
      <p:sp>
        <p:nvSpPr>
          <p:cNvPr id="4" name="Rectangle 3"/>
          <p:cNvSpPr/>
          <p:nvPr/>
        </p:nvSpPr>
        <p:spPr>
          <a:xfrm>
            <a:off x="1515076" y="3111256"/>
            <a:ext cx="9499600" cy="1200329"/>
          </a:xfrm>
          <a:prstGeom prst="rect">
            <a:avLst/>
          </a:prstGeom>
        </p:spPr>
        <p:txBody>
          <a:bodyPr wrap="square">
            <a:spAutoFit/>
          </a:bodyPr>
          <a:lstStyle/>
          <a:p>
            <a:r>
              <a:rPr lang="en-US" sz="2400" dirty="0"/>
              <a:t>The objective of this project is to predict the diabetic cases analyzing which factors responsible for diabetics using data mining methods with maximum accuracy.</a:t>
            </a:r>
          </a:p>
        </p:txBody>
      </p:sp>
      <p:sp>
        <p:nvSpPr>
          <p:cNvPr id="5" name="Slide Number Placeholder 4"/>
          <p:cNvSpPr>
            <a:spLocks noGrp="1"/>
          </p:cNvSpPr>
          <p:nvPr>
            <p:ph type="sldNum" sz="quarter" idx="12"/>
          </p:nvPr>
        </p:nvSpPr>
        <p:spPr/>
        <p:txBody>
          <a:bodyPr/>
          <a:lstStyle/>
          <a:p>
            <a:fld id="{3A3C6888-D4AC-45DD-8CC1-FA5CCE7C7348}" type="slidenum">
              <a:rPr lang="en-US" smtClean="0"/>
              <a:pPr/>
              <a:t>19</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294788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E102A630-3C25-42B8-B707-93E1EB0A7CB0}"/>
              </a:ext>
            </a:extLst>
          </p:cNvPr>
          <p:cNvSpPr/>
          <p:nvPr/>
        </p:nvSpPr>
        <p:spPr>
          <a:xfrm>
            <a:off x="3017519" y="3198159"/>
            <a:ext cx="6139543" cy="461682"/>
          </a:xfrm>
          <a:prstGeom prst="rect">
            <a:avLst/>
          </a:prstGeom>
          <a:solidFill>
            <a:schemeClr val="bg1">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Group Members</a:t>
            </a:r>
          </a:p>
        </p:txBody>
      </p:sp>
      <p:sp>
        <p:nvSpPr>
          <p:cNvPr id="2" name="Oval 1"/>
          <p:cNvSpPr/>
          <p:nvPr/>
        </p:nvSpPr>
        <p:spPr>
          <a:xfrm>
            <a:off x="3978088" y="411289"/>
            <a:ext cx="3616651" cy="27868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Supervisor</a:t>
            </a:r>
            <a:b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u="sng" dirty="0">
                <a:solidFill>
                  <a:schemeClr val="tx1"/>
                </a:solidFill>
                <a:latin typeface="Times New Roman" panose="02020603050405020304" pitchFamily="18" charset="0"/>
                <a:cs typeface="Times New Roman" panose="02020603050405020304" pitchFamily="18" charset="0"/>
              </a:rPr>
              <a:t/>
            </a:r>
            <a:br>
              <a:rPr lang="en-US" u="sng" dirty="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Ataullah</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Bhuiyan</a:t>
            </a: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Senior Lecturer &amp; Coordinator</a:t>
            </a: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of CSE</a:t>
            </a: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City University </a:t>
            </a:r>
          </a:p>
          <a:p>
            <a:pPr algn="ctr"/>
            <a:endParaRPr lang="en-US" dirty="0"/>
          </a:p>
        </p:txBody>
      </p:sp>
      <p:sp>
        <p:nvSpPr>
          <p:cNvPr id="3" name="Oval 2"/>
          <p:cNvSpPr/>
          <p:nvPr/>
        </p:nvSpPr>
        <p:spPr>
          <a:xfrm>
            <a:off x="1423850" y="3659840"/>
            <a:ext cx="3187337" cy="24558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Faisal Ahmed</a:t>
            </a:r>
          </a:p>
          <a:p>
            <a:pPr algn="ct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ID-161412316</a:t>
            </a:r>
          </a:p>
          <a:p>
            <a:pPr algn="ct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of CSE</a:t>
            </a:r>
          </a:p>
          <a:p>
            <a:pPr algn="ct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City University</a:t>
            </a:r>
          </a:p>
        </p:txBody>
      </p:sp>
      <p:sp>
        <p:nvSpPr>
          <p:cNvPr id="9" name="Oval 8"/>
          <p:cNvSpPr/>
          <p:nvPr/>
        </p:nvSpPr>
        <p:spPr>
          <a:xfrm>
            <a:off x="7455862" y="3659840"/>
            <a:ext cx="3187337" cy="24558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 </a:t>
            </a:r>
            <a:r>
              <a:rPr lang="en-US" sz="2200" b="1" dirty="0" err="1">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Manwar</a:t>
            </a:r>
            <a:endParaRPr lang="en-US" sz="22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ID-161412323</a:t>
            </a:r>
          </a:p>
          <a:p>
            <a:pPr algn="ct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of CSE</a:t>
            </a:r>
          </a:p>
          <a:p>
            <a:pPr algn="ct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City University</a:t>
            </a:r>
          </a:p>
          <a:p>
            <a:pPr algn="ctr"/>
            <a:endPar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A3C6888-D4AC-45DD-8CC1-FA5CCE7C7348}" type="slidenum">
              <a:rPr lang="en-US" smtClean="0"/>
              <a:pPr/>
              <a:t>2</a:t>
            </a:fld>
            <a:endParaRPr lang="en-US"/>
          </a:p>
        </p:txBody>
      </p:sp>
      <p:sp>
        <p:nvSpPr>
          <p:cNvPr id="7" name="Footer Placeholder 6"/>
          <p:cNvSpPr>
            <a:spLocks noGrp="1"/>
          </p:cNvSpPr>
          <p:nvPr>
            <p:ph type="ftr" sz="quarter" idx="11"/>
          </p:nvPr>
        </p:nvSpPr>
        <p:spPr/>
        <p:txBody>
          <a:bodyPr/>
          <a:lstStyle/>
          <a:p>
            <a:pPr algn="l"/>
            <a:r>
              <a:rPr lang="en-US" dirty="0"/>
              <a:t>P2D</a:t>
            </a:r>
          </a:p>
        </p:txBody>
      </p:sp>
    </p:spTree>
    <p:extLst>
      <p:ext uri="{BB962C8B-B14F-4D97-AF65-F5344CB8AC3E}">
        <p14:creationId xmlns="" xmlns:p14="http://schemas.microsoft.com/office/powerpoint/2010/main" val="4037432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05794" y="1861906"/>
            <a:ext cx="5100114" cy="4294236"/>
          </a:xfrm>
          <a:prstGeom prst="rect">
            <a:avLst/>
          </a:prstGeom>
        </p:spPr>
      </p:pic>
      <p:sp>
        <p:nvSpPr>
          <p:cNvPr id="8" name="Title 4">
            <a:extLst>
              <a:ext uri="{FF2B5EF4-FFF2-40B4-BE49-F238E27FC236}">
                <a16:creationId xmlns="" xmlns:a16="http://schemas.microsoft.com/office/drawing/2014/main" id="{E462CCAC-A044-4860-9337-72D800D479D6}"/>
              </a:ext>
            </a:extLst>
          </p:cNvPr>
          <p:cNvSpPr>
            <a:spLocks noGrp="1"/>
          </p:cNvSpPr>
          <p:nvPr>
            <p:ph type="title"/>
          </p:nvPr>
        </p:nvSpPr>
        <p:spPr>
          <a:xfrm>
            <a:off x="1070791" y="392404"/>
            <a:ext cx="7438209" cy="980494"/>
          </a:xfrm>
        </p:spPr>
        <p:txBody>
          <a:bodyPr>
            <a:normAutofit/>
          </a:bodyPr>
          <a:lstStyle/>
          <a:p>
            <a:r>
              <a:rPr lang="en-US" sz="2800" b="1" dirty="0">
                <a:solidFill>
                  <a:schemeClr val="tx1"/>
                </a:solidFill>
              </a:rPr>
              <a:t>Architecture of our project</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
            <a:ext cx="1702526" cy="1765300"/>
          </a:xfrm>
          <a:prstGeom prst="rect">
            <a:avLst/>
          </a:prstGeom>
        </p:spPr>
      </p:pic>
      <p:sp>
        <p:nvSpPr>
          <p:cNvPr id="2" name="Slide Number Placeholder 1"/>
          <p:cNvSpPr>
            <a:spLocks noGrp="1"/>
          </p:cNvSpPr>
          <p:nvPr>
            <p:ph type="sldNum" sz="quarter" idx="12"/>
          </p:nvPr>
        </p:nvSpPr>
        <p:spPr/>
        <p:txBody>
          <a:bodyPr/>
          <a:lstStyle/>
          <a:p>
            <a:fld id="{3A3C6888-D4AC-45DD-8CC1-FA5CCE7C7348}" type="slidenum">
              <a:rPr lang="en-US" smtClean="0"/>
              <a:pPr/>
              <a:t>20</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37140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120844" y="1765300"/>
            <a:ext cx="3808186" cy="506514"/>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
            </a:r>
            <a:br>
              <a:rPr lang="en-US" b="1"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br>
            <a:r>
              <a:rPr lang="en-US" b="1"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Data Collection</a:t>
            </a:r>
          </a:p>
          <a:p>
            <a:pPr algn="ctr"/>
            <a:endParaRPr lang="en-US" dirty="0"/>
          </a:p>
        </p:txBody>
      </p:sp>
      <p:sp>
        <p:nvSpPr>
          <p:cNvPr id="19" name="Rounded Rectangle 18"/>
          <p:cNvSpPr/>
          <p:nvPr/>
        </p:nvSpPr>
        <p:spPr>
          <a:xfrm>
            <a:off x="4120845" y="2496773"/>
            <a:ext cx="3808186" cy="46687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latin typeface="Arial Rounded MT Bold" panose="020F0704030504030204" pitchFamily="34" charset="0"/>
              </a:rPr>
              <a:t>Data Pre-processing</a:t>
            </a:r>
          </a:p>
        </p:txBody>
      </p:sp>
      <p:sp>
        <p:nvSpPr>
          <p:cNvPr id="20" name="Rounded Rectangle 19"/>
          <p:cNvSpPr/>
          <p:nvPr/>
        </p:nvSpPr>
        <p:spPr>
          <a:xfrm>
            <a:off x="4120844" y="3188606"/>
            <a:ext cx="3808187" cy="48928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700" b="1"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Select the right machine learning algorithm</a:t>
            </a:r>
          </a:p>
        </p:txBody>
      </p:sp>
      <p:sp>
        <p:nvSpPr>
          <p:cNvPr id="21" name="Rounded Rectangle 20"/>
          <p:cNvSpPr/>
          <p:nvPr/>
        </p:nvSpPr>
        <p:spPr>
          <a:xfrm>
            <a:off x="4120844" y="3999635"/>
            <a:ext cx="3748924" cy="52697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latin typeface="Arial Rounded MT Bold" panose="020F0704030504030204" pitchFamily="34" charset="0"/>
              </a:rPr>
              <a:t>Build the model</a:t>
            </a:r>
          </a:p>
        </p:txBody>
      </p:sp>
      <p:sp>
        <p:nvSpPr>
          <p:cNvPr id="22" name="Rounded Rectangle 21"/>
          <p:cNvSpPr/>
          <p:nvPr/>
        </p:nvSpPr>
        <p:spPr>
          <a:xfrm>
            <a:off x="4150476" y="4818594"/>
            <a:ext cx="3748924" cy="4684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Testing the model</a:t>
            </a:r>
          </a:p>
        </p:txBody>
      </p:sp>
      <p:sp>
        <p:nvSpPr>
          <p:cNvPr id="23" name="Rounded Rectangle 22"/>
          <p:cNvSpPr/>
          <p:nvPr/>
        </p:nvSpPr>
        <p:spPr>
          <a:xfrm>
            <a:off x="4150476" y="5562600"/>
            <a:ext cx="3748924" cy="58093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latin typeface="Arial Rounded MT Bold" panose="020F0704030504030204" pitchFamily="34" charset="0"/>
              </a:rPr>
              <a:t>Model Deployment</a:t>
            </a:r>
          </a:p>
        </p:txBody>
      </p:sp>
      <p:pic>
        <p:nvPicPr>
          <p:cNvPr id="24" name="Picture 2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701"/>
            <a:ext cx="1702526" cy="1752600"/>
          </a:xfrm>
          <a:prstGeom prst="rect">
            <a:avLst/>
          </a:prstGeom>
        </p:spPr>
      </p:pic>
      <p:sp>
        <p:nvSpPr>
          <p:cNvPr id="25" name="Title 4">
            <a:extLst>
              <a:ext uri="{FF2B5EF4-FFF2-40B4-BE49-F238E27FC236}">
                <a16:creationId xmlns="" xmlns:a16="http://schemas.microsoft.com/office/drawing/2014/main" id="{E462CCAC-A044-4860-9337-72D800D479D6}"/>
              </a:ext>
            </a:extLst>
          </p:cNvPr>
          <p:cNvSpPr txBox="1">
            <a:spLocks/>
          </p:cNvSpPr>
          <p:nvPr/>
        </p:nvSpPr>
        <p:spPr>
          <a:xfrm>
            <a:off x="1121591" y="182080"/>
            <a:ext cx="6322423" cy="98049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solidFill>
                  <a:schemeClr val="tx1"/>
                </a:solidFill>
                <a:latin typeface="Times New Roman" panose="02020603050405020304" pitchFamily="18" charset="0"/>
                <a:cs typeface="Times New Roman" panose="02020603050405020304" pitchFamily="18" charset="0"/>
              </a:rPr>
              <a:t>Work  </a:t>
            </a:r>
            <a:r>
              <a:rPr lang="en-US" sz="2800" b="1" dirty="0">
                <a:solidFill>
                  <a:schemeClr val="tx1"/>
                </a:solidFill>
                <a:latin typeface="Times New Roman" panose="02020603050405020304" pitchFamily="18" charset="0"/>
                <a:cs typeface="Times New Roman" panose="02020603050405020304" pitchFamily="18" charset="0"/>
              </a:rPr>
              <a:t>Procedure</a:t>
            </a:r>
          </a:p>
        </p:txBody>
      </p:sp>
      <p:sp>
        <p:nvSpPr>
          <p:cNvPr id="2" name="Slide Number Placeholder 1"/>
          <p:cNvSpPr>
            <a:spLocks noGrp="1"/>
          </p:cNvSpPr>
          <p:nvPr>
            <p:ph type="sldNum" sz="quarter" idx="12"/>
          </p:nvPr>
        </p:nvSpPr>
        <p:spPr/>
        <p:txBody>
          <a:bodyPr/>
          <a:lstStyle/>
          <a:p>
            <a:fld id="{3A3C6888-D4AC-45DD-8CC1-FA5CCE7C7348}" type="slidenum">
              <a:rPr lang="en-US" smtClean="0"/>
              <a:pPr/>
              <a:t>21</a:t>
            </a:fld>
            <a:endParaRPr lang="en-US"/>
          </a:p>
        </p:txBody>
      </p:sp>
      <p:sp>
        <p:nvSpPr>
          <p:cNvPr id="11" name="Footer Placeholder 10"/>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42705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227320" cy="957997"/>
          </a:xfrm>
        </p:spPr>
        <p:txBody>
          <a:bodyPr>
            <a:normAutofit/>
          </a:bodyPr>
          <a:lstStyle/>
          <a:p>
            <a:r>
              <a:rPr lang="en-US" sz="2800" b="1" dirty="0">
                <a:solidFill>
                  <a:schemeClr val="tx1"/>
                </a:solidFill>
                <a:latin typeface="Times New Roman" panose="02020603050405020304" pitchFamily="18" charset="0"/>
                <a:ea typeface="Times New Roman" panose="02020603050405020304" pitchFamily="18" charset="0"/>
              </a:rPr>
              <a:t>Resources</a:t>
            </a:r>
            <a:endParaRPr lang="en-US" sz="2800" b="1" dirty="0">
              <a:solidFill>
                <a:schemeClr val="tx1"/>
              </a:solidFill>
            </a:endParaRPr>
          </a:p>
        </p:txBody>
      </p:sp>
      <p:sp>
        <p:nvSpPr>
          <p:cNvPr id="3" name="Rectangle 2"/>
          <p:cNvSpPr/>
          <p:nvPr/>
        </p:nvSpPr>
        <p:spPr>
          <a:xfrm>
            <a:off x="1562100" y="1423852"/>
            <a:ext cx="9499600" cy="4340162"/>
          </a:xfrm>
          <a:prstGeom prst="rect">
            <a:avLst/>
          </a:prstGeom>
        </p:spPr>
        <p:txBody>
          <a:bodyPr wrap="square">
            <a:spAutoFit/>
          </a:bodyPr>
          <a:lstStyle/>
          <a:p>
            <a:pPr>
              <a:lnSpc>
                <a:spcPct val="112000"/>
              </a:lnSpc>
            </a:pPr>
            <a:r>
              <a:rPr lang="en-US" sz="2000" b="1" dirty="0">
                <a:solidFill>
                  <a:srgbClr val="000000"/>
                </a:solidFill>
                <a:latin typeface="Times New Roman" panose="02020603050405020304" pitchFamily="18" charset="0"/>
                <a:ea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rPr>
              <a:t>Software Dependencies:</a:t>
            </a:r>
          </a:p>
          <a:p>
            <a:pPr>
              <a:lnSpc>
                <a:spcPct val="112000"/>
              </a:lnSpc>
            </a:pPr>
            <a:r>
              <a:rPr lang="en-US" u="sng" dirty="0">
                <a:solidFill>
                  <a:srgbClr val="000000"/>
                </a:solidFill>
                <a:latin typeface="Times New Roman" panose="02020603050405020304" pitchFamily="18" charset="0"/>
                <a:ea typeface="Times New Roman" panose="02020603050405020304" pitchFamily="18" charset="0"/>
              </a:rPr>
              <a:t> </a:t>
            </a:r>
            <a:endParaRPr lang="en-US" dirty="0">
              <a:solidFill>
                <a:srgbClr val="000000"/>
              </a:solidFill>
              <a:latin typeface="Times New Roman" panose="02020603050405020304" pitchFamily="18" charset="0"/>
              <a:ea typeface="Times New Roman" panose="02020603050405020304" pitchFamily="18" charset="0"/>
            </a:endParaRPr>
          </a:p>
          <a:p>
            <a:pPr lvl="0">
              <a:buFont typeface="Wingdings" pitchFamily="2" charset="2"/>
              <a:buChar char="Ø"/>
            </a:pPr>
            <a:r>
              <a:rPr lang="en-US" sz="1400" dirty="0" err="1" smtClean="0"/>
              <a:t>Spyder</a:t>
            </a:r>
            <a:r>
              <a:rPr lang="en-US" sz="1400" dirty="0" smtClean="0"/>
              <a:t> IDE</a:t>
            </a:r>
          </a:p>
          <a:p>
            <a:pPr lvl="0">
              <a:buFont typeface="Wingdings" pitchFamily="2" charset="2"/>
              <a:buChar char="Ø"/>
            </a:pPr>
            <a:r>
              <a:rPr lang="en-US" sz="1400" dirty="0" smtClean="0"/>
              <a:t>Google </a:t>
            </a:r>
            <a:r>
              <a:rPr lang="en-US" sz="1400" dirty="0" err="1" smtClean="0"/>
              <a:t>Colab</a:t>
            </a:r>
            <a:endParaRPr lang="en-US" sz="1400" dirty="0" smtClean="0"/>
          </a:p>
          <a:p>
            <a:pPr lvl="0">
              <a:buFont typeface="Wingdings" pitchFamily="2" charset="2"/>
              <a:buChar char="Ø"/>
            </a:pPr>
            <a:r>
              <a:rPr lang="en-US" sz="1400" dirty="0" smtClean="0"/>
              <a:t>Python</a:t>
            </a:r>
          </a:p>
          <a:p>
            <a:pPr lvl="0">
              <a:buFont typeface="Wingdings" pitchFamily="2" charset="2"/>
              <a:buChar char="Ø"/>
            </a:pPr>
            <a:r>
              <a:rPr lang="en-US" sz="1400" dirty="0" smtClean="0"/>
              <a:t>Flask</a:t>
            </a:r>
          </a:p>
          <a:p>
            <a:pPr lvl="0">
              <a:buFont typeface="Wingdings" pitchFamily="2" charset="2"/>
              <a:buChar char="Ø"/>
            </a:pPr>
            <a:r>
              <a:rPr lang="en-US" sz="1400" dirty="0" err="1" smtClean="0"/>
              <a:t>Heroku</a:t>
            </a:r>
            <a:r>
              <a:rPr lang="en-US" sz="1400" dirty="0" smtClean="0"/>
              <a:t> As a </a:t>
            </a:r>
            <a:r>
              <a:rPr lang="en-US" sz="1400" dirty="0" err="1" smtClean="0"/>
              <a:t>PaaS</a:t>
            </a:r>
            <a:endParaRPr lang="en-US" sz="1400" dirty="0" smtClean="0"/>
          </a:p>
          <a:p>
            <a:pPr lvl="0">
              <a:buFont typeface="Wingdings" pitchFamily="2" charset="2"/>
              <a:buChar char="Ø"/>
            </a:pPr>
            <a:r>
              <a:rPr lang="en-US" sz="1400" dirty="0" err="1" smtClean="0"/>
              <a:t>Scikit</a:t>
            </a:r>
            <a:r>
              <a:rPr lang="en-US" sz="1400" dirty="0" smtClean="0"/>
              <a:t>-learn</a:t>
            </a:r>
          </a:p>
          <a:p>
            <a:pPr lvl="0">
              <a:buFont typeface="Wingdings" pitchFamily="2" charset="2"/>
              <a:buChar char="Ø"/>
            </a:pPr>
            <a:r>
              <a:rPr lang="en-US" sz="1400" dirty="0" err="1" smtClean="0"/>
              <a:t>NumPy</a:t>
            </a:r>
            <a:endParaRPr lang="en-US" sz="1400" dirty="0" smtClean="0"/>
          </a:p>
          <a:p>
            <a:pPr lvl="0">
              <a:buFont typeface="Wingdings" pitchFamily="2" charset="2"/>
              <a:buChar char="Ø"/>
            </a:pPr>
            <a:r>
              <a:rPr lang="en-US" sz="1400" dirty="0" smtClean="0"/>
              <a:t>Pandas</a:t>
            </a:r>
          </a:p>
          <a:p>
            <a:pPr lvl="0">
              <a:buFont typeface="Wingdings" pitchFamily="2" charset="2"/>
              <a:buChar char="Ø"/>
            </a:pPr>
            <a:r>
              <a:rPr lang="en-US" sz="1400" dirty="0" err="1" smtClean="0"/>
              <a:t>Matplotlib</a:t>
            </a:r>
            <a:r>
              <a:rPr lang="en-US" sz="1400" dirty="0" smtClean="0"/>
              <a:t> </a:t>
            </a:r>
          </a:p>
          <a:p>
            <a:pPr lvl="0">
              <a:buFont typeface="Wingdings" pitchFamily="2" charset="2"/>
              <a:buChar char="Ø"/>
            </a:pPr>
            <a:r>
              <a:rPr lang="en-US" sz="1400" dirty="0" err="1" smtClean="0"/>
              <a:t>Seaborn</a:t>
            </a:r>
            <a:r>
              <a:rPr lang="en-US" sz="1400" dirty="0" smtClean="0"/>
              <a:t> etc.</a:t>
            </a:r>
          </a:p>
          <a:p>
            <a:pPr marL="342900" marR="0" lvl="0" indent="-342900" algn="just">
              <a:lnSpc>
                <a:spcPct val="107000"/>
              </a:lnSpc>
              <a:spcBef>
                <a:spcPts val="0"/>
              </a:spcBef>
              <a:spcAft>
                <a:spcPts val="990"/>
              </a:spcAft>
            </a:pPr>
            <a:endParaRPr lang="en-US" sz="1400" dirty="0">
              <a:solidFill>
                <a:srgbClr val="000000"/>
              </a:solidFill>
              <a:latin typeface="Times New Roman" panose="02020603050405020304" pitchFamily="18" charset="0"/>
              <a:ea typeface="Times New Roman" panose="02020603050405020304" pitchFamily="18" charset="0"/>
            </a:endParaRPr>
          </a:p>
          <a:p>
            <a:pPr>
              <a:lnSpc>
                <a:spcPct val="107000"/>
              </a:lnSpc>
              <a:spcAft>
                <a:spcPts val="990"/>
              </a:spcAft>
            </a:pPr>
            <a:r>
              <a:rPr lang="en-US" b="1" dirty="0">
                <a:solidFill>
                  <a:srgbClr val="000000"/>
                </a:solidFill>
                <a:latin typeface="Times New Roman" panose="02020603050405020304" pitchFamily="18" charset="0"/>
                <a:ea typeface="Times New Roman" panose="02020603050405020304" pitchFamily="18" charset="0"/>
              </a:rPr>
              <a:t> Hardware: </a:t>
            </a:r>
          </a:p>
          <a:p>
            <a:pPr>
              <a:lnSpc>
                <a:spcPct val="107000"/>
              </a:lnSpc>
              <a:spcAft>
                <a:spcPts val="990"/>
              </a:spcAft>
            </a:pPr>
            <a:endParaRPr lang="en-US" b="1" dirty="0">
              <a:solidFill>
                <a:srgbClr val="000000"/>
              </a:solidFill>
              <a:latin typeface="Times New Roman" panose="02020603050405020304" pitchFamily="18" charset="0"/>
              <a:ea typeface="Times New Roman" panose="02020603050405020304" pitchFamily="18" charset="0"/>
            </a:endParaRPr>
          </a:p>
          <a:p>
            <a:pPr>
              <a:lnSpc>
                <a:spcPct val="107000"/>
              </a:lnSpc>
              <a:spcAft>
                <a:spcPts val="990"/>
              </a:spcAft>
            </a:pPr>
            <a:r>
              <a:rPr lang="en-US" sz="1400" dirty="0">
                <a:solidFill>
                  <a:srgbClr val="000000"/>
                </a:solidFill>
                <a:latin typeface="Times New Roman" panose="02020603050405020304" pitchFamily="18" charset="0"/>
                <a:ea typeface="Times New Roman" panose="02020603050405020304" pitchFamily="18" charset="0"/>
              </a:rPr>
              <a:t>We will deploy our trained model in core i5 2.40 GHz processor computer with 8 GB RAM.</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
            <a:ext cx="1702526" cy="1765300"/>
          </a:xfrm>
          <a:prstGeom prst="rect">
            <a:avLst/>
          </a:prstGeom>
        </p:spPr>
      </p:pic>
      <p:sp>
        <p:nvSpPr>
          <p:cNvPr id="5" name="Slide Number Placeholder 4"/>
          <p:cNvSpPr>
            <a:spLocks noGrp="1"/>
          </p:cNvSpPr>
          <p:nvPr>
            <p:ph type="sldNum" sz="quarter" idx="12"/>
          </p:nvPr>
        </p:nvSpPr>
        <p:spPr/>
        <p:txBody>
          <a:bodyPr/>
          <a:lstStyle/>
          <a:p>
            <a:fld id="{3A3C6888-D4AC-45DD-8CC1-FA5CCE7C7348}" type="slidenum">
              <a:rPr lang="en-US" smtClean="0"/>
              <a:pPr/>
              <a:t>22</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1618319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23</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1691505631"/>
              </p:ext>
            </p:extLst>
          </p:nvPr>
        </p:nvGraphicFramePr>
        <p:xfrm>
          <a:off x="-4" y="1380844"/>
          <a:ext cx="12191998" cy="5368031"/>
        </p:xfrm>
        <a:graphic>
          <a:graphicData uri="http://schemas.openxmlformats.org/drawingml/2006/table">
            <a:tbl>
              <a:tblPr firstRow="1" bandRow="1">
                <a:tableStyleId>{5C22544A-7EE6-4342-B048-85BDC9FD1C3A}</a:tableStyleId>
              </a:tblPr>
              <a:tblGrid>
                <a:gridCol w="1997616"/>
                <a:gridCol w="815926"/>
                <a:gridCol w="872197"/>
                <a:gridCol w="914400"/>
                <a:gridCol w="1097280"/>
                <a:gridCol w="1139483"/>
                <a:gridCol w="1266093"/>
                <a:gridCol w="1223889"/>
                <a:gridCol w="1237957"/>
                <a:gridCol w="450166"/>
                <a:gridCol w="436099"/>
                <a:gridCol w="407963"/>
                <a:gridCol w="332929"/>
              </a:tblGrid>
              <a:tr h="636233">
                <a:tc>
                  <a:txBody>
                    <a:bodyPr/>
                    <a:lstStyle/>
                    <a:p>
                      <a:endParaRPr lang="en-US" dirty="0"/>
                    </a:p>
                  </a:txBody>
                  <a:tcPr/>
                </a:tc>
                <a:tc>
                  <a:txBody>
                    <a:bodyPr/>
                    <a:lstStyle/>
                    <a:p>
                      <a:r>
                        <a:rPr lang="en-US" dirty="0" smtClean="0"/>
                        <a:t>Jan</a:t>
                      </a:r>
                      <a:endParaRPr lang="en-US" dirty="0"/>
                    </a:p>
                  </a:txBody>
                  <a:tcPr/>
                </a:tc>
                <a:tc>
                  <a:txBody>
                    <a:bodyPr/>
                    <a:lstStyle/>
                    <a:p>
                      <a:r>
                        <a:rPr lang="en-US" dirty="0" smtClean="0"/>
                        <a:t>Feb</a:t>
                      </a:r>
                      <a:endParaRPr lang="en-US" dirty="0"/>
                    </a:p>
                  </a:txBody>
                  <a:tcPr/>
                </a:tc>
                <a:tc>
                  <a:txBody>
                    <a:bodyPr/>
                    <a:lstStyle/>
                    <a:p>
                      <a:r>
                        <a:rPr lang="en-US" dirty="0" smtClean="0"/>
                        <a:t>Mar</a:t>
                      </a:r>
                      <a:endParaRPr lang="en-US" dirty="0"/>
                    </a:p>
                  </a:txBody>
                  <a:tcPr/>
                </a:tc>
                <a:tc>
                  <a:txBody>
                    <a:bodyPr/>
                    <a:lstStyle/>
                    <a:p>
                      <a:r>
                        <a:rPr lang="en-US" dirty="0" smtClean="0"/>
                        <a:t>Apr</a:t>
                      </a:r>
                      <a:endParaRPr lang="en-US" dirty="0"/>
                    </a:p>
                  </a:txBody>
                  <a:tcPr/>
                </a:tc>
                <a:tc>
                  <a:txBody>
                    <a:bodyPr/>
                    <a:lstStyle/>
                    <a:p>
                      <a:r>
                        <a:rPr lang="en-US" dirty="0" smtClean="0"/>
                        <a:t>May</a:t>
                      </a:r>
                      <a:endParaRPr lang="en-US" dirty="0"/>
                    </a:p>
                  </a:txBody>
                  <a:tcPr/>
                </a:tc>
                <a:tc>
                  <a:txBody>
                    <a:bodyPr/>
                    <a:lstStyle/>
                    <a:p>
                      <a:r>
                        <a:rPr lang="en-US" dirty="0" smtClean="0"/>
                        <a:t>June</a:t>
                      </a:r>
                      <a:endParaRPr lang="en-US" dirty="0"/>
                    </a:p>
                  </a:txBody>
                  <a:tcPr/>
                </a:tc>
                <a:tc>
                  <a:txBody>
                    <a:bodyPr/>
                    <a:lstStyle/>
                    <a:p>
                      <a:r>
                        <a:rPr lang="en-US" dirty="0" smtClean="0"/>
                        <a:t>July</a:t>
                      </a:r>
                      <a:endParaRPr lang="en-US" dirty="0"/>
                    </a:p>
                  </a:txBody>
                  <a:tcPr/>
                </a:tc>
                <a:tc>
                  <a:txBody>
                    <a:bodyPr/>
                    <a:lstStyle/>
                    <a:p>
                      <a:r>
                        <a:rPr lang="en-US" dirty="0" smtClean="0"/>
                        <a:t>Aug</a:t>
                      </a:r>
                      <a:endParaRPr lang="en-US" dirty="0"/>
                    </a:p>
                  </a:txBody>
                  <a:tcPr/>
                </a:tc>
                <a:tc>
                  <a:txBody>
                    <a:bodyPr/>
                    <a:lstStyle/>
                    <a:p>
                      <a:r>
                        <a:rPr lang="en-US" dirty="0" smtClean="0"/>
                        <a:t>S</a:t>
                      </a:r>
                    </a:p>
                    <a:p>
                      <a:r>
                        <a:rPr lang="en-US" dirty="0" smtClean="0"/>
                        <a:t>E</a:t>
                      </a:r>
                    </a:p>
                    <a:p>
                      <a:r>
                        <a:rPr lang="en-US" dirty="0" smtClean="0"/>
                        <a:t>p</a:t>
                      </a:r>
                      <a:endParaRPr lang="en-US" dirty="0"/>
                    </a:p>
                  </a:txBody>
                  <a:tcPr/>
                </a:tc>
                <a:tc>
                  <a:txBody>
                    <a:bodyPr/>
                    <a:lstStyle/>
                    <a:p>
                      <a:r>
                        <a:rPr lang="en-US" dirty="0" smtClean="0"/>
                        <a:t>OC</a:t>
                      </a:r>
                      <a:br>
                        <a:rPr lang="en-US" dirty="0" smtClean="0"/>
                      </a:br>
                      <a:r>
                        <a:rPr lang="en-US" dirty="0" smtClean="0"/>
                        <a:t>T</a:t>
                      </a:r>
                      <a:endParaRPr lang="en-US" dirty="0"/>
                    </a:p>
                  </a:txBody>
                  <a:tcPr/>
                </a:tc>
                <a:tc>
                  <a:txBody>
                    <a:bodyPr/>
                    <a:lstStyle/>
                    <a:p>
                      <a:r>
                        <a:rPr lang="en-US" dirty="0" smtClean="0"/>
                        <a:t>NO</a:t>
                      </a:r>
                    </a:p>
                    <a:p>
                      <a:r>
                        <a:rPr lang="en-US" dirty="0" smtClean="0"/>
                        <a:t>V</a:t>
                      </a:r>
                      <a:endParaRPr lang="en-US" dirty="0"/>
                    </a:p>
                  </a:txBody>
                  <a:tcPr/>
                </a:tc>
                <a:tc>
                  <a:txBody>
                    <a:bodyPr/>
                    <a:lstStyle/>
                    <a:p>
                      <a:r>
                        <a:rPr lang="en-US" dirty="0" smtClean="0"/>
                        <a:t>D</a:t>
                      </a:r>
                    </a:p>
                    <a:p>
                      <a:r>
                        <a:rPr lang="en-US" dirty="0" smtClean="0"/>
                        <a:t>E</a:t>
                      </a:r>
                    </a:p>
                    <a:p>
                      <a:r>
                        <a:rPr lang="en-US" dirty="0" smtClean="0"/>
                        <a:t>C</a:t>
                      </a:r>
                      <a:endParaRPr lang="en-US" dirty="0"/>
                    </a:p>
                  </a:txBody>
                  <a:tcPr/>
                </a:tc>
              </a:tr>
              <a:tr h="636233">
                <a:tc>
                  <a:txBody>
                    <a:bodyPr/>
                    <a:lstStyle/>
                    <a:p>
                      <a:r>
                        <a:rPr lang="en-US" sz="1800" dirty="0" smtClean="0"/>
                        <a:t>Data Collection</a:t>
                      </a:r>
                      <a:endParaRPr lang="en-US" sz="1800"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smtClean="0"/>
                        <a:t>=86 days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6233">
                <a:tc>
                  <a:txBody>
                    <a:bodyPr/>
                    <a:lstStyle/>
                    <a:p>
                      <a:r>
                        <a:rPr lang="en-US" sz="1600" dirty="0" smtClean="0"/>
                        <a:t>Data Pre-processing</a:t>
                      </a:r>
                      <a:endParaRPr lang="en-US" sz="16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p>
                    <a:p>
                      <a:endParaRPr lang="en-US" dirty="0"/>
                    </a:p>
                  </a:txBody>
                  <a:tcPr/>
                </a:tc>
                <a:tc>
                  <a:txBody>
                    <a:bodyPr/>
                    <a:lstStyle/>
                    <a:p>
                      <a:r>
                        <a:rPr lang="en-US" sz="1400" dirty="0" smtClean="0"/>
                        <a:t>=60days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636233">
                <a:tc>
                  <a:txBody>
                    <a:bodyPr/>
                    <a:lstStyle/>
                    <a:p>
                      <a:r>
                        <a:rPr lang="en-US" dirty="0" smtClean="0"/>
                        <a:t>Model Analysis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=19 days</a:t>
                      </a:r>
                    </a:p>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636233">
                <a:tc>
                  <a:txBody>
                    <a:bodyPr/>
                    <a:lstStyle/>
                    <a:p>
                      <a:r>
                        <a:rPr lang="en-US" dirty="0" smtClean="0"/>
                        <a:t>Building Model</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=24 days</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6233">
                <a:tc>
                  <a:txBody>
                    <a:bodyPr/>
                    <a:lstStyle/>
                    <a:p>
                      <a:r>
                        <a:rPr lang="en-US" dirty="0" smtClean="0"/>
                        <a:t>Testing Model</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   </a:t>
                      </a:r>
                      <a:r>
                        <a:rPr lang="en-US" sz="1600" dirty="0" smtClean="0"/>
                        <a:t>=34days</a:t>
                      </a:r>
                      <a:endParaRPr lang="en-US" sz="16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6233">
                <a:tc>
                  <a:txBody>
                    <a:bodyPr/>
                    <a:lstStyle/>
                    <a:p>
                      <a:r>
                        <a:rPr lang="en-US" dirty="0" smtClean="0"/>
                        <a:t>Model Deployment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sz="1600" dirty="0" smtClean="0"/>
                        <a:t>       </a:t>
                      </a:r>
                      <a:r>
                        <a:rPr lang="en-US" sz="1400" dirty="0" smtClean="0"/>
                        <a:t>=48days</a:t>
                      </a:r>
                      <a:endParaRPr lang="en-US" sz="14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623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6"/>
          <p:cNvSpPr/>
          <p:nvPr/>
        </p:nvSpPr>
        <p:spPr>
          <a:xfrm>
            <a:off x="2053882" y="2419643"/>
            <a:ext cx="2532185" cy="4220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                     </a:t>
            </a:r>
            <a:r>
              <a:rPr lang="en-US" dirty="0" smtClean="0">
                <a:solidFill>
                  <a:srgbClr val="00B0F0"/>
                </a:solidFill>
              </a:rPr>
              <a:t>-</a:t>
            </a:r>
            <a:r>
              <a:rPr lang="en-US" dirty="0" smtClean="0">
                <a:solidFill>
                  <a:srgbClr val="FF0000"/>
                </a:solidFill>
              </a:rPr>
              <a:t>31 Mar</a:t>
            </a:r>
            <a:endParaRPr lang="en-US" dirty="0">
              <a:solidFill>
                <a:srgbClr val="FF0000"/>
              </a:solidFill>
            </a:endParaRPr>
          </a:p>
        </p:txBody>
      </p:sp>
      <p:sp>
        <p:nvSpPr>
          <p:cNvPr id="8" name="Rectangle 7"/>
          <p:cNvSpPr/>
          <p:nvPr/>
        </p:nvSpPr>
        <p:spPr>
          <a:xfrm>
            <a:off x="3191021" y="3022209"/>
            <a:ext cx="1943687" cy="4384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15 Feb-15 Apr</a:t>
            </a:r>
            <a:endParaRPr lang="en-US" dirty="0">
              <a:solidFill>
                <a:srgbClr val="FF0000"/>
              </a:solidFill>
            </a:endParaRPr>
          </a:p>
        </p:txBody>
      </p:sp>
      <p:sp>
        <p:nvSpPr>
          <p:cNvPr id="9" name="Rectangle 8"/>
          <p:cNvSpPr/>
          <p:nvPr/>
        </p:nvSpPr>
        <p:spPr>
          <a:xfrm>
            <a:off x="5134709" y="3641187"/>
            <a:ext cx="773722" cy="5228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16Apr-5May</a:t>
            </a:r>
            <a:endParaRPr lang="en-US" sz="1400" dirty="0">
              <a:solidFill>
                <a:srgbClr val="FF0000"/>
              </a:solidFill>
            </a:endParaRPr>
          </a:p>
        </p:txBody>
      </p:sp>
      <p:sp>
        <p:nvSpPr>
          <p:cNvPr id="10" name="Rectangle 9"/>
          <p:cNvSpPr/>
          <p:nvPr/>
        </p:nvSpPr>
        <p:spPr>
          <a:xfrm>
            <a:off x="5908432" y="4344572"/>
            <a:ext cx="900332" cy="4665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6May-30May</a:t>
            </a:r>
            <a:endParaRPr lang="en-US" dirty="0">
              <a:solidFill>
                <a:srgbClr val="FF0000"/>
              </a:solidFill>
            </a:endParaRPr>
          </a:p>
        </p:txBody>
      </p:sp>
      <p:sp>
        <p:nvSpPr>
          <p:cNvPr id="11" name="Rectangle 10"/>
          <p:cNvSpPr/>
          <p:nvPr/>
        </p:nvSpPr>
        <p:spPr>
          <a:xfrm>
            <a:off x="6822832" y="4941058"/>
            <a:ext cx="1575579" cy="4665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1Jun-5July</a:t>
            </a:r>
            <a:endParaRPr lang="en-US" dirty="0">
              <a:solidFill>
                <a:srgbClr val="FF0000"/>
              </a:solidFill>
            </a:endParaRPr>
          </a:p>
        </p:txBody>
      </p:sp>
      <p:sp>
        <p:nvSpPr>
          <p:cNvPr id="12" name="Rectangle 11"/>
          <p:cNvSpPr/>
          <p:nvPr/>
        </p:nvSpPr>
        <p:spPr>
          <a:xfrm>
            <a:off x="8398411" y="5594252"/>
            <a:ext cx="1350500" cy="4665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6July-23Aug</a:t>
            </a:r>
            <a:endParaRPr lang="en-US" dirty="0">
              <a:solidFill>
                <a:srgbClr val="FF0000"/>
              </a:solidFill>
            </a:endParaRPr>
          </a:p>
        </p:txBody>
      </p:sp>
      <p:sp>
        <p:nvSpPr>
          <p:cNvPr id="13" name="Rectangle 12"/>
          <p:cNvSpPr/>
          <p:nvPr/>
        </p:nvSpPr>
        <p:spPr>
          <a:xfrm>
            <a:off x="2053882" y="2419643"/>
            <a:ext cx="1137139" cy="4220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 Jan</a:t>
            </a:r>
            <a:endParaRPr lang="en-US" dirty="0"/>
          </a:p>
        </p:txBody>
      </p:sp>
      <p:sp>
        <p:nvSpPr>
          <p:cNvPr id="14" name="Title 1"/>
          <p:cNvSpPr>
            <a:spLocks noGrp="1"/>
          </p:cNvSpPr>
          <p:nvPr>
            <p:ph type="title"/>
          </p:nvPr>
        </p:nvSpPr>
        <p:spPr>
          <a:xfrm>
            <a:off x="125436" y="202198"/>
            <a:ext cx="4037428" cy="852880"/>
          </a:xfrm>
        </p:spPr>
        <p:txBody>
          <a:bodyPr>
            <a:normAutofit/>
          </a:bodyPr>
          <a:lstStyle/>
          <a:p>
            <a:r>
              <a:rPr lang="en-US" sz="2800" b="1" dirty="0">
                <a:solidFill>
                  <a:schemeClr val="tx1"/>
                </a:solidFill>
              </a:rPr>
              <a:t>Gantt Chart</a:t>
            </a: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837332" y="1"/>
            <a:ext cx="1354667" cy="1392701"/>
          </a:xfrm>
          <a:prstGeom prst="rect">
            <a:avLst/>
          </a:prstGeom>
        </p:spPr>
      </p:pic>
      <p:sp>
        <p:nvSpPr>
          <p:cNvPr id="16" name="Rectangle 15"/>
          <p:cNvSpPr/>
          <p:nvPr/>
        </p:nvSpPr>
        <p:spPr>
          <a:xfrm>
            <a:off x="267286" y="6344529"/>
            <a:ext cx="1406769" cy="281354"/>
          </a:xfrm>
          <a:prstGeom prst="rect">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Incomplete</a:t>
            </a:r>
            <a:endParaRPr lang="en-US" dirty="0">
              <a:solidFill>
                <a:srgbClr val="FF0000"/>
              </a:solidFill>
            </a:endParaRPr>
          </a:p>
        </p:txBody>
      </p:sp>
      <p:sp>
        <p:nvSpPr>
          <p:cNvPr id="17" name="Rectangle 16"/>
          <p:cNvSpPr/>
          <p:nvPr/>
        </p:nvSpPr>
        <p:spPr>
          <a:xfrm>
            <a:off x="2144150" y="6344529"/>
            <a:ext cx="1406769" cy="28135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complete</a:t>
            </a:r>
            <a:endParaRPr lang="en-US" dirty="0">
              <a:solidFill>
                <a:srgbClr val="FF0000"/>
              </a:solidFill>
            </a:endParaRPr>
          </a:p>
        </p:txBody>
      </p:sp>
      <p:sp>
        <p:nvSpPr>
          <p:cNvPr id="18" name="Rectangle 17"/>
          <p:cNvSpPr/>
          <p:nvPr/>
        </p:nvSpPr>
        <p:spPr>
          <a:xfrm>
            <a:off x="4021014" y="6344529"/>
            <a:ext cx="1887417" cy="281354"/>
          </a:xfrm>
          <a:prstGeom prst="rect">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 started</a:t>
            </a:r>
            <a:endParaRPr lang="en-US" dirty="0">
              <a:solidFill>
                <a:srgbClr val="FF0000"/>
              </a:solidFill>
            </a:endParaRPr>
          </a:p>
        </p:txBody>
      </p:sp>
    </p:spTree>
    <p:extLst>
      <p:ext uri="{BB962C8B-B14F-4D97-AF65-F5344CB8AC3E}">
        <p14:creationId xmlns="" xmlns:p14="http://schemas.microsoft.com/office/powerpoint/2010/main" val="2199493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957320" cy="1021497"/>
          </a:xfrm>
        </p:spPr>
        <p:txBody>
          <a:bodyPr>
            <a:normAutofit/>
          </a:bodyPr>
          <a:lstStyle/>
          <a:p>
            <a:r>
              <a:rPr lang="en-US" sz="2800" b="1" dirty="0">
                <a:solidFill>
                  <a:schemeClr val="tx1"/>
                </a:solidFill>
              </a:rPr>
              <a:t>Budget</a:t>
            </a:r>
          </a:p>
        </p:txBody>
      </p:sp>
      <p:graphicFrame>
        <p:nvGraphicFramePr>
          <p:cNvPr id="3" name="Table 2"/>
          <p:cNvGraphicFramePr>
            <a:graphicFrameLocks noGrp="1"/>
          </p:cNvGraphicFramePr>
          <p:nvPr>
            <p:extLst>
              <p:ext uri="{D42A27DB-BD31-4B8C-83A1-F6EECF244321}">
                <p14:modId xmlns="" xmlns:p14="http://schemas.microsoft.com/office/powerpoint/2010/main" val="1093578431"/>
              </p:ext>
            </p:extLst>
          </p:nvPr>
        </p:nvGraphicFramePr>
        <p:xfrm>
          <a:off x="1398715" y="2539998"/>
          <a:ext cx="9454896" cy="2646728"/>
        </p:xfrm>
        <a:graphic>
          <a:graphicData uri="http://schemas.openxmlformats.org/drawingml/2006/table">
            <a:tbl>
              <a:tblPr firstRow="1" lastCol="1" bandRow="1">
                <a:tableStyleId>{5C22544A-7EE6-4342-B048-85BDC9FD1C3A}</a:tableStyleId>
              </a:tblPr>
              <a:tblGrid>
                <a:gridCol w="711008">
                  <a:extLst>
                    <a:ext uri="{9D8B030D-6E8A-4147-A177-3AD203B41FA5}">
                      <a16:colId xmlns="" xmlns:a16="http://schemas.microsoft.com/office/drawing/2014/main" val="3702361165"/>
                    </a:ext>
                  </a:extLst>
                </a:gridCol>
                <a:gridCol w="6291288">
                  <a:extLst>
                    <a:ext uri="{9D8B030D-6E8A-4147-A177-3AD203B41FA5}">
                      <a16:colId xmlns="" xmlns:a16="http://schemas.microsoft.com/office/drawing/2014/main" val="2984923577"/>
                    </a:ext>
                  </a:extLst>
                </a:gridCol>
                <a:gridCol w="2452600">
                  <a:extLst>
                    <a:ext uri="{9D8B030D-6E8A-4147-A177-3AD203B41FA5}">
                      <a16:colId xmlns="" xmlns:a16="http://schemas.microsoft.com/office/drawing/2014/main" val="351990692"/>
                    </a:ext>
                  </a:extLst>
                </a:gridCol>
              </a:tblGrid>
              <a:tr h="485093">
                <a:tc>
                  <a:txBody>
                    <a:bodyPr/>
                    <a:lstStyle/>
                    <a:p>
                      <a:pPr marL="0" marR="2693035" indent="0" algn="just">
                        <a:lnSpc>
                          <a:spcPct val="112000"/>
                        </a:lnSpc>
                        <a:spcBef>
                          <a:spcPts val="0"/>
                        </a:spcBef>
                        <a:spcAft>
                          <a:spcPts val="0"/>
                        </a:spcAft>
                        <a:tabLst>
                          <a:tab pos="175895" algn="l"/>
                        </a:tabLst>
                      </a:pPr>
                      <a:r>
                        <a:rPr lang="en-US" sz="2400">
                          <a:effectLst/>
                        </a:rPr>
                        <a:t>1</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Create dataset (Gathering Data, Data preparation, Data Wrangling, Analyses data)</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dirty="0">
                          <a:effectLst/>
                        </a:rPr>
                        <a:t>10000/= </a:t>
                      </a:r>
                      <a:r>
                        <a:rPr lang="en-US" sz="2400" dirty="0" err="1">
                          <a:effectLst/>
                        </a:rPr>
                        <a:t>tk</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697220438"/>
                  </a:ext>
                </a:extLst>
              </a:tr>
              <a:tr h="485093">
                <a:tc>
                  <a:txBody>
                    <a:bodyPr/>
                    <a:lstStyle/>
                    <a:p>
                      <a:pPr marL="0" marR="2693035" indent="0" algn="just">
                        <a:lnSpc>
                          <a:spcPct val="112000"/>
                        </a:lnSpc>
                        <a:spcBef>
                          <a:spcPts val="0"/>
                        </a:spcBef>
                        <a:spcAft>
                          <a:spcPts val="0"/>
                        </a:spcAft>
                        <a:tabLst>
                          <a:tab pos="175895" algn="l"/>
                        </a:tabLst>
                      </a:pPr>
                      <a:r>
                        <a:rPr lang="en-US" sz="2400">
                          <a:effectLst/>
                        </a:rPr>
                        <a:t>2</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dirty="0">
                          <a:effectLst/>
                        </a:rPr>
                        <a:t>Train the model </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50000/= tk</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927896283"/>
                  </a:ext>
                </a:extLst>
              </a:tr>
              <a:tr h="485093">
                <a:tc>
                  <a:txBody>
                    <a:bodyPr/>
                    <a:lstStyle/>
                    <a:p>
                      <a:pPr marL="0" marR="2693035" indent="0" algn="just">
                        <a:lnSpc>
                          <a:spcPct val="112000"/>
                        </a:lnSpc>
                        <a:spcBef>
                          <a:spcPts val="0"/>
                        </a:spcBef>
                        <a:spcAft>
                          <a:spcPts val="0"/>
                        </a:spcAft>
                        <a:tabLst>
                          <a:tab pos="175895" algn="l"/>
                        </a:tabLst>
                      </a:pPr>
                      <a:r>
                        <a:rPr lang="en-US" sz="2400">
                          <a:effectLst/>
                        </a:rPr>
                        <a:t>3</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Test the model</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40000/= tk</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09039302"/>
                  </a:ext>
                </a:extLst>
              </a:tr>
              <a:tr h="485093">
                <a:tc>
                  <a:txBody>
                    <a:bodyPr/>
                    <a:lstStyle/>
                    <a:p>
                      <a:pPr marL="0" marR="2693035" indent="0" algn="just">
                        <a:lnSpc>
                          <a:spcPct val="112000"/>
                        </a:lnSpc>
                        <a:spcBef>
                          <a:spcPts val="0"/>
                        </a:spcBef>
                        <a:spcAft>
                          <a:spcPts val="0"/>
                        </a:spcAft>
                        <a:tabLst>
                          <a:tab pos="175895" algn="l"/>
                        </a:tabLst>
                      </a:pPr>
                      <a:r>
                        <a:rPr lang="en-US" sz="2400">
                          <a:effectLst/>
                        </a:rPr>
                        <a:t>4</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Computer for development </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2400">
                          <a:effectLst/>
                        </a:rPr>
                        <a:t>100000/=tk</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374309567"/>
                  </a:ext>
                </a:extLst>
              </a:tr>
              <a:tr h="459929">
                <a:tc gridSpan="2">
                  <a:txBody>
                    <a:bodyPr/>
                    <a:lstStyle/>
                    <a:p>
                      <a:pPr marL="7620" marR="0" indent="-6350" algn="r">
                        <a:spcBef>
                          <a:spcPts val="0"/>
                        </a:spcBef>
                        <a:spcAft>
                          <a:spcPts val="0"/>
                        </a:spcAft>
                      </a:pPr>
                      <a:r>
                        <a:rPr lang="en-US" sz="2400">
                          <a:effectLst/>
                        </a:rPr>
                        <a:t>Total=</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7620" marR="0" indent="-6350" algn="just">
                        <a:spcBef>
                          <a:spcPts val="0"/>
                        </a:spcBef>
                        <a:spcAft>
                          <a:spcPts val="0"/>
                        </a:spcAft>
                      </a:pPr>
                      <a:r>
                        <a:rPr lang="en-US" sz="2400" dirty="0">
                          <a:effectLst/>
                        </a:rPr>
                        <a:t>200000/=</a:t>
                      </a:r>
                      <a:r>
                        <a:rPr lang="en-US" sz="2400" dirty="0" err="1">
                          <a:effectLst/>
                        </a:rPr>
                        <a:t>tk</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282448525"/>
                  </a:ext>
                </a:extLst>
              </a:tr>
            </a:tbl>
          </a:graphicData>
        </a:graphic>
      </p:graphicFrame>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
            <a:ext cx="1702526" cy="1765300"/>
          </a:xfrm>
          <a:prstGeom prst="rect">
            <a:avLst/>
          </a:prstGeom>
        </p:spPr>
      </p:pic>
      <p:sp>
        <p:nvSpPr>
          <p:cNvPr id="5" name="Slide Number Placeholder 4"/>
          <p:cNvSpPr>
            <a:spLocks noGrp="1"/>
          </p:cNvSpPr>
          <p:nvPr>
            <p:ph type="sldNum" sz="quarter" idx="12"/>
          </p:nvPr>
        </p:nvSpPr>
        <p:spPr/>
        <p:txBody>
          <a:bodyPr/>
          <a:lstStyle/>
          <a:p>
            <a:fld id="{3A3C6888-D4AC-45DD-8CC1-FA5CCE7C7348}" type="slidenum">
              <a:rPr lang="en-US" smtClean="0"/>
              <a:pPr/>
              <a:t>24</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1696291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957320" cy="1021497"/>
          </a:xfrm>
        </p:spPr>
        <p:txBody>
          <a:bodyPr>
            <a:normAutofit/>
          </a:bodyPr>
          <a:lstStyle/>
          <a:p>
            <a:r>
              <a:rPr lang="en-US" sz="2800" b="1" dirty="0">
                <a:solidFill>
                  <a:schemeClr val="tx1"/>
                </a:solidFill>
              </a:rPr>
              <a:t>Scope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
            <a:ext cx="1702526" cy="1765300"/>
          </a:xfrm>
          <a:prstGeom prst="rect">
            <a:avLst/>
          </a:prstGeom>
        </p:spPr>
      </p:pic>
      <p:sp>
        <p:nvSpPr>
          <p:cNvPr id="5" name="TextBox 4"/>
          <p:cNvSpPr txBox="1"/>
          <p:nvPr/>
        </p:nvSpPr>
        <p:spPr>
          <a:xfrm>
            <a:off x="1943100" y="3175000"/>
            <a:ext cx="8204200"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The system will present at doctor assistant.</a:t>
            </a:r>
          </a:p>
          <a:p>
            <a:pPr marL="285750" indent="-285750">
              <a:buFont typeface="Wingdings" panose="05000000000000000000" pitchFamily="2" charset="2"/>
              <a:buChar char="v"/>
            </a:pPr>
            <a:r>
              <a:rPr lang="en-US" sz="2400" dirty="0"/>
              <a:t>The user can check his/her diagnose at home.</a:t>
            </a:r>
          </a:p>
          <a:p>
            <a:pPr marL="285750" indent="-285750">
              <a:buFont typeface="Wingdings" panose="05000000000000000000" pitchFamily="2" charset="2"/>
              <a:buChar char="v"/>
            </a:pPr>
            <a:r>
              <a:rPr lang="en-US" sz="2400" dirty="0"/>
              <a:t>It also helps in medical health research.</a:t>
            </a:r>
          </a:p>
        </p:txBody>
      </p:sp>
      <p:sp>
        <p:nvSpPr>
          <p:cNvPr id="3" name="Slide Number Placeholder 2"/>
          <p:cNvSpPr>
            <a:spLocks noGrp="1"/>
          </p:cNvSpPr>
          <p:nvPr>
            <p:ph type="sldNum" sz="quarter" idx="12"/>
          </p:nvPr>
        </p:nvSpPr>
        <p:spPr/>
        <p:txBody>
          <a:bodyPr/>
          <a:lstStyle/>
          <a:p>
            <a:fld id="{3A3C6888-D4AC-45DD-8CC1-FA5CCE7C7348}" type="slidenum">
              <a:rPr lang="en-US" smtClean="0"/>
              <a:pPr/>
              <a:t>25</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1562502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601720" cy="1732697"/>
          </a:xfrm>
        </p:spPr>
        <p:txBody>
          <a:bodyPr>
            <a:normAutofit/>
          </a:bodyPr>
          <a:lstStyle/>
          <a:p>
            <a:r>
              <a:rPr lang="en-US" sz="2800" b="1" dirty="0">
                <a:solidFill>
                  <a:schemeClr val="tx1"/>
                </a:solidFill>
              </a:rPr>
              <a:t>Benefits</a:t>
            </a:r>
            <a:r>
              <a:rPr lang="en-US" sz="2800" b="1" dirty="0">
                <a:solidFill>
                  <a:srgbClr val="FF0000"/>
                </a:solidFill>
              </a:rPr>
              <a:t> </a:t>
            </a:r>
            <a:br>
              <a:rPr lang="en-US" sz="2800" b="1" dirty="0">
                <a:solidFill>
                  <a:srgbClr val="FF0000"/>
                </a:solidFill>
              </a:rPr>
            </a:br>
            <a:endParaRPr lang="en-US" sz="2800" b="1" dirty="0">
              <a:solidFill>
                <a:srgbClr val="FF0000"/>
              </a:solidFill>
            </a:endParaRPr>
          </a:p>
        </p:txBody>
      </p:sp>
      <p:sp>
        <p:nvSpPr>
          <p:cNvPr id="3" name="TextBox 2"/>
          <p:cNvSpPr txBox="1"/>
          <p:nvPr/>
        </p:nvSpPr>
        <p:spPr>
          <a:xfrm>
            <a:off x="2222500" y="2895600"/>
            <a:ext cx="8204200" cy="1569660"/>
          </a:xfrm>
          <a:prstGeom prst="rect">
            <a:avLst/>
          </a:prstGeom>
          <a:noFill/>
        </p:spPr>
        <p:txBody>
          <a:bodyPr wrap="square" rtlCol="0">
            <a:spAutoFit/>
          </a:bodyPr>
          <a:lstStyle/>
          <a:p>
            <a:pPr marL="285750" lvl="0" indent="-285750">
              <a:buFont typeface="Wingdings" panose="05000000000000000000" pitchFamily="2" charset="2"/>
              <a:buChar char="v"/>
            </a:pPr>
            <a:r>
              <a:rPr lang="en-US" sz="2400" dirty="0"/>
              <a:t>The number of test should be reduced.</a:t>
            </a:r>
          </a:p>
          <a:p>
            <a:pPr marL="285750" lvl="0" indent="-285750">
              <a:buFont typeface="Wingdings" panose="05000000000000000000" pitchFamily="2" charset="2"/>
              <a:buChar char="v"/>
            </a:pPr>
            <a:r>
              <a:rPr lang="en-US" sz="2400" dirty="0"/>
              <a:t>The reduced test plays an important role in time and cost.</a:t>
            </a:r>
          </a:p>
          <a:p>
            <a:pPr marL="285750" lvl="0" indent="-285750">
              <a:buFont typeface="Wingdings" panose="05000000000000000000" pitchFamily="2" charset="2"/>
              <a:buChar char="v"/>
            </a:pPr>
            <a:r>
              <a:rPr lang="en-US" sz="2400" dirty="0"/>
              <a:t>In early the ability to diagnose diabetes plays a vital role for the patients treatment process.</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
        <p:nvSpPr>
          <p:cNvPr id="5" name="Slide Number Placeholder 4"/>
          <p:cNvSpPr>
            <a:spLocks noGrp="1"/>
          </p:cNvSpPr>
          <p:nvPr>
            <p:ph type="sldNum" sz="quarter" idx="12"/>
          </p:nvPr>
        </p:nvSpPr>
        <p:spPr/>
        <p:txBody>
          <a:bodyPr/>
          <a:lstStyle/>
          <a:p>
            <a:fld id="{3A3C6888-D4AC-45DD-8CC1-FA5CCE7C7348}" type="slidenum">
              <a:rPr lang="en-US" smtClean="0"/>
              <a:pPr/>
              <a:t>26</a:t>
            </a:fld>
            <a:endParaRPr lang="en-US"/>
          </a:p>
        </p:txBody>
      </p:sp>
      <p:sp>
        <p:nvSpPr>
          <p:cNvPr id="6" name="Footer Placeholder 5"/>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3485944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4968669" cy="1374772"/>
          </a:xfrm>
        </p:spPr>
        <p:txBody>
          <a:bodyPr>
            <a:normAutofit/>
          </a:bodyPr>
          <a:lstStyle/>
          <a:p>
            <a:r>
              <a:rPr lang="en-US" sz="2800" b="1" dirty="0" smtClean="0">
                <a:solidFill>
                  <a:schemeClr val="tx1"/>
                </a:solidFill>
              </a:rPr>
              <a:t>Methodology</a:t>
            </a:r>
            <a:r>
              <a:rPr lang="en-US" sz="2800" b="1" dirty="0" smtClean="0">
                <a:solidFill>
                  <a:srgbClr val="FF0000"/>
                </a:solidFill>
              </a:rPr>
              <a:t> </a:t>
            </a:r>
            <a:r>
              <a:rPr lang="en-US" sz="2800" b="1" dirty="0">
                <a:solidFill>
                  <a:srgbClr val="FF0000"/>
                </a:solidFill>
              </a:rPr>
              <a:t/>
            </a:r>
            <a:br>
              <a:rPr lang="en-US" sz="2800" b="1" dirty="0">
                <a:solidFill>
                  <a:srgbClr val="FF0000"/>
                </a:solidFill>
              </a:rPr>
            </a:br>
            <a:endParaRPr lang="en-US" sz="28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
        <p:nvSpPr>
          <p:cNvPr id="5" name="Slide Number Placeholder 4"/>
          <p:cNvSpPr>
            <a:spLocks noGrp="1"/>
          </p:cNvSpPr>
          <p:nvPr>
            <p:ph type="sldNum" sz="quarter" idx="12"/>
          </p:nvPr>
        </p:nvSpPr>
        <p:spPr/>
        <p:txBody>
          <a:bodyPr/>
          <a:lstStyle/>
          <a:p>
            <a:fld id="{3A3C6888-D4AC-45DD-8CC1-FA5CCE7C7348}" type="slidenum">
              <a:rPr lang="en-US" smtClean="0"/>
              <a:pPr/>
              <a:t>27</a:t>
            </a:fld>
            <a:endParaRPr lang="en-US"/>
          </a:p>
        </p:txBody>
      </p:sp>
      <p:sp>
        <p:nvSpPr>
          <p:cNvPr id="6" name="Footer Placeholder 5"/>
          <p:cNvSpPr>
            <a:spLocks noGrp="1"/>
          </p:cNvSpPr>
          <p:nvPr>
            <p:ph type="ftr" sz="quarter" idx="11"/>
          </p:nvPr>
        </p:nvSpPr>
        <p:spPr/>
        <p:txBody>
          <a:bodyPr/>
          <a:lstStyle/>
          <a:p>
            <a:r>
              <a:rPr lang="en-US"/>
              <a:t>P2D</a:t>
            </a:r>
          </a:p>
        </p:txBody>
      </p:sp>
      <p:sp>
        <p:nvSpPr>
          <p:cNvPr id="8" name="TextBox 7"/>
          <p:cNvSpPr txBox="1"/>
          <p:nvPr/>
        </p:nvSpPr>
        <p:spPr>
          <a:xfrm>
            <a:off x="4340180" y="1161076"/>
            <a:ext cx="3090929" cy="461665"/>
          </a:xfrm>
          <a:prstGeom prst="rect">
            <a:avLst/>
          </a:prstGeom>
          <a:noFill/>
        </p:spPr>
        <p:txBody>
          <a:bodyPr wrap="square" rtlCol="0">
            <a:spAutoFit/>
          </a:bodyPr>
          <a:lstStyle/>
          <a:p>
            <a:r>
              <a:rPr lang="en-US" sz="2400" dirty="0" smtClean="0"/>
              <a:t>Dataset and Attributes</a:t>
            </a:r>
            <a:endParaRPr lang="en-US" sz="2400" dirty="0"/>
          </a:p>
        </p:txBody>
      </p:sp>
      <p:sp>
        <p:nvSpPr>
          <p:cNvPr id="9" name="TextBox 8"/>
          <p:cNvSpPr txBox="1"/>
          <p:nvPr/>
        </p:nvSpPr>
        <p:spPr>
          <a:xfrm>
            <a:off x="929854" y="1871535"/>
            <a:ext cx="10519757" cy="369332"/>
          </a:xfrm>
          <a:prstGeom prst="rect">
            <a:avLst/>
          </a:prstGeom>
          <a:noFill/>
        </p:spPr>
        <p:txBody>
          <a:bodyPr wrap="square" rtlCol="0">
            <a:spAutoFit/>
          </a:bodyPr>
          <a:lstStyle/>
          <a:p>
            <a:r>
              <a:rPr lang="en-US" dirty="0" smtClean="0"/>
              <a:t>Dataset: </a:t>
            </a:r>
            <a:r>
              <a:rPr lang="en-US" b="1" dirty="0" smtClean="0"/>
              <a:t>“</a:t>
            </a:r>
            <a:r>
              <a:rPr lang="en-US" b="1" dirty="0"/>
              <a:t>Pima Indian </a:t>
            </a:r>
            <a:r>
              <a:rPr lang="en-US" b="1" dirty="0" smtClean="0"/>
              <a:t>Diabetes”</a:t>
            </a:r>
            <a:endParaRPr lang="en-US" dirty="0"/>
          </a:p>
        </p:txBody>
      </p:sp>
      <p:graphicFrame>
        <p:nvGraphicFramePr>
          <p:cNvPr id="10" name="Table 9"/>
          <p:cNvGraphicFramePr>
            <a:graphicFrameLocks noGrp="1"/>
          </p:cNvGraphicFramePr>
          <p:nvPr>
            <p:extLst>
              <p:ext uri="{D42A27DB-BD31-4B8C-83A1-F6EECF244321}">
                <p14:modId xmlns="" xmlns:p14="http://schemas.microsoft.com/office/powerpoint/2010/main" val="3316985178"/>
              </p:ext>
            </p:extLst>
          </p:nvPr>
        </p:nvGraphicFramePr>
        <p:xfrm>
          <a:off x="2001948" y="2630659"/>
          <a:ext cx="8127999" cy="4100387"/>
        </p:xfrm>
        <a:graphic>
          <a:graphicData uri="http://schemas.openxmlformats.org/drawingml/2006/table">
            <a:tbl>
              <a:tblPr firstRow="1" bandRow="1">
                <a:tableStyleId>{5C22544A-7EE6-4342-B048-85BDC9FD1C3A}</a:tableStyleId>
              </a:tblPr>
              <a:tblGrid>
                <a:gridCol w="1076103"/>
                <a:gridCol w="5422005"/>
                <a:gridCol w="1629891"/>
              </a:tblGrid>
              <a:tr h="786986">
                <a:tc>
                  <a:txBody>
                    <a:bodyPr/>
                    <a:lstStyle/>
                    <a:p>
                      <a:r>
                        <a:rPr lang="en-US" dirty="0" smtClean="0"/>
                        <a:t>No.</a:t>
                      </a:r>
                      <a:endParaRPr lang="en-US" dirty="0"/>
                    </a:p>
                  </a:txBody>
                  <a:tcPr/>
                </a:tc>
                <a:tc>
                  <a:txBody>
                    <a:bodyPr/>
                    <a:lstStyle/>
                    <a:p>
                      <a:r>
                        <a:rPr lang="en-US" dirty="0" smtClean="0"/>
                        <a:t>                         Name of Attributes</a:t>
                      </a:r>
                      <a:endParaRPr lang="en-US" dirty="0"/>
                    </a:p>
                  </a:txBody>
                  <a:tcPr/>
                </a:tc>
                <a:tc>
                  <a:txBody>
                    <a:bodyPr/>
                    <a:lstStyle/>
                    <a:p>
                      <a:r>
                        <a:rPr lang="en-US" dirty="0" smtClean="0"/>
                        <a:t>       Type</a:t>
                      </a:r>
                      <a:endParaRPr lang="en-US" dirty="0"/>
                    </a:p>
                  </a:txBody>
                  <a:tcPr/>
                </a:tc>
              </a:tr>
              <a:tr h="747768">
                <a:tc>
                  <a:txBody>
                    <a:bodyPr/>
                    <a:lstStyle/>
                    <a:p>
                      <a:r>
                        <a:rPr lang="en-US" dirty="0" smtClean="0"/>
                        <a:t>1</a:t>
                      </a:r>
                      <a:endParaRPr lang="en-US" dirty="0"/>
                    </a:p>
                  </a:txBody>
                  <a:tcPr/>
                </a:tc>
                <a:tc>
                  <a:txBody>
                    <a:bodyPr/>
                    <a:lstStyle/>
                    <a:p>
                      <a:r>
                        <a:rPr lang="en-US" sz="1800" b="1" kern="1200" dirty="0" smtClean="0">
                          <a:solidFill>
                            <a:schemeClr val="dk1"/>
                          </a:solidFill>
                          <a:effectLst/>
                          <a:latin typeface="+mn-lt"/>
                          <a:ea typeface="+mn-ea"/>
                          <a:cs typeface="+mn-cs"/>
                        </a:rPr>
                        <a:t>Glucose concentration a 2 hours</a:t>
                      </a:r>
                      <a:r>
                        <a:rPr lang="en-US" sz="1800" b="1" kern="1200" baseline="0" dirty="0" smtClean="0">
                          <a:solidFill>
                            <a:schemeClr val="dk1"/>
                          </a:solidFill>
                          <a:effectLst/>
                          <a:latin typeface="+mn-lt"/>
                          <a:ea typeface="+mn-ea"/>
                          <a:cs typeface="+mn-cs"/>
                        </a:rPr>
                        <a:t> in an oral glucose tolerance</a:t>
                      </a:r>
                      <a:endParaRPr lang="en-US" dirty="0"/>
                    </a:p>
                  </a:txBody>
                  <a:tcPr/>
                </a:tc>
                <a:tc>
                  <a:txBody>
                    <a:bodyPr/>
                    <a:lstStyle/>
                    <a:p>
                      <a:r>
                        <a:rPr lang="en-US" dirty="0" smtClean="0"/>
                        <a:t>Numeric</a:t>
                      </a:r>
                      <a:endParaRPr lang="en-US" dirty="0"/>
                    </a:p>
                  </a:txBody>
                  <a:tcPr/>
                </a:tc>
              </a:tr>
              <a:tr h="611601">
                <a:tc>
                  <a:txBody>
                    <a:bodyPr/>
                    <a:lstStyle/>
                    <a:p>
                      <a:r>
                        <a:rPr lang="en-US" dirty="0" smtClean="0"/>
                        <a:t>2</a:t>
                      </a:r>
                      <a:endParaRPr lang="en-US" dirty="0"/>
                    </a:p>
                  </a:txBody>
                  <a:tcPr/>
                </a:tc>
                <a:tc>
                  <a:txBody>
                    <a:bodyPr/>
                    <a:lstStyle/>
                    <a:p>
                      <a:r>
                        <a:rPr lang="en-US" sz="1800" b="1" kern="1200" dirty="0" smtClean="0">
                          <a:solidFill>
                            <a:schemeClr val="dk1"/>
                          </a:solidFill>
                          <a:effectLst/>
                          <a:latin typeface="+mn-lt"/>
                          <a:ea typeface="+mn-ea"/>
                          <a:cs typeface="+mn-cs"/>
                        </a:rPr>
                        <a:t>Diastolic blood pressure</a:t>
                      </a:r>
                      <a:endParaRPr lang="en-US" dirty="0"/>
                    </a:p>
                  </a:txBody>
                  <a:tcPr/>
                </a:tc>
                <a:tc>
                  <a:txBody>
                    <a:bodyPr/>
                    <a:lstStyle/>
                    <a:p>
                      <a:r>
                        <a:rPr lang="en-US" dirty="0" smtClean="0"/>
                        <a:t>Numeric</a:t>
                      </a:r>
                      <a:endParaRPr lang="en-US" dirty="0"/>
                    </a:p>
                  </a:txBody>
                  <a:tcPr/>
                </a:tc>
              </a:tr>
              <a:tr h="611601">
                <a:tc>
                  <a:txBody>
                    <a:bodyPr/>
                    <a:lstStyle/>
                    <a:p>
                      <a:r>
                        <a:rPr lang="en-US" dirty="0" smtClean="0"/>
                        <a:t>3</a:t>
                      </a:r>
                      <a:endParaRPr lang="en-US" dirty="0"/>
                    </a:p>
                  </a:txBody>
                  <a:tcPr/>
                </a:tc>
                <a:tc>
                  <a:txBody>
                    <a:bodyPr/>
                    <a:lstStyle/>
                    <a:p>
                      <a:r>
                        <a:rPr lang="en-US" sz="1800" b="1" kern="1200" dirty="0" smtClean="0">
                          <a:solidFill>
                            <a:schemeClr val="dk1"/>
                          </a:solidFill>
                          <a:effectLst/>
                          <a:latin typeface="+mn-lt"/>
                          <a:ea typeface="+mn-ea"/>
                          <a:cs typeface="+mn-cs"/>
                        </a:rPr>
                        <a:t>Skin Thickness (Triceps skin fold thickness (mm))</a:t>
                      </a:r>
                      <a:endParaRPr lang="en-US" dirty="0"/>
                    </a:p>
                  </a:txBody>
                  <a:tcPr/>
                </a:tc>
                <a:tc>
                  <a:txBody>
                    <a:bodyPr/>
                    <a:lstStyle/>
                    <a:p>
                      <a:r>
                        <a:rPr lang="en-US" dirty="0" smtClean="0"/>
                        <a:t>Numeric</a:t>
                      </a:r>
                      <a:endParaRPr lang="en-US" dirty="0"/>
                    </a:p>
                  </a:txBody>
                  <a:tcPr/>
                </a:tc>
              </a:tr>
              <a:tr h="562019">
                <a:tc>
                  <a:txBody>
                    <a:bodyPr/>
                    <a:lstStyle/>
                    <a:p>
                      <a:r>
                        <a:rPr lang="en-US" dirty="0" smtClean="0"/>
                        <a:t>4</a:t>
                      </a:r>
                      <a:endParaRPr lang="en-US" dirty="0"/>
                    </a:p>
                  </a:txBody>
                  <a:tcPr/>
                </a:tc>
                <a:tc>
                  <a:txBody>
                    <a:bodyPr/>
                    <a:lstStyle/>
                    <a:p>
                      <a:r>
                        <a:rPr lang="en-US" sz="1800" b="1" kern="1200" dirty="0" smtClean="0">
                          <a:solidFill>
                            <a:schemeClr val="dk1"/>
                          </a:solidFill>
                          <a:effectLst/>
                          <a:latin typeface="+mn-lt"/>
                          <a:ea typeface="+mn-ea"/>
                          <a:cs typeface="+mn-cs"/>
                        </a:rPr>
                        <a:t>BMI</a:t>
                      </a:r>
                      <a:endParaRPr lang="en-US" dirty="0"/>
                    </a:p>
                  </a:txBody>
                  <a:tcPr/>
                </a:tc>
                <a:tc>
                  <a:txBody>
                    <a:bodyPr/>
                    <a:lstStyle/>
                    <a:p>
                      <a:r>
                        <a:rPr lang="en-US" dirty="0" smtClean="0"/>
                        <a:t>Numeric</a:t>
                      </a:r>
                      <a:endParaRPr lang="en-US" dirty="0"/>
                    </a:p>
                  </a:txBody>
                  <a:tcPr/>
                </a:tc>
              </a:tr>
              <a:tr h="414652">
                <a:tc>
                  <a:txBody>
                    <a:bodyPr/>
                    <a:lstStyle/>
                    <a:p>
                      <a:r>
                        <a:rPr lang="en-US" dirty="0" smtClean="0"/>
                        <a:t>5</a:t>
                      </a:r>
                      <a:endParaRPr lang="en-US" dirty="0"/>
                    </a:p>
                  </a:txBody>
                  <a:tcPr>
                    <a:lnB w="12700" cap="flat" cmpd="sng" algn="ctr">
                      <a:solidFill>
                        <a:schemeClr val="tx1"/>
                      </a:solidFill>
                      <a:prstDash val="solid"/>
                      <a:round/>
                      <a:headEnd type="none" w="med" len="med"/>
                      <a:tailEnd type="none" w="med" len="med"/>
                    </a:lnB>
                  </a:tcPr>
                </a:tc>
                <a:tc>
                  <a:txBody>
                    <a:bodyPr/>
                    <a:lstStyle/>
                    <a:p>
                      <a:r>
                        <a:rPr lang="en-US" b="1" dirty="0" smtClean="0"/>
                        <a:t>Age</a:t>
                      </a:r>
                      <a:endParaRPr lang="en-US" b="1" dirty="0"/>
                    </a:p>
                  </a:txBody>
                  <a:tcPr>
                    <a:lnB w="12700" cap="flat" cmpd="sng" algn="ctr">
                      <a:solidFill>
                        <a:schemeClr val="tx1"/>
                      </a:solidFill>
                      <a:prstDash val="solid"/>
                      <a:round/>
                      <a:headEnd type="none" w="med" len="med"/>
                      <a:tailEnd type="none" w="med" len="med"/>
                    </a:lnB>
                  </a:tcPr>
                </a:tc>
                <a:tc>
                  <a:txBody>
                    <a:bodyPr/>
                    <a:lstStyle/>
                    <a:p>
                      <a:r>
                        <a:rPr lang="en-US" dirty="0" smtClean="0"/>
                        <a:t>Numeric</a:t>
                      </a:r>
                      <a:endParaRPr lang="en-US" dirty="0"/>
                    </a:p>
                  </a:txBody>
                  <a:tcPr>
                    <a:lnB w="12700" cap="flat" cmpd="sng" algn="ctr">
                      <a:solidFill>
                        <a:schemeClr val="tx1"/>
                      </a:solidFill>
                      <a:prstDash val="solid"/>
                      <a:round/>
                      <a:headEnd type="none" w="med" len="med"/>
                      <a:tailEnd type="none" w="med" len="med"/>
                    </a:lnB>
                  </a:tcPr>
                </a:tc>
              </a:tr>
              <a:tr h="305801">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tcPr>
                </a:tc>
                <a:tc>
                  <a:txBody>
                    <a:bodyPr/>
                    <a:lstStyle/>
                    <a:p>
                      <a:r>
                        <a:rPr lang="en-US" b="1" dirty="0" smtClean="0"/>
                        <a:t>Diabetes</a:t>
                      </a:r>
                      <a:endParaRPr lang="en-US" b="1"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Numeric</a:t>
                      </a:r>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 xmlns:p14="http://schemas.microsoft.com/office/powerpoint/2010/main" val="2157625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28</a:t>
            </a:fld>
            <a:endParaRPr lang="en-US"/>
          </a:p>
        </p:txBody>
      </p:sp>
      <p:pic>
        <p:nvPicPr>
          <p:cNvPr id="5" name="Picture 4"/>
          <p:cNvPicPr>
            <a:picLocks noChangeAspect="1"/>
          </p:cNvPicPr>
          <p:nvPr/>
        </p:nvPicPr>
        <p:blipFill>
          <a:blip r:embed="rId2"/>
          <a:stretch>
            <a:fillRect/>
          </a:stretch>
        </p:blipFill>
        <p:spPr>
          <a:xfrm>
            <a:off x="2422886" y="1855095"/>
            <a:ext cx="6899760" cy="4165176"/>
          </a:xfrm>
          <a:prstGeom prst="rect">
            <a:avLst/>
          </a:prstGeom>
        </p:spPr>
      </p:pic>
      <p:sp>
        <p:nvSpPr>
          <p:cNvPr id="7" name="TextBox 6"/>
          <p:cNvSpPr txBox="1"/>
          <p:nvPr/>
        </p:nvSpPr>
        <p:spPr>
          <a:xfrm>
            <a:off x="4108360" y="811369"/>
            <a:ext cx="3528812" cy="461665"/>
          </a:xfrm>
          <a:prstGeom prst="rect">
            <a:avLst/>
          </a:prstGeom>
          <a:noFill/>
        </p:spPr>
        <p:txBody>
          <a:bodyPr wrap="square" rtlCol="0">
            <a:spAutoFit/>
          </a:bodyPr>
          <a:lstStyle/>
          <a:p>
            <a:r>
              <a:rPr lang="en-US" sz="2400" b="1" dirty="0" smtClean="0"/>
              <a:t>Sample Dataset</a:t>
            </a:r>
            <a:endParaRPr lang="en-US" sz="2400" b="1"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64355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29</a:t>
            </a:fld>
            <a:endParaRPr lang="en-US"/>
          </a:p>
        </p:txBody>
      </p:sp>
      <p:pic>
        <p:nvPicPr>
          <p:cNvPr id="5" name="Picture 4"/>
          <p:cNvPicPr/>
          <p:nvPr/>
        </p:nvPicPr>
        <p:blipFill>
          <a:blip r:embed="rId2"/>
          <a:stretch>
            <a:fillRect/>
          </a:stretch>
        </p:blipFill>
        <p:spPr>
          <a:xfrm>
            <a:off x="241470" y="2168029"/>
            <a:ext cx="5193415" cy="3572684"/>
          </a:xfrm>
          <a:prstGeom prst="rect">
            <a:avLst/>
          </a:prstGeom>
        </p:spPr>
      </p:pic>
      <p:pic>
        <p:nvPicPr>
          <p:cNvPr id="6" name="Picture 5"/>
          <p:cNvPicPr/>
          <p:nvPr/>
        </p:nvPicPr>
        <p:blipFill>
          <a:blip r:embed="rId3"/>
          <a:stretch>
            <a:fillRect/>
          </a:stretch>
        </p:blipFill>
        <p:spPr>
          <a:xfrm>
            <a:off x="6386830" y="2574845"/>
            <a:ext cx="5424170" cy="3709115"/>
          </a:xfrm>
          <a:prstGeom prst="rect">
            <a:avLst/>
          </a:prstGeom>
        </p:spPr>
      </p:pic>
      <p:pic>
        <p:nvPicPr>
          <p:cNvPr id="7" name="Picture 6"/>
          <p:cNvPicPr/>
          <p:nvPr/>
        </p:nvPicPr>
        <p:blipFill>
          <a:blip r:embed="rId4"/>
          <a:stretch>
            <a:fillRect/>
          </a:stretch>
        </p:blipFill>
        <p:spPr>
          <a:xfrm>
            <a:off x="5998326" y="1815922"/>
            <a:ext cx="5424170" cy="704215"/>
          </a:xfrm>
          <a:prstGeom prst="rect">
            <a:avLst/>
          </a:prstGeom>
        </p:spPr>
      </p:pic>
      <p:sp>
        <p:nvSpPr>
          <p:cNvPr id="8" name="TextBox 7"/>
          <p:cNvSpPr txBox="1"/>
          <p:nvPr/>
        </p:nvSpPr>
        <p:spPr>
          <a:xfrm>
            <a:off x="4494728" y="758429"/>
            <a:ext cx="3477296" cy="461665"/>
          </a:xfrm>
          <a:prstGeom prst="rect">
            <a:avLst/>
          </a:prstGeom>
          <a:noFill/>
        </p:spPr>
        <p:txBody>
          <a:bodyPr wrap="square" rtlCol="0">
            <a:spAutoFit/>
          </a:bodyPr>
          <a:lstStyle/>
          <a:p>
            <a:r>
              <a:rPr lang="en-US" sz="2400" b="1" dirty="0" smtClean="0"/>
              <a:t>Data Cleaning</a:t>
            </a:r>
            <a:endParaRPr lang="en-US" sz="2400" b="1" dirty="0"/>
          </a:p>
        </p:txBody>
      </p:sp>
      <p:pic>
        <p:nvPicPr>
          <p:cNvPr id="9" name="Picture 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3134114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245581"/>
            <a:ext cx="9556595" cy="1361150"/>
          </a:xfrm>
        </p:spPr>
        <p:txBody>
          <a:bodyPr/>
          <a:lstStyle/>
          <a:p>
            <a:pPr algn="ctr"/>
            <a:r>
              <a:rPr lang="en-US" b="1" dirty="0"/>
              <a:t>Problem statement </a:t>
            </a:r>
          </a:p>
        </p:txBody>
      </p:sp>
      <p:sp>
        <p:nvSpPr>
          <p:cNvPr id="5" name="Footer Placeholder 4"/>
          <p:cNvSpPr>
            <a:spLocks noGrp="1"/>
          </p:cNvSpPr>
          <p:nvPr>
            <p:ph type="ftr" sz="quarter" idx="11"/>
          </p:nvPr>
        </p:nvSpPr>
        <p:spPr/>
        <p:txBody>
          <a:bodyPr/>
          <a:lstStyle/>
          <a:p>
            <a:r>
              <a:rPr lang="en-US"/>
              <a:t>P2D</a:t>
            </a:r>
          </a:p>
        </p:txBody>
      </p:sp>
      <p:sp>
        <p:nvSpPr>
          <p:cNvPr id="6" name="Slide Number Placeholder 5"/>
          <p:cNvSpPr>
            <a:spLocks noGrp="1"/>
          </p:cNvSpPr>
          <p:nvPr>
            <p:ph type="sldNum" sz="quarter" idx="12"/>
          </p:nvPr>
        </p:nvSpPr>
        <p:spPr/>
        <p:txBody>
          <a:bodyPr/>
          <a:lstStyle/>
          <a:p>
            <a:fld id="{3A3C6888-D4AC-45DD-8CC1-FA5CCE7C7348}" type="slidenum">
              <a:rPr lang="en-US" smtClean="0"/>
              <a:pPr/>
              <a:t>3</a:t>
            </a:fld>
            <a:endParaRPr lang="en-US"/>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95238" y="1577053"/>
            <a:ext cx="7149208" cy="498744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30</a:t>
            </a:fld>
            <a:endParaRPr lang="en-US"/>
          </a:p>
        </p:txBody>
      </p:sp>
      <p:sp>
        <p:nvSpPr>
          <p:cNvPr id="5" name="TextBox 4"/>
          <p:cNvSpPr txBox="1"/>
          <p:nvPr/>
        </p:nvSpPr>
        <p:spPr>
          <a:xfrm>
            <a:off x="4662152" y="373487"/>
            <a:ext cx="2781837" cy="461665"/>
          </a:xfrm>
          <a:prstGeom prst="rect">
            <a:avLst/>
          </a:prstGeom>
          <a:noFill/>
        </p:spPr>
        <p:txBody>
          <a:bodyPr wrap="square" rtlCol="0">
            <a:spAutoFit/>
          </a:bodyPr>
          <a:lstStyle/>
          <a:p>
            <a:r>
              <a:rPr lang="en-US" sz="2400" b="1" dirty="0"/>
              <a:t>Data Integration</a:t>
            </a:r>
            <a:endParaRPr lang="en-US" sz="2400" dirty="0"/>
          </a:p>
        </p:txBody>
      </p:sp>
      <p:pic>
        <p:nvPicPr>
          <p:cNvPr id="6" name="Picture 5"/>
          <p:cNvPicPr/>
          <p:nvPr/>
        </p:nvPicPr>
        <p:blipFill>
          <a:blip r:embed="rId2"/>
          <a:stretch>
            <a:fillRect/>
          </a:stretch>
        </p:blipFill>
        <p:spPr>
          <a:xfrm>
            <a:off x="6400801" y="1463130"/>
            <a:ext cx="5791200" cy="4435394"/>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847280"/>
            <a:ext cx="6271314" cy="3611294"/>
          </a:xfrm>
          <a:prstGeom prst="rect">
            <a:avLst/>
          </a:prstGeom>
        </p:spPr>
      </p:pic>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489474" y="-12699"/>
            <a:ext cx="1702526" cy="1475829"/>
          </a:xfrm>
          <a:prstGeom prst="rect">
            <a:avLst/>
          </a:prstGeom>
        </p:spPr>
      </p:pic>
    </p:spTree>
    <p:extLst>
      <p:ext uri="{BB962C8B-B14F-4D97-AF65-F5344CB8AC3E}">
        <p14:creationId xmlns="" xmlns:p14="http://schemas.microsoft.com/office/powerpoint/2010/main" val="1727333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31</a:t>
            </a:fld>
            <a:endParaRPr lang="en-US"/>
          </a:p>
        </p:txBody>
      </p:sp>
      <p:sp>
        <p:nvSpPr>
          <p:cNvPr id="5" name="TextBox 4"/>
          <p:cNvSpPr txBox="1"/>
          <p:nvPr/>
        </p:nvSpPr>
        <p:spPr>
          <a:xfrm>
            <a:off x="4172755" y="425003"/>
            <a:ext cx="3219718" cy="830997"/>
          </a:xfrm>
          <a:prstGeom prst="rect">
            <a:avLst/>
          </a:prstGeom>
          <a:noFill/>
        </p:spPr>
        <p:txBody>
          <a:bodyPr wrap="square" rtlCol="0">
            <a:spAutoFit/>
          </a:bodyPr>
          <a:lstStyle/>
          <a:p>
            <a:r>
              <a:rPr lang="en-US" sz="2400" b="1" dirty="0"/>
              <a:t>Missing Data Checking: </a:t>
            </a:r>
            <a:endParaRPr lang="en-US" sz="2400" dirty="0"/>
          </a:p>
          <a:p>
            <a:endParaRPr lang="en-US" sz="2400" dirty="0"/>
          </a:p>
        </p:txBody>
      </p:sp>
      <p:pic>
        <p:nvPicPr>
          <p:cNvPr id="7" name="Picture 6"/>
          <p:cNvPicPr>
            <a:picLocks noChangeAspect="1"/>
          </p:cNvPicPr>
          <p:nvPr/>
        </p:nvPicPr>
        <p:blipFill>
          <a:blip r:embed="rId2"/>
          <a:stretch>
            <a:fillRect/>
          </a:stretch>
        </p:blipFill>
        <p:spPr>
          <a:xfrm>
            <a:off x="1494687" y="1417213"/>
            <a:ext cx="8867775" cy="3276600"/>
          </a:xfrm>
          <a:prstGeom prst="rect">
            <a:avLst/>
          </a:prstGeo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3474112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32</a:t>
            </a:fld>
            <a:endParaRPr lang="en-US"/>
          </a:p>
        </p:txBody>
      </p:sp>
      <p:sp>
        <p:nvSpPr>
          <p:cNvPr id="5" name="TextBox 4"/>
          <p:cNvSpPr txBox="1"/>
          <p:nvPr/>
        </p:nvSpPr>
        <p:spPr>
          <a:xfrm>
            <a:off x="4172755" y="425003"/>
            <a:ext cx="3219718" cy="461665"/>
          </a:xfrm>
          <a:prstGeom prst="rect">
            <a:avLst/>
          </a:prstGeom>
          <a:noFill/>
        </p:spPr>
        <p:txBody>
          <a:bodyPr wrap="square" rtlCol="0">
            <a:spAutoFit/>
          </a:bodyPr>
          <a:lstStyle/>
          <a:p>
            <a:r>
              <a:rPr lang="en-US" sz="2400" b="1" dirty="0"/>
              <a:t>Missing Data Filled up</a:t>
            </a:r>
            <a:endParaRPr lang="en-US" sz="2400"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5379" y="2226305"/>
            <a:ext cx="3685714" cy="2904762"/>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42095" y="1523682"/>
            <a:ext cx="5695238" cy="1857143"/>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142095" y="3678686"/>
            <a:ext cx="6419048" cy="2676190"/>
          </a:xfrm>
          <a:prstGeom prst="rect">
            <a:avLst/>
          </a:prstGeom>
        </p:spPr>
      </p:pic>
      <p:pic>
        <p:nvPicPr>
          <p:cNvPr id="9" name="Picture 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0489474" y="-12699"/>
            <a:ext cx="1702526" cy="1536381"/>
          </a:xfrm>
          <a:prstGeom prst="rect">
            <a:avLst/>
          </a:prstGeom>
        </p:spPr>
      </p:pic>
    </p:spTree>
    <p:extLst>
      <p:ext uri="{BB962C8B-B14F-4D97-AF65-F5344CB8AC3E}">
        <p14:creationId xmlns="" xmlns:p14="http://schemas.microsoft.com/office/powerpoint/2010/main" val="3645079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33</a:t>
            </a:fld>
            <a:endParaRPr lang="en-US"/>
          </a:p>
        </p:txBody>
      </p:sp>
      <p:sp>
        <p:nvSpPr>
          <p:cNvPr id="5" name="TextBox 4"/>
          <p:cNvSpPr txBox="1"/>
          <p:nvPr/>
        </p:nvSpPr>
        <p:spPr>
          <a:xfrm>
            <a:off x="4172755" y="425003"/>
            <a:ext cx="3219718" cy="461665"/>
          </a:xfrm>
          <a:prstGeom prst="rect">
            <a:avLst/>
          </a:prstGeom>
          <a:noFill/>
        </p:spPr>
        <p:txBody>
          <a:bodyPr wrap="square" rtlCol="0">
            <a:spAutoFit/>
          </a:bodyPr>
          <a:lstStyle/>
          <a:p>
            <a:r>
              <a:rPr lang="en-US" sz="2400" b="1" dirty="0" smtClean="0"/>
              <a:t>Data Splitting</a:t>
            </a:r>
            <a:endParaRPr lang="en-US" sz="2400"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07844" y="1656812"/>
            <a:ext cx="7667099" cy="4537925"/>
          </a:xfrm>
          <a:prstGeom prst="rect">
            <a:avLst/>
          </a:prstGeo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spTree>
    <p:extLst>
      <p:ext uri="{BB962C8B-B14F-4D97-AF65-F5344CB8AC3E}">
        <p14:creationId xmlns="" xmlns:p14="http://schemas.microsoft.com/office/powerpoint/2010/main" val="4274887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34</a:t>
            </a:fld>
            <a:endParaRPr lang="en-US"/>
          </a:p>
        </p:txBody>
      </p:sp>
      <p:sp>
        <p:nvSpPr>
          <p:cNvPr id="5" name="TextBox 4"/>
          <p:cNvSpPr txBox="1"/>
          <p:nvPr/>
        </p:nvSpPr>
        <p:spPr>
          <a:xfrm>
            <a:off x="1107583" y="399245"/>
            <a:ext cx="3735349" cy="523220"/>
          </a:xfrm>
          <a:prstGeom prst="rect">
            <a:avLst/>
          </a:prstGeom>
          <a:noFill/>
        </p:spPr>
        <p:txBody>
          <a:bodyPr wrap="square" rtlCol="0">
            <a:spAutoFit/>
          </a:bodyPr>
          <a:lstStyle/>
          <a:p>
            <a:r>
              <a:rPr lang="en-US" sz="2800" b="1" dirty="0" smtClean="0"/>
              <a:t>Results</a:t>
            </a:r>
            <a:endParaRPr lang="en-US" sz="2800" b="1" dirty="0"/>
          </a:p>
        </p:txBody>
      </p:sp>
      <p:sp>
        <p:nvSpPr>
          <p:cNvPr id="7" name="TextBox 6"/>
          <p:cNvSpPr txBox="1"/>
          <p:nvPr/>
        </p:nvSpPr>
        <p:spPr>
          <a:xfrm>
            <a:off x="4482324" y="553133"/>
            <a:ext cx="2537138" cy="369332"/>
          </a:xfrm>
          <a:prstGeom prst="rect">
            <a:avLst/>
          </a:prstGeom>
          <a:noFill/>
        </p:spPr>
        <p:txBody>
          <a:bodyPr wrap="square" rtlCol="0">
            <a:spAutoFit/>
          </a:bodyPr>
          <a:lstStyle/>
          <a:p>
            <a:r>
              <a:rPr lang="en-US" dirty="0" smtClean="0"/>
              <a:t>Test Case 1:</a:t>
            </a:r>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8172" y="1277666"/>
            <a:ext cx="4751658" cy="1622288"/>
          </a:xfrm>
          <a:prstGeom prst="rect">
            <a:avLst/>
          </a:prstGeom>
        </p:spPr>
      </p:pic>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292765"/>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1122181" y="2963907"/>
            <a:ext cx="3076575" cy="3724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115596" y="1533118"/>
            <a:ext cx="5024437" cy="5024437"/>
          </a:xfrm>
          <a:prstGeom prst="rect">
            <a:avLst/>
          </a:prstGeom>
          <a:noFill/>
          <a:ln w="9525">
            <a:noFill/>
            <a:miter lim="800000"/>
            <a:headEnd/>
            <a:tailEnd/>
          </a:ln>
          <a:effectLst/>
        </p:spPr>
      </p:pic>
    </p:spTree>
    <p:extLst>
      <p:ext uri="{BB962C8B-B14F-4D97-AF65-F5344CB8AC3E}">
        <p14:creationId xmlns="" xmlns:p14="http://schemas.microsoft.com/office/powerpoint/2010/main" val="3464684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35</a:t>
            </a:fld>
            <a:endParaRPr lang="en-US"/>
          </a:p>
        </p:txBody>
      </p:sp>
      <p:sp>
        <p:nvSpPr>
          <p:cNvPr id="7" name="TextBox 6"/>
          <p:cNvSpPr txBox="1"/>
          <p:nvPr/>
        </p:nvSpPr>
        <p:spPr>
          <a:xfrm>
            <a:off x="4482324" y="553133"/>
            <a:ext cx="2537138" cy="369332"/>
          </a:xfrm>
          <a:prstGeom prst="rect">
            <a:avLst/>
          </a:prstGeom>
          <a:noFill/>
        </p:spPr>
        <p:txBody>
          <a:bodyPr wrap="square" rtlCol="0">
            <a:spAutoFit/>
          </a:bodyPr>
          <a:lstStyle/>
          <a:p>
            <a:r>
              <a:rPr lang="en-US" dirty="0" smtClean="0"/>
              <a:t>Test Case 2:</a:t>
            </a:r>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0315" y="1240972"/>
            <a:ext cx="5530578" cy="1815737"/>
          </a:xfrm>
          <a:prstGeom prst="rect">
            <a:avLst/>
          </a:prstGeom>
        </p:spPr>
      </p:pic>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89474" y="-12699"/>
            <a:ext cx="1702526" cy="1213385"/>
          </a:xfrm>
          <a:prstGeom prst="rect">
            <a:avLst/>
          </a:prstGeom>
        </p:spPr>
      </p:pic>
      <p:pic>
        <p:nvPicPr>
          <p:cNvPr id="2050" name="Picture 2"/>
          <p:cNvPicPr>
            <a:picLocks noChangeAspect="1" noChangeArrowheads="1"/>
          </p:cNvPicPr>
          <p:nvPr/>
        </p:nvPicPr>
        <p:blipFill>
          <a:blip r:embed="rId4"/>
          <a:srcRect/>
          <a:stretch>
            <a:fillRect/>
          </a:stretch>
        </p:blipFill>
        <p:spPr bwMode="auto">
          <a:xfrm>
            <a:off x="908413" y="3133725"/>
            <a:ext cx="3086100" cy="3724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6307456" y="1819956"/>
            <a:ext cx="5429250" cy="4541655"/>
          </a:xfrm>
          <a:prstGeom prst="rect">
            <a:avLst/>
          </a:prstGeom>
          <a:noFill/>
          <a:ln w="9525">
            <a:noFill/>
            <a:miter lim="800000"/>
            <a:headEnd/>
            <a:tailEnd/>
          </a:ln>
          <a:effectLst/>
        </p:spPr>
      </p:pic>
    </p:spTree>
    <p:extLst>
      <p:ext uri="{BB962C8B-B14F-4D97-AF65-F5344CB8AC3E}">
        <p14:creationId xmlns="" xmlns:p14="http://schemas.microsoft.com/office/powerpoint/2010/main" val="1205953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36</a:t>
            </a:fld>
            <a:endParaRPr lang="en-US"/>
          </a:p>
        </p:txBody>
      </p:sp>
      <p:sp>
        <p:nvSpPr>
          <p:cNvPr id="7" name="TextBox 6"/>
          <p:cNvSpPr txBox="1"/>
          <p:nvPr/>
        </p:nvSpPr>
        <p:spPr>
          <a:xfrm>
            <a:off x="4482324" y="553133"/>
            <a:ext cx="2537138" cy="369332"/>
          </a:xfrm>
          <a:prstGeom prst="rect">
            <a:avLst/>
          </a:prstGeom>
          <a:noFill/>
        </p:spPr>
        <p:txBody>
          <a:bodyPr wrap="square" rtlCol="0">
            <a:spAutoFit/>
          </a:bodyPr>
          <a:lstStyle/>
          <a:p>
            <a:r>
              <a:rPr lang="en-US" dirty="0" smtClean="0"/>
              <a:t>Test Case 3:</a:t>
            </a:r>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400" y="4551780"/>
            <a:ext cx="5260665" cy="2193244"/>
          </a:xfrm>
          <a:prstGeom prst="rect">
            <a:avLst/>
          </a:prstGeom>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82400" y="922465"/>
            <a:ext cx="4131208" cy="3629315"/>
          </a:xfrm>
          <a:prstGeom prst="rect">
            <a:avLst/>
          </a:prstGeom>
        </p:spPr>
      </p:pic>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489474" y="-12699"/>
            <a:ext cx="1702526" cy="1218148"/>
          </a:xfrm>
          <a:prstGeom prst="rect">
            <a:avLst/>
          </a:prstGeom>
        </p:spPr>
      </p:pic>
      <p:pic>
        <p:nvPicPr>
          <p:cNvPr id="3074" name="Picture 2"/>
          <p:cNvPicPr>
            <a:picLocks noChangeAspect="1" noChangeArrowheads="1"/>
          </p:cNvPicPr>
          <p:nvPr/>
        </p:nvPicPr>
        <p:blipFill>
          <a:blip r:embed="rId5"/>
          <a:srcRect/>
          <a:stretch>
            <a:fillRect/>
          </a:stretch>
        </p:blipFill>
        <p:spPr bwMode="auto">
          <a:xfrm>
            <a:off x="4955198" y="1552253"/>
            <a:ext cx="2752725" cy="3738203"/>
          </a:xfrm>
          <a:prstGeom prst="rect">
            <a:avLst/>
          </a:prstGeom>
          <a:noFill/>
          <a:ln w="9525">
            <a:noFill/>
            <a:miter lim="800000"/>
            <a:headEnd/>
            <a:tailEnd/>
          </a:ln>
          <a:effectLst/>
        </p:spPr>
      </p:pic>
      <p:pic>
        <p:nvPicPr>
          <p:cNvPr id="3075" name="Picture 3"/>
          <p:cNvPicPr>
            <a:picLocks noChangeAspect="1" noChangeArrowheads="1"/>
          </p:cNvPicPr>
          <p:nvPr/>
        </p:nvPicPr>
        <p:blipFill>
          <a:blip r:embed="rId6"/>
          <a:srcRect/>
          <a:stretch>
            <a:fillRect/>
          </a:stretch>
        </p:blipFill>
        <p:spPr bwMode="auto">
          <a:xfrm>
            <a:off x="7829550" y="2312126"/>
            <a:ext cx="4253932" cy="2560320"/>
          </a:xfrm>
          <a:prstGeom prst="rect">
            <a:avLst/>
          </a:prstGeom>
          <a:noFill/>
          <a:ln w="9525">
            <a:noFill/>
            <a:miter lim="800000"/>
            <a:headEnd/>
            <a:tailEnd/>
          </a:ln>
          <a:effectLst/>
        </p:spPr>
      </p:pic>
    </p:spTree>
    <p:extLst>
      <p:ext uri="{BB962C8B-B14F-4D97-AF65-F5344CB8AC3E}">
        <p14:creationId xmlns="" xmlns:p14="http://schemas.microsoft.com/office/powerpoint/2010/main" val="3719527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699035" cy="526132"/>
          </a:xfrm>
        </p:spPr>
        <p:txBody>
          <a:bodyPr>
            <a:normAutofit/>
          </a:bodyPr>
          <a:lstStyle/>
          <a:p>
            <a:r>
              <a:rPr lang="en-US" sz="2800" b="1" dirty="0"/>
              <a:t>FUTURE WORK</a:t>
            </a:r>
          </a:p>
        </p:txBody>
      </p:sp>
      <p:sp>
        <p:nvSpPr>
          <p:cNvPr id="3" name="Footer Placeholder 2"/>
          <p:cNvSpPr>
            <a:spLocks noGrp="1"/>
          </p:cNvSpPr>
          <p:nvPr>
            <p:ph type="ftr" sz="quarter" idx="11"/>
          </p:nvPr>
        </p:nvSpPr>
        <p:spPr/>
        <p:txBody>
          <a:bodyPr/>
          <a:lstStyle/>
          <a:p>
            <a:r>
              <a:rPr lang="en-US"/>
              <a:t>P2D</a:t>
            </a:r>
          </a:p>
        </p:txBody>
      </p:sp>
      <p:sp>
        <p:nvSpPr>
          <p:cNvPr id="4" name="Slide Number Placeholder 3"/>
          <p:cNvSpPr>
            <a:spLocks noGrp="1"/>
          </p:cNvSpPr>
          <p:nvPr>
            <p:ph type="sldNum" sz="quarter" idx="12"/>
          </p:nvPr>
        </p:nvSpPr>
        <p:spPr/>
        <p:txBody>
          <a:bodyPr/>
          <a:lstStyle/>
          <a:p>
            <a:fld id="{3A3C6888-D4AC-45DD-8CC1-FA5CCE7C7348}" type="slidenum">
              <a:rPr lang="en-US" smtClean="0"/>
              <a:pPr/>
              <a:t>37</a:t>
            </a:fld>
            <a:endParaRPr lang="en-US"/>
          </a:p>
        </p:txBody>
      </p:sp>
      <p:sp>
        <p:nvSpPr>
          <p:cNvPr id="5" name="TextBox 4"/>
          <p:cNvSpPr txBox="1"/>
          <p:nvPr/>
        </p:nvSpPr>
        <p:spPr>
          <a:xfrm>
            <a:off x="1783080" y="3056709"/>
            <a:ext cx="8961120" cy="2246769"/>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Improving Performance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Mobile </a:t>
            </a:r>
            <a:r>
              <a:rPr lang="en-US" sz="2800" dirty="0">
                <a:latin typeface="Times New Roman" panose="02020603050405020304" pitchFamily="18" charset="0"/>
                <a:cs typeface="Times New Roman" panose="02020603050405020304" pitchFamily="18" charset="0"/>
              </a:rPr>
              <a:t>base </a:t>
            </a:r>
            <a:r>
              <a:rPr lang="en-US" sz="2800" dirty="0" smtClean="0">
                <a:latin typeface="Times New Roman" panose="02020603050405020304" pitchFamily="18" charset="0"/>
                <a:cs typeface="Times New Roman" panose="02020603050405020304" pitchFamily="18" charset="0"/>
              </a:rPr>
              <a:t>Application</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User Account System</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Automatic Treatment or Recommendation</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14F838-1428-4330-BA8A-12F5F567C67F}"/>
              </a:ext>
            </a:extLst>
          </p:cNvPr>
          <p:cNvSpPr>
            <a:spLocks noGrp="1"/>
          </p:cNvSpPr>
          <p:nvPr>
            <p:ph type="title"/>
          </p:nvPr>
        </p:nvSpPr>
        <p:spPr>
          <a:xfrm>
            <a:off x="849086" y="404169"/>
            <a:ext cx="5992837" cy="810677"/>
          </a:xfrm>
        </p:spPr>
        <p:txBody>
          <a:bodyPr>
            <a:normAutofit/>
          </a:bodyPr>
          <a:lstStyle/>
          <a:p>
            <a:r>
              <a:rPr lang="en-US" sz="2800" b="1" dirty="0">
                <a:solidFill>
                  <a:schemeClr val="tx1"/>
                </a:solidFill>
                <a:latin typeface="Tw Cen MT (Body)"/>
                <a:cs typeface="Times New Roman" panose="02020603050405020304" pitchFamily="18" charset="0"/>
              </a:rPr>
              <a:t>Conclusion</a:t>
            </a:r>
          </a:p>
        </p:txBody>
      </p:sp>
      <p:sp>
        <p:nvSpPr>
          <p:cNvPr id="6" name="TextBox 5">
            <a:extLst>
              <a:ext uri="{FF2B5EF4-FFF2-40B4-BE49-F238E27FC236}">
                <a16:creationId xmlns="" xmlns:a16="http://schemas.microsoft.com/office/drawing/2014/main" id="{D2BF73E2-8747-4994-86B9-8FF597548306}"/>
              </a:ext>
            </a:extLst>
          </p:cNvPr>
          <p:cNvSpPr txBox="1"/>
          <p:nvPr/>
        </p:nvSpPr>
        <p:spPr>
          <a:xfrm>
            <a:off x="967739" y="2796364"/>
            <a:ext cx="10317481" cy="1200329"/>
          </a:xfrm>
          <a:prstGeom prst="rect">
            <a:avLst/>
          </a:prstGeom>
          <a:noFill/>
        </p:spPr>
        <p:txBody>
          <a:bodyPr wrap="square" rtlCol="0">
            <a:spAutoFit/>
          </a:bodyPr>
          <a:lstStyle/>
          <a:p>
            <a:r>
              <a:rPr lang="en-US" dirty="0"/>
              <a:t>The result of the </a:t>
            </a:r>
            <a:r>
              <a:rPr lang="en-US" dirty="0" smtClean="0"/>
              <a:t>project shows </a:t>
            </a:r>
            <a:r>
              <a:rPr lang="en-US" dirty="0"/>
              <a:t>the predictions system that is capable of predicting diabetes effectively, efficiently and most importantly, timely. That means the project </a:t>
            </a:r>
            <a:r>
              <a:rPr lang="en-US" dirty="0" smtClean="0"/>
              <a:t> </a:t>
            </a:r>
            <a:r>
              <a:rPr lang="en-US" dirty="0"/>
              <a:t>capable of making decisions towards patient health risks. </a:t>
            </a:r>
            <a:r>
              <a:rPr lang="en-US" dirty="0" smtClean="0"/>
              <a:t>It  generates </a:t>
            </a:r>
            <a:r>
              <a:rPr lang="en-US" dirty="0"/>
              <a:t>results that make it closer to the real life situations. Much more than huge savings in costs in terms of medical expenses, loss of duty time and usage of critical medical facilities. </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
            <a:ext cx="1702526" cy="1737360"/>
          </a:xfrm>
          <a:prstGeom prst="rect">
            <a:avLst/>
          </a:prstGeom>
        </p:spPr>
      </p:pic>
      <p:sp>
        <p:nvSpPr>
          <p:cNvPr id="3" name="Slide Number Placeholder 2"/>
          <p:cNvSpPr>
            <a:spLocks noGrp="1"/>
          </p:cNvSpPr>
          <p:nvPr>
            <p:ph type="sldNum" sz="quarter" idx="12"/>
          </p:nvPr>
        </p:nvSpPr>
        <p:spPr/>
        <p:txBody>
          <a:bodyPr/>
          <a:lstStyle/>
          <a:p>
            <a:fld id="{3A3C6888-D4AC-45DD-8CC1-FA5CCE7C7348}" type="slidenum">
              <a:rPr lang="en-US" smtClean="0"/>
              <a:pPr/>
              <a:t>38</a:t>
            </a:fld>
            <a:endParaRPr lang="en-US"/>
          </a:p>
        </p:txBody>
      </p:sp>
      <p:sp>
        <p:nvSpPr>
          <p:cNvPr id="8" name="Footer Placeholder 7"/>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003604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
            <a:ext cx="1702526" cy="1297378"/>
          </a:xfrm>
          <a:prstGeom prst="rect">
            <a:avLst/>
          </a:prstGeom>
        </p:spPr>
      </p:pic>
      <p:sp>
        <p:nvSpPr>
          <p:cNvPr id="4" name="Title 1">
            <a:extLst>
              <a:ext uri="{FF2B5EF4-FFF2-40B4-BE49-F238E27FC236}">
                <a16:creationId xmlns="" xmlns:a16="http://schemas.microsoft.com/office/drawing/2014/main" id="{D414F838-1428-4330-BA8A-12F5F567C67F}"/>
              </a:ext>
            </a:extLst>
          </p:cNvPr>
          <p:cNvSpPr>
            <a:spLocks noGrp="1"/>
          </p:cNvSpPr>
          <p:nvPr>
            <p:ph type="title"/>
          </p:nvPr>
        </p:nvSpPr>
        <p:spPr>
          <a:xfrm>
            <a:off x="1097279" y="286604"/>
            <a:ext cx="3331029" cy="599661"/>
          </a:xfrm>
        </p:spPr>
        <p:txBody>
          <a:bodyPr>
            <a:noAutofit/>
          </a:bodyPr>
          <a:lstStyle/>
          <a:p>
            <a:r>
              <a:rPr lang="en-US" sz="2800" b="1" dirty="0">
                <a:solidFill>
                  <a:schemeClr val="tx1"/>
                </a:solidFill>
                <a:latin typeface="Tw Cen MT (Body)"/>
                <a:cs typeface="Times New Roman" panose="02020603050405020304" pitchFamily="18" charset="0"/>
              </a:rPr>
              <a:t>References</a:t>
            </a:r>
          </a:p>
        </p:txBody>
      </p:sp>
      <p:sp>
        <p:nvSpPr>
          <p:cNvPr id="5" name="Slide Number Placeholder 4"/>
          <p:cNvSpPr>
            <a:spLocks noGrp="1"/>
          </p:cNvSpPr>
          <p:nvPr>
            <p:ph type="sldNum" sz="quarter" idx="12"/>
          </p:nvPr>
        </p:nvSpPr>
        <p:spPr/>
        <p:txBody>
          <a:bodyPr/>
          <a:lstStyle/>
          <a:p>
            <a:fld id="{3A3C6888-D4AC-45DD-8CC1-FA5CCE7C7348}" type="slidenum">
              <a:rPr lang="en-US" smtClean="0"/>
              <a:pPr/>
              <a:t>39</a:t>
            </a:fld>
            <a:endParaRPr lang="en-US"/>
          </a:p>
        </p:txBody>
      </p:sp>
      <p:sp>
        <p:nvSpPr>
          <p:cNvPr id="6" name="Footer Placeholder 5"/>
          <p:cNvSpPr>
            <a:spLocks noGrp="1"/>
          </p:cNvSpPr>
          <p:nvPr>
            <p:ph type="ftr" sz="quarter" idx="11"/>
          </p:nvPr>
        </p:nvSpPr>
        <p:spPr/>
        <p:txBody>
          <a:bodyPr/>
          <a:lstStyle/>
          <a:p>
            <a:r>
              <a:rPr lang="en-US"/>
              <a:t>P2D</a:t>
            </a:r>
          </a:p>
        </p:txBody>
      </p:sp>
      <p:sp>
        <p:nvSpPr>
          <p:cNvPr id="7" name="TextBox 6"/>
          <p:cNvSpPr txBox="1"/>
          <p:nvPr/>
        </p:nvSpPr>
        <p:spPr>
          <a:xfrm>
            <a:off x="1390786" y="862149"/>
            <a:ext cx="9647111" cy="5632311"/>
          </a:xfrm>
          <a:prstGeom prst="rect">
            <a:avLst/>
          </a:prstGeom>
          <a:noFill/>
        </p:spPr>
        <p:txBody>
          <a:bodyPr wrap="square" rtlCol="0">
            <a:spAutoFit/>
          </a:bodyPr>
          <a:lstStyle/>
          <a:p>
            <a:r>
              <a:rPr lang="en-US" sz="1200" dirty="0"/>
              <a:t>[1]	D. </a:t>
            </a:r>
            <a:r>
              <a:rPr lang="en-US" sz="1200" dirty="0" err="1"/>
              <a:t>Sisodia</a:t>
            </a:r>
            <a:r>
              <a:rPr lang="en-US" sz="1200" dirty="0"/>
              <a:t> and D. S. </a:t>
            </a:r>
            <a:r>
              <a:rPr lang="en-US" sz="1200" dirty="0" err="1"/>
              <a:t>Sisodia</a:t>
            </a:r>
            <a:r>
              <a:rPr lang="en-US" sz="1200" dirty="0"/>
              <a:t>, “Prediction of Diabetes using Classification Algorithms,” Procedia Computer Science, vol. 132, pp. 1578–1585, 2018.</a:t>
            </a:r>
          </a:p>
          <a:p>
            <a:r>
              <a:rPr lang="en-US" sz="1200" dirty="0"/>
              <a:t> </a:t>
            </a:r>
          </a:p>
          <a:p>
            <a:r>
              <a:rPr lang="en-US" sz="1200" dirty="0"/>
              <a:t>[2]	Q. Zou, K. Qu, Y. Luo, D. Yin, Y. </a:t>
            </a:r>
            <a:r>
              <a:rPr lang="en-US" sz="1200" dirty="0" err="1"/>
              <a:t>Ju</a:t>
            </a:r>
            <a:r>
              <a:rPr lang="en-US" sz="1200" dirty="0"/>
              <a:t>, and H. Tang, “Predicting Diabetes Mellitus With Machine Learning Techniques,” Frontiers in Genetics, vol. 9, Nov. 2018.</a:t>
            </a:r>
          </a:p>
          <a:p>
            <a:r>
              <a:rPr lang="en-US" sz="1200" dirty="0"/>
              <a:t> </a:t>
            </a:r>
          </a:p>
          <a:p>
            <a:r>
              <a:rPr lang="en-US" sz="1200" dirty="0"/>
              <a:t>[3]H. N. A. Pham and E. </a:t>
            </a:r>
            <a:r>
              <a:rPr lang="en-US" sz="1200" dirty="0" err="1"/>
              <a:t>Triantaphyllou</a:t>
            </a:r>
            <a:r>
              <a:rPr lang="en-US" sz="1200" dirty="0"/>
              <a:t>, “Prediction of Diabetes by Employing a New Data Mining Approach Which Balances Fitting and Generalization,” Studies in Computational Intelligence, pp. 11–26.</a:t>
            </a:r>
          </a:p>
          <a:p>
            <a:endParaRPr lang="en-US" sz="1200" dirty="0"/>
          </a:p>
          <a:p>
            <a:r>
              <a:rPr lang="en-US" sz="1200" dirty="0" smtClean="0"/>
              <a:t> [4]    </a:t>
            </a:r>
            <a:r>
              <a:rPr lang="en-US" sz="1200" dirty="0" smtClean="0"/>
              <a:t>About </a:t>
            </a:r>
            <a:r>
              <a:rPr lang="en-US" sz="1200" dirty="0"/>
              <a:t>diabetes information</a:t>
            </a:r>
          </a:p>
          <a:p>
            <a:r>
              <a:rPr lang="en-US" sz="1200" dirty="0" smtClean="0"/>
              <a:t>https</a:t>
            </a:r>
            <a:r>
              <a:rPr lang="en-US" sz="1200" dirty="0"/>
              <a:t>://www.thediabetescentre.com/diabetes-complications-n/uncontrolled-diabetes-new_l2/</a:t>
            </a:r>
          </a:p>
          <a:p>
            <a:endParaRPr lang="en-US" sz="1200" dirty="0"/>
          </a:p>
          <a:p>
            <a:r>
              <a:rPr lang="en-US" sz="1200" dirty="0"/>
              <a:t>[5] http://tiny.cc/1o8ziz</a:t>
            </a:r>
          </a:p>
          <a:p>
            <a:endParaRPr lang="en-US" sz="1200" dirty="0"/>
          </a:p>
          <a:p>
            <a:r>
              <a:rPr lang="en-US" sz="1200" dirty="0"/>
              <a:t>For citation</a:t>
            </a:r>
          </a:p>
          <a:p>
            <a:r>
              <a:rPr lang="en-US" sz="1200" u="sng" dirty="0"/>
              <a:t>[6] </a:t>
            </a:r>
            <a:r>
              <a:rPr lang="en-US" sz="1200" dirty="0"/>
              <a:t>https://scinapse.io/</a:t>
            </a:r>
          </a:p>
          <a:p>
            <a:r>
              <a:rPr lang="en-US" sz="1200" u="sng" dirty="0"/>
              <a:t>For video editing</a:t>
            </a:r>
          </a:p>
          <a:p>
            <a:r>
              <a:rPr lang="en-US" sz="1200" u="sng" dirty="0"/>
              <a:t>[7] </a:t>
            </a:r>
            <a:r>
              <a:rPr lang="en-US" sz="1200" dirty="0"/>
              <a:t>https://www.plotagon.com</a:t>
            </a:r>
            <a:r>
              <a:rPr lang="en-US" sz="1200" dirty="0" smtClean="0"/>
              <a:t>/</a:t>
            </a:r>
          </a:p>
          <a:p>
            <a:r>
              <a:rPr lang="en-US" sz="1200" dirty="0" smtClean="0"/>
              <a:t>[8] https://www.thedailystar.net/supplements/world-diabetes-day-2018/news/worrying-picture-diabetes-bangladesh-1659979</a:t>
            </a:r>
            <a:endParaRPr lang="en-US" sz="1200" dirty="0"/>
          </a:p>
          <a:p>
            <a:endParaRPr lang="en-US" sz="1200" dirty="0" smtClean="0"/>
          </a:p>
          <a:p>
            <a:r>
              <a:rPr lang="en-US" sz="1200" dirty="0" smtClean="0"/>
              <a:t>[9] Introduction-to-machine-learning</a:t>
            </a:r>
            <a:endParaRPr lang="en-US" sz="1200" dirty="0"/>
          </a:p>
          <a:p>
            <a:r>
              <a:rPr lang="en-US" sz="1200" dirty="0" smtClean="0"/>
              <a:t>https://www.ssdntech.com/blog/introduction-to-machine-learning</a:t>
            </a:r>
            <a:r>
              <a:rPr lang="en-US" sz="1200" dirty="0" smtClean="0"/>
              <a:t>/</a:t>
            </a:r>
          </a:p>
          <a:p>
            <a:r>
              <a:rPr lang="en-US" sz="1200" dirty="0" smtClean="0"/>
              <a:t>[10]  Uncontrolled-diabetes</a:t>
            </a:r>
            <a:endParaRPr lang="en-US" sz="1200" dirty="0" smtClean="0"/>
          </a:p>
          <a:p>
            <a:r>
              <a:rPr lang="en-US" sz="1200" dirty="0" smtClean="0"/>
              <a:t>https</a:t>
            </a:r>
            <a:r>
              <a:rPr lang="en-US" sz="1200" dirty="0"/>
              <a:t>://healthyself.rocks/diabetes/short-and-long-term-consequences-of-uncontrolled-diabetes/</a:t>
            </a:r>
          </a:p>
          <a:p>
            <a:r>
              <a:rPr lang="en-US" sz="1200" dirty="0" smtClean="0"/>
              <a:t>[11] Predict-my-age</a:t>
            </a:r>
            <a:endParaRPr lang="en-US" sz="1200" dirty="0"/>
          </a:p>
          <a:p>
            <a:r>
              <a:rPr lang="en-US" sz="1200" dirty="0"/>
              <a:t>https://www.crazyengineers.com/threads/computer-predict-my-age-study-shows-improvement-in-age-prediction.98651</a:t>
            </a:r>
          </a:p>
          <a:p>
            <a:endParaRPr lang="en-US" sz="1200" dirty="0" smtClean="0"/>
          </a:p>
          <a:p>
            <a:r>
              <a:rPr lang="en-US" sz="1200" dirty="0" smtClean="0"/>
              <a:t>[12] </a:t>
            </a:r>
            <a:r>
              <a:rPr lang="en-US" sz="1200" dirty="0" smtClean="0"/>
              <a:t>machine-learning-splitting-datasets</a:t>
            </a:r>
            <a:r>
              <a:rPr lang="en-US" sz="1200" dirty="0" smtClean="0"/>
              <a:t/>
            </a:r>
            <a:br>
              <a:rPr lang="en-US" sz="1200" dirty="0" smtClean="0"/>
            </a:br>
            <a:r>
              <a:rPr lang="en-US" sz="1200" dirty="0"/>
              <a:t>https://image.slidesharecdn.com/mlregression-splittingdatasets-170914113926/95/machine-learning-splitting-datasets-3-638.jpg?cb=1505389251</a:t>
            </a:r>
          </a:p>
          <a:p>
            <a:endParaRPr lang="en-US" sz="1200" u="sng" dirty="0"/>
          </a:p>
        </p:txBody>
      </p:sp>
    </p:spTree>
    <p:extLst>
      <p:ext uri="{BB962C8B-B14F-4D97-AF65-F5344CB8AC3E}">
        <p14:creationId xmlns="" xmlns:p14="http://schemas.microsoft.com/office/powerpoint/2010/main" val="2532172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D2E4C-9B6E-4E7B-AD69-39E39C071E24}"/>
              </a:ext>
            </a:extLst>
          </p:cNvPr>
          <p:cNvSpPr>
            <a:spLocks noGrp="1"/>
          </p:cNvSpPr>
          <p:nvPr>
            <p:ph type="title"/>
          </p:nvPr>
        </p:nvSpPr>
        <p:spPr>
          <a:xfrm>
            <a:off x="901700" y="166116"/>
            <a:ext cx="2349500" cy="684784"/>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 xmlns:a16="http://schemas.microsoft.com/office/drawing/2014/main" id="{D5067BC5-DD3D-4A06-BA85-A21892105B4E}"/>
              </a:ext>
            </a:extLst>
          </p:cNvPr>
          <p:cNvSpPr>
            <a:spLocks noGrp="1"/>
          </p:cNvSpPr>
          <p:nvPr>
            <p:ph sz="half" idx="1"/>
          </p:nvPr>
        </p:nvSpPr>
        <p:spPr>
          <a:xfrm>
            <a:off x="1606730" y="1332411"/>
            <a:ext cx="9450475" cy="4716697"/>
          </a:xfrm>
        </p:spPr>
        <p:txBody>
          <a:bodyPr numCol="2">
            <a:no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Problem </a:t>
            </a:r>
            <a:r>
              <a:rPr lang="en-US" sz="1400" dirty="0" smtClean="0">
                <a:latin typeface="Times New Roman" panose="02020603050405020304" pitchFamily="18" charset="0"/>
                <a:cs typeface="Times New Roman" panose="02020603050405020304" pitchFamily="18" charset="0"/>
              </a:rPr>
              <a:t>Statement</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Existing work</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Compare with existing </a:t>
            </a:r>
            <a:r>
              <a:rPr lang="en-US" sz="1400" dirty="0" smtClean="0">
                <a:latin typeface="Times New Roman" panose="02020603050405020304" pitchFamily="18" charset="0"/>
                <a:cs typeface="Times New Roman" panose="02020603050405020304" pitchFamily="18" charset="0"/>
              </a:rPr>
              <a:t>work</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Comparative </a:t>
            </a:r>
            <a:r>
              <a:rPr lang="en-US" sz="1400" dirty="0" smtClean="0">
                <a:latin typeface="Times New Roman" panose="02020603050405020304" pitchFamily="18" charset="0"/>
                <a:cs typeface="Times New Roman" panose="02020603050405020304" pitchFamily="18" charset="0"/>
              </a:rPr>
              <a:t>Analysis</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Algorithm &amp; Technique</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Comparison </a:t>
            </a:r>
            <a:r>
              <a:rPr lang="en-US" sz="1400" dirty="0" smtClean="0">
                <a:latin typeface="Times New Roman" panose="02020603050405020304" pitchFamily="18" charset="0"/>
                <a:cs typeface="Times New Roman" panose="02020603050405020304" pitchFamily="18" charset="0"/>
              </a:rPr>
              <a:t>of the Training &amp; Testing performance</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Proposed </a:t>
            </a:r>
            <a:r>
              <a:rPr lang="en-US" sz="1400" dirty="0">
                <a:latin typeface="Times New Roman" panose="02020603050405020304" pitchFamily="18" charset="0"/>
                <a:cs typeface="Times New Roman" panose="02020603050405020304" pitchFamily="18" charset="0"/>
              </a:rPr>
              <a:t>system</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Objective of </a:t>
            </a:r>
            <a:r>
              <a:rPr lang="en-US" sz="1400" dirty="0" smtClean="0">
                <a:latin typeface="Times New Roman" panose="02020603050405020304" pitchFamily="18" charset="0"/>
                <a:cs typeface="Times New Roman" panose="02020603050405020304" pitchFamily="18" charset="0"/>
              </a:rPr>
              <a:t>the Proposed system</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Architecture of </a:t>
            </a:r>
            <a:r>
              <a:rPr lang="en-US" sz="1400" dirty="0" smtClean="0">
                <a:latin typeface="Times New Roman" panose="02020603050405020304" pitchFamily="18" charset="0"/>
                <a:cs typeface="Times New Roman" panose="02020603050405020304" pitchFamily="18" charset="0"/>
              </a:rPr>
              <a:t>the Proposed system</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Work Procedure</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Resources</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Gantt chart</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Budget</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Scope</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Benefits</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Prediction</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References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A3C6888-D4AC-45DD-8CC1-FA5CCE7C7348}" type="slidenum">
              <a:rPr lang="en-US" smtClean="0"/>
              <a:pPr/>
              <a:t>4</a:t>
            </a:fld>
            <a:endParaRPr lang="en-US"/>
          </a:p>
        </p:txBody>
      </p:sp>
      <p:sp>
        <p:nvSpPr>
          <p:cNvPr id="5" name="Footer Placeholder 4"/>
          <p:cNvSpPr>
            <a:spLocks noGrp="1"/>
          </p:cNvSpPr>
          <p:nvPr>
            <p:ph type="ftr" sz="quarter" idx="11"/>
          </p:nvPr>
        </p:nvSpPr>
        <p:spPr/>
        <p:txBody>
          <a:bodyPr/>
          <a:lstStyle/>
          <a:p>
            <a:r>
              <a:rPr lang="en-US" dirty="0"/>
              <a:t>P2D</a:t>
            </a:r>
          </a:p>
        </p:txBody>
      </p:sp>
    </p:spTree>
    <p:extLst>
      <p:ext uri="{BB962C8B-B14F-4D97-AF65-F5344CB8AC3E}">
        <p14:creationId xmlns="" xmlns:p14="http://schemas.microsoft.com/office/powerpoint/2010/main" val="20215733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A3C6888-D4AC-45DD-8CC1-FA5CCE7C7348}" type="slidenum">
              <a:rPr lang="en-US" smtClean="0"/>
              <a:pPr/>
              <a:t>40</a:t>
            </a:fld>
            <a:endParaRPr lang="en-US"/>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27653" y="610015"/>
            <a:ext cx="9109234" cy="5997849"/>
          </a:xfrm>
          <a:prstGeom prst="rect">
            <a:avLst/>
          </a:prstGeom>
        </p:spPr>
      </p:pic>
      <p:sp>
        <p:nvSpPr>
          <p:cNvPr id="5" name="Footer Placeholder 4"/>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251053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A3C6888-D4AC-45DD-8CC1-FA5CCE7C7348}" type="slidenum">
              <a:rPr lang="en-US" smtClean="0"/>
              <a:pPr/>
              <a:t>41</a:t>
            </a:fld>
            <a:endParaRPr lang="en-US"/>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45132" y="2210888"/>
            <a:ext cx="4572000" cy="3429000"/>
          </a:xfrm>
          <a:prstGeom prst="rect">
            <a:avLst/>
          </a:prstGeom>
        </p:spPr>
      </p:pic>
      <p:sp>
        <p:nvSpPr>
          <p:cNvPr id="6" name="TextBox 5"/>
          <p:cNvSpPr txBox="1"/>
          <p:nvPr/>
        </p:nvSpPr>
        <p:spPr>
          <a:xfrm>
            <a:off x="4258492" y="914400"/>
            <a:ext cx="5603965" cy="830997"/>
          </a:xfrm>
          <a:prstGeom prst="rect">
            <a:avLst/>
          </a:prstGeom>
          <a:noFill/>
        </p:spPr>
        <p:txBody>
          <a:bodyPr wrap="square" rtlCol="0">
            <a:spAutoFit/>
          </a:bodyPr>
          <a:lstStyle/>
          <a:p>
            <a:r>
              <a:rPr lang="en-US" sz="4800" dirty="0">
                <a:solidFill>
                  <a:srgbClr val="FF0000"/>
                </a:solidFill>
              </a:rPr>
              <a:t>Any Question</a:t>
            </a:r>
          </a:p>
        </p:txBody>
      </p:sp>
      <p:sp>
        <p:nvSpPr>
          <p:cNvPr id="7" name="Footer Placeholder 6"/>
          <p:cNvSpPr>
            <a:spLocks noGrp="1"/>
          </p:cNvSpPr>
          <p:nvPr>
            <p:ph type="ftr" sz="quarter" idx="11"/>
          </p:nvPr>
        </p:nvSpPr>
        <p:spPr/>
        <p:txBody>
          <a:bodyPr/>
          <a:lstStyle/>
          <a:p>
            <a:r>
              <a:rPr lang="en-US"/>
              <a:t>P2D</a:t>
            </a:r>
          </a:p>
        </p:txBody>
      </p:sp>
    </p:spTree>
    <p:extLst>
      <p:ext uri="{BB962C8B-B14F-4D97-AF65-F5344CB8AC3E}">
        <p14:creationId xmlns="" xmlns:p14="http://schemas.microsoft.com/office/powerpoint/2010/main" val="2526931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3091" y="4784383"/>
            <a:ext cx="91313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aim of this project is to develop a system which can perform early prediction of diabetes for a patient with a higher accuracy by combining the results of different supervised machine learning </a:t>
            </a:r>
            <a:r>
              <a:rPr lang="en-US" sz="2000"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3063"/>
            <a:ext cx="1702526" cy="1698171"/>
          </a:xfrm>
          <a:prstGeom prst="rect">
            <a:avLst/>
          </a:prstGeom>
        </p:spPr>
      </p:pic>
      <p:sp>
        <p:nvSpPr>
          <p:cNvPr id="3" name="Slide Number Placeholder 2"/>
          <p:cNvSpPr>
            <a:spLocks noGrp="1"/>
          </p:cNvSpPr>
          <p:nvPr>
            <p:ph type="sldNum" sz="quarter" idx="12"/>
          </p:nvPr>
        </p:nvSpPr>
        <p:spPr/>
        <p:txBody>
          <a:bodyPr/>
          <a:lstStyle/>
          <a:p>
            <a:fld id="{3A3C6888-D4AC-45DD-8CC1-FA5CCE7C7348}" type="slidenum">
              <a:rPr lang="en-US" smtClean="0"/>
              <a:pPr/>
              <a:t>5</a:t>
            </a:fld>
            <a:endParaRPr lang="en-US"/>
          </a:p>
        </p:txBody>
      </p:sp>
      <p:sp>
        <p:nvSpPr>
          <p:cNvPr id="7" name="Footer Placeholder 6"/>
          <p:cNvSpPr>
            <a:spLocks noGrp="1"/>
          </p:cNvSpPr>
          <p:nvPr>
            <p:ph type="ftr" sz="quarter" idx="11"/>
          </p:nvPr>
        </p:nvSpPr>
        <p:spPr/>
        <p:txBody>
          <a:bodyPr/>
          <a:lstStyle/>
          <a:p>
            <a:r>
              <a:rPr lang="en-US"/>
              <a:t>P2D</a:t>
            </a:r>
          </a:p>
        </p:txBody>
      </p:sp>
      <p:graphicFrame>
        <p:nvGraphicFramePr>
          <p:cNvPr id="8" name="Chart 7">
            <a:extLst>
              <a:ext uri="{FF2B5EF4-FFF2-40B4-BE49-F238E27FC236}">
                <a16:creationId xmlns="" xmlns:a16="http://schemas.microsoft.com/office/drawing/2014/main" id="{F986692F-6BA2-4347-ACC8-B5B4E6EEB340}"/>
              </a:ext>
            </a:extLst>
          </p:cNvPr>
          <p:cNvGraphicFramePr/>
          <p:nvPr>
            <p:extLst>
              <p:ext uri="{D42A27DB-BD31-4B8C-83A1-F6EECF244321}">
                <p14:modId xmlns="" xmlns:p14="http://schemas.microsoft.com/office/powerpoint/2010/main" val="4142955606"/>
              </p:ext>
            </p:extLst>
          </p:nvPr>
        </p:nvGraphicFramePr>
        <p:xfrm>
          <a:off x="730088" y="1788430"/>
          <a:ext cx="3907227" cy="226105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106023" y="422757"/>
            <a:ext cx="4119120" cy="523220"/>
          </a:xfrm>
          <a:prstGeom prst="rect">
            <a:avLst/>
          </a:prstGeom>
        </p:spPr>
        <p:txBody>
          <a:bodyPr wrap="square">
            <a:spAutoFit/>
          </a:bodyPr>
          <a:lstStyle/>
          <a:p>
            <a:r>
              <a:rPr lang="en-US" sz="2800" b="1" dirty="0">
                <a:latin typeface="Tw Cen MT (Body)"/>
                <a:cs typeface="Times New Roman" panose="02020603050405020304" pitchFamily="18" charset="0"/>
              </a:rPr>
              <a:t>Problem Statement</a:t>
            </a:r>
          </a:p>
        </p:txBody>
      </p:sp>
      <p:graphicFrame>
        <p:nvGraphicFramePr>
          <p:cNvPr id="10" name="Chart 9">
            <a:extLst>
              <a:ext uri="{FF2B5EF4-FFF2-40B4-BE49-F238E27FC236}">
                <a16:creationId xmlns="" xmlns:a16="http://schemas.microsoft.com/office/drawing/2014/main" id="{F986692F-6BA2-4347-ACC8-B5B4E6EEB340}"/>
              </a:ext>
            </a:extLst>
          </p:cNvPr>
          <p:cNvGraphicFramePr/>
          <p:nvPr>
            <p:extLst>
              <p:ext uri="{D42A27DB-BD31-4B8C-83A1-F6EECF244321}">
                <p14:modId xmlns="" xmlns:p14="http://schemas.microsoft.com/office/powerpoint/2010/main" val="4142955606"/>
              </p:ext>
            </p:extLst>
          </p:nvPr>
        </p:nvGraphicFramePr>
        <p:xfrm>
          <a:off x="6426925" y="1840681"/>
          <a:ext cx="4373931" cy="19977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14739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98820" cy="983397"/>
          </a:xfrm>
        </p:spPr>
        <p:txBody>
          <a:bodyPr>
            <a:normAutofit/>
          </a:bodyPr>
          <a:lstStyle/>
          <a:p>
            <a:r>
              <a:rPr lang="en-US" sz="2800" b="1" dirty="0">
                <a:solidFill>
                  <a:schemeClr val="tx1"/>
                </a:solidFill>
              </a:rPr>
              <a:t>Existing work</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3063"/>
            <a:ext cx="1702526" cy="1698171"/>
          </a:xfrm>
          <a:prstGeom prst="rect">
            <a:avLst/>
          </a:prstGeom>
        </p:spPr>
      </p:pic>
      <p:sp>
        <p:nvSpPr>
          <p:cNvPr id="3" name="Slide Number Placeholder 2"/>
          <p:cNvSpPr>
            <a:spLocks noGrp="1"/>
          </p:cNvSpPr>
          <p:nvPr>
            <p:ph type="sldNum" sz="quarter" idx="12"/>
          </p:nvPr>
        </p:nvSpPr>
        <p:spPr/>
        <p:txBody>
          <a:bodyPr/>
          <a:lstStyle/>
          <a:p>
            <a:fld id="{3A3C6888-D4AC-45DD-8CC1-FA5CCE7C7348}" type="slidenum">
              <a:rPr lang="en-US" smtClean="0"/>
              <a:pPr/>
              <a:t>6</a:t>
            </a:fld>
            <a:endParaRPr lang="en-US"/>
          </a:p>
        </p:txBody>
      </p:sp>
      <p:sp>
        <p:nvSpPr>
          <p:cNvPr id="6" name="Footer Placeholder 5"/>
          <p:cNvSpPr>
            <a:spLocks noGrp="1"/>
          </p:cNvSpPr>
          <p:nvPr>
            <p:ph type="ftr" sz="quarter" idx="11"/>
          </p:nvPr>
        </p:nvSpPr>
        <p:spPr/>
        <p:txBody>
          <a:bodyPr/>
          <a:lstStyle/>
          <a:p>
            <a:r>
              <a:rPr lang="en-US" dirty="0"/>
              <a:t>P2D</a:t>
            </a:r>
          </a:p>
        </p:txBody>
      </p:sp>
      <p:sp>
        <p:nvSpPr>
          <p:cNvPr id="7" name="TextBox 6"/>
          <p:cNvSpPr txBox="1"/>
          <p:nvPr/>
        </p:nvSpPr>
        <p:spPr>
          <a:xfrm>
            <a:off x="694509" y="1270000"/>
            <a:ext cx="11116491" cy="7294305"/>
          </a:xfrm>
          <a:prstGeom prst="rect">
            <a:avLst/>
          </a:prstGeom>
          <a:noFill/>
        </p:spPr>
        <p:txBody>
          <a:bodyPr wrap="square" rtlCol="0">
            <a:spAutoFit/>
          </a:bodyPr>
          <a:lstStyle/>
          <a:p>
            <a:r>
              <a:rPr lang="en-US" sz="1300" b="1" u="sng" dirty="0">
                <a:latin typeface="Times New Roman" panose="02020603050405020304" pitchFamily="18" charset="0"/>
                <a:cs typeface="Times New Roman" panose="02020603050405020304" pitchFamily="18" charset="0"/>
              </a:rPr>
              <a:t>Existing project 1</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Name</a:t>
            </a:r>
            <a:r>
              <a:rPr lang="en-US" sz="1300" dirty="0">
                <a:latin typeface="Times New Roman" panose="02020603050405020304" pitchFamily="18" charset="0"/>
                <a:cs typeface="Times New Roman" panose="02020603050405020304" pitchFamily="18" charset="0"/>
              </a:rPr>
              <a:t>: Prediction of Diabetes using Classiﬁcation Algorithms</a:t>
            </a:r>
          </a:p>
          <a:p>
            <a:r>
              <a:rPr lang="en-US" sz="1300" dirty="0">
                <a:latin typeface="Times New Roman" panose="02020603050405020304" pitchFamily="18" charset="0"/>
                <a:cs typeface="Times New Roman" panose="02020603050405020304" pitchFamily="18" charset="0"/>
              </a:rPr>
              <a:t>This paper has explained to design a model which can prognosticate the likelihood of diabetes in patients with maximum accuracy. Therefore three machine learning classification algorithms namely Decision Tree, SVM and Naive Bayes are used in this experiment to detect diabetes at an early stage. Experiments are performed on Pima Indians Diabetes Database (PIDD) which is sourced from UCI machine learning repository.</a:t>
            </a:r>
          </a:p>
          <a:p>
            <a:r>
              <a:rPr lang="en-US" sz="1300" b="1" dirty="0">
                <a:latin typeface="Times New Roman" panose="02020603050405020304" pitchFamily="18" charset="0"/>
                <a:cs typeface="Times New Roman" panose="02020603050405020304" pitchFamily="18" charset="0"/>
              </a:rPr>
              <a:t>Accuracy</a:t>
            </a:r>
            <a:r>
              <a:rPr lang="en-US" sz="13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76.36% on-Pima Indians Diabetes Dataset (as they claimed). </a:t>
            </a:r>
            <a:r>
              <a:rPr lang="en-US" sz="1300" i="1" dirty="0" smtClean="0">
                <a:latin typeface="Times New Roman" panose="02020603050405020304" pitchFamily="18" charset="0"/>
                <a:cs typeface="Times New Roman" panose="02020603050405020304" pitchFamily="18" charset="0"/>
              </a:rPr>
              <a:t>[1]</a:t>
            </a:r>
            <a:endParaRPr lang="en-US" sz="1300" i="1"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b="1" u="sng" dirty="0">
                <a:latin typeface="Times New Roman" panose="02020603050405020304" pitchFamily="18" charset="0"/>
                <a:cs typeface="Times New Roman" panose="02020603050405020304" pitchFamily="18" charset="0"/>
              </a:rPr>
              <a:t>Existing project 2:</a:t>
            </a:r>
          </a:p>
          <a:p>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Name</a:t>
            </a:r>
            <a:r>
              <a:rPr lang="en-US" sz="1300" dirty="0">
                <a:latin typeface="Times New Roman" panose="02020603050405020304" pitchFamily="18" charset="0"/>
                <a:cs typeface="Times New Roman" panose="02020603050405020304" pitchFamily="18" charset="0"/>
              </a:rPr>
              <a:t>: Predicting Diabetes Mellitus With Machine Learning Techniques</a:t>
            </a:r>
          </a:p>
          <a:p>
            <a:r>
              <a:rPr lang="en-US" sz="1300" dirty="0">
                <a:latin typeface="Times New Roman" panose="02020603050405020304" pitchFamily="18" charset="0"/>
                <a:cs typeface="Times New Roman" panose="02020603050405020304" pitchFamily="18" charset="0"/>
              </a:rPr>
              <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This article focused on there own dataset to predict diabetes mellitus. The dataset is the hospital physical examination data in </a:t>
            </a:r>
            <a:r>
              <a:rPr lang="en-US" sz="1300" dirty="0" err="1">
                <a:latin typeface="Times New Roman" panose="02020603050405020304" pitchFamily="18" charset="0"/>
                <a:cs typeface="Times New Roman" panose="02020603050405020304" pitchFamily="18" charset="0"/>
              </a:rPr>
              <a:t>Luzhou</a:t>
            </a:r>
            <a:r>
              <a:rPr lang="en-US" sz="1300" dirty="0">
                <a:latin typeface="Times New Roman" panose="02020603050405020304" pitchFamily="18" charset="0"/>
                <a:cs typeface="Times New Roman" panose="02020603050405020304" pitchFamily="18" charset="0"/>
              </a:rPr>
              <a:t>, China. It contains 14 attributes. They randomly selected 68994 healthy people and diabetic patients’ data, respectively as training set. They used principal component analysis (PCA) and minimum redundancy maximum relevance (</a:t>
            </a:r>
            <a:r>
              <a:rPr lang="en-US" sz="1300" dirty="0" err="1">
                <a:latin typeface="Times New Roman" panose="02020603050405020304" pitchFamily="18" charset="0"/>
                <a:cs typeface="Times New Roman" panose="02020603050405020304" pitchFamily="18" charset="0"/>
              </a:rPr>
              <a:t>mRMR</a:t>
            </a:r>
            <a:r>
              <a:rPr lang="en-US" sz="1300" dirty="0">
                <a:latin typeface="Times New Roman" panose="02020603050405020304" pitchFamily="18" charset="0"/>
                <a:cs typeface="Times New Roman" panose="02020603050405020304" pitchFamily="18" charset="0"/>
              </a:rPr>
              <a:t>) to reduce the dimensionality.</a:t>
            </a:r>
          </a:p>
          <a:p>
            <a:r>
              <a:rPr lang="en-US" sz="1300" b="1" dirty="0">
                <a:latin typeface="Times New Roman" panose="02020603050405020304" pitchFamily="18" charset="0"/>
                <a:cs typeface="Times New Roman" panose="02020603050405020304" pitchFamily="18" charset="0"/>
              </a:rPr>
              <a:t>Accuracy</a:t>
            </a:r>
            <a:r>
              <a:rPr lang="en-US" sz="1300" dirty="0">
                <a:latin typeface="Times New Roman" panose="02020603050405020304" pitchFamily="18" charset="0"/>
                <a:cs typeface="Times New Roman" panose="02020603050405020304" pitchFamily="18" charset="0"/>
              </a:rPr>
              <a:t>: 77.21</a:t>
            </a:r>
            <a:r>
              <a:rPr lang="en-US" sz="1300" i="1" dirty="0">
                <a:latin typeface="Times New Roman" panose="02020603050405020304" pitchFamily="18" charset="0"/>
                <a:cs typeface="Times New Roman" panose="02020603050405020304" pitchFamily="18" charset="0"/>
              </a:rPr>
              <a:t>%  on -Pima Indians Diabetes Dataset (as they claimed).</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80.84%  on –</a:t>
            </a:r>
            <a:r>
              <a:rPr lang="en-US" sz="1300" dirty="0" err="1">
                <a:latin typeface="Times New Roman" panose="02020603050405020304" pitchFamily="18" charset="0"/>
                <a:cs typeface="Times New Roman" panose="02020603050405020304" pitchFamily="18" charset="0"/>
              </a:rPr>
              <a:t>Luzhou</a:t>
            </a:r>
            <a:r>
              <a:rPr lang="en-US" sz="13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Dataset (as they claimed</a:t>
            </a:r>
            <a:r>
              <a:rPr lang="en-US" sz="1300" i="1" dirty="0" smtClean="0">
                <a:latin typeface="Times New Roman" panose="02020603050405020304" pitchFamily="18" charset="0"/>
                <a:cs typeface="Times New Roman" panose="02020603050405020304" pitchFamily="18" charset="0"/>
              </a:rPr>
              <a:t>). [2]</a:t>
            </a:r>
            <a:endParaRPr lang="en-US" sz="1300" i="1"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b="1" u="sng" dirty="0">
                <a:latin typeface="Times New Roman" panose="02020603050405020304" pitchFamily="18" charset="0"/>
                <a:cs typeface="Times New Roman" panose="02020603050405020304" pitchFamily="18" charset="0"/>
              </a:rPr>
              <a:t>Existing project 3:</a:t>
            </a:r>
            <a:r>
              <a:rPr lang="en-US" sz="1300" b="1" dirty="0">
                <a:latin typeface="Times New Roman" panose="02020603050405020304" pitchFamily="18" charset="0"/>
                <a:cs typeface="Times New Roman" panose="02020603050405020304" pitchFamily="18" charset="0"/>
              </a:rPr>
              <a:t> </a:t>
            </a:r>
          </a:p>
          <a:p>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Name</a:t>
            </a:r>
            <a:r>
              <a:rPr lang="en-US" sz="1300" dirty="0">
                <a:latin typeface="Times New Roman" panose="02020603050405020304" pitchFamily="18" charset="0"/>
                <a:cs typeface="Times New Roman" panose="02020603050405020304" pitchFamily="18" charset="0"/>
              </a:rPr>
              <a:t>: Prediction of Diabetes by Employing a New Data Mining Approach Which Balances Fitting and Generalization</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This paper has described a new approach, called the Homogeneity- Based Algorithm (or HBA) as developed by Pham and </a:t>
            </a:r>
            <a:r>
              <a:rPr lang="en-US" sz="1300" dirty="0" err="1">
                <a:latin typeface="Times New Roman" panose="02020603050405020304" pitchFamily="18" charset="0"/>
                <a:cs typeface="Times New Roman" panose="02020603050405020304" pitchFamily="18" charset="0"/>
              </a:rPr>
              <a:t>Triantaphyllou</a:t>
            </a:r>
            <a:r>
              <a:rPr lang="en-US" sz="1300" dirty="0">
                <a:latin typeface="Times New Roman" panose="02020603050405020304" pitchFamily="18" charset="0"/>
                <a:cs typeface="Times New Roman" panose="02020603050405020304" pitchFamily="18" charset="0"/>
              </a:rPr>
              <a:t> to optimally control the overfitting and overgeneralization behaviors of classification on the pima </a:t>
            </a:r>
            <a:r>
              <a:rPr lang="en-US" sz="1300" dirty="0" err="1">
                <a:latin typeface="Times New Roman" panose="02020603050405020304" pitchFamily="18" charset="0"/>
                <a:cs typeface="Times New Roman" panose="02020603050405020304" pitchFamily="18" charset="0"/>
              </a:rPr>
              <a:t>indian</a:t>
            </a:r>
            <a:r>
              <a:rPr lang="en-US" sz="1300" dirty="0">
                <a:latin typeface="Times New Roman" panose="02020603050405020304" pitchFamily="18" charset="0"/>
                <a:cs typeface="Times New Roman" panose="02020603050405020304" pitchFamily="18" charset="0"/>
              </a:rPr>
              <a:t> dataset. The HBA is used in conjunction with traditional classification approaches (such as Support Vector Machines (SVMs), Artificial Neural Networks (ANNs), or Decision Trees (DTs)) to enhance their classification accuracy.</a:t>
            </a:r>
          </a:p>
          <a:p>
            <a:r>
              <a:rPr lang="en-US" sz="1300" b="1" dirty="0">
                <a:latin typeface="Times New Roman" panose="02020603050405020304" pitchFamily="18" charset="0"/>
                <a:cs typeface="Times New Roman" panose="02020603050405020304" pitchFamily="18" charset="0"/>
              </a:rPr>
              <a:t>Accuracy</a:t>
            </a:r>
            <a:r>
              <a:rPr lang="en-US" sz="1300" dirty="0">
                <a:latin typeface="Times New Roman" panose="02020603050405020304" pitchFamily="18" charset="0"/>
                <a:cs typeface="Times New Roman" panose="02020603050405020304" pitchFamily="18" charset="0"/>
              </a:rPr>
              <a:t>: 77.6% </a:t>
            </a:r>
            <a:r>
              <a:rPr lang="en-US" sz="1300" i="1" dirty="0">
                <a:latin typeface="Times New Roman" panose="02020603050405020304" pitchFamily="18" charset="0"/>
                <a:cs typeface="Times New Roman" panose="02020603050405020304" pitchFamily="18" charset="0"/>
              </a:rPr>
              <a:t>on-Pima Indians Diabetes Dataset (as they claimed</a:t>
            </a:r>
            <a:r>
              <a:rPr lang="en-US" sz="1300" i="1" dirty="0" smtClean="0">
                <a:latin typeface="Times New Roman" panose="02020603050405020304" pitchFamily="18" charset="0"/>
                <a:cs typeface="Times New Roman" panose="02020603050405020304" pitchFamily="18" charset="0"/>
              </a:rPr>
              <a:t>). [3]</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5803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98820" cy="983397"/>
          </a:xfrm>
        </p:spPr>
        <p:txBody>
          <a:bodyPr>
            <a:normAutofit/>
          </a:bodyPr>
          <a:lstStyle/>
          <a:p>
            <a:r>
              <a:rPr lang="en-US" sz="2800" b="1" dirty="0">
                <a:solidFill>
                  <a:schemeClr val="tx1"/>
                </a:solidFill>
              </a:rPr>
              <a:t>Compare with existing work</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3063"/>
            <a:ext cx="1702526" cy="1698171"/>
          </a:xfrm>
          <a:prstGeom prst="rect">
            <a:avLst/>
          </a:prstGeom>
        </p:spPr>
      </p:pic>
      <p:sp>
        <p:nvSpPr>
          <p:cNvPr id="3" name="Slide Number Placeholder 2"/>
          <p:cNvSpPr>
            <a:spLocks noGrp="1"/>
          </p:cNvSpPr>
          <p:nvPr>
            <p:ph type="sldNum" sz="quarter" idx="12"/>
          </p:nvPr>
        </p:nvSpPr>
        <p:spPr/>
        <p:txBody>
          <a:bodyPr/>
          <a:lstStyle/>
          <a:p>
            <a:fld id="{3A3C6888-D4AC-45DD-8CC1-FA5CCE7C7348}" type="slidenum">
              <a:rPr lang="en-US" smtClean="0"/>
              <a:pPr/>
              <a:t>7</a:t>
            </a:fld>
            <a:endParaRPr lang="en-US"/>
          </a:p>
        </p:txBody>
      </p:sp>
      <p:sp>
        <p:nvSpPr>
          <p:cNvPr id="5" name="Footer Placeholder 4"/>
          <p:cNvSpPr>
            <a:spLocks noGrp="1"/>
          </p:cNvSpPr>
          <p:nvPr>
            <p:ph type="ftr" sz="quarter" idx="11"/>
          </p:nvPr>
        </p:nvSpPr>
        <p:spPr/>
        <p:txBody>
          <a:bodyPr/>
          <a:lstStyle/>
          <a:p>
            <a:r>
              <a:rPr lang="en-US"/>
              <a:t>P2D</a:t>
            </a:r>
          </a:p>
        </p:txBody>
      </p:sp>
      <p:graphicFrame>
        <p:nvGraphicFramePr>
          <p:cNvPr id="6" name="Table 5"/>
          <p:cNvGraphicFramePr>
            <a:graphicFrameLocks noGrp="1"/>
          </p:cNvGraphicFramePr>
          <p:nvPr>
            <p:extLst>
              <p:ext uri="{D42A27DB-BD31-4B8C-83A1-F6EECF244321}">
                <p14:modId xmlns="" xmlns:p14="http://schemas.microsoft.com/office/powerpoint/2010/main" val="718982326"/>
              </p:ext>
            </p:extLst>
          </p:nvPr>
        </p:nvGraphicFramePr>
        <p:xfrm>
          <a:off x="1867987" y="2000910"/>
          <a:ext cx="8621487" cy="4180117"/>
        </p:xfrm>
        <a:graphic>
          <a:graphicData uri="http://schemas.openxmlformats.org/drawingml/2006/table">
            <a:tbl>
              <a:tblPr firstRow="1" firstCol="1" bandRow="1">
                <a:tableStyleId>{5C22544A-7EE6-4342-B048-85BDC9FD1C3A}</a:tableStyleId>
              </a:tblPr>
              <a:tblGrid>
                <a:gridCol w="1336695">
                  <a:extLst>
                    <a:ext uri="{9D8B030D-6E8A-4147-A177-3AD203B41FA5}">
                      <a16:colId xmlns="" xmlns:a16="http://schemas.microsoft.com/office/drawing/2014/main" val="896790599"/>
                    </a:ext>
                  </a:extLst>
                </a:gridCol>
                <a:gridCol w="4286099">
                  <a:extLst>
                    <a:ext uri="{9D8B030D-6E8A-4147-A177-3AD203B41FA5}">
                      <a16:colId xmlns="" xmlns:a16="http://schemas.microsoft.com/office/drawing/2014/main" val="1018569663"/>
                    </a:ext>
                  </a:extLst>
                </a:gridCol>
                <a:gridCol w="2998693">
                  <a:extLst>
                    <a:ext uri="{9D8B030D-6E8A-4147-A177-3AD203B41FA5}">
                      <a16:colId xmlns="" xmlns:a16="http://schemas.microsoft.com/office/drawing/2014/main" val="3106075558"/>
                    </a:ext>
                  </a:extLst>
                </a:gridCol>
              </a:tblGrid>
              <a:tr h="380287">
                <a:tc>
                  <a:txBody>
                    <a:bodyPr/>
                    <a:lstStyle/>
                    <a:p>
                      <a:pPr marL="7620" marR="0" indent="-6350" algn="just">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a:effectLst/>
                        </a:rPr>
                        <a:t>Existing System</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a:effectLst/>
                        </a:rPr>
                        <a:t>Proposed System</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917528375"/>
                  </a:ext>
                </a:extLst>
              </a:tr>
              <a:tr h="1074721">
                <a:tc>
                  <a:txBody>
                    <a:bodyPr/>
                    <a:lstStyle/>
                    <a:p>
                      <a:pPr marL="7620" marR="0" indent="-6350" algn="just">
                        <a:spcBef>
                          <a:spcPts val="0"/>
                        </a:spcBef>
                        <a:spcAft>
                          <a:spcPts val="0"/>
                        </a:spcAft>
                      </a:pPr>
                      <a:r>
                        <a:rPr lang="en-US" sz="1600" dirty="0">
                          <a:effectLst/>
                        </a:rPr>
                        <a:t>Algorithms</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dirty="0">
                          <a:effectLst/>
                        </a:rPr>
                        <a:t>[1]Decision Tree, SVM and Naive Bayes</a:t>
                      </a:r>
                      <a:br>
                        <a:rPr lang="en-US" sz="1600" dirty="0">
                          <a:effectLst/>
                        </a:rPr>
                      </a:br>
                      <a:r>
                        <a:rPr lang="en-US" sz="1600" dirty="0">
                          <a:effectLst/>
                        </a:rPr>
                        <a:t>[2]Principal component analysis (PCA)</a:t>
                      </a:r>
                      <a:br>
                        <a:rPr lang="en-US" sz="1600" dirty="0">
                          <a:effectLst/>
                        </a:rPr>
                      </a:br>
                      <a:r>
                        <a:rPr lang="en-US" sz="1600" dirty="0">
                          <a:effectLst/>
                        </a:rPr>
                        <a:t>[3]HBA,SVM,ANN,DT</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kern="1200" dirty="0" smtClean="0">
                          <a:solidFill>
                            <a:schemeClr val="dk1"/>
                          </a:solidFill>
                          <a:latin typeface="+mn-lt"/>
                          <a:ea typeface="+mn-ea"/>
                          <a:cs typeface="+mn-cs"/>
                        </a:rPr>
                        <a:t>Naïve </a:t>
                      </a:r>
                      <a:r>
                        <a:rPr lang="en-US" sz="1800" kern="1200" dirty="0" err="1" smtClean="0">
                          <a:solidFill>
                            <a:schemeClr val="dk1"/>
                          </a:solidFill>
                          <a:latin typeface="+mn-lt"/>
                          <a:ea typeface="+mn-ea"/>
                          <a:cs typeface="+mn-cs"/>
                        </a:rPr>
                        <a:t>Bayes</a:t>
                      </a:r>
                      <a:endParaRPr lang="en-US" sz="1800" kern="1200" dirty="0">
                        <a:solidFill>
                          <a:schemeClr val="dk1"/>
                        </a:solidFill>
                        <a:latin typeface="+mn-lt"/>
                        <a:ea typeface="+mn-ea"/>
                        <a:cs typeface="+mn-cs"/>
                      </a:endParaRPr>
                    </a:p>
                  </a:txBody>
                  <a:tcPr marL="68580" marR="68580" marT="0" marB="0"/>
                </a:tc>
                <a:extLst>
                  <a:ext uri="{0D108BD9-81ED-4DB2-BD59-A6C34878D82A}">
                    <a16:rowId xmlns="" xmlns:a16="http://schemas.microsoft.com/office/drawing/2014/main" val="2962853698"/>
                  </a:ext>
                </a:extLst>
              </a:tr>
              <a:tr h="727503">
                <a:tc>
                  <a:txBody>
                    <a:bodyPr/>
                    <a:lstStyle/>
                    <a:p>
                      <a:pPr marL="7620" marR="0" indent="-6350" algn="just">
                        <a:spcBef>
                          <a:spcPts val="0"/>
                        </a:spcBef>
                        <a:spcAft>
                          <a:spcPts val="0"/>
                        </a:spcAft>
                      </a:pPr>
                      <a:r>
                        <a:rPr lang="en-US" sz="1600">
                          <a:effectLst/>
                        </a:rPr>
                        <a:t>Technology</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a:effectLst/>
                        </a:rPr>
                        <a:t>[1]WEKA tool,[2] WEKA, Matlab,</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dirty="0" err="1" smtClean="0">
                          <a:effectLst/>
                        </a:rPr>
                        <a:t>Python,Scikit</a:t>
                      </a:r>
                      <a:r>
                        <a:rPr lang="en-US" sz="1600" dirty="0" smtClean="0">
                          <a:effectLst/>
                        </a:rPr>
                        <a:t>-learn, </a:t>
                      </a:r>
                      <a:r>
                        <a:rPr lang="en-US" sz="1600" dirty="0" err="1">
                          <a:effectLst/>
                        </a:rPr>
                        <a:t>NumPy</a:t>
                      </a:r>
                      <a:r>
                        <a:rPr lang="en-US" sz="1600" dirty="0">
                          <a:effectLst/>
                        </a:rPr>
                        <a:t>, Pandas, </a:t>
                      </a:r>
                      <a:r>
                        <a:rPr lang="en-US" sz="1600" dirty="0" err="1" smtClean="0">
                          <a:effectLst/>
                        </a:rPr>
                        <a:t>Matplotlib</a:t>
                      </a:r>
                      <a:r>
                        <a:rPr lang="en-US" sz="1600" dirty="0" smtClean="0">
                          <a:effectLst/>
                        </a:rPr>
                        <a:t> etc</a:t>
                      </a:r>
                      <a:r>
                        <a:rPr lang="en-US" sz="1600" dirty="0">
                          <a:effectLst/>
                        </a:rPr>
                        <a:t>.</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956477991"/>
                  </a:ext>
                </a:extLst>
              </a:tr>
              <a:tr h="760573">
                <a:tc>
                  <a:txBody>
                    <a:bodyPr/>
                    <a:lstStyle/>
                    <a:p>
                      <a:pPr marL="7620" marR="0" indent="-6350" algn="just">
                        <a:spcBef>
                          <a:spcPts val="0"/>
                        </a:spcBef>
                        <a:spcAft>
                          <a:spcPts val="0"/>
                        </a:spcAft>
                      </a:pPr>
                      <a:r>
                        <a:rPr lang="en-US" sz="1600">
                          <a:effectLst/>
                        </a:rPr>
                        <a:t>Dataset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l">
                        <a:spcBef>
                          <a:spcPts val="0"/>
                        </a:spcBef>
                        <a:spcAft>
                          <a:spcPts val="0"/>
                        </a:spcAft>
                      </a:pPr>
                      <a:r>
                        <a:rPr lang="en-US" sz="1600" dirty="0">
                          <a:effectLst/>
                        </a:rPr>
                        <a:t>[1][3]Pima Indians Diabetes[2] </a:t>
                      </a:r>
                      <a:r>
                        <a:rPr lang="en-US" sz="1600" dirty="0" err="1">
                          <a:effectLst/>
                        </a:rPr>
                        <a:t>LuzhouDataset</a:t>
                      </a:r>
                      <a:r>
                        <a:rPr lang="en-US" sz="1600" dirty="0">
                          <a:effectLst/>
                        </a:rPr>
                        <a:t>, Pima Indians Diabetes</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i="1" kern="1200" dirty="0" smtClean="0">
                          <a:solidFill>
                            <a:schemeClr val="dk1"/>
                          </a:solidFill>
                          <a:latin typeface="+mn-lt"/>
                          <a:ea typeface="+mn-ea"/>
                          <a:cs typeface="+mn-cs"/>
                        </a:rPr>
                        <a:t>Pima Indians Diabetes</a:t>
                      </a:r>
                      <a:endParaRPr lang="en-US" sz="1600" kern="1200" dirty="0" smtClean="0">
                        <a:solidFill>
                          <a:schemeClr val="dk1"/>
                        </a:solidFill>
                        <a:latin typeface="+mn-lt"/>
                        <a:ea typeface="+mn-ea"/>
                        <a:cs typeface="+mn-cs"/>
                      </a:endParaRPr>
                    </a:p>
                    <a:p>
                      <a:r>
                        <a:rPr lang="en-US" sz="1600" i="1" kern="1200" dirty="0" smtClean="0">
                          <a:solidFill>
                            <a:schemeClr val="dk1"/>
                          </a:solidFill>
                          <a:latin typeface="+mn-lt"/>
                          <a:ea typeface="+mn-ea"/>
                          <a:cs typeface="+mn-cs"/>
                        </a:rPr>
                        <a:t> Dataset</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548628105"/>
                  </a:ext>
                </a:extLst>
              </a:tr>
              <a:tr h="476460">
                <a:tc>
                  <a:txBody>
                    <a:bodyPr/>
                    <a:lstStyle/>
                    <a:p>
                      <a:pPr marL="7620" marR="0" indent="-6350" algn="just">
                        <a:spcBef>
                          <a:spcPts val="0"/>
                        </a:spcBef>
                        <a:spcAft>
                          <a:spcPts val="0"/>
                        </a:spcAft>
                      </a:pPr>
                      <a:r>
                        <a:rPr lang="en-US" sz="1600">
                          <a:effectLst/>
                        </a:rPr>
                        <a:t>Accuracy</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dirty="0">
                          <a:effectLst/>
                        </a:rPr>
                        <a:t>[1]76.36%, [2] 77.21% , 80.84%  [3]77.6%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kern="1200" dirty="0" smtClean="0">
                          <a:solidFill>
                            <a:schemeClr val="tx1"/>
                          </a:solidFill>
                          <a:latin typeface="+mn-lt"/>
                          <a:ea typeface="+mn-ea"/>
                          <a:cs typeface="+mn-cs"/>
                        </a:rPr>
                        <a:t>75.65%</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244437222"/>
                  </a:ext>
                </a:extLst>
              </a:tr>
              <a:tr h="760573">
                <a:tc>
                  <a:txBody>
                    <a:bodyPr/>
                    <a:lstStyle/>
                    <a:p>
                      <a:pPr marL="7620" marR="0" indent="-6350" algn="just">
                        <a:spcBef>
                          <a:spcPts val="0"/>
                        </a:spcBef>
                        <a:spcAft>
                          <a:spcPts val="0"/>
                        </a:spcAft>
                      </a:pPr>
                      <a:r>
                        <a:rPr lang="en-US" sz="1600">
                          <a:effectLst/>
                        </a:rPr>
                        <a:t>Deployment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a:effectLst/>
                        </a:rPr>
                        <a:t>NO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620" marR="0" indent="-6350" algn="just">
                        <a:spcBef>
                          <a:spcPts val="0"/>
                        </a:spcBef>
                        <a:spcAft>
                          <a:spcPts val="0"/>
                        </a:spcAft>
                      </a:pPr>
                      <a:r>
                        <a:rPr lang="en-US" sz="1600" dirty="0" smtClean="0">
                          <a:effectLst/>
                        </a:rPr>
                        <a:t>Web App</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365024309"/>
                  </a:ext>
                </a:extLst>
              </a:tr>
            </a:tbl>
          </a:graphicData>
        </a:graphic>
      </p:graphicFrame>
    </p:spTree>
    <p:extLst>
      <p:ext uri="{BB962C8B-B14F-4D97-AF65-F5344CB8AC3E}">
        <p14:creationId xmlns="" xmlns:p14="http://schemas.microsoft.com/office/powerpoint/2010/main" val="354696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8</a:t>
            </a:fld>
            <a:endParaRPr lang="en-US"/>
          </a:p>
        </p:txBody>
      </p:sp>
      <p:sp>
        <p:nvSpPr>
          <p:cNvPr id="5" name="TextBox 4"/>
          <p:cNvSpPr txBox="1"/>
          <p:nvPr/>
        </p:nvSpPr>
        <p:spPr>
          <a:xfrm>
            <a:off x="1042115" y="408286"/>
            <a:ext cx="7910815" cy="523220"/>
          </a:xfrm>
          <a:prstGeom prst="rect">
            <a:avLst/>
          </a:prstGeom>
          <a:noFill/>
        </p:spPr>
        <p:txBody>
          <a:bodyPr wrap="square" rtlCol="0">
            <a:spAutoFit/>
          </a:bodyPr>
          <a:lstStyle/>
          <a:p>
            <a:r>
              <a:rPr lang="en-US" sz="2800" b="1" dirty="0" smtClean="0"/>
              <a:t>Comparative </a:t>
            </a:r>
            <a:r>
              <a:rPr lang="en-US" sz="2800" b="1" dirty="0" smtClean="0"/>
              <a:t>Analysis ( Using Different Algorithms)</a:t>
            </a:r>
            <a:endParaRPr lang="en-US" sz="2800" b="1" dirty="0"/>
          </a:p>
        </p:txBody>
      </p:sp>
      <p:pic>
        <p:nvPicPr>
          <p:cNvPr id="21" name="Picture 2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1027" name="Picture 3" descr="E:\ReportAndSlide\algoPic\New folder\knn.png"/>
          <p:cNvPicPr>
            <a:picLocks noChangeAspect="1" noChangeArrowheads="1"/>
          </p:cNvPicPr>
          <p:nvPr/>
        </p:nvPicPr>
        <p:blipFill>
          <a:blip r:embed="rId3"/>
          <a:srcRect/>
          <a:stretch>
            <a:fillRect/>
          </a:stretch>
        </p:blipFill>
        <p:spPr bwMode="auto">
          <a:xfrm>
            <a:off x="391432" y="1156426"/>
            <a:ext cx="4600575" cy="2695575"/>
          </a:xfrm>
          <a:prstGeom prst="rect">
            <a:avLst/>
          </a:prstGeom>
          <a:noFill/>
        </p:spPr>
      </p:pic>
      <p:pic>
        <p:nvPicPr>
          <p:cNvPr id="1028" name="Picture 4" descr="E:\ReportAndSlide\algoPic\New folder\naive.png"/>
          <p:cNvPicPr>
            <a:picLocks noChangeAspect="1" noChangeArrowheads="1"/>
          </p:cNvPicPr>
          <p:nvPr/>
        </p:nvPicPr>
        <p:blipFill>
          <a:blip r:embed="rId4"/>
          <a:srcRect/>
          <a:stretch>
            <a:fillRect/>
          </a:stretch>
        </p:blipFill>
        <p:spPr bwMode="auto">
          <a:xfrm>
            <a:off x="5847480" y="1100681"/>
            <a:ext cx="4555634" cy="2648359"/>
          </a:xfrm>
          <a:prstGeom prst="rect">
            <a:avLst/>
          </a:prstGeom>
          <a:noFill/>
        </p:spPr>
      </p:pic>
      <p:pic>
        <p:nvPicPr>
          <p:cNvPr id="1030" name="Picture 6" descr="E:\ReportAndSlide\algoPic\New folder\randon.png"/>
          <p:cNvPicPr>
            <a:picLocks noChangeAspect="1" noChangeArrowheads="1"/>
          </p:cNvPicPr>
          <p:nvPr/>
        </p:nvPicPr>
        <p:blipFill>
          <a:blip r:embed="rId5"/>
          <a:srcRect/>
          <a:stretch>
            <a:fillRect/>
          </a:stretch>
        </p:blipFill>
        <p:spPr bwMode="auto">
          <a:xfrm>
            <a:off x="3326086" y="3958680"/>
            <a:ext cx="4207110" cy="2677252"/>
          </a:xfrm>
          <a:prstGeom prst="rect">
            <a:avLst/>
          </a:prstGeom>
          <a:noFill/>
        </p:spPr>
      </p:pic>
    </p:spTree>
    <p:extLst>
      <p:ext uri="{BB962C8B-B14F-4D97-AF65-F5344CB8AC3E}">
        <p14:creationId xmlns="" xmlns:p14="http://schemas.microsoft.com/office/powerpoint/2010/main" val="88928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P2D</a:t>
            </a:r>
            <a:endParaRPr lang="en-US"/>
          </a:p>
        </p:txBody>
      </p:sp>
      <p:sp>
        <p:nvSpPr>
          <p:cNvPr id="4" name="Slide Number Placeholder 3"/>
          <p:cNvSpPr>
            <a:spLocks noGrp="1"/>
          </p:cNvSpPr>
          <p:nvPr>
            <p:ph type="sldNum" sz="quarter" idx="12"/>
          </p:nvPr>
        </p:nvSpPr>
        <p:spPr/>
        <p:txBody>
          <a:bodyPr/>
          <a:lstStyle/>
          <a:p>
            <a:fld id="{3A3C6888-D4AC-45DD-8CC1-FA5CCE7C7348}" type="slidenum">
              <a:rPr lang="en-US" smtClean="0"/>
              <a:pPr/>
              <a:t>9</a:t>
            </a:fld>
            <a:endParaRPr lang="en-US"/>
          </a:p>
        </p:txBody>
      </p:sp>
      <p:pic>
        <p:nvPicPr>
          <p:cNvPr id="21" name="Picture 2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89474" y="-12699"/>
            <a:ext cx="1702526" cy="1765300"/>
          </a:xfrm>
          <a:prstGeom prst="rect">
            <a:avLst/>
          </a:prstGeom>
        </p:spPr>
      </p:pic>
      <p:pic>
        <p:nvPicPr>
          <p:cNvPr id="2051" name="Picture 3" descr="E:\ReportAndSlide\algoPic\New folder\logistic.png"/>
          <p:cNvPicPr>
            <a:picLocks noChangeAspect="1" noChangeArrowheads="1"/>
          </p:cNvPicPr>
          <p:nvPr/>
        </p:nvPicPr>
        <p:blipFill>
          <a:blip r:embed="rId3"/>
          <a:srcRect/>
          <a:stretch>
            <a:fillRect/>
          </a:stretch>
        </p:blipFill>
        <p:spPr bwMode="auto">
          <a:xfrm>
            <a:off x="6402613" y="1851568"/>
            <a:ext cx="4700815" cy="3013343"/>
          </a:xfrm>
          <a:prstGeom prst="rect">
            <a:avLst/>
          </a:prstGeom>
          <a:noFill/>
        </p:spPr>
      </p:pic>
      <p:pic>
        <p:nvPicPr>
          <p:cNvPr id="2052" name="Picture 4" descr="E:\ReportAndSlide\algoPic\New folder\decision.png"/>
          <p:cNvPicPr>
            <a:picLocks noChangeAspect="1" noChangeArrowheads="1"/>
          </p:cNvPicPr>
          <p:nvPr/>
        </p:nvPicPr>
        <p:blipFill>
          <a:blip r:embed="rId4"/>
          <a:srcRect/>
          <a:stretch>
            <a:fillRect/>
          </a:stretch>
        </p:blipFill>
        <p:spPr bwMode="auto">
          <a:xfrm>
            <a:off x="940526" y="1823766"/>
            <a:ext cx="5160418" cy="3009900"/>
          </a:xfrm>
          <a:prstGeom prst="rect">
            <a:avLst/>
          </a:prstGeom>
          <a:noFill/>
        </p:spPr>
      </p:pic>
    </p:spTree>
    <p:extLst>
      <p:ext uri="{BB962C8B-B14F-4D97-AF65-F5344CB8AC3E}">
        <p14:creationId xmlns="" xmlns:p14="http://schemas.microsoft.com/office/powerpoint/2010/main" val="889287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1904</TotalTime>
  <Words>943</Words>
  <Application>Microsoft Office PowerPoint</Application>
  <PresentationFormat>Custom</PresentationFormat>
  <Paragraphs>385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Integral</vt:lpstr>
      <vt:lpstr> Prediction of Diabetes Disease using Data mining  </vt:lpstr>
      <vt:lpstr>Slide 2</vt:lpstr>
      <vt:lpstr>Problem statement </vt:lpstr>
      <vt:lpstr>Contents</vt:lpstr>
      <vt:lpstr>Slide 5</vt:lpstr>
      <vt:lpstr>Existing work</vt:lpstr>
      <vt:lpstr>Compare with existing work</vt:lpstr>
      <vt:lpstr>Slide 8</vt:lpstr>
      <vt:lpstr>Slide 9</vt:lpstr>
      <vt:lpstr>Slide 10</vt:lpstr>
      <vt:lpstr>Slide 11</vt:lpstr>
      <vt:lpstr>Slide 12</vt:lpstr>
      <vt:lpstr>Slide 13</vt:lpstr>
      <vt:lpstr>Slide 14</vt:lpstr>
      <vt:lpstr>Slide 15</vt:lpstr>
      <vt:lpstr>Slide 16</vt:lpstr>
      <vt:lpstr>Slide 17</vt:lpstr>
      <vt:lpstr>Proposed system</vt:lpstr>
      <vt:lpstr>Objective of our project</vt:lpstr>
      <vt:lpstr>Architecture of our project</vt:lpstr>
      <vt:lpstr>Slide 21</vt:lpstr>
      <vt:lpstr>Resources</vt:lpstr>
      <vt:lpstr>Gantt Chart</vt:lpstr>
      <vt:lpstr>Budget</vt:lpstr>
      <vt:lpstr>Scope</vt:lpstr>
      <vt:lpstr>Benefits  </vt:lpstr>
      <vt:lpstr>Methodology  </vt:lpstr>
      <vt:lpstr>Slide 28</vt:lpstr>
      <vt:lpstr>Slide 29</vt:lpstr>
      <vt:lpstr>Slide 30</vt:lpstr>
      <vt:lpstr>Slide 31</vt:lpstr>
      <vt:lpstr>Slide 32</vt:lpstr>
      <vt:lpstr>Slide 33</vt:lpstr>
      <vt:lpstr>Slide 34</vt:lpstr>
      <vt:lpstr>Slide 35</vt:lpstr>
      <vt:lpstr>Slide 36</vt:lpstr>
      <vt:lpstr>FUTURE WORK</vt:lpstr>
      <vt:lpstr>Conclusion</vt:lpstr>
      <vt:lpstr>References</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Using Natural Language Processing (NLP) &amp; RNN</dc:title>
  <dc:creator>Md Sakibul Alam</dc:creator>
  <cp:lastModifiedBy>kk</cp:lastModifiedBy>
  <cp:revision>193</cp:revision>
  <dcterms:created xsi:type="dcterms:W3CDTF">2020-01-18T21:28:03Z</dcterms:created>
  <dcterms:modified xsi:type="dcterms:W3CDTF">2020-08-23T21:46:38Z</dcterms:modified>
</cp:coreProperties>
</file>