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04" r:id="rId3"/>
    <p:sldId id="310" r:id="rId4"/>
    <p:sldId id="311" r:id="rId5"/>
    <p:sldId id="297" r:id="rId6"/>
    <p:sldId id="305" r:id="rId7"/>
    <p:sldId id="306" r:id="rId8"/>
    <p:sldId id="308" r:id="rId9"/>
    <p:sldId id="307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86" autoAdjust="0"/>
  </p:normalViewPr>
  <p:slideViewPr>
    <p:cSldViewPr>
      <p:cViewPr varScale="1">
        <p:scale>
          <a:sx n="104" d="100"/>
          <a:sy n="104" d="100"/>
        </p:scale>
        <p:origin x="114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C5A1-D596-4015-8444-19A1129C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834" y="30163"/>
            <a:ext cx="10943167" cy="40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57AB-0438-484C-BD78-607F413B1B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5757333" cy="594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57AA-675F-4452-BC95-0B4E800BF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33" y="609600"/>
            <a:ext cx="5759451" cy="594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9DD0-E0A9-47E0-923E-2B08E9C67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03568" y="6586538"/>
            <a:ext cx="588433" cy="271462"/>
          </a:xfrm>
        </p:spPr>
        <p:txBody>
          <a:bodyPr/>
          <a:lstStyle>
            <a:lvl1pPr>
              <a:defRPr sz="1000" b="0"/>
            </a:lvl1pPr>
          </a:lstStyle>
          <a:p>
            <a:br>
              <a:rPr lang="en-US" altLang="en-US" b="1" dirty="0"/>
            </a:br>
            <a:fld id="{3BAE5668-94EA-4061-A19C-F5417A7474D5}" type="slidenum">
              <a:rPr lang="en-US" altLang="en-US" sz="1200" b="1"/>
              <a:pPr/>
              <a:t>‹#›</a:t>
            </a:fld>
            <a:endParaRPr lang="en-US" altLang="en-US" sz="1200" b="1" dirty="0"/>
          </a:p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564583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7" y="4800600"/>
            <a:ext cx="121369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17" y="228600"/>
            <a:ext cx="12136966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17" y="5367338"/>
            <a:ext cx="1213696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462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462 –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Elaboration Phase Iteration 1 Artifact Summary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Fall 2018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9817E7-68F6-4EB0-9AAF-6AEE2FA8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System build instructions</a:t>
            </a:r>
          </a:p>
          <a:p>
            <a:pPr lvl="1"/>
            <a:r>
              <a:rPr lang="en-US" dirty="0"/>
              <a:t>Procedures, scripts, etc.</a:t>
            </a:r>
          </a:p>
          <a:p>
            <a:r>
              <a:rPr lang="en-US" dirty="0"/>
              <a:t>Source code to design cross-reference</a:t>
            </a:r>
          </a:p>
          <a:p>
            <a:pPr lvl="1"/>
            <a:r>
              <a:rPr lang="en-US" dirty="0"/>
              <a:t>Cross reference from Software Class Diagram to Class implementation</a:t>
            </a:r>
          </a:p>
          <a:p>
            <a:pPr lvl="2"/>
            <a:r>
              <a:rPr lang="en-US" dirty="0"/>
              <a:t>What source and header file implements the class.  Sort this list by class name.  </a:t>
            </a:r>
          </a:p>
          <a:p>
            <a:pPr lvl="2"/>
            <a:r>
              <a:rPr lang="en-US" dirty="0"/>
              <a:t>Annotate the Class Diagram with the header file information</a:t>
            </a:r>
          </a:p>
          <a:p>
            <a:pPr lvl="1"/>
            <a:r>
              <a:rPr lang="en-US" dirty="0"/>
              <a:t>Cross reference from GRASP pattern to implementation</a:t>
            </a:r>
          </a:p>
          <a:p>
            <a:pPr lvl="2"/>
            <a:r>
              <a:rPr lang="en-US" dirty="0"/>
              <a:t>Show (point to) an example in the code where each of the 5 GRASP patterns  is implemented.</a:t>
            </a:r>
          </a:p>
          <a:p>
            <a:pPr lvl="1"/>
            <a:r>
              <a:rPr lang="en-US" dirty="0"/>
              <a:t>Cross reference from layer interface in Logical View to code</a:t>
            </a:r>
          </a:p>
          <a:p>
            <a:pPr lvl="2"/>
            <a:r>
              <a:rPr lang="en-US" dirty="0"/>
              <a:t>Show (point to) the code where Domain Layer and Technical Services Layer interfaces are implemented.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Zipped into a single file preserving directory structure.  </a:t>
            </a:r>
          </a:p>
          <a:p>
            <a:pPr lvl="2"/>
            <a:r>
              <a:rPr lang="en-US" dirty="0"/>
              <a:t>The root of the directory tree shall contain main()</a:t>
            </a:r>
          </a:p>
          <a:p>
            <a:pPr lvl="2"/>
            <a:r>
              <a:rPr lang="en-US" dirty="0"/>
              <a:t>Everything else shall be in a sub-package (sub-directory)</a:t>
            </a:r>
          </a:p>
          <a:p>
            <a:pPr lvl="2"/>
            <a:r>
              <a:rPr lang="en-US" dirty="0"/>
              <a:t>Directory, package, and namespace exactly hierarchy match</a:t>
            </a:r>
          </a:p>
          <a:p>
            <a:pPr lvl="3"/>
            <a:r>
              <a:rPr lang="en-US" dirty="0"/>
              <a:t>#includes should be relative to the root  (#include "DomainLayer/Register/RegisterHandler.hpp" for example)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3C217-9ACA-443B-8869-AB5DBA72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84347-2047-4B97-8E24-1C347304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7486-0E1C-488C-94BD-B26B6C6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CD4083-6DFD-422F-B061-F7F837AD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Model</a:t>
            </a:r>
          </a:p>
        </p:txBody>
      </p:sp>
    </p:spTree>
    <p:extLst>
      <p:ext uri="{BB962C8B-B14F-4D97-AF65-F5344CB8AC3E}">
        <p14:creationId xmlns:p14="http://schemas.microsoft.com/office/powerpoint/2010/main" val="184600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5C4BE-571D-4BA9-A3AC-C7ECE880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E612-7ACE-4FF5-8488-46E67D1F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B3561-6CC2-4EC1-BAFD-42952D4D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6EB5CA6-9D87-49DD-ABE0-942784C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Process Artifacts, Timing, and Relationships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21133B-E1F0-41B6-AF4D-7C2E45B3D1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/>
          <a:stretch/>
        </p:blipFill>
        <p:spPr>
          <a:xfrm>
            <a:off x="304800" y="1219200"/>
            <a:ext cx="4365625" cy="4743450"/>
          </a:xfr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BB7E8881-8947-4C45-A29F-F73E4FCF497E}"/>
              </a:ext>
            </a:extLst>
          </p:cNvPr>
          <p:cNvSpPr/>
          <p:nvPr/>
        </p:nvSpPr>
        <p:spPr>
          <a:xfrm>
            <a:off x="9067800" y="4985823"/>
            <a:ext cx="1447800" cy="428897"/>
          </a:xfrm>
          <a:prstGeom prst="wedgeRoundRectCallout">
            <a:avLst>
              <a:gd name="adj1" fmla="val 19359"/>
              <a:gd name="adj2" fmla="val -15346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are here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27CD24D-F397-4085-ACF1-105C86356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76093"/>
              </p:ext>
            </p:extLst>
          </p:nvPr>
        </p:nvGraphicFramePr>
        <p:xfrm>
          <a:off x="4953001" y="1181251"/>
          <a:ext cx="69723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943">
                  <a:extLst>
                    <a:ext uri="{9D8B030D-6E8A-4147-A177-3AD203B41FA5}">
                      <a16:colId xmlns:a16="http://schemas.microsoft.com/office/drawing/2014/main" val="3124200143"/>
                    </a:ext>
                  </a:extLst>
                </a:gridCol>
                <a:gridCol w="2515137">
                  <a:extLst>
                    <a:ext uri="{9D8B030D-6E8A-4147-A177-3AD203B41FA5}">
                      <a16:colId xmlns:a16="http://schemas.microsoft.com/office/drawing/2014/main" val="1654480024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2629219851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501703894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770343231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133649620"/>
                    </a:ext>
                  </a:extLst>
                </a:gridCol>
              </a:tblGrid>
              <a:tr h="1511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Discipline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Artifact</a:t>
                      </a:r>
                    </a:p>
                    <a:p>
                      <a:pPr algn="r"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Elab.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E1..En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C1..Cn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T1..T2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22962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02371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Registry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471085"/>
                  </a:ext>
                </a:extLst>
              </a:tr>
              <a:tr h="118669">
                <a:tc rowSpan="4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Reequipments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Use-Case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8460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16169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Supplementary Specification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47294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Glossary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4749774"/>
                  </a:ext>
                </a:extLst>
              </a:tr>
              <a:tr h="118669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5617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Architecture Document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7072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7491926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Model (code, html,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82176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E72CB-BE69-4758-9C54-4679CE6EC7AA}"/>
              </a:ext>
            </a:extLst>
          </p:cNvPr>
          <p:cNvSpPr/>
          <p:nvPr/>
        </p:nvSpPr>
        <p:spPr>
          <a:xfrm>
            <a:off x="9448800" y="1044091"/>
            <a:ext cx="990600" cy="3429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0DE0B-E03D-4A1D-886E-F1BE2BC44BDC}"/>
              </a:ext>
            </a:extLst>
          </p:cNvPr>
          <p:cNvSpPr txBox="1"/>
          <p:nvPr/>
        </p:nvSpPr>
        <p:spPr>
          <a:xfrm>
            <a:off x="10592968" y="4285057"/>
            <a:ext cx="13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s=start, r=refine</a:t>
            </a:r>
          </a:p>
        </p:txBody>
      </p:sp>
    </p:spTree>
    <p:extLst>
      <p:ext uri="{BB962C8B-B14F-4D97-AF65-F5344CB8AC3E}">
        <p14:creationId xmlns:p14="http://schemas.microsoft.com/office/powerpoint/2010/main" val="16597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6D419-82C5-4082-B287-7EC5DEA9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Artifacts - see following slides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Should have been successfully dry-ran before class</a:t>
            </a:r>
          </a:p>
          <a:p>
            <a:pPr lvl="1"/>
            <a:r>
              <a:rPr lang="en-US" dirty="0"/>
              <a:t>Each team has 6 to 7 minutes to demo their scenarios</a:t>
            </a:r>
          </a:p>
          <a:p>
            <a:pPr lvl="2"/>
            <a:r>
              <a:rPr lang="en-US" dirty="0"/>
              <a:t>At least three scenarios, one from each fully dressed use case</a:t>
            </a:r>
          </a:p>
          <a:p>
            <a:pPr lvl="2"/>
            <a:r>
              <a:rPr lang="en-US" dirty="0"/>
              <a:t>See next slide for schedule.  Be ready at your designated time (hosting computer ready, program ready to launch, etc.)</a:t>
            </a:r>
          </a:p>
          <a:p>
            <a:pPr lvl="1"/>
            <a:r>
              <a:rPr lang="en-US" dirty="0"/>
              <a:t>Provide hard copies of each SSD demonstrated.  These are your demo scripts and should be followed exactly. Include on each:</a:t>
            </a:r>
          </a:p>
          <a:p>
            <a:pPr lvl="2"/>
            <a:r>
              <a:rPr lang="en-US" dirty="0"/>
              <a:t>Team member names</a:t>
            </a:r>
          </a:p>
          <a:p>
            <a:pPr lvl="2"/>
            <a:r>
              <a:rPr lang="en-US" dirty="0"/>
              <a:t>Class section</a:t>
            </a:r>
          </a:p>
          <a:p>
            <a:pPr lvl="2"/>
            <a:r>
              <a:rPr lang="en-US" dirty="0"/>
              <a:t>Team number</a:t>
            </a:r>
          </a:p>
          <a:p>
            <a:pPr lvl="2"/>
            <a:r>
              <a:rPr lang="en-US" dirty="0"/>
              <a:t>Scenario and Use Case name</a:t>
            </a:r>
          </a:p>
          <a:p>
            <a:pPr lvl="1"/>
            <a:r>
              <a:rPr lang="en-US" dirty="0"/>
              <a:t>I’ll ask you to walk me through each demo script looking for events and information exchanges</a:t>
            </a:r>
          </a:p>
          <a:p>
            <a:pPr lvl="2"/>
            <a:r>
              <a:rPr lang="en-US" dirty="0"/>
              <a:t>Describe the user goal being demonstrated</a:t>
            </a:r>
          </a:p>
          <a:p>
            <a:pPr lvl="2"/>
            <a:r>
              <a:rPr lang="en-US" dirty="0"/>
              <a:t>Tell me how “complete” the scenario is highlighting stubs and “simplified” steps used in this iterations.</a:t>
            </a:r>
          </a:p>
          <a:p>
            <a:pPr lvl="2"/>
            <a:r>
              <a:rPr lang="en-US" dirty="0"/>
              <a:t>Then show me by executing the steps in the SSD and again highlighting actual versus expected results.</a:t>
            </a:r>
          </a:p>
          <a:p>
            <a:pPr lvl="1"/>
            <a:r>
              <a:rPr lang="en-US" dirty="0"/>
              <a:t>All scenarios shall be executed on the same code baseline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B8A02-285C-4666-9385-3B991B42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E3C9-3959-490A-8B2C-CD6A6031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B3A4-7323-46EC-B5C5-78826385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D91E88-C657-4C94-8CCF-3AEB9CBD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Parts</a:t>
            </a:r>
          </a:p>
        </p:txBody>
      </p:sp>
    </p:spTree>
    <p:extLst>
      <p:ext uri="{BB962C8B-B14F-4D97-AF65-F5344CB8AC3E}">
        <p14:creationId xmlns:p14="http://schemas.microsoft.com/office/powerpoint/2010/main" val="39955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F6C6F0-AF75-4431-B7F3-697E49840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59267"/>
              </p:ext>
            </p:extLst>
          </p:nvPr>
        </p:nvGraphicFramePr>
        <p:xfrm>
          <a:off x="2171700" y="1412876"/>
          <a:ext cx="74295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3962905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1255579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1683624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874203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6986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Approximate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Approximate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3:05 – 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5:05 – 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3:15 – 3:25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5:15 – 5:25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3:25 – 3:35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5:25 – 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3:35 – 3:45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5:35 – 5:45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2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3:45 – 3:55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5:45 – 5:55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3:55 – 4:05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5:55 – 6:05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4:05 – 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6:05 – 6:15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4:15 – 4:25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6:15 – 6:25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4:25 – 4:35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6:25 – 6:35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5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4:35 – 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6:35 – 6:45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C833E-25B9-40B0-AE07-34C77269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927C1-10C0-4F5E-81B7-CD0678BC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462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6EAD2-05D8-4342-A66E-F714FCB1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23282-ABF8-4F0C-9758-5D84FD02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53033-E698-428F-898B-EE2ACC9C8EBD}"/>
              </a:ext>
            </a:extLst>
          </p:cNvPr>
          <p:cNvSpPr txBox="1"/>
          <p:nvPr/>
        </p:nvSpPr>
        <p:spPr>
          <a:xfrm>
            <a:off x="2171700" y="1066800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4075" algn="r"/>
              </a:tabLst>
            </a:pPr>
            <a:r>
              <a:rPr lang="en-US" dirty="0"/>
              <a:t>Fall 2018 CPSC 462-03 12737	Fall 2018 CPSC 462-01 12689</a:t>
            </a:r>
          </a:p>
        </p:txBody>
      </p:sp>
    </p:spTree>
    <p:extLst>
      <p:ext uri="{BB962C8B-B14F-4D97-AF65-F5344CB8AC3E}">
        <p14:creationId xmlns:p14="http://schemas.microsoft.com/office/powerpoint/2010/main" val="271538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BE30F-AAFE-435E-BBE9-F56F7F6D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65367"/>
            <a:ext cx="11887200" cy="4914900"/>
          </a:xfrm>
        </p:spPr>
        <p:txBody>
          <a:bodyPr/>
          <a:lstStyle/>
          <a:p>
            <a:r>
              <a:rPr lang="en-US" dirty="0"/>
              <a:t>Risk List / Registry</a:t>
            </a:r>
          </a:p>
          <a:p>
            <a:r>
              <a:rPr lang="en-US" dirty="0"/>
              <a:t>Use-Case Model</a:t>
            </a:r>
          </a:p>
          <a:p>
            <a:r>
              <a:rPr lang="en-US" dirty="0"/>
              <a:t>Vision</a:t>
            </a:r>
          </a:p>
          <a:p>
            <a:r>
              <a:rPr lang="en-US" dirty="0"/>
              <a:t>Supplementary Spec</a:t>
            </a:r>
          </a:p>
          <a:p>
            <a:pPr lvl="1"/>
            <a:r>
              <a:rPr lang="en-US" dirty="0"/>
              <a:t>Domain (Business) Rules</a:t>
            </a:r>
          </a:p>
          <a:p>
            <a:r>
              <a:rPr lang="en-US" dirty="0"/>
              <a:t>Glossary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6E8D-58DE-4B43-888B-3397438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B630D-6382-43CB-BC90-B8A01B7A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43F5-EC80-4D2B-9C49-2B1AD591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030B7A-E63F-44CD-AE82-68C42E6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Inception Phase Artifacts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5DD836-BD81-4D9A-AA15-CF3CBD9B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76395"/>
              </p:ext>
            </p:extLst>
          </p:nvPr>
        </p:nvGraphicFramePr>
        <p:xfrm>
          <a:off x="4953001" y="1181251"/>
          <a:ext cx="69723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943">
                  <a:extLst>
                    <a:ext uri="{9D8B030D-6E8A-4147-A177-3AD203B41FA5}">
                      <a16:colId xmlns:a16="http://schemas.microsoft.com/office/drawing/2014/main" val="3124200143"/>
                    </a:ext>
                  </a:extLst>
                </a:gridCol>
                <a:gridCol w="2515137">
                  <a:extLst>
                    <a:ext uri="{9D8B030D-6E8A-4147-A177-3AD203B41FA5}">
                      <a16:colId xmlns:a16="http://schemas.microsoft.com/office/drawing/2014/main" val="1654480024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2629219851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501703894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770343231"/>
                    </a:ext>
                  </a:extLst>
                </a:gridCol>
                <a:gridCol w="795805">
                  <a:extLst>
                    <a:ext uri="{9D8B030D-6E8A-4147-A177-3AD203B41FA5}">
                      <a16:colId xmlns:a16="http://schemas.microsoft.com/office/drawing/2014/main" val="3133649620"/>
                    </a:ext>
                  </a:extLst>
                </a:gridCol>
              </a:tblGrid>
              <a:tr h="1511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Discipline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Artifact</a:t>
                      </a:r>
                    </a:p>
                    <a:p>
                      <a:pPr algn="r"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E1..En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C1..Cn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T1..T2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22962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02371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Registry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471085"/>
                  </a:ext>
                </a:extLst>
              </a:tr>
              <a:tr h="118669">
                <a:tc rowSpan="4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Reequipments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Use-Case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8460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16169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Supplementary Specification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47294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Glossary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4749774"/>
                  </a:ext>
                </a:extLst>
              </a:tr>
              <a:tr h="118669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5617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Architecture Document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7072"/>
                  </a:ext>
                </a:extLst>
              </a:tr>
              <a:tr h="11866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7491926"/>
                  </a:ext>
                </a:extLst>
              </a:tr>
              <a:tr h="11866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Model (code, html,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8217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C3E30-3D8C-49CC-B0DF-BF0B84118994}"/>
              </a:ext>
            </a:extLst>
          </p:cNvPr>
          <p:cNvSpPr/>
          <p:nvPr/>
        </p:nvSpPr>
        <p:spPr>
          <a:xfrm>
            <a:off x="9448800" y="1044091"/>
            <a:ext cx="990600" cy="3429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5D198-F0CF-4279-ABBC-2A5F79DE4267}"/>
              </a:ext>
            </a:extLst>
          </p:cNvPr>
          <p:cNvSpPr txBox="1"/>
          <p:nvPr/>
        </p:nvSpPr>
        <p:spPr>
          <a:xfrm>
            <a:off x="10592968" y="4285057"/>
            <a:ext cx="13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s=start, r=refine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35BAF-6D98-4330-9399-5F22DB785F99}"/>
              </a:ext>
            </a:extLst>
          </p:cNvPr>
          <p:cNvSpPr txBox="1"/>
          <p:nvPr/>
        </p:nvSpPr>
        <p:spPr>
          <a:xfrm>
            <a:off x="228600" y="4438945"/>
            <a:ext cx="1173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Refined artifacts shall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any new information you have learned about your system during this elaboration phase,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significant feedback received from the inception phase,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mark these changes with change bars (or similar) so they are quickly and easily discovered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revision history table </a:t>
            </a:r>
            <a:r>
              <a:rPr lang="en-US" u="sng" dirty="0"/>
              <a:t>summarizing</a:t>
            </a:r>
            <a:r>
              <a:rPr lang="en-US" dirty="0"/>
              <a:t> changes made</a:t>
            </a:r>
          </a:p>
        </p:txBody>
      </p:sp>
    </p:spTree>
    <p:extLst>
      <p:ext uri="{BB962C8B-B14F-4D97-AF65-F5344CB8AC3E}">
        <p14:creationId xmlns:p14="http://schemas.microsoft.com/office/powerpoint/2010/main" val="136216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BA760-399B-44E3-9B5D-F6DA140C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4181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most significant refines will be to your fully dressed use cases</a:t>
            </a:r>
          </a:p>
          <a:p>
            <a:pPr lvl="1"/>
            <a:r>
              <a:rPr lang="en-US" dirty="0"/>
              <a:t>Create a new section for your System Sequence Diagram(s), and a subsection for each SSD</a:t>
            </a:r>
          </a:p>
          <a:p>
            <a:pPr lvl="1"/>
            <a:r>
              <a:rPr lang="en-US" dirty="0"/>
              <a:t>Summarize the particular, demonstratable path through the use case described by this scenario. </a:t>
            </a:r>
          </a:p>
          <a:p>
            <a:pPr lvl="2"/>
            <a:r>
              <a:rPr lang="en-US" dirty="0"/>
              <a:t>Looking for a paragraph describing what path through the UC has been selected.</a:t>
            </a:r>
          </a:p>
          <a:p>
            <a:pPr lvl="2"/>
            <a:r>
              <a:rPr lang="en-US" dirty="0"/>
              <a:t>Include how complete this scenario is </a:t>
            </a:r>
          </a:p>
          <a:p>
            <a:pPr lvl="3"/>
            <a:r>
              <a:rPr lang="en-US" dirty="0"/>
              <a:t>are there stubs?  </a:t>
            </a:r>
          </a:p>
          <a:p>
            <a:pPr lvl="3"/>
            <a:r>
              <a:rPr lang="en-US" dirty="0"/>
              <a:t>have some steps been hard coded</a:t>
            </a:r>
          </a:p>
          <a:p>
            <a:pPr lvl="3"/>
            <a:r>
              <a:rPr lang="en-US" dirty="0"/>
              <a:t>what remains to be done in future iterations to be fully complete.  </a:t>
            </a:r>
          </a:p>
          <a:p>
            <a:pPr lvl="2"/>
            <a:r>
              <a:rPr lang="en-US" dirty="0"/>
              <a:t>This is just for this scenario - alternate paths (errors, etc..) are different scenarios</a:t>
            </a:r>
          </a:p>
          <a:p>
            <a:pPr lvl="1"/>
            <a:r>
              <a:rPr lang="en-US" dirty="0"/>
              <a:t>Append your system sequence diagram(s) to the fully dressed UC document</a:t>
            </a:r>
          </a:p>
          <a:p>
            <a:r>
              <a:rPr lang="en-US" dirty="0"/>
              <a:t>Make certain the Use Case text has been updated and the text and the SSD match exactly</a:t>
            </a:r>
          </a:p>
          <a:p>
            <a:pPr lvl="1"/>
            <a:r>
              <a:rPr lang="en-US" dirty="0"/>
              <a:t>Start your step descriptions with “&lt;Actor&gt; does &lt;event&gt;”</a:t>
            </a:r>
          </a:p>
          <a:p>
            <a:pPr lvl="1"/>
            <a:r>
              <a:rPr lang="en-US" dirty="0"/>
              <a:t>Don’t forget the pre- and post-condition section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E5173-FE26-4007-B788-6697A781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D555-C069-4371-A924-043F89A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131D4-FB94-4EA0-A400-D3BCB1A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164ED8-F293-4816-B13A-C3497B96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Fully Dressed Use-Cases</a:t>
            </a:r>
          </a:p>
        </p:txBody>
      </p:sp>
    </p:spTree>
    <p:extLst>
      <p:ext uri="{BB962C8B-B14F-4D97-AF65-F5344CB8AC3E}">
        <p14:creationId xmlns:p14="http://schemas.microsoft.com/office/powerpoint/2010/main" val="28267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426607-FC15-4A75-ACE6-4187F140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887200" cy="5265739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Architectural Representation</a:t>
            </a:r>
          </a:p>
          <a:p>
            <a:pPr lvl="1"/>
            <a:r>
              <a:rPr lang="en-US" dirty="0"/>
              <a:t>Summary of how the architecture will be described in this document, such as architectural views. The sections below enumerate the "views“</a:t>
            </a:r>
          </a:p>
          <a:p>
            <a:r>
              <a:rPr lang="en-US" dirty="0"/>
              <a:t>Architectural Decisions</a:t>
            </a:r>
          </a:p>
          <a:p>
            <a:pPr marL="457200" lvl="1" indent="0">
              <a:buNone/>
            </a:pPr>
            <a:r>
              <a:rPr lang="en-US" dirty="0"/>
              <a:t>For each type of decision</a:t>
            </a:r>
          </a:p>
          <a:p>
            <a:pPr lvl="2"/>
            <a:r>
              <a:rPr lang="en-US" dirty="0"/>
              <a:t>Provide two alternatives</a:t>
            </a:r>
          </a:p>
          <a:p>
            <a:pPr lvl="3"/>
            <a:r>
              <a:rPr lang="en-US" dirty="0"/>
              <a:t>Each alternative has class and sequence diagrams set</a:t>
            </a:r>
          </a:p>
          <a:p>
            <a:pPr lvl="2"/>
            <a:r>
              <a:rPr lang="en-US" dirty="0"/>
              <a:t>Make a selection and provide rationale </a:t>
            </a:r>
          </a:p>
          <a:p>
            <a:pPr lvl="2"/>
            <a:r>
              <a:rPr lang="en-US" dirty="0"/>
              <a:t>Provide a reference (link) to Design Model (class and sequence diagrams) where the selected option appears</a:t>
            </a:r>
          </a:p>
          <a:p>
            <a:pPr lvl="1"/>
            <a:r>
              <a:rPr lang="en-US" dirty="0"/>
              <a:t>Low Coupling / high cohesion</a:t>
            </a:r>
          </a:p>
          <a:p>
            <a:pPr lvl="1"/>
            <a:r>
              <a:rPr lang="en-US" dirty="0"/>
              <a:t>Creator</a:t>
            </a:r>
          </a:p>
          <a:p>
            <a:pPr lvl="1"/>
            <a:r>
              <a:rPr lang="en-US" dirty="0"/>
              <a:t>Information Expert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/>
              <a:t>Identify which Controller sub pattern (façade controller or session controller) is being used</a:t>
            </a:r>
          </a:p>
          <a:p>
            <a:r>
              <a:rPr lang="en-US" dirty="0"/>
              <a:t>Logical View</a:t>
            </a:r>
          </a:p>
          <a:p>
            <a:pPr lvl="1"/>
            <a:r>
              <a:rPr lang="en-US" dirty="0"/>
              <a:t>Package Diagram </a:t>
            </a:r>
          </a:p>
          <a:p>
            <a:pPr lvl="2"/>
            <a:r>
              <a:rPr lang="en-US" dirty="0"/>
              <a:t>UI, Domain, &amp;Technical Services layers clearly identified</a:t>
            </a:r>
          </a:p>
          <a:p>
            <a:pPr lvl="2"/>
            <a:r>
              <a:rPr lang="en-US" dirty="0"/>
              <a:t>Your sub packages within Domain layer identified</a:t>
            </a:r>
          </a:p>
          <a:p>
            <a:pPr lvl="1"/>
            <a:r>
              <a:rPr lang="en-US" dirty="0"/>
              <a:t>Class diagram showing just the Interfaces to the Domain and Technical Services layers</a:t>
            </a:r>
          </a:p>
          <a:p>
            <a:pPr lvl="2"/>
            <a:r>
              <a:rPr lang="en-US" dirty="0"/>
              <a:t>Domain layer function signatures match SSD exactly</a:t>
            </a:r>
          </a:p>
          <a:p>
            <a:r>
              <a:rPr lang="en-US" dirty="0"/>
              <a:t>Domain Model View</a:t>
            </a:r>
          </a:p>
          <a:p>
            <a:pPr lvl="1"/>
            <a:r>
              <a:rPr lang="en-US" dirty="0"/>
              <a:t>May optionally be a sperate artifact</a:t>
            </a:r>
          </a:p>
          <a:p>
            <a:r>
              <a:rPr lang="en-US" dirty="0"/>
              <a:t>Design Model View</a:t>
            </a:r>
          </a:p>
          <a:p>
            <a:pPr lvl="1"/>
            <a:r>
              <a:rPr lang="en-US" dirty="0"/>
              <a:t>May optionally be a sperate artifact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CC6F-33FA-4F27-A749-01D77ADD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D451E-B227-4C53-8793-333CFBC9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1D943-9BB8-43BC-8553-51833F8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C51688-D0C9-493B-AB61-797B4091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Architecture Document</a:t>
            </a:r>
          </a:p>
        </p:txBody>
      </p:sp>
    </p:spTree>
    <p:extLst>
      <p:ext uri="{BB962C8B-B14F-4D97-AF65-F5344CB8AC3E}">
        <p14:creationId xmlns:p14="http://schemas.microsoft.com/office/powerpoint/2010/main" val="38692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F2225-4844-4C37-AC1A-E8066D11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diagram capturing the system’s concepts and relationships between those concepts </a:t>
            </a:r>
          </a:p>
          <a:p>
            <a:pPr lvl="1"/>
            <a:r>
              <a:rPr lang="en-US" dirty="0"/>
              <a:t>Relationships have roles and multiplicity</a:t>
            </a:r>
          </a:p>
          <a:p>
            <a:pPr lvl="1"/>
            <a:r>
              <a:rPr lang="en-US" dirty="0"/>
              <a:t>Bounded by the iteration's scenarios</a:t>
            </a:r>
          </a:p>
          <a:p>
            <a:pPr lvl="1"/>
            <a:r>
              <a:rPr lang="en-US" dirty="0"/>
              <a:t>Capture significant concepts and attributes in the Glossary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306AD-C2C6-4194-B7AD-4AF7787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A0979-903C-47F9-AEA4-69DF8B43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F81C8-E619-479F-B478-77EB7FA8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BE5E42-C361-4735-ABC8-F36654BB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413649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165E4-4F05-4185-8444-8F2417D2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View</a:t>
            </a:r>
          </a:p>
          <a:p>
            <a:pPr lvl="1"/>
            <a:r>
              <a:rPr lang="en-US" dirty="0"/>
              <a:t>Software sequence or communication diagrams</a:t>
            </a:r>
          </a:p>
          <a:p>
            <a:pPr lvl="1"/>
            <a:r>
              <a:rPr lang="en-US" dirty="0"/>
              <a:t>Make each diagram a new, numbered subparagraph</a:t>
            </a:r>
          </a:p>
          <a:p>
            <a:r>
              <a:rPr lang="en-US" dirty="0"/>
              <a:t>Static View</a:t>
            </a:r>
          </a:p>
          <a:p>
            <a:pPr lvl="1"/>
            <a:r>
              <a:rPr lang="en-US" dirty="0"/>
              <a:t>Software class diagrams</a:t>
            </a:r>
          </a:p>
          <a:p>
            <a:pPr lvl="1"/>
            <a:r>
              <a:rPr lang="en-US" dirty="0"/>
              <a:t>Make each diagram a new, numbered subparagraph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ED651-F50B-4282-85AB-6CECF58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85806-6FC9-4981-A73E-EDD2343A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462  T. L. Bettens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5C3D2-1DA3-49F5-833B-6CCC9B1B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65144C-A8A0-46A4-9380-AFA18F29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29985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1164</Words>
  <Application>Microsoft Office PowerPoint</Application>
  <PresentationFormat>Widescreen</PresentationFormat>
  <Paragraphs>272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CPSC 462 – Software Design</vt:lpstr>
      <vt:lpstr>Unified Process Artifacts, Timing, and Relationships</vt:lpstr>
      <vt:lpstr>Two Parts</vt:lpstr>
      <vt:lpstr>Demo Schedule</vt:lpstr>
      <vt:lpstr>Refined Inception Phase Artifacts</vt:lpstr>
      <vt:lpstr>Refined Fully Dressed Use-Cases</vt:lpstr>
      <vt:lpstr>SW Architecture Document</vt:lpstr>
      <vt:lpstr>Domain Model</vt:lpstr>
      <vt:lpstr>Design Model</vt:lpstr>
      <vt:lpstr>Implementation Model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161</cp:revision>
  <cp:lastPrinted>2018-08-23T05:48:58Z</cp:lastPrinted>
  <dcterms:created xsi:type="dcterms:W3CDTF">2011-10-03T21:31:14Z</dcterms:created>
  <dcterms:modified xsi:type="dcterms:W3CDTF">2018-10-22T19:55:12Z</dcterms:modified>
</cp:coreProperties>
</file>