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60" r:id="rId5"/>
    <p:sldId id="259" r:id="rId6"/>
    <p:sldId id="261" r:id="rId7"/>
    <p:sldId id="265" r:id="rId8"/>
    <p:sldId id="262" r:id="rId9"/>
    <p:sldId id="263" r:id="rId10"/>
    <p:sldId id="264"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91" autoAdjust="0"/>
  </p:normalViewPr>
  <p:slideViewPr>
    <p:cSldViewPr>
      <p:cViewPr varScale="1">
        <p:scale>
          <a:sx n="35" d="100"/>
          <a:sy n="35"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0B9FF2-22B2-4FD5-99D8-1A2B385046F7}"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8181E-98C1-4BA1-A2A8-1E69C529BA91}" type="slidenum">
              <a:rPr lang="en-US" smtClean="0"/>
              <a:t>‹#›</a:t>
            </a:fld>
            <a:endParaRPr lang="en-US"/>
          </a:p>
        </p:txBody>
      </p:sp>
    </p:spTree>
    <p:extLst>
      <p:ext uri="{BB962C8B-B14F-4D97-AF65-F5344CB8AC3E}">
        <p14:creationId xmlns:p14="http://schemas.microsoft.com/office/powerpoint/2010/main" val="657271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Backbone_network#cite_note-1" TargetMode="External"/><Relationship Id="rId5" Type="http://schemas.openxmlformats.org/officeDocument/2006/relationships/hyperlink" Target="https://en.wikipedia.org/wiki/Subnetwork" TargetMode="External"/><Relationship Id="rId4" Type="http://schemas.openxmlformats.org/officeDocument/2006/relationships/hyperlink" Target="https://en.wikipedia.org/wiki/LA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Figure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illustrates the overall concept of the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in which every domain specific application is interacting with domain independent services, whereas in each domain sensors and actuators communicate directly with each other.</a:t>
            </a:r>
            <a:endParaRPr lang="en-US" dirty="0"/>
          </a:p>
        </p:txBody>
      </p:sp>
      <p:sp>
        <p:nvSpPr>
          <p:cNvPr id="4" name="Slide Number Placeholder 3"/>
          <p:cNvSpPr>
            <a:spLocks noGrp="1"/>
          </p:cNvSpPr>
          <p:nvPr>
            <p:ph type="sldNum" sz="quarter" idx="10"/>
          </p:nvPr>
        </p:nvSpPr>
        <p:spPr/>
        <p:txBody>
          <a:bodyPr/>
          <a:lstStyle/>
          <a:p>
            <a:fld id="{CEB8181E-98C1-4BA1-A2A8-1E69C529BA91}" type="slidenum">
              <a:rPr lang="en-US" smtClean="0"/>
              <a:t>2</a:t>
            </a:fld>
            <a:endParaRPr lang="en-US"/>
          </a:p>
        </p:txBody>
      </p:sp>
    </p:spTree>
    <p:extLst>
      <p:ext uri="{BB962C8B-B14F-4D97-AF65-F5344CB8AC3E}">
        <p14:creationId xmlns:p14="http://schemas.microsoft.com/office/powerpoint/2010/main" val="376872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MY" sz="1200" b="0" i="0" u="none" strike="noStrike" kern="1200" baseline="0" dirty="0" smtClean="0">
                <a:solidFill>
                  <a:schemeClr val="tx1"/>
                </a:solidFill>
                <a:latin typeface="+mn-lt"/>
                <a:ea typeface="+mn-ea"/>
                <a:cs typeface="+mn-cs"/>
              </a:rPr>
              <a:t>The Perception layer is also known as ‘Device Layer’. It consists of the physical objects and </a:t>
            </a:r>
            <a:r>
              <a:rPr lang="en-US" sz="1200" b="0" i="0" u="none" strike="noStrike" kern="1200" baseline="0" dirty="0" smtClean="0">
                <a:solidFill>
                  <a:schemeClr val="tx1"/>
                </a:solidFill>
                <a:latin typeface="+mn-lt"/>
                <a:ea typeface="+mn-ea"/>
                <a:cs typeface="+mn-cs"/>
              </a:rPr>
              <a:t>sensor devices. </a:t>
            </a:r>
            <a:r>
              <a:rPr lang="en-MY" sz="1200" b="0" i="0" u="none" strike="noStrike" kern="1200" baseline="0" dirty="0" smtClean="0">
                <a:solidFill>
                  <a:schemeClr val="tx1"/>
                </a:solidFill>
                <a:latin typeface="+mn-lt"/>
                <a:ea typeface="+mn-ea"/>
                <a:cs typeface="+mn-cs"/>
              </a:rPr>
              <a:t>The sensors can be RFID, 2D-barcode, or Infrared sensor depending upon objects identification method. This layer basically deals with the identification and collection of objects specific information by the sensor devices. Depending on the type of sensors, the information can be about location, temperature, orientation, </a:t>
            </a:r>
            <a:r>
              <a:rPr lang="en-US" sz="1200" b="0" i="0" u="none" strike="noStrike" kern="1200" baseline="0" dirty="0" smtClean="0">
                <a:solidFill>
                  <a:schemeClr val="tx1"/>
                </a:solidFill>
                <a:latin typeface="+mn-lt"/>
                <a:ea typeface="+mn-ea"/>
                <a:cs typeface="+mn-cs"/>
              </a:rPr>
              <a:t>motion, vibration, acceleration, humidity, chemical </a:t>
            </a:r>
            <a:r>
              <a:rPr lang="en-MY" sz="1200" b="0" i="0" u="none" strike="noStrike" kern="1200" baseline="0" dirty="0" smtClean="0">
                <a:solidFill>
                  <a:schemeClr val="tx1"/>
                </a:solidFill>
                <a:latin typeface="+mn-lt"/>
                <a:ea typeface="+mn-ea"/>
                <a:cs typeface="+mn-cs"/>
              </a:rPr>
              <a:t>changes in the air etc. The collected information is then passed to Network layer for its secure transmission to </a:t>
            </a:r>
            <a:r>
              <a:rPr lang="en-US" sz="1200" b="0" i="0" u="none" strike="noStrike" kern="1200" baseline="0" dirty="0" smtClean="0">
                <a:solidFill>
                  <a:schemeClr val="tx1"/>
                </a:solidFill>
                <a:latin typeface="+mn-lt"/>
                <a:ea typeface="+mn-ea"/>
                <a:cs typeface="+mn-cs"/>
              </a:rPr>
              <a:t>the information processing system.</a:t>
            </a:r>
          </a:p>
          <a:p>
            <a:pPr marL="228600" indent="-228600">
              <a:buFont typeface="+mj-lt"/>
              <a:buAutoNum type="arabicPeriod"/>
            </a:pPr>
            <a:endParaRPr lang="en-US" sz="1200" b="0" i="0" u="none" strike="noStrike" kern="1200" baseline="0" dirty="0" smtClean="0">
              <a:solidFill>
                <a:schemeClr val="tx1"/>
              </a:solidFill>
              <a:latin typeface="+mn-lt"/>
              <a:ea typeface="+mn-ea"/>
              <a:cs typeface="+mn-cs"/>
            </a:endParaRPr>
          </a:p>
          <a:p>
            <a:pPr marL="228600" indent="-228600">
              <a:buFont typeface="+mj-lt"/>
              <a:buAutoNum type="arabicPeriod"/>
            </a:pPr>
            <a:r>
              <a:rPr lang="en-MY" sz="1200" b="0" i="0" u="none" strike="noStrike" kern="1200" baseline="0" dirty="0" smtClean="0">
                <a:solidFill>
                  <a:schemeClr val="tx1"/>
                </a:solidFill>
                <a:latin typeface="+mn-lt"/>
                <a:ea typeface="+mn-ea"/>
                <a:cs typeface="+mn-cs"/>
              </a:rPr>
              <a:t>The Network layer can also be called ‘Transmission Layer’. This layer securely transfers the information from sensor devices to the information processing system. The transmission medium can be wired or wireless and technology can be 3G, UMTS, </a:t>
            </a:r>
            <a:r>
              <a:rPr lang="en-MY" sz="1200" b="0" i="0" u="none" strike="noStrike" kern="1200" baseline="0" dirty="0" err="1" smtClean="0">
                <a:solidFill>
                  <a:schemeClr val="tx1"/>
                </a:solidFill>
                <a:latin typeface="+mn-lt"/>
                <a:ea typeface="+mn-ea"/>
                <a:cs typeface="+mn-cs"/>
              </a:rPr>
              <a:t>Wifi</a:t>
            </a:r>
            <a:r>
              <a:rPr lang="en-MY" sz="1200" b="0" i="0" u="none" strike="noStrike" kern="1200" baseline="0" dirty="0" smtClean="0">
                <a:solidFill>
                  <a:schemeClr val="tx1"/>
                </a:solidFill>
                <a:latin typeface="+mn-lt"/>
                <a:ea typeface="+mn-ea"/>
                <a:cs typeface="+mn-cs"/>
              </a:rPr>
              <a:t>, Bluetooth, infrared, </a:t>
            </a:r>
            <a:r>
              <a:rPr lang="en-MY" sz="1200" b="0" i="0" u="none" strike="noStrike" kern="1200" baseline="0" dirty="0" err="1" smtClean="0">
                <a:solidFill>
                  <a:schemeClr val="tx1"/>
                </a:solidFill>
                <a:latin typeface="+mn-lt"/>
                <a:ea typeface="+mn-ea"/>
                <a:cs typeface="+mn-cs"/>
              </a:rPr>
              <a:t>ZigBee</a:t>
            </a:r>
            <a:r>
              <a:rPr lang="en-MY" sz="1200" b="0" i="0" u="none" strike="noStrike" kern="1200" baseline="0" dirty="0" smtClean="0">
                <a:solidFill>
                  <a:schemeClr val="tx1"/>
                </a:solidFill>
                <a:latin typeface="+mn-lt"/>
                <a:ea typeface="+mn-ea"/>
                <a:cs typeface="+mn-cs"/>
              </a:rPr>
              <a:t>, </a:t>
            </a:r>
            <a:r>
              <a:rPr lang="en-MY" sz="1200" b="0" i="0" u="none" strike="noStrike" kern="1200" baseline="0" dirty="0" err="1" smtClean="0">
                <a:solidFill>
                  <a:schemeClr val="tx1"/>
                </a:solidFill>
                <a:latin typeface="+mn-lt"/>
                <a:ea typeface="+mn-ea"/>
                <a:cs typeface="+mn-cs"/>
              </a:rPr>
              <a:t>etc</a:t>
            </a:r>
            <a:r>
              <a:rPr lang="en-MY" sz="1200" b="0" i="0" u="none" strike="noStrike" kern="1200" baseline="0" dirty="0" smtClean="0">
                <a:solidFill>
                  <a:schemeClr val="tx1"/>
                </a:solidFill>
                <a:latin typeface="+mn-lt"/>
                <a:ea typeface="+mn-ea"/>
                <a:cs typeface="+mn-cs"/>
              </a:rPr>
              <a:t> depending upon the sensor devices. Thus, the Network layer transfers the information from Perception layer to Middleware layer.</a:t>
            </a:r>
          </a:p>
          <a:p>
            <a:pPr marL="228600" indent="-228600">
              <a:buFont typeface="+mj-lt"/>
              <a:buAutoNum type="arabicPeriod"/>
            </a:pPr>
            <a:endParaRPr lang="en-MY" sz="1200" b="0" i="0" u="none" strike="noStrike" kern="1200" baseline="0" dirty="0" smtClean="0">
              <a:solidFill>
                <a:schemeClr val="tx1"/>
              </a:solidFill>
              <a:latin typeface="+mn-lt"/>
              <a:ea typeface="+mn-ea"/>
              <a:cs typeface="+mn-cs"/>
            </a:endParaRPr>
          </a:p>
          <a:p>
            <a:pPr marL="228600" indent="-228600">
              <a:buFont typeface="+mj-lt"/>
              <a:buAutoNum type="arabicPeriod"/>
            </a:pPr>
            <a:r>
              <a:rPr lang="en-MY" sz="1200" b="0" i="0" u="none" strike="noStrike" kern="1200" baseline="0" dirty="0" smtClean="0">
                <a:solidFill>
                  <a:schemeClr val="tx1"/>
                </a:solidFill>
                <a:latin typeface="+mn-lt"/>
                <a:ea typeface="+mn-ea"/>
                <a:cs typeface="+mn-cs"/>
              </a:rPr>
              <a:t>Application layer provides global management of the data from the Network Layer. The applications implemented by </a:t>
            </a:r>
            <a:r>
              <a:rPr lang="en-MY" sz="1200" b="0" i="0" u="none" strike="noStrike" kern="1200" baseline="0" dirty="0" err="1" smtClean="0">
                <a:solidFill>
                  <a:schemeClr val="tx1"/>
                </a:solidFill>
                <a:latin typeface="+mn-lt"/>
                <a:ea typeface="+mn-ea"/>
                <a:cs typeface="+mn-cs"/>
              </a:rPr>
              <a:t>IoT</a:t>
            </a:r>
            <a:r>
              <a:rPr lang="en-MY" sz="1200" b="0" i="0" u="none" strike="noStrike" kern="1200" baseline="0" dirty="0" smtClean="0">
                <a:solidFill>
                  <a:schemeClr val="tx1"/>
                </a:solidFill>
                <a:latin typeface="+mn-lt"/>
                <a:ea typeface="+mn-ea"/>
                <a:cs typeface="+mn-cs"/>
              </a:rPr>
              <a:t> can be smart health, smart farming, </a:t>
            </a:r>
            <a:r>
              <a:rPr lang="en-US" sz="1200" b="0" i="0" u="none" strike="noStrike" kern="1200" baseline="0" dirty="0" smtClean="0">
                <a:solidFill>
                  <a:schemeClr val="tx1"/>
                </a:solidFill>
                <a:latin typeface="+mn-lt"/>
                <a:ea typeface="+mn-ea"/>
                <a:cs typeface="+mn-cs"/>
              </a:rPr>
              <a:t>smart home, smart city, intelligent transportation, etc.</a:t>
            </a:r>
            <a:endParaRPr lang="en-US" dirty="0"/>
          </a:p>
        </p:txBody>
      </p:sp>
      <p:sp>
        <p:nvSpPr>
          <p:cNvPr id="4" name="Slide Number Placeholder 3"/>
          <p:cNvSpPr>
            <a:spLocks noGrp="1"/>
          </p:cNvSpPr>
          <p:nvPr>
            <p:ph type="sldNum" sz="quarter" idx="10"/>
          </p:nvPr>
        </p:nvSpPr>
        <p:spPr/>
        <p:txBody>
          <a:bodyPr/>
          <a:lstStyle/>
          <a:p>
            <a:fld id="{CEB8181E-98C1-4BA1-A2A8-1E69C529BA91}" type="slidenum">
              <a:rPr lang="en-US" smtClean="0"/>
              <a:t>6</a:t>
            </a:fld>
            <a:endParaRPr lang="en-US"/>
          </a:p>
        </p:txBody>
      </p:sp>
    </p:spTree>
    <p:extLst>
      <p:ext uri="{BB962C8B-B14F-4D97-AF65-F5344CB8AC3E}">
        <p14:creationId xmlns:p14="http://schemas.microsoft.com/office/powerpoint/2010/main" val="4171375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MY" dirty="0" smtClean="0"/>
              <a:t>A </a:t>
            </a:r>
            <a:r>
              <a:rPr lang="en-MY" b="1" dirty="0" smtClean="0"/>
              <a:t>backbone network</a:t>
            </a:r>
            <a:r>
              <a:rPr lang="en-MY" dirty="0" smtClean="0"/>
              <a:t> or </a:t>
            </a:r>
            <a:r>
              <a:rPr lang="en-MY" b="1" dirty="0" smtClean="0"/>
              <a:t>network backbone</a:t>
            </a:r>
            <a:r>
              <a:rPr lang="en-MY" dirty="0" smtClean="0"/>
              <a:t> is a part of </a:t>
            </a:r>
            <a:r>
              <a:rPr lang="en-MY" dirty="0" smtClean="0">
                <a:hlinkClick r:id="rId3" tooltip="Computer network"/>
              </a:rPr>
              <a:t>computer network</a:t>
            </a:r>
            <a:r>
              <a:rPr lang="en-MY" dirty="0" smtClean="0"/>
              <a:t> infrastructure that interconnects various pieces of network, providing a path for the exchange of information between different </a:t>
            </a:r>
            <a:r>
              <a:rPr lang="en-MY" dirty="0" smtClean="0">
                <a:hlinkClick r:id="rId4" tooltip="LAN"/>
              </a:rPr>
              <a:t>LANs</a:t>
            </a:r>
            <a:r>
              <a:rPr lang="en-MY" dirty="0" smtClean="0"/>
              <a:t> or </a:t>
            </a:r>
            <a:r>
              <a:rPr lang="en-MY" dirty="0" err="1" smtClean="0">
                <a:hlinkClick r:id="rId5" tooltip="Subnetwork"/>
              </a:rPr>
              <a:t>subnetworks</a:t>
            </a:r>
            <a:r>
              <a:rPr lang="en-MY" dirty="0" smtClean="0"/>
              <a:t>.</a:t>
            </a:r>
            <a:r>
              <a:rPr lang="en-MY" baseline="30000" dirty="0" smtClean="0">
                <a:hlinkClick r:id="rId6"/>
              </a:rPr>
              <a:t>[1]</a:t>
            </a:r>
            <a:r>
              <a:rPr lang="en-MY" dirty="0" smtClean="0"/>
              <a:t> A backbone can tie together diverse networks in the same building, in different buildings in a campus environment, or over wide areas. Normally, the backbone's capacity is greater than the networks connected to it.</a:t>
            </a:r>
          </a:p>
          <a:p>
            <a:pPr marL="228600" indent="-228600">
              <a:buFont typeface="+mj-lt"/>
              <a:buAutoNum type="arabicPeriod"/>
            </a:pPr>
            <a:endParaRPr lang="en-MY" baseline="30000" dirty="0" smtClean="0"/>
          </a:p>
          <a:p>
            <a:pPr marL="228600" indent="-228600">
              <a:buFont typeface="+mj-lt"/>
              <a:buAutoNum type="arabicPeriod"/>
            </a:pPr>
            <a:r>
              <a:rPr lang="en-MY" dirty="0" smtClean="0"/>
              <a:t>Coordination</a:t>
            </a:r>
            <a:r>
              <a:rPr lang="en-MY" baseline="0" dirty="0" smtClean="0"/>
              <a:t> </a:t>
            </a:r>
            <a:r>
              <a:rPr lang="en-MY" dirty="0" smtClean="0"/>
              <a:t>Layer is added to facilitate communication between different applications.</a:t>
            </a:r>
          </a:p>
          <a:p>
            <a:pPr marL="228600" indent="-228600">
              <a:buFont typeface="+mj-lt"/>
              <a:buAutoNum type="arabicPeriod"/>
            </a:pPr>
            <a:endParaRPr lang="en-MY" dirty="0" smtClean="0"/>
          </a:p>
          <a:p>
            <a:pPr marL="228600" indent="-228600">
              <a:buFont typeface="+mj-lt"/>
              <a:buAutoNum type="arabicPeriod"/>
            </a:pPr>
            <a:r>
              <a:rPr lang="en-MY" dirty="0" smtClean="0"/>
              <a:t>Middleware Layer is responsible</a:t>
            </a:r>
            <a:r>
              <a:rPr lang="en-MY" baseline="0" dirty="0" smtClean="0"/>
              <a:t> </a:t>
            </a:r>
            <a:r>
              <a:rPr lang="en-MY" dirty="0" smtClean="0"/>
              <a:t>for the service management and has link to the database. </a:t>
            </a:r>
          </a:p>
          <a:p>
            <a:pPr marL="228600" indent="-228600">
              <a:buFont typeface="+mj-lt"/>
              <a:buAutoNum type="arabicPeriod"/>
            </a:pPr>
            <a:endParaRPr lang="en-MY" dirty="0" smtClean="0"/>
          </a:p>
          <a:p>
            <a:pPr marL="228600" indent="-228600">
              <a:buFont typeface="+mj-lt"/>
              <a:buAutoNum type="arabicPeriod"/>
            </a:pPr>
            <a:r>
              <a:rPr lang="en-MY" dirty="0" smtClean="0"/>
              <a:t>Application Layer provides global management of the application based on the objects information</a:t>
            </a:r>
            <a:r>
              <a:rPr lang="en-MY" baseline="0" dirty="0" smtClean="0"/>
              <a:t> </a:t>
            </a:r>
            <a:r>
              <a:rPr lang="en-MY" dirty="0" smtClean="0"/>
              <a:t>processed in the Middleware layer. The applications</a:t>
            </a:r>
            <a:r>
              <a:rPr lang="en-MY" baseline="0" dirty="0" smtClean="0"/>
              <a:t> </a:t>
            </a:r>
            <a:r>
              <a:rPr lang="en-MY" dirty="0" smtClean="0"/>
              <a:t>implemented by </a:t>
            </a:r>
            <a:r>
              <a:rPr lang="en-MY" dirty="0" err="1" smtClean="0"/>
              <a:t>IoT</a:t>
            </a:r>
            <a:r>
              <a:rPr lang="en-MY" dirty="0" smtClean="0"/>
              <a:t> can be smart health, smart farming,</a:t>
            </a:r>
            <a:r>
              <a:rPr lang="en-MY" baseline="0" dirty="0" smtClean="0"/>
              <a:t> </a:t>
            </a:r>
            <a:r>
              <a:rPr lang="en-MY" dirty="0" smtClean="0"/>
              <a:t>smart home, smart city, intelligent transportation, etc.</a:t>
            </a:r>
            <a:endParaRPr lang="en-US" dirty="0"/>
          </a:p>
        </p:txBody>
      </p:sp>
      <p:sp>
        <p:nvSpPr>
          <p:cNvPr id="4" name="Slide Number Placeholder 3"/>
          <p:cNvSpPr>
            <a:spLocks noGrp="1"/>
          </p:cNvSpPr>
          <p:nvPr>
            <p:ph type="sldNum" sz="quarter" idx="10"/>
          </p:nvPr>
        </p:nvSpPr>
        <p:spPr/>
        <p:txBody>
          <a:bodyPr/>
          <a:lstStyle/>
          <a:p>
            <a:fld id="{CEB8181E-98C1-4BA1-A2A8-1E69C529BA91}" type="slidenum">
              <a:rPr lang="en-US" smtClean="0"/>
              <a:t>8</a:t>
            </a:fld>
            <a:endParaRPr lang="en-US"/>
          </a:p>
        </p:txBody>
      </p:sp>
    </p:spTree>
    <p:extLst>
      <p:ext uri="{BB962C8B-B14F-4D97-AF65-F5344CB8AC3E}">
        <p14:creationId xmlns:p14="http://schemas.microsoft.com/office/powerpoint/2010/main" val="80077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MY" dirty="0" smtClean="0"/>
              <a:t>Object layer, the Objects (devices) or perception layer, re- presents the physical sensors of the </a:t>
            </a:r>
            <a:r>
              <a:rPr lang="en-MY" dirty="0" err="1" smtClean="0"/>
              <a:t>IoT</a:t>
            </a:r>
            <a:r>
              <a:rPr lang="en-MY" dirty="0" smtClean="0"/>
              <a:t> that aim to collect and process information. This layer includes sensors and actuators to perform different functionalities such as querying location, temperature, weight, motion, vibration, acceleration, humidity. Standardized plug-and-play mechanisms need to be used by the perception layer to configure heterogeneous objects [17], [18]. The perception layer digitizes and transfers data to the Object Abstraction layer through secure channels. The big data created by the </a:t>
            </a:r>
            <a:r>
              <a:rPr lang="en-MY" dirty="0" err="1" smtClean="0"/>
              <a:t>IoT</a:t>
            </a:r>
            <a:r>
              <a:rPr lang="en-MY" dirty="0" smtClean="0"/>
              <a:t> are initiated at this layer.</a:t>
            </a:r>
          </a:p>
          <a:p>
            <a:pPr marL="228600" indent="-228600">
              <a:buFont typeface="+mj-lt"/>
              <a:buAutoNum type="arabicPeriod"/>
            </a:pPr>
            <a:endParaRPr lang="en-MY" dirty="0" smtClean="0"/>
          </a:p>
          <a:p>
            <a:pPr marL="228600" indent="-228600">
              <a:buFont typeface="+mj-lt"/>
              <a:buAutoNum type="arabicPeriod"/>
            </a:pPr>
            <a:r>
              <a:rPr lang="en-US" sz="1200" kern="1200" dirty="0" smtClean="0">
                <a:solidFill>
                  <a:schemeClr val="tx1"/>
                </a:solidFill>
                <a:effectLst/>
                <a:latin typeface="+mn-lt"/>
                <a:ea typeface="+mn-ea"/>
                <a:cs typeface="+mn-cs"/>
              </a:rPr>
              <a:t>Object Abstraction transfers data produced by the Objects layer to the Service Management layer through secure channels. Data can be transferred through various technologies such as RFID, 3G, GSM, UMTS,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Bluetooth Low Energy, infrared, </a:t>
            </a:r>
            <a:r>
              <a:rPr lang="en-US" sz="1200" kern="1200" dirty="0" err="1" smtClean="0">
                <a:solidFill>
                  <a:schemeClr val="tx1"/>
                </a:solidFill>
                <a:effectLst/>
                <a:latin typeface="+mn-lt"/>
                <a:ea typeface="+mn-ea"/>
                <a:cs typeface="+mn-cs"/>
              </a:rPr>
              <a:t>ZigBee</a:t>
            </a:r>
            <a:r>
              <a:rPr lang="en-US" sz="1200" kern="1200" dirty="0" smtClean="0">
                <a:solidFill>
                  <a:schemeClr val="tx1"/>
                </a:solidFill>
                <a:effectLst/>
                <a:latin typeface="+mn-lt"/>
                <a:ea typeface="+mn-ea"/>
                <a:cs typeface="+mn-cs"/>
              </a:rPr>
              <a:t>, etc. Furthermore, other functions like cloud computing and data management processes are handled at this layer.</a:t>
            </a:r>
          </a:p>
          <a:p>
            <a:pPr marL="228600" indent="-228600">
              <a:buFont typeface="+mj-lt"/>
              <a:buAutoNum type="arabicPeriod"/>
            </a:pP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Service Management or Middleware (pairing) layer pairs a service with its requester based on addresses and names. This layer enables the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application programmers to work with heterogeneous objects without consideration to a specific hardware platform. Also, this layer processes received data, makes decisions, and delivers the required services over the network wire protocols.</a:t>
            </a:r>
          </a:p>
          <a:p>
            <a:pPr marL="228600" indent="-228600">
              <a:buFont typeface="+mj-lt"/>
              <a:buAutoNum type="arabicPeriod"/>
            </a:pPr>
            <a:endParaRPr lang="en-US" sz="1200" kern="1200" dirty="0" smtClean="0">
              <a:solidFill>
                <a:schemeClr val="tx1"/>
              </a:solidFill>
              <a:effectLst/>
              <a:latin typeface="+mn-lt"/>
              <a:ea typeface="+mn-ea"/>
              <a:cs typeface="+mn-cs"/>
            </a:endParaRPr>
          </a:p>
          <a:p>
            <a:pPr marL="228600" indent="-228600">
              <a:buFont typeface="+mj-lt"/>
              <a:buAutoNum type="arabicPeriod"/>
            </a:pPr>
            <a:r>
              <a:rPr lang="en-MY" sz="1200" kern="1200" dirty="0" smtClean="0">
                <a:solidFill>
                  <a:schemeClr val="tx1"/>
                </a:solidFill>
                <a:effectLst/>
                <a:latin typeface="+mn-lt"/>
                <a:ea typeface="+mn-ea"/>
                <a:cs typeface="+mn-cs"/>
              </a:rPr>
              <a:t>The service composition layer acts in a true sense as a repository of all presently connected service instances that are executed or invoked at runtime to construct the composed services</a:t>
            </a:r>
          </a:p>
          <a:p>
            <a:pPr marL="228600" indent="-228600">
              <a:buFont typeface="+mj-lt"/>
              <a:buAutoNum type="arabicPeriod"/>
            </a:pPr>
            <a:endParaRPr lang="en-MY"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application layer provides the services requested by customers. For instance, the application layer can </a:t>
            </a:r>
            <a:r>
              <a:rPr lang="en-US" sz="1200" kern="1200" smtClean="0">
                <a:solidFill>
                  <a:schemeClr val="tx1"/>
                </a:solidFill>
                <a:effectLst/>
                <a:latin typeface="+mn-lt"/>
                <a:ea typeface="+mn-ea"/>
                <a:cs typeface="+mn-cs"/>
              </a:rPr>
              <a:t>provide temperature </a:t>
            </a:r>
            <a:r>
              <a:rPr lang="en-US" sz="1200" kern="1200" dirty="0" smtClean="0">
                <a:solidFill>
                  <a:schemeClr val="tx1"/>
                </a:solidFill>
                <a:effectLst/>
                <a:latin typeface="+mn-lt"/>
                <a:ea typeface="+mn-ea"/>
                <a:cs typeface="+mn-cs"/>
              </a:rPr>
              <a:t>and air humidity measurements to the customer who asks for that data. The importance of this layer for the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is that it has the ability to provide high-quality smart services to meet customers’ needs. The application layer covers numerous vertical markets such as smart home, smart building, </a:t>
            </a:r>
            <a:r>
              <a:rPr lang="en-US" sz="1200" kern="1200" dirty="0" err="1" smtClean="0">
                <a:solidFill>
                  <a:schemeClr val="tx1"/>
                </a:solidFill>
                <a:effectLst/>
                <a:latin typeface="+mn-lt"/>
                <a:ea typeface="+mn-ea"/>
                <a:cs typeface="+mn-cs"/>
              </a:rPr>
              <a:t>transporta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a:t>
            </a:r>
            <a:r>
              <a:rPr lang="en-US" sz="1200" kern="1200" dirty="0" smtClean="0">
                <a:solidFill>
                  <a:schemeClr val="tx1"/>
                </a:solidFill>
                <a:effectLst/>
                <a:latin typeface="+mn-lt"/>
                <a:ea typeface="+mn-ea"/>
                <a:cs typeface="+mn-cs"/>
              </a:rPr>
              <a:t>, industrial automation and smart healthcare.</a:t>
            </a:r>
          </a:p>
          <a:p>
            <a:pPr marL="228600" indent="-228600">
              <a:buFont typeface="+mj-lt"/>
              <a:buAutoNum type="arabicPeriod"/>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B8181E-98C1-4BA1-A2A8-1E69C529BA91}" type="slidenum">
              <a:rPr lang="en-US" smtClean="0"/>
              <a:t>9</a:t>
            </a:fld>
            <a:endParaRPr lang="en-US"/>
          </a:p>
        </p:txBody>
      </p:sp>
    </p:spTree>
    <p:extLst>
      <p:ext uri="{BB962C8B-B14F-4D97-AF65-F5344CB8AC3E}">
        <p14:creationId xmlns:p14="http://schemas.microsoft.com/office/powerpoint/2010/main" val="155161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business (management) layer manages the overall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system activities and services. The responsibilities of this layer are to build a business model, graphs, flowcharts, etc. based on the received data from the Application layer. It is also supposed to design, analyze, implement, evaluate, monitor, and develop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system related elements. The Business Layer makes it </a:t>
            </a:r>
            <a:r>
              <a:rPr lang="en-US" sz="1200" kern="1200" dirty="0" err="1" smtClean="0">
                <a:solidFill>
                  <a:schemeClr val="tx1"/>
                </a:solidFill>
                <a:effectLst/>
                <a:latin typeface="+mn-lt"/>
                <a:ea typeface="+mn-ea"/>
                <a:cs typeface="+mn-cs"/>
              </a:rPr>
              <a:t>pos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sible</a:t>
            </a:r>
            <a:r>
              <a:rPr lang="en-US" sz="1200" kern="1200" dirty="0" smtClean="0">
                <a:solidFill>
                  <a:schemeClr val="tx1"/>
                </a:solidFill>
                <a:effectLst/>
                <a:latin typeface="+mn-lt"/>
                <a:ea typeface="+mn-ea"/>
                <a:cs typeface="+mn-cs"/>
              </a:rPr>
              <a:t> to support decision-making processes based on Big Data analysis. In addition, monitoring and management of the under- lying four layers is achieved at this layer. Moreover, this layer compares the output of each layer with the expected output to enhance services and maintain users’ privacy.</a:t>
            </a:r>
            <a:endParaRPr lang="en-US" dirty="0" smtClean="0"/>
          </a:p>
          <a:p>
            <a:endParaRPr lang="en-US" dirty="0"/>
          </a:p>
        </p:txBody>
      </p:sp>
      <p:sp>
        <p:nvSpPr>
          <p:cNvPr id="4" name="Slide Number Placeholder 3"/>
          <p:cNvSpPr>
            <a:spLocks noGrp="1"/>
          </p:cNvSpPr>
          <p:nvPr>
            <p:ph type="sldNum" sz="quarter" idx="10"/>
          </p:nvPr>
        </p:nvSpPr>
        <p:spPr/>
        <p:txBody>
          <a:bodyPr/>
          <a:lstStyle/>
          <a:p>
            <a:fld id="{CEB8181E-98C1-4BA1-A2A8-1E69C529BA91}" type="slidenum">
              <a:rPr lang="en-US" smtClean="0"/>
              <a:t>10</a:t>
            </a:fld>
            <a:endParaRPr lang="en-US"/>
          </a:p>
        </p:txBody>
      </p:sp>
    </p:spTree>
    <p:extLst>
      <p:ext uri="{BB962C8B-B14F-4D97-AF65-F5344CB8AC3E}">
        <p14:creationId xmlns:p14="http://schemas.microsoft.com/office/powerpoint/2010/main" val="415943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B8BD013-7AD8-4AD4-A3C9-9A26E108C776}"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8BD013-7AD8-4AD4-A3C9-9A26E108C776}"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B8BD013-7AD8-4AD4-A3C9-9A26E108C776}"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8BD013-7AD8-4AD4-A3C9-9A26E108C7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0E6312D-91EB-433E-BC4F-A8795363782F}" type="datetimeFigureOut">
              <a:rPr lang="en-US" smtClean="0"/>
              <a:t>1/21/2016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8BD013-7AD8-4AD4-A3C9-9A26E108C776}"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0E6312D-91EB-433E-BC4F-A8795363782F}" type="datetimeFigureOut">
              <a:rPr lang="en-US" smtClean="0"/>
              <a:t>1/21/2016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B8BD013-7AD8-4AD4-A3C9-9A26E108C776}"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Architecture</a:t>
            </a:r>
            <a:endParaRPr lang="en-US" dirty="0"/>
          </a:p>
        </p:txBody>
      </p:sp>
      <p:sp>
        <p:nvSpPr>
          <p:cNvPr id="3" name="Subtitle 2"/>
          <p:cNvSpPr>
            <a:spLocks noGrp="1"/>
          </p:cNvSpPr>
          <p:nvPr>
            <p:ph type="subTitle" idx="1"/>
          </p:nvPr>
        </p:nvSpPr>
        <p:spPr>
          <a:xfrm>
            <a:off x="1371600" y="2286000"/>
            <a:ext cx="7406640" cy="1752600"/>
          </a:xfrm>
        </p:spPr>
        <p:txBody>
          <a:bodyPr/>
          <a:lstStyle/>
          <a:p>
            <a:r>
              <a:rPr lang="en-US" dirty="0" err="1" smtClean="0"/>
              <a:t>Satria</a:t>
            </a:r>
            <a:r>
              <a:rPr lang="en-US" dirty="0" smtClean="0"/>
              <a:t> Mandala</a:t>
            </a:r>
            <a:endParaRPr lang="en-US" dirty="0"/>
          </a:p>
        </p:txBody>
      </p:sp>
    </p:spTree>
    <p:extLst>
      <p:ext uri="{BB962C8B-B14F-4D97-AF65-F5344CB8AC3E}">
        <p14:creationId xmlns:p14="http://schemas.microsoft.com/office/powerpoint/2010/main" val="2891148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Five </a:t>
            </a:r>
            <a:r>
              <a:rPr lang="en-US" dirty="0" smtClean="0"/>
              <a:t>Layers</a:t>
            </a:r>
            <a:endParaRPr lang="en-US" dirty="0"/>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990" y="1447800"/>
            <a:ext cx="2676525"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04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Example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6092539" cy="328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277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Bos</a:t>
            </a:r>
            <a:r>
              <a:rPr lang="en-US" dirty="0" smtClean="0"/>
              <a:t> </a:t>
            </a:r>
            <a:r>
              <a:rPr lang="en-US" dirty="0" err="1" smtClean="0"/>
              <a:t>Pengelola</a:t>
            </a:r>
            <a:r>
              <a:rPr lang="en-US" dirty="0" smtClean="0"/>
              <a:t> </a:t>
            </a:r>
            <a:r>
              <a:rPr lang="en-US" dirty="0" err="1" smtClean="0"/>
              <a:t>sebuah</a:t>
            </a:r>
            <a:r>
              <a:rPr lang="en-US" dirty="0" smtClean="0"/>
              <a:t> </a:t>
            </a:r>
            <a:r>
              <a:rPr lang="en-US" dirty="0" err="1" smtClean="0"/>
              <a:t>Kawasan</a:t>
            </a:r>
            <a:r>
              <a:rPr lang="en-US" dirty="0" smtClean="0"/>
              <a:t> </a:t>
            </a:r>
            <a:r>
              <a:rPr lang="en-US" dirty="0" err="1" smtClean="0"/>
              <a:t>Parkir</a:t>
            </a:r>
            <a:r>
              <a:rPr lang="en-US" dirty="0" smtClean="0"/>
              <a:t> </a:t>
            </a:r>
            <a:r>
              <a:rPr lang="en-US" dirty="0" err="1" smtClean="0"/>
              <a:t>merencanakan</a:t>
            </a:r>
            <a:r>
              <a:rPr lang="en-US" dirty="0" smtClean="0"/>
              <a:t> area </a:t>
            </a:r>
            <a:r>
              <a:rPr lang="en-US" dirty="0" err="1" smtClean="0"/>
              <a:t>parkir</a:t>
            </a:r>
            <a:r>
              <a:rPr lang="en-US" dirty="0" smtClean="0"/>
              <a:t> </a:t>
            </a:r>
            <a:r>
              <a:rPr lang="en-US" dirty="0" err="1" smtClean="0"/>
              <a:t>miliknya</a:t>
            </a:r>
            <a:r>
              <a:rPr lang="en-US" dirty="0" smtClean="0"/>
              <a:t> </a:t>
            </a:r>
            <a:r>
              <a:rPr lang="en-US" dirty="0" err="1" smtClean="0"/>
              <a:t>menjadi</a:t>
            </a:r>
            <a:r>
              <a:rPr lang="en-US" dirty="0" smtClean="0"/>
              <a:t> 16 slot. </a:t>
            </a:r>
            <a:r>
              <a:rPr lang="en-US" dirty="0" err="1" smtClean="0"/>
              <a:t>Tiap-tiap</a:t>
            </a:r>
            <a:r>
              <a:rPr lang="en-US" dirty="0" smtClean="0"/>
              <a:t> slot </a:t>
            </a:r>
            <a:r>
              <a:rPr lang="en-US" dirty="0" err="1" smtClean="0"/>
              <a:t>akan</a:t>
            </a:r>
            <a:r>
              <a:rPr lang="en-US" dirty="0" smtClean="0"/>
              <a:t> </a:t>
            </a:r>
            <a:r>
              <a:rPr lang="en-US" dirty="0" err="1" smtClean="0"/>
              <a:t>diletakkan</a:t>
            </a:r>
            <a:r>
              <a:rPr lang="en-US" dirty="0" smtClean="0"/>
              <a:t> sensor. </a:t>
            </a:r>
            <a:r>
              <a:rPr lang="en-US" dirty="0"/>
              <a:t> </a:t>
            </a:r>
            <a:r>
              <a:rPr lang="en-US" dirty="0" err="1" smtClean="0"/>
              <a:t>Tempat</a:t>
            </a:r>
            <a:r>
              <a:rPr lang="en-US" dirty="0" smtClean="0"/>
              <a:t> </a:t>
            </a:r>
            <a:r>
              <a:rPr lang="en-US" dirty="0" err="1" smtClean="0"/>
              <a:t>parkir</a:t>
            </a:r>
            <a:r>
              <a:rPr lang="en-US" dirty="0" smtClean="0"/>
              <a:t> </a:t>
            </a:r>
            <a:r>
              <a:rPr lang="en-US" dirty="0" err="1" smtClean="0"/>
              <a:t>tersebut</a:t>
            </a:r>
            <a:r>
              <a:rPr lang="en-US" dirty="0" smtClean="0"/>
              <a:t> </a:t>
            </a:r>
            <a:r>
              <a:rPr lang="en-US" dirty="0" err="1" smtClean="0"/>
              <a:t>memiliki</a:t>
            </a:r>
            <a:r>
              <a:rPr lang="en-US" dirty="0" smtClean="0"/>
              <a:t> </a:t>
            </a:r>
            <a:r>
              <a:rPr lang="en-US" dirty="0" err="1" smtClean="0"/>
              <a:t>kasir</a:t>
            </a:r>
            <a:r>
              <a:rPr lang="en-US" dirty="0" smtClean="0"/>
              <a:t> </a:t>
            </a:r>
            <a:r>
              <a:rPr lang="en-US" dirty="0" err="1" smtClean="0"/>
              <a:t>utk</a:t>
            </a:r>
            <a:r>
              <a:rPr lang="en-US" dirty="0" smtClean="0"/>
              <a:t> </a:t>
            </a:r>
            <a:r>
              <a:rPr lang="en-US" dirty="0" err="1" smtClean="0"/>
              <a:t>membayar</a:t>
            </a:r>
            <a:r>
              <a:rPr lang="en-US" dirty="0" smtClean="0"/>
              <a:t> </a:t>
            </a:r>
            <a:r>
              <a:rPr lang="en-US" dirty="0" err="1" smtClean="0"/>
              <a:t>biaya</a:t>
            </a:r>
            <a:r>
              <a:rPr lang="en-US" dirty="0" smtClean="0"/>
              <a:t> </a:t>
            </a:r>
            <a:r>
              <a:rPr lang="en-US" dirty="0" err="1" smtClean="0"/>
              <a:t>parkir</a:t>
            </a:r>
            <a:r>
              <a:rPr lang="en-US" dirty="0" smtClean="0"/>
              <a:t> </a:t>
            </a:r>
            <a:r>
              <a:rPr lang="en-US" dirty="0" err="1" smtClean="0"/>
              <a:t>dan</a:t>
            </a:r>
            <a:r>
              <a:rPr lang="en-US" dirty="0" smtClean="0"/>
              <a:t> </a:t>
            </a:r>
            <a:r>
              <a:rPr lang="en-US" dirty="0" err="1" smtClean="0"/>
              <a:t>sebuah</a:t>
            </a:r>
            <a:r>
              <a:rPr lang="en-US" dirty="0" smtClean="0"/>
              <a:t>  </a:t>
            </a:r>
            <a:r>
              <a:rPr lang="en-US" dirty="0" err="1" smtClean="0"/>
              <a:t>papan</a:t>
            </a:r>
            <a:r>
              <a:rPr lang="en-US" dirty="0" smtClean="0"/>
              <a:t> </a:t>
            </a:r>
            <a:r>
              <a:rPr lang="en-US" dirty="0" err="1" smtClean="0"/>
              <a:t>informasi</a:t>
            </a:r>
            <a:r>
              <a:rPr lang="en-US" dirty="0" smtClean="0"/>
              <a:t> </a:t>
            </a:r>
            <a:r>
              <a:rPr lang="en-US" dirty="0" err="1" smtClean="0"/>
              <a:t>tentang</a:t>
            </a:r>
            <a:r>
              <a:rPr lang="en-US" dirty="0" smtClean="0"/>
              <a:t> slot </a:t>
            </a:r>
            <a:r>
              <a:rPr lang="en-US" dirty="0" err="1" smtClean="0"/>
              <a:t>parkir</a:t>
            </a:r>
            <a:r>
              <a:rPr lang="en-US" dirty="0" smtClean="0"/>
              <a:t> yang </a:t>
            </a:r>
            <a:r>
              <a:rPr lang="en-US" dirty="0" err="1" smtClean="0"/>
              <a:t>kosong</a:t>
            </a:r>
            <a:r>
              <a:rPr lang="en-US" dirty="0" smtClean="0"/>
              <a:t>. </a:t>
            </a:r>
            <a:r>
              <a:rPr lang="en-US" dirty="0" err="1" smtClean="0"/>
              <a:t>Sering</a:t>
            </a:r>
            <a:r>
              <a:rPr lang="en-US" dirty="0" smtClean="0"/>
              <a:t> Customer </a:t>
            </a:r>
            <a:r>
              <a:rPr lang="en-US" dirty="0" err="1" smtClean="0"/>
              <a:t>mendownload</a:t>
            </a:r>
            <a:r>
              <a:rPr lang="en-US" dirty="0" smtClean="0"/>
              <a:t> </a:t>
            </a:r>
            <a:r>
              <a:rPr lang="en-US" dirty="0" err="1" smtClean="0"/>
              <a:t>aplikasi</a:t>
            </a:r>
            <a:r>
              <a:rPr lang="en-US" dirty="0" smtClean="0"/>
              <a:t>  </a:t>
            </a:r>
            <a:r>
              <a:rPr lang="en-US" dirty="0" err="1" smtClean="0"/>
              <a:t>parkir</a:t>
            </a:r>
            <a:r>
              <a:rPr lang="en-US" dirty="0" smtClean="0"/>
              <a:t> di smartphone </a:t>
            </a:r>
            <a:r>
              <a:rPr lang="en-US" dirty="0" err="1" smtClean="0"/>
              <a:t>mereka</a:t>
            </a:r>
            <a:r>
              <a:rPr lang="en-US" dirty="0" smtClean="0"/>
              <a:t> yang </a:t>
            </a:r>
            <a:r>
              <a:rPr lang="en-US" dirty="0" err="1" smtClean="0"/>
              <a:t>dapat</a:t>
            </a:r>
            <a:r>
              <a:rPr lang="en-US" dirty="0" smtClean="0"/>
              <a:t> </a:t>
            </a:r>
            <a:r>
              <a:rPr lang="en-US" dirty="0" err="1" smtClean="0"/>
              <a:t>memberitahu</a:t>
            </a:r>
            <a:r>
              <a:rPr lang="en-US" dirty="0" smtClean="0"/>
              <a:t> </a:t>
            </a:r>
            <a:r>
              <a:rPr lang="en-US" dirty="0" err="1" smtClean="0"/>
              <a:t>nomor</a:t>
            </a:r>
            <a:r>
              <a:rPr lang="en-US" dirty="0" smtClean="0"/>
              <a:t> slot </a:t>
            </a:r>
            <a:r>
              <a:rPr lang="en-US" dirty="0" err="1" smtClean="0"/>
              <a:t>parkir</a:t>
            </a:r>
            <a:r>
              <a:rPr lang="en-US" dirty="0" smtClean="0"/>
              <a:t> </a:t>
            </a:r>
            <a:r>
              <a:rPr lang="en-US" dirty="0" err="1" smtClean="0"/>
              <a:t>ke</a:t>
            </a:r>
            <a:r>
              <a:rPr lang="en-US" dirty="0" smtClean="0"/>
              <a:t> </a:t>
            </a:r>
            <a:r>
              <a:rPr lang="en-US" dirty="0" err="1" smtClean="0"/>
              <a:t>berapa</a:t>
            </a:r>
            <a:r>
              <a:rPr lang="en-US" dirty="0" smtClean="0"/>
              <a:t> yang </a:t>
            </a:r>
            <a:r>
              <a:rPr lang="en-US" dirty="0" err="1" smtClean="0"/>
              <a:t>masih</a:t>
            </a:r>
            <a:r>
              <a:rPr lang="en-US" dirty="0" smtClean="0"/>
              <a:t> </a:t>
            </a:r>
            <a:r>
              <a:rPr lang="en-US" dirty="0" err="1" smtClean="0"/>
              <a:t>kosong</a:t>
            </a:r>
            <a:r>
              <a:rPr lang="en-US" dirty="0" smtClean="0"/>
              <a:t> </a:t>
            </a:r>
            <a:r>
              <a:rPr lang="en-US" dirty="0" err="1" smtClean="0"/>
              <a:t>meskipun</a:t>
            </a:r>
            <a:r>
              <a:rPr lang="en-US" dirty="0" smtClean="0"/>
              <a:t> customer </a:t>
            </a:r>
            <a:r>
              <a:rPr lang="en-US" dirty="0" err="1" smtClean="0"/>
              <a:t>tersebut</a:t>
            </a:r>
            <a:r>
              <a:rPr lang="en-US" dirty="0" smtClean="0"/>
              <a:t> </a:t>
            </a:r>
            <a:r>
              <a:rPr lang="en-US" dirty="0" err="1" smtClean="0"/>
              <a:t>tidak</a:t>
            </a:r>
            <a:r>
              <a:rPr lang="en-US" dirty="0" smtClean="0"/>
              <a:t> </a:t>
            </a:r>
            <a:r>
              <a:rPr lang="en-US" dirty="0" err="1" smtClean="0"/>
              <a:t>sedang</a:t>
            </a:r>
            <a:r>
              <a:rPr lang="en-US" dirty="0" smtClean="0"/>
              <a:t> </a:t>
            </a:r>
            <a:r>
              <a:rPr lang="en-US" dirty="0" err="1" smtClean="0"/>
              <a:t>melihat</a:t>
            </a:r>
            <a:r>
              <a:rPr lang="en-US" dirty="0" smtClean="0"/>
              <a:t> </a:t>
            </a:r>
            <a:r>
              <a:rPr lang="en-US" dirty="0" err="1" smtClean="0"/>
              <a:t>papan</a:t>
            </a:r>
            <a:r>
              <a:rPr lang="en-US" dirty="0" smtClean="0"/>
              <a:t> </a:t>
            </a:r>
            <a:r>
              <a:rPr lang="en-US" dirty="0" err="1" smtClean="0"/>
              <a:t>informasi</a:t>
            </a:r>
            <a:r>
              <a:rPr lang="en-US" dirty="0" smtClean="0"/>
              <a:t> spot </a:t>
            </a:r>
            <a:r>
              <a:rPr lang="en-US" dirty="0" err="1" smtClean="0"/>
              <a:t>kosong</a:t>
            </a:r>
            <a:r>
              <a:rPr lang="en-US" dirty="0" smtClean="0"/>
              <a:t>. Dari </a:t>
            </a:r>
            <a:r>
              <a:rPr lang="en-US" dirty="0" err="1" smtClean="0"/>
              <a:t>keterangan</a:t>
            </a:r>
            <a:r>
              <a:rPr lang="en-US" dirty="0" smtClean="0"/>
              <a:t> </a:t>
            </a:r>
            <a:r>
              <a:rPr lang="en-US" dirty="0" err="1" smtClean="0"/>
              <a:t>diatas</a:t>
            </a:r>
            <a:r>
              <a:rPr lang="en-US" dirty="0" smtClean="0"/>
              <a:t>, </a:t>
            </a:r>
            <a:r>
              <a:rPr lang="en-US" dirty="0" err="1" smtClean="0"/>
              <a:t>coba</a:t>
            </a:r>
            <a:r>
              <a:rPr lang="en-US" dirty="0" smtClean="0"/>
              <a:t> design IOT </a:t>
            </a:r>
            <a:r>
              <a:rPr lang="en-US" dirty="0" err="1" smtClean="0"/>
              <a:t>arsitektur</a:t>
            </a:r>
            <a:r>
              <a:rPr lang="en-US" dirty="0" smtClean="0"/>
              <a:t> </a:t>
            </a:r>
            <a:r>
              <a:rPr lang="en-US" dirty="0" err="1" smtClean="0"/>
              <a:t>berasas</a:t>
            </a:r>
            <a:r>
              <a:rPr lang="en-US" dirty="0" smtClean="0"/>
              <a:t> Five Layers </a:t>
            </a:r>
            <a:r>
              <a:rPr lang="en-US" dirty="0" err="1" smtClean="0"/>
              <a:t>sehingga</a:t>
            </a:r>
            <a:r>
              <a:rPr lang="en-US" dirty="0" smtClean="0"/>
              <a:t> </a:t>
            </a:r>
            <a:r>
              <a:rPr lang="en-US" dirty="0" err="1" smtClean="0"/>
              <a:t>tujuan</a:t>
            </a:r>
            <a:r>
              <a:rPr lang="en-US" dirty="0" smtClean="0"/>
              <a:t>:</a:t>
            </a:r>
          </a:p>
          <a:p>
            <a:pPr lvl="1"/>
            <a:r>
              <a:rPr lang="en-US" dirty="0" smtClean="0"/>
              <a:t>- </a:t>
            </a:r>
            <a:r>
              <a:rPr lang="en-US" dirty="0" err="1" smtClean="0"/>
              <a:t>mengetahui</a:t>
            </a:r>
            <a:r>
              <a:rPr lang="en-US" dirty="0" smtClean="0"/>
              <a:t> </a:t>
            </a:r>
            <a:r>
              <a:rPr lang="en-US" dirty="0" err="1" smtClean="0"/>
              <a:t>tempat</a:t>
            </a:r>
            <a:r>
              <a:rPr lang="en-US" dirty="0"/>
              <a:t> </a:t>
            </a:r>
            <a:r>
              <a:rPr lang="en-US" dirty="0" err="1" smtClean="0"/>
              <a:t>parkir</a:t>
            </a:r>
            <a:r>
              <a:rPr lang="en-US" dirty="0" smtClean="0"/>
              <a:t> yang </a:t>
            </a:r>
            <a:r>
              <a:rPr lang="en-US" dirty="0" err="1" smtClean="0"/>
              <a:t>kosong</a:t>
            </a:r>
            <a:r>
              <a:rPr lang="en-US" dirty="0" smtClean="0"/>
              <a:t> </a:t>
            </a:r>
            <a:r>
              <a:rPr lang="en-US" dirty="0" err="1" smtClean="0"/>
              <a:t>segera</a:t>
            </a:r>
            <a:endParaRPr lang="en-US" dirty="0" smtClean="0"/>
          </a:p>
          <a:p>
            <a:pPr lvl="1"/>
            <a:r>
              <a:rPr lang="en-US" dirty="0" smtClean="0"/>
              <a:t>- </a:t>
            </a:r>
            <a:r>
              <a:rPr lang="en-US" dirty="0" err="1" smtClean="0"/>
              <a:t>menghitung</a:t>
            </a:r>
            <a:r>
              <a:rPr lang="en-US" dirty="0" smtClean="0"/>
              <a:t> total </a:t>
            </a:r>
            <a:r>
              <a:rPr lang="en-US" dirty="0" err="1" smtClean="0"/>
              <a:t>biaya</a:t>
            </a:r>
            <a:r>
              <a:rPr lang="en-US" dirty="0" smtClean="0"/>
              <a:t> </a:t>
            </a:r>
            <a:r>
              <a:rPr lang="en-US" dirty="0" err="1" smtClean="0"/>
              <a:t>parkir</a:t>
            </a:r>
            <a:r>
              <a:rPr lang="en-US" dirty="0" smtClean="0"/>
              <a:t> </a:t>
            </a:r>
          </a:p>
          <a:p>
            <a:pPr lvl="1"/>
            <a:r>
              <a:rPr lang="en-US" dirty="0" smtClean="0"/>
              <a:t>- </a:t>
            </a:r>
            <a:r>
              <a:rPr lang="en-US" dirty="0" err="1" smtClean="0"/>
              <a:t>memberi</a:t>
            </a:r>
            <a:r>
              <a:rPr lang="en-US" dirty="0" smtClean="0"/>
              <a:t> </a:t>
            </a:r>
            <a:r>
              <a:rPr lang="en-US" dirty="0" err="1" smtClean="0"/>
              <a:t>tahu</a:t>
            </a:r>
            <a:r>
              <a:rPr lang="en-US" dirty="0" smtClean="0"/>
              <a:t> customer yang </a:t>
            </a:r>
            <a:r>
              <a:rPr lang="en-US" dirty="0" err="1" smtClean="0"/>
              <a:t>kosong</a:t>
            </a:r>
            <a:r>
              <a:rPr lang="en-US" dirty="0" smtClean="0"/>
              <a:t> </a:t>
            </a:r>
            <a:r>
              <a:rPr lang="en-US" dirty="0" err="1" smtClean="0"/>
              <a:t>melalui</a:t>
            </a:r>
            <a:r>
              <a:rPr lang="en-US" dirty="0" smtClean="0"/>
              <a:t> smartphone </a:t>
            </a:r>
            <a:r>
              <a:rPr lang="en-US" dirty="0" err="1" smtClean="0"/>
              <a:t>dan</a:t>
            </a:r>
            <a:r>
              <a:rPr lang="en-US" dirty="0" smtClean="0"/>
              <a:t> </a:t>
            </a:r>
            <a:r>
              <a:rPr lang="en-US" dirty="0" err="1" smtClean="0"/>
              <a:t>papan</a:t>
            </a:r>
            <a:r>
              <a:rPr lang="en-US" dirty="0" smtClean="0"/>
              <a:t> </a:t>
            </a:r>
            <a:r>
              <a:rPr lang="en-US" dirty="0" err="1" smtClean="0"/>
              <a:t>informasi</a:t>
            </a:r>
            <a:endParaRPr lang="en-US" dirty="0" smtClean="0"/>
          </a:p>
          <a:p>
            <a:pPr lvl="1"/>
            <a:r>
              <a:rPr lang="en-US" dirty="0" smtClean="0"/>
              <a:t>- </a:t>
            </a:r>
            <a:r>
              <a:rPr lang="en-US" dirty="0" err="1" smtClean="0"/>
              <a:t>membuat</a:t>
            </a:r>
            <a:r>
              <a:rPr lang="en-US" dirty="0" smtClean="0"/>
              <a:t> report </a:t>
            </a:r>
            <a:r>
              <a:rPr lang="en-US" dirty="0" err="1" smtClean="0"/>
              <a:t>bulanan</a:t>
            </a:r>
            <a:r>
              <a:rPr lang="en-US" dirty="0" smtClean="0"/>
              <a:t> </a:t>
            </a:r>
            <a:r>
              <a:rPr lang="en-US" dirty="0" err="1" smtClean="0"/>
              <a:t>pengelolain</a:t>
            </a:r>
            <a:r>
              <a:rPr lang="en-US" dirty="0" smtClean="0"/>
              <a:t> </a:t>
            </a:r>
            <a:r>
              <a:rPr lang="en-US" dirty="0" err="1" smtClean="0"/>
              <a:t>parkir</a:t>
            </a:r>
            <a:endParaRPr lang="en-US" dirty="0" smtClean="0"/>
          </a:p>
          <a:p>
            <a:pPr marL="402336" lvl="1" indent="0">
              <a:buNone/>
            </a:pPr>
            <a:r>
              <a:rPr lang="en-US" dirty="0" err="1" smtClean="0"/>
              <a:t>dapat</a:t>
            </a:r>
            <a:r>
              <a:rPr lang="en-US" dirty="0" smtClean="0"/>
              <a:t> </a:t>
            </a:r>
            <a:r>
              <a:rPr lang="en-US" dirty="0" err="1" smtClean="0"/>
              <a:t>terpenuhi</a:t>
            </a:r>
            <a:r>
              <a:rPr lang="en-US" dirty="0" smtClean="0"/>
              <a:t>.</a:t>
            </a:r>
            <a:endParaRPr lang="en-US" dirty="0"/>
          </a:p>
        </p:txBody>
      </p:sp>
    </p:spTree>
    <p:extLst>
      <p:ext uri="{BB962C8B-B14F-4D97-AF65-F5344CB8AC3E}">
        <p14:creationId xmlns:p14="http://schemas.microsoft.com/office/powerpoint/2010/main" val="4756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Concept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104900"/>
            <a:ext cx="4668583" cy="480060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286000"/>
            <a:ext cx="73429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469104" y="2434027"/>
            <a:ext cx="1912896" cy="369332"/>
          </a:xfrm>
          <a:prstGeom prst="rect">
            <a:avLst/>
          </a:prstGeom>
          <a:noFill/>
        </p:spPr>
        <p:txBody>
          <a:bodyPr wrap="none" rtlCol="0">
            <a:spAutoFit/>
          </a:bodyPr>
          <a:lstStyle/>
          <a:p>
            <a:r>
              <a:rPr lang="en-US" dirty="0" smtClean="0"/>
              <a:t>Raw data To Cloud</a:t>
            </a:r>
            <a:endParaRPr lang="en-US" dirty="0"/>
          </a:p>
        </p:txBody>
      </p:sp>
      <p:sp>
        <p:nvSpPr>
          <p:cNvPr id="6" name="TextBox 5"/>
          <p:cNvSpPr txBox="1"/>
          <p:nvPr/>
        </p:nvSpPr>
        <p:spPr>
          <a:xfrm>
            <a:off x="6449291" y="2828514"/>
            <a:ext cx="2591928" cy="369332"/>
          </a:xfrm>
          <a:prstGeom prst="rect">
            <a:avLst/>
          </a:prstGeom>
          <a:noFill/>
        </p:spPr>
        <p:txBody>
          <a:bodyPr wrap="none" rtlCol="0">
            <a:spAutoFit/>
          </a:bodyPr>
          <a:lstStyle/>
          <a:p>
            <a:r>
              <a:rPr lang="en-US" dirty="0" smtClean="0"/>
              <a:t>Action based on Analytics</a:t>
            </a:r>
            <a:endParaRPr lang="en-US" dirty="0"/>
          </a:p>
        </p:txBody>
      </p:sp>
      <p:sp>
        <p:nvSpPr>
          <p:cNvPr id="7" name="TextBox 6"/>
          <p:cNvSpPr txBox="1"/>
          <p:nvPr/>
        </p:nvSpPr>
        <p:spPr>
          <a:xfrm>
            <a:off x="6457895" y="3197846"/>
            <a:ext cx="2152705" cy="923330"/>
          </a:xfrm>
          <a:prstGeom prst="rect">
            <a:avLst/>
          </a:prstGeom>
          <a:noFill/>
        </p:spPr>
        <p:txBody>
          <a:bodyPr wrap="none" rtlCol="0">
            <a:spAutoFit/>
          </a:bodyPr>
          <a:lstStyle/>
          <a:p>
            <a:r>
              <a:rPr lang="en-US" dirty="0" smtClean="0"/>
              <a:t>Intra domain sensor/</a:t>
            </a:r>
          </a:p>
          <a:p>
            <a:r>
              <a:rPr lang="en-US" dirty="0" smtClean="0"/>
              <a:t>actuator </a:t>
            </a:r>
            <a:r>
              <a:rPr lang="en-US" dirty="0" err="1" smtClean="0"/>
              <a:t>communi</a:t>
            </a:r>
            <a:r>
              <a:rPr lang="en-US" dirty="0" smtClean="0"/>
              <a:t>-</a:t>
            </a:r>
          </a:p>
          <a:p>
            <a:r>
              <a:rPr lang="en-US" dirty="0" err="1" smtClean="0"/>
              <a:t>cation</a:t>
            </a:r>
            <a:endParaRPr lang="en-US" dirty="0"/>
          </a:p>
        </p:txBody>
      </p:sp>
    </p:spTree>
    <p:extLst>
      <p:ext uri="{BB962C8B-B14F-4D97-AF65-F5344CB8AC3E}">
        <p14:creationId xmlns:p14="http://schemas.microsoft.com/office/powerpoint/2010/main" val="3453808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t>
            </a:r>
            <a:r>
              <a:rPr lang="en-US" dirty="0" err="1" smtClean="0"/>
              <a:t>IoT</a:t>
            </a:r>
            <a:r>
              <a:rPr lang="en-US" dirty="0" smtClean="0"/>
              <a:t> Architecture</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IOT is Internet of Things</a:t>
            </a:r>
          </a:p>
          <a:p>
            <a:pPr marL="596646" indent="-514350">
              <a:buFont typeface="+mj-lt"/>
              <a:buAutoNum type="arabicPeriod"/>
            </a:pPr>
            <a:r>
              <a:rPr lang="en-US" dirty="0" smtClean="0"/>
              <a:t>Architecture is </a:t>
            </a:r>
            <a:r>
              <a:rPr lang="en-MY" dirty="0" smtClean="0"/>
              <a:t>Science </a:t>
            </a:r>
            <a:r>
              <a:rPr lang="en-MY" dirty="0"/>
              <a:t>of designing and building </a:t>
            </a:r>
            <a:r>
              <a:rPr lang="en-MY" dirty="0" smtClean="0"/>
              <a:t>structures, </a:t>
            </a:r>
            <a:r>
              <a:rPr lang="en-MY" dirty="0"/>
              <a:t>layout, formation, </a:t>
            </a:r>
            <a:r>
              <a:rPr lang="en-MY" dirty="0" smtClean="0"/>
              <a:t>arrangement</a:t>
            </a:r>
            <a:r>
              <a:rPr lang="en-MY" dirty="0"/>
              <a:t> </a:t>
            </a:r>
            <a:r>
              <a:rPr lang="en-MY" dirty="0" smtClean="0"/>
              <a:t>(Babylon dictionary) </a:t>
            </a:r>
            <a:r>
              <a:rPr lang="en-US" dirty="0" smtClean="0"/>
              <a:t> </a:t>
            </a:r>
          </a:p>
          <a:p>
            <a:pPr marL="128016" indent="0">
              <a:buNone/>
            </a:pPr>
            <a:endParaRPr lang="en-US" dirty="0" smtClean="0"/>
          </a:p>
          <a:p>
            <a:pPr marL="128016" indent="0">
              <a:buNone/>
            </a:pPr>
            <a:r>
              <a:rPr lang="en-US" dirty="0" smtClean="0"/>
              <a:t>     What is “IOT Architecture”?</a:t>
            </a:r>
            <a:endParaRPr lang="en-US" dirty="0"/>
          </a:p>
        </p:txBody>
      </p:sp>
    </p:spTree>
    <p:extLst>
      <p:ext uri="{BB962C8B-B14F-4D97-AF65-F5344CB8AC3E}">
        <p14:creationId xmlns:p14="http://schemas.microsoft.com/office/powerpoint/2010/main" val="228586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IOT </a:t>
            </a:r>
            <a:r>
              <a:rPr lang="en-US" dirty="0"/>
              <a:t>Architecture (European Lighthouse Integrated </a:t>
            </a:r>
            <a:r>
              <a:rPr lang="en-US" dirty="0" smtClean="0"/>
              <a:t>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905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t>
            </a:r>
            <a:r>
              <a:rPr lang="en-US" dirty="0" err="1" smtClean="0"/>
              <a:t>IoT</a:t>
            </a:r>
            <a:r>
              <a:rPr lang="en-US" dirty="0" smtClean="0"/>
              <a:t> Architectures</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Three Layers </a:t>
            </a:r>
          </a:p>
          <a:p>
            <a:pPr marL="596646" indent="-514350">
              <a:buFont typeface="+mj-lt"/>
              <a:buAutoNum type="arabicPeriod"/>
            </a:pPr>
            <a:r>
              <a:rPr lang="en-US" dirty="0"/>
              <a:t>Middle-ware </a:t>
            </a:r>
            <a:r>
              <a:rPr lang="en-US" dirty="0" smtClean="0"/>
              <a:t>based</a:t>
            </a:r>
          </a:p>
          <a:p>
            <a:pPr marL="596646" indent="-514350">
              <a:buFont typeface="+mj-lt"/>
              <a:buAutoNum type="arabicPeriod"/>
            </a:pPr>
            <a:r>
              <a:rPr lang="en-US" dirty="0" smtClean="0"/>
              <a:t>Service Oriented Architecture</a:t>
            </a:r>
          </a:p>
          <a:p>
            <a:pPr marL="596646" indent="-514350">
              <a:buFont typeface="+mj-lt"/>
              <a:buAutoNum type="arabicPeriod"/>
            </a:pPr>
            <a:r>
              <a:rPr lang="en-US" dirty="0" smtClean="0"/>
              <a:t>Five Layers</a:t>
            </a:r>
          </a:p>
          <a:p>
            <a:endParaRPr lang="en-US" dirty="0" smtClean="0"/>
          </a:p>
          <a:p>
            <a:endParaRPr lang="en-US" dirty="0"/>
          </a:p>
        </p:txBody>
      </p:sp>
    </p:spTree>
    <p:extLst>
      <p:ext uri="{BB962C8B-B14F-4D97-AF65-F5344CB8AC3E}">
        <p14:creationId xmlns:p14="http://schemas.microsoft.com/office/powerpoint/2010/main" val="2115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Layers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0"/>
            <a:ext cx="2314276"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449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608" y="102345"/>
            <a:ext cx="7498080" cy="1487585"/>
          </a:xfrm>
          <a:prstGeom prst="rect">
            <a:avLst/>
          </a:prstGeom>
        </p:spPr>
        <p:txBody>
          <a:bodyPr vert="horz" wrap="square" lIns="0" tIns="162558" rIns="0" bIns="0" rtlCol="0">
            <a:spAutoFit/>
          </a:bodyPr>
          <a:lstStyle/>
          <a:p>
            <a:pPr marL="80010">
              <a:lnSpc>
                <a:spcPct val="100000"/>
              </a:lnSpc>
            </a:pPr>
            <a:r>
              <a:rPr lang="en-US" spc="-5" dirty="0" smtClean="0"/>
              <a:t>Perception Layers - </a:t>
            </a:r>
            <a:r>
              <a:rPr spc="-5" dirty="0" smtClean="0"/>
              <a:t>Sensors</a:t>
            </a:r>
            <a:r>
              <a:rPr lang="en-US" spc="-5" dirty="0" smtClean="0"/>
              <a:t> (</a:t>
            </a:r>
            <a:r>
              <a:rPr spc="40" dirty="0" smtClean="0"/>
              <a:t>Smart</a:t>
            </a:r>
            <a:r>
              <a:rPr spc="-220" dirty="0" smtClean="0"/>
              <a:t> </a:t>
            </a:r>
            <a:r>
              <a:rPr spc="85" dirty="0"/>
              <a:t>or</a:t>
            </a:r>
            <a:r>
              <a:rPr spc="-220" dirty="0"/>
              <a:t> </a:t>
            </a:r>
            <a:r>
              <a:rPr spc="50" dirty="0" smtClean="0"/>
              <a:t>Simple</a:t>
            </a:r>
            <a:r>
              <a:rPr lang="en-US" spc="50" dirty="0" smtClean="0"/>
              <a:t>)</a:t>
            </a:r>
            <a:endParaRPr spc="50" dirty="0"/>
          </a:p>
        </p:txBody>
      </p:sp>
      <p:sp>
        <p:nvSpPr>
          <p:cNvPr id="3" name="object 3"/>
          <p:cNvSpPr/>
          <p:nvPr/>
        </p:nvSpPr>
        <p:spPr>
          <a:xfrm>
            <a:off x="895383" y="5253004"/>
            <a:ext cx="4225925" cy="1292225"/>
          </a:xfrm>
          <a:custGeom>
            <a:avLst/>
            <a:gdLst/>
            <a:ahLst/>
            <a:cxnLst/>
            <a:rect l="l" t="t" r="r" b="b"/>
            <a:pathLst>
              <a:path w="4225925" h="1292225">
                <a:moveTo>
                  <a:pt x="0" y="0"/>
                </a:moveTo>
                <a:lnTo>
                  <a:pt x="4225781" y="0"/>
                </a:lnTo>
                <a:lnTo>
                  <a:pt x="4225781" y="1291947"/>
                </a:lnTo>
                <a:lnTo>
                  <a:pt x="0" y="1291947"/>
                </a:lnTo>
                <a:lnTo>
                  <a:pt x="0" y="0"/>
                </a:lnTo>
                <a:close/>
              </a:path>
            </a:pathLst>
          </a:custGeom>
          <a:solidFill>
            <a:srgbClr val="B5B5B5"/>
          </a:solidFill>
        </p:spPr>
        <p:txBody>
          <a:bodyPr wrap="square" lIns="0" tIns="0" rIns="0" bIns="0" rtlCol="0"/>
          <a:lstStyle/>
          <a:p>
            <a:endParaRPr/>
          </a:p>
        </p:txBody>
      </p:sp>
      <p:sp>
        <p:nvSpPr>
          <p:cNvPr id="4" name="object 4"/>
          <p:cNvSpPr/>
          <p:nvPr/>
        </p:nvSpPr>
        <p:spPr>
          <a:xfrm>
            <a:off x="895383" y="5253004"/>
            <a:ext cx="4225925" cy="1292225"/>
          </a:xfrm>
          <a:custGeom>
            <a:avLst/>
            <a:gdLst/>
            <a:ahLst/>
            <a:cxnLst/>
            <a:rect l="l" t="t" r="r" b="b"/>
            <a:pathLst>
              <a:path w="4225925" h="1292225">
                <a:moveTo>
                  <a:pt x="0" y="0"/>
                </a:moveTo>
                <a:lnTo>
                  <a:pt x="4225780" y="0"/>
                </a:lnTo>
                <a:lnTo>
                  <a:pt x="4225780" y="1291947"/>
                </a:lnTo>
                <a:lnTo>
                  <a:pt x="0" y="1291947"/>
                </a:lnTo>
                <a:lnTo>
                  <a:pt x="0" y="0"/>
                </a:lnTo>
                <a:close/>
              </a:path>
            </a:pathLst>
          </a:custGeom>
          <a:ln w="25399">
            <a:solidFill>
              <a:srgbClr val="878B7F"/>
            </a:solidFill>
          </a:ln>
        </p:spPr>
        <p:txBody>
          <a:bodyPr wrap="square" lIns="0" tIns="0" rIns="0" bIns="0" rtlCol="0"/>
          <a:lstStyle/>
          <a:p>
            <a:endParaRPr/>
          </a:p>
        </p:txBody>
      </p:sp>
      <p:sp>
        <p:nvSpPr>
          <p:cNvPr id="5" name="object 5"/>
          <p:cNvSpPr txBox="1"/>
          <p:nvPr/>
        </p:nvSpPr>
        <p:spPr>
          <a:xfrm>
            <a:off x="2191389" y="5298724"/>
            <a:ext cx="1639570" cy="285115"/>
          </a:xfrm>
          <a:prstGeom prst="rect">
            <a:avLst/>
          </a:prstGeom>
        </p:spPr>
        <p:txBody>
          <a:bodyPr vert="horz" wrap="square" lIns="0" tIns="0" rIns="0" bIns="0" rtlCol="0">
            <a:spAutoFit/>
          </a:bodyPr>
          <a:lstStyle/>
          <a:p>
            <a:pPr marL="12700">
              <a:lnSpc>
                <a:spcPct val="100000"/>
              </a:lnSpc>
            </a:pPr>
            <a:r>
              <a:rPr sz="1800" b="1" dirty="0">
                <a:solidFill>
                  <a:srgbClr val="FFFFFF"/>
                </a:solidFill>
                <a:latin typeface="Arial"/>
                <a:cs typeface="Arial"/>
              </a:rPr>
              <a:t>Smart</a:t>
            </a:r>
            <a:r>
              <a:rPr sz="1800" b="1" spc="-100" dirty="0">
                <a:solidFill>
                  <a:srgbClr val="FFFFFF"/>
                </a:solidFill>
                <a:latin typeface="Arial"/>
                <a:cs typeface="Arial"/>
              </a:rPr>
              <a:t> </a:t>
            </a:r>
            <a:r>
              <a:rPr sz="1800" b="1" dirty="0">
                <a:solidFill>
                  <a:srgbClr val="FFFFFF"/>
                </a:solidFill>
                <a:latin typeface="Arial"/>
                <a:cs typeface="Arial"/>
              </a:rPr>
              <a:t>Sensors</a:t>
            </a:r>
            <a:endParaRPr sz="1800">
              <a:latin typeface="Arial"/>
              <a:cs typeface="Arial"/>
            </a:endParaRPr>
          </a:p>
        </p:txBody>
      </p:sp>
      <p:sp>
        <p:nvSpPr>
          <p:cNvPr id="6" name="object 6"/>
          <p:cNvSpPr txBox="1"/>
          <p:nvPr/>
        </p:nvSpPr>
        <p:spPr>
          <a:xfrm>
            <a:off x="5938481" y="5253004"/>
            <a:ext cx="2185035" cy="1292225"/>
          </a:xfrm>
          <a:prstGeom prst="rect">
            <a:avLst/>
          </a:prstGeom>
          <a:solidFill>
            <a:srgbClr val="B5B5B5"/>
          </a:solidFill>
          <a:ln w="25399">
            <a:solidFill>
              <a:srgbClr val="133250"/>
            </a:solidFill>
          </a:ln>
        </p:spPr>
        <p:txBody>
          <a:bodyPr vert="horz" wrap="square" lIns="0" tIns="0" rIns="0" bIns="0" rtlCol="0">
            <a:spAutoFit/>
          </a:bodyPr>
          <a:lstStyle/>
          <a:p>
            <a:pPr>
              <a:lnSpc>
                <a:spcPct val="100000"/>
              </a:lnSpc>
            </a:pPr>
            <a:endParaRPr sz="2000">
              <a:latin typeface="Times New Roman"/>
              <a:cs typeface="Times New Roman"/>
            </a:endParaRPr>
          </a:p>
          <a:p>
            <a:pPr marL="128905">
              <a:lnSpc>
                <a:spcPct val="100000"/>
              </a:lnSpc>
              <a:spcBef>
                <a:spcPts val="1485"/>
              </a:spcBef>
            </a:pPr>
            <a:r>
              <a:rPr sz="2000" b="1" dirty="0">
                <a:solidFill>
                  <a:srgbClr val="FFFFFF"/>
                </a:solidFill>
                <a:latin typeface="Arial"/>
                <a:cs typeface="Arial"/>
              </a:rPr>
              <a:t>Simple</a:t>
            </a:r>
            <a:r>
              <a:rPr sz="2000" b="1" spc="-100" dirty="0">
                <a:solidFill>
                  <a:srgbClr val="FFFFFF"/>
                </a:solidFill>
                <a:latin typeface="Arial"/>
                <a:cs typeface="Arial"/>
              </a:rPr>
              <a:t> </a:t>
            </a:r>
            <a:r>
              <a:rPr sz="2000" b="1" dirty="0">
                <a:solidFill>
                  <a:srgbClr val="FFFFFF"/>
                </a:solidFill>
                <a:latin typeface="Arial"/>
                <a:cs typeface="Arial"/>
              </a:rPr>
              <a:t>Sensors</a:t>
            </a:r>
            <a:endParaRPr sz="2000">
              <a:latin typeface="Arial"/>
              <a:cs typeface="Arial"/>
            </a:endParaRPr>
          </a:p>
        </p:txBody>
      </p:sp>
      <p:sp>
        <p:nvSpPr>
          <p:cNvPr id="7" name="object 7"/>
          <p:cNvSpPr txBox="1"/>
          <p:nvPr/>
        </p:nvSpPr>
        <p:spPr>
          <a:xfrm>
            <a:off x="3041059" y="6061773"/>
            <a:ext cx="1981835" cy="364490"/>
          </a:xfrm>
          <a:prstGeom prst="rect">
            <a:avLst/>
          </a:prstGeom>
          <a:solidFill>
            <a:srgbClr val="133250"/>
          </a:solidFill>
          <a:ln w="4156">
            <a:solidFill>
              <a:srgbClr val="FFFFFF"/>
            </a:solidFill>
          </a:ln>
        </p:spPr>
        <p:txBody>
          <a:bodyPr vert="horz" wrap="square" lIns="0" tIns="57785" rIns="0" bIns="0" rtlCol="0">
            <a:spAutoFit/>
          </a:bodyPr>
          <a:lstStyle/>
          <a:p>
            <a:pPr marL="116205">
              <a:lnSpc>
                <a:spcPct val="100000"/>
              </a:lnSpc>
              <a:spcBef>
                <a:spcPts val="455"/>
              </a:spcBef>
            </a:pPr>
            <a:r>
              <a:rPr sz="1600" dirty="0">
                <a:solidFill>
                  <a:srgbClr val="FFFFFF"/>
                </a:solidFill>
                <a:latin typeface="Arial"/>
                <a:cs typeface="Arial"/>
              </a:rPr>
              <a:t>Send Data /</a:t>
            </a:r>
            <a:r>
              <a:rPr sz="1600" spc="-105" dirty="0">
                <a:solidFill>
                  <a:srgbClr val="FFFFFF"/>
                </a:solidFill>
                <a:latin typeface="Arial"/>
                <a:cs typeface="Arial"/>
              </a:rPr>
              <a:t> </a:t>
            </a:r>
            <a:r>
              <a:rPr sz="1600" dirty="0">
                <a:solidFill>
                  <a:srgbClr val="FFFFFF"/>
                </a:solidFill>
                <a:latin typeface="Arial"/>
                <a:cs typeface="Arial"/>
              </a:rPr>
              <a:t>Events</a:t>
            </a:r>
            <a:endParaRPr sz="1600">
              <a:latin typeface="Arial"/>
              <a:cs typeface="Arial"/>
            </a:endParaRPr>
          </a:p>
        </p:txBody>
      </p:sp>
      <p:sp>
        <p:nvSpPr>
          <p:cNvPr id="8" name="object 8"/>
          <p:cNvSpPr txBox="1"/>
          <p:nvPr/>
        </p:nvSpPr>
        <p:spPr>
          <a:xfrm>
            <a:off x="3041059" y="5633109"/>
            <a:ext cx="1981835" cy="363855"/>
          </a:xfrm>
          <a:prstGeom prst="rect">
            <a:avLst/>
          </a:prstGeom>
          <a:solidFill>
            <a:srgbClr val="133250"/>
          </a:solidFill>
          <a:ln w="4156">
            <a:solidFill>
              <a:srgbClr val="FFFFFF"/>
            </a:solidFill>
          </a:ln>
        </p:spPr>
        <p:txBody>
          <a:bodyPr vert="horz" wrap="square" lIns="0" tIns="57785" rIns="0" bIns="0" rtlCol="0">
            <a:spAutoFit/>
          </a:bodyPr>
          <a:lstStyle/>
          <a:p>
            <a:pPr marL="42545">
              <a:lnSpc>
                <a:spcPct val="100000"/>
              </a:lnSpc>
              <a:spcBef>
                <a:spcPts val="455"/>
              </a:spcBef>
            </a:pPr>
            <a:r>
              <a:rPr sz="1600" dirty="0">
                <a:solidFill>
                  <a:srgbClr val="FFFFFF"/>
                </a:solidFill>
                <a:latin typeface="Arial"/>
                <a:cs typeface="Arial"/>
              </a:rPr>
              <a:t>Receive</a:t>
            </a:r>
            <a:r>
              <a:rPr sz="1600" spc="-100" dirty="0">
                <a:solidFill>
                  <a:srgbClr val="FFFFFF"/>
                </a:solidFill>
                <a:latin typeface="Arial"/>
                <a:cs typeface="Arial"/>
              </a:rPr>
              <a:t> </a:t>
            </a:r>
            <a:r>
              <a:rPr sz="1600" dirty="0">
                <a:solidFill>
                  <a:srgbClr val="FFFFFF"/>
                </a:solidFill>
                <a:latin typeface="Arial"/>
                <a:cs typeface="Arial"/>
              </a:rPr>
              <a:t>Notifications</a:t>
            </a:r>
            <a:endParaRPr sz="1600">
              <a:latin typeface="Arial"/>
              <a:cs typeface="Arial"/>
            </a:endParaRPr>
          </a:p>
        </p:txBody>
      </p:sp>
      <p:sp>
        <p:nvSpPr>
          <p:cNvPr id="9" name="object 9"/>
          <p:cNvSpPr txBox="1"/>
          <p:nvPr/>
        </p:nvSpPr>
        <p:spPr>
          <a:xfrm>
            <a:off x="1004860" y="6061773"/>
            <a:ext cx="1981835" cy="364490"/>
          </a:xfrm>
          <a:prstGeom prst="rect">
            <a:avLst/>
          </a:prstGeom>
          <a:solidFill>
            <a:srgbClr val="133250"/>
          </a:solidFill>
          <a:ln w="4156">
            <a:solidFill>
              <a:srgbClr val="FFFFFF"/>
            </a:solidFill>
          </a:ln>
        </p:spPr>
        <p:txBody>
          <a:bodyPr vert="horz" wrap="square" lIns="0" tIns="57785" rIns="0" bIns="0" rtlCol="0">
            <a:spAutoFit/>
          </a:bodyPr>
          <a:lstStyle/>
          <a:p>
            <a:pPr marL="302260">
              <a:lnSpc>
                <a:spcPct val="100000"/>
              </a:lnSpc>
              <a:spcBef>
                <a:spcPts val="455"/>
              </a:spcBef>
            </a:pPr>
            <a:r>
              <a:rPr sz="1600" dirty="0">
                <a:solidFill>
                  <a:srgbClr val="FFFFFF"/>
                </a:solidFill>
                <a:latin typeface="Arial"/>
                <a:cs typeface="Arial"/>
              </a:rPr>
              <a:t>Receive</a:t>
            </a:r>
            <a:r>
              <a:rPr sz="1600" spc="-100" dirty="0">
                <a:solidFill>
                  <a:srgbClr val="FFFFFF"/>
                </a:solidFill>
                <a:latin typeface="Arial"/>
                <a:cs typeface="Arial"/>
              </a:rPr>
              <a:t> </a:t>
            </a:r>
            <a:r>
              <a:rPr sz="1600" dirty="0">
                <a:solidFill>
                  <a:srgbClr val="FFFFFF"/>
                </a:solidFill>
                <a:latin typeface="Arial"/>
                <a:cs typeface="Arial"/>
              </a:rPr>
              <a:t>Config</a:t>
            </a:r>
            <a:endParaRPr sz="1600">
              <a:latin typeface="Arial"/>
              <a:cs typeface="Arial"/>
            </a:endParaRPr>
          </a:p>
        </p:txBody>
      </p:sp>
      <p:sp>
        <p:nvSpPr>
          <p:cNvPr id="10" name="object 10"/>
          <p:cNvSpPr txBox="1"/>
          <p:nvPr/>
        </p:nvSpPr>
        <p:spPr>
          <a:xfrm>
            <a:off x="1004860" y="5633109"/>
            <a:ext cx="1981835" cy="364490"/>
          </a:xfrm>
          <a:prstGeom prst="rect">
            <a:avLst/>
          </a:prstGeom>
          <a:solidFill>
            <a:srgbClr val="133250"/>
          </a:solidFill>
          <a:ln w="4156">
            <a:solidFill>
              <a:srgbClr val="FFFFFF"/>
            </a:solidFill>
          </a:ln>
        </p:spPr>
        <p:txBody>
          <a:bodyPr vert="horz" wrap="square" lIns="0" tIns="57785" rIns="0" bIns="0" rtlCol="0">
            <a:spAutoFit/>
          </a:bodyPr>
          <a:lstStyle/>
          <a:p>
            <a:pPr marL="460375">
              <a:lnSpc>
                <a:spcPct val="100000"/>
              </a:lnSpc>
              <a:spcBef>
                <a:spcPts val="455"/>
              </a:spcBef>
            </a:pPr>
            <a:r>
              <a:rPr sz="1600" dirty="0">
                <a:solidFill>
                  <a:srgbClr val="FFFFFF"/>
                </a:solidFill>
                <a:latin typeface="Arial"/>
                <a:cs typeface="Arial"/>
              </a:rPr>
              <a:t>Onboarding</a:t>
            </a:r>
            <a:endParaRPr sz="1600">
              <a:latin typeface="Arial"/>
              <a:cs typeface="Arial"/>
            </a:endParaRPr>
          </a:p>
        </p:txBody>
      </p:sp>
      <p:sp>
        <p:nvSpPr>
          <p:cNvPr id="11" name="object 11"/>
          <p:cNvSpPr/>
          <p:nvPr/>
        </p:nvSpPr>
        <p:spPr>
          <a:xfrm>
            <a:off x="1609368" y="1525916"/>
            <a:ext cx="6134098" cy="34417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2196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a:t>
            </a:r>
            <a:r>
              <a:rPr lang="en-US" dirty="0" smtClean="0"/>
              <a:t>based</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71600"/>
            <a:ext cx="261937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454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t>
            </a:r>
            <a:r>
              <a:rPr lang="en-US" dirty="0" smtClean="0"/>
              <a:t>Architecture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941" y="1371600"/>
            <a:ext cx="262890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106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1011</TotalTime>
  <Words>1091</Words>
  <Application>Microsoft Office PowerPoint</Application>
  <PresentationFormat>On-screen Show (4:3)</PresentationFormat>
  <Paragraphs>67</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IoT Architecture</vt:lpstr>
      <vt:lpstr>IoT Concept</vt:lpstr>
      <vt:lpstr>Definition of IoT Architecture</vt:lpstr>
      <vt:lpstr>IOT Architecture (European Lighthouse Integrated Project)</vt:lpstr>
      <vt:lpstr>Type of IoT Architectures</vt:lpstr>
      <vt:lpstr>Three Layers</vt:lpstr>
      <vt:lpstr>Perception Layers - Sensors (Smart or Simple)</vt:lpstr>
      <vt:lpstr>Middle-ware based</vt:lpstr>
      <vt:lpstr>Service Oriented Architecture</vt:lpstr>
      <vt:lpstr>Five Layers</vt:lpstr>
      <vt:lpstr>Problems Example</vt:lpstr>
      <vt:lpstr>Problems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cp:revision>
  <dcterms:created xsi:type="dcterms:W3CDTF">2016-01-20T09:23:40Z</dcterms:created>
  <dcterms:modified xsi:type="dcterms:W3CDTF">2016-01-21T11:56:36Z</dcterms:modified>
</cp:coreProperties>
</file>