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2" r:id="rId9"/>
    <p:sldId id="323" r:id="rId10"/>
    <p:sldId id="324" r:id="rId11"/>
    <p:sldId id="327" r:id="rId12"/>
    <p:sldId id="326" r:id="rId13"/>
    <p:sldId id="274" r:id="rId14"/>
    <p:sldId id="328" r:id="rId15"/>
    <p:sldId id="276" r:id="rId16"/>
    <p:sldId id="278" r:id="rId17"/>
    <p:sldId id="279" r:id="rId18"/>
    <p:sldId id="280" r:id="rId19"/>
    <p:sldId id="281" r:id="rId20"/>
    <p:sldId id="282" r:id="rId21"/>
    <p:sldId id="329" r:id="rId22"/>
    <p:sldId id="330" r:id="rId23"/>
    <p:sldId id="333" r:id="rId24"/>
    <p:sldId id="331" r:id="rId25"/>
    <p:sldId id="283" r:id="rId26"/>
    <p:sldId id="332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335" r:id="rId35"/>
    <p:sldId id="337" r:id="rId36"/>
    <p:sldId id="295" r:id="rId37"/>
    <p:sldId id="296" r:id="rId38"/>
    <p:sldId id="319" r:id="rId39"/>
    <p:sldId id="339" r:id="rId40"/>
    <p:sldId id="340" r:id="rId41"/>
    <p:sldId id="341" r:id="rId42"/>
    <p:sldId id="299" r:id="rId43"/>
    <p:sldId id="300" r:id="rId44"/>
    <p:sldId id="342" r:id="rId45"/>
    <p:sldId id="343" r:id="rId46"/>
    <p:sldId id="301" r:id="rId47"/>
    <p:sldId id="344" r:id="rId48"/>
    <p:sldId id="302" r:id="rId49"/>
    <p:sldId id="345" r:id="rId50"/>
    <p:sldId id="346" r:id="rId51"/>
    <p:sldId id="347" r:id="rId52"/>
    <p:sldId id="348" r:id="rId53"/>
    <p:sldId id="349" r:id="rId54"/>
    <p:sldId id="303" r:id="rId55"/>
    <p:sldId id="315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258" r:id="rId66"/>
  </p:sldIdLst>
  <p:sldSz cx="9144000" cy="6858000" type="screen4x3"/>
  <p:notesSz cx="7102475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60" autoAdjust="0"/>
  </p:normalViewPr>
  <p:slideViewPr>
    <p:cSldViewPr snapToGrid="0" snapToObjects="1">
      <p:cViewPr>
        <p:scale>
          <a:sx n="60" d="100"/>
          <a:sy n="60" d="100"/>
        </p:scale>
        <p:origin x="-156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80DB9219-4A66-4B41-AFAD-B4DCC55121D3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4796F5A-DA36-4202-8F3F-DA89D043191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DAE4FF-167F-411A-A589-32A6E0E35E60}" type="datetime1">
              <a:rPr lang="en-US" smtClean="0"/>
              <a:t>2/23/2015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CF302-E7CA-40B8-923C-025A5581F042}" type="datetime1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8F6AB4-1E8C-4AC7-A3FE-1C859D93D535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EF815-4B0B-430E-B50C-E0CA07C753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575BA-655F-4C5E-A100-42859DD9499A}" type="datetime1">
              <a:rPr lang="en-US" smtClean="0"/>
              <a:t>2/23/2015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FB464-76D3-4380-A39D-19A6E8FDBA03}" type="datetime1">
              <a:rPr lang="en-US" smtClean="0"/>
              <a:t>2/23/2015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5247D-112F-4DEA-854F-28C296F8067A}" type="datetime1">
              <a:rPr lang="en-US" smtClean="0"/>
              <a:t>2/23/2015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63CA-F8A0-4E22-A695-9E4EC9DB6A67}" type="datetime1">
              <a:rPr lang="en-US" smtClean="0"/>
              <a:t>2/23/2015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2749B-9A2C-4B92-9BC1-896D667349F5}" type="datetime1">
              <a:rPr lang="en-US" smtClean="0"/>
              <a:t>2/23/2015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BD8CB-F196-4DDA-81D7-912D3B9E6BDF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94E5-A39D-46B1-A8BE-601D3A710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A944A-5F87-411D-816B-88CAAD2BB8BA}" type="datetime1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21A5-36D8-4C2F-A2B5-96132FA7B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16392D8-33A8-487A-92C9-775B9DCCD2DA}" type="datetime1">
              <a:rPr lang="en-US" smtClean="0"/>
              <a:t>2/23/2015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6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CSG3G3</a:t>
            </a:r>
            <a:r>
              <a:rPr lang="en-US" dirty="0" smtClean="0"/>
              <a:t> </a:t>
            </a:r>
            <a:r>
              <a:rPr lang="id-ID" dirty="0" smtClean="0"/>
              <a:t>Kercerdasan Mesin dan Artifisial</a:t>
            </a:r>
            <a:br>
              <a:rPr lang="id-ID" dirty="0" smtClean="0"/>
            </a:br>
            <a:r>
              <a:rPr lang="id-ID" dirty="0" smtClean="0"/>
              <a:t>Reasoning 1</a:t>
            </a:r>
            <a:endParaRPr lang="en-US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Author-</a:t>
            </a:r>
            <a:r>
              <a:rPr lang="id-ID" dirty="0" smtClean="0"/>
              <a:t>Tim Dosen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ICM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30AEA04-CF97-4CCE-9F33-55417DE8F2FC}" type="datetime1">
              <a:rPr lang="en-US" smtClean="0"/>
              <a:t>2/23/2015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415" y="362607"/>
            <a:ext cx="5436585" cy="641239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A simple knowledge-based agent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4060333"/>
            <a:ext cx="7819697" cy="197786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 agent must be able </a:t>
            </a:r>
            <a:r>
              <a:rPr lang="en-US" sz="2400" dirty="0" smtClean="0"/>
              <a:t>to:</a:t>
            </a:r>
            <a:endParaRPr lang="id-ID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Represent </a:t>
            </a:r>
            <a:r>
              <a:rPr lang="en-US" dirty="0"/>
              <a:t>states, actions, </a:t>
            </a:r>
            <a:r>
              <a:rPr lang="en-US" dirty="0" smtClean="0"/>
              <a:t>etc</a:t>
            </a:r>
            <a:r>
              <a:rPr lang="en-US" dirty="0"/>
              <a:t>.
</a:t>
            </a:r>
            <a:r>
              <a:rPr lang="en-US" dirty="0" smtClean="0"/>
              <a:t>Incorporate </a:t>
            </a:r>
            <a:r>
              <a:rPr lang="en-US" dirty="0"/>
              <a:t>new percepts
</a:t>
            </a:r>
            <a:r>
              <a:rPr lang="en-US" dirty="0" smtClean="0"/>
              <a:t>Update </a:t>
            </a:r>
            <a:r>
              <a:rPr lang="en-US" dirty="0"/>
              <a:t>internal representations of the world
</a:t>
            </a:r>
            <a:r>
              <a:rPr lang="en-US" dirty="0" smtClean="0"/>
              <a:t>Deduce </a:t>
            </a:r>
            <a:r>
              <a:rPr lang="en-US" dirty="0"/>
              <a:t>hidden properties of the world
</a:t>
            </a:r>
            <a:r>
              <a:rPr lang="en-US" dirty="0" smtClean="0"/>
              <a:t>Deduce </a:t>
            </a:r>
            <a:r>
              <a:rPr lang="en-US" dirty="0"/>
              <a:t>appropriate </a:t>
            </a:r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 l="31250" t="30208" b="36459"/>
          <a:stretch>
            <a:fillRect/>
          </a:stretch>
        </p:blipFill>
        <p:spPr bwMode="auto">
          <a:xfrm>
            <a:off x="375744" y="1290145"/>
            <a:ext cx="7620000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C851C7-942A-4CE8-8D88-C8818609424D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PEAS 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001000" cy="4068763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Performance measure</a:t>
            </a:r>
          </a:p>
          <a:p>
            <a:pPr lvl="1"/>
            <a:r>
              <a:rPr lang="en-US" sz="1800" dirty="0"/>
              <a:t>gold +1000, death -1000</a:t>
            </a:r>
          </a:p>
          <a:p>
            <a:pPr lvl="1"/>
            <a:r>
              <a:rPr lang="en-US" sz="1800" dirty="0"/>
              <a:t>-1 per step, -</a:t>
            </a:r>
            <a:r>
              <a:rPr lang="en-US" sz="1800" dirty="0" smtClean="0"/>
              <a:t>10</a:t>
            </a:r>
            <a:r>
              <a:rPr lang="id-ID" sz="1800" dirty="0" smtClean="0"/>
              <a:t>0</a:t>
            </a:r>
            <a:r>
              <a:rPr lang="en-US" sz="1800" dirty="0" smtClean="0"/>
              <a:t> </a:t>
            </a:r>
            <a:r>
              <a:rPr lang="en-US" sz="1800" dirty="0"/>
              <a:t>for using the </a:t>
            </a:r>
            <a:r>
              <a:rPr lang="en-US" sz="1800" dirty="0" smtClean="0"/>
              <a:t>arrow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Environment</a:t>
            </a:r>
            <a:endParaRPr lang="id-ID" sz="2000" b="1" dirty="0" smtClean="0"/>
          </a:p>
          <a:p>
            <a:pPr lvl="1"/>
            <a:r>
              <a:rPr lang="en-US" sz="1400" dirty="0" smtClean="0"/>
              <a:t>Squares </a:t>
            </a:r>
            <a:r>
              <a:rPr lang="en-US" sz="1400" dirty="0"/>
              <a:t>adjacent to </a:t>
            </a:r>
            <a:r>
              <a:rPr lang="en-US" sz="1400" dirty="0" err="1"/>
              <a:t>wumpus</a:t>
            </a:r>
            <a:r>
              <a:rPr lang="en-US" sz="1400" dirty="0"/>
              <a:t> are smelly
</a:t>
            </a:r>
            <a:r>
              <a:rPr lang="en-US" sz="1800" dirty="0" smtClean="0"/>
              <a:t>Squares </a:t>
            </a:r>
            <a:r>
              <a:rPr lang="en-US" sz="1800" dirty="0"/>
              <a:t>adjacent to pit are breezy
</a:t>
            </a:r>
            <a:r>
              <a:rPr lang="en-US" sz="1800" dirty="0" smtClean="0"/>
              <a:t>Glitter if</a:t>
            </a:r>
            <a:r>
              <a:rPr lang="id-ID" sz="1800" dirty="0" smtClean="0"/>
              <a:t>f </a:t>
            </a:r>
            <a:r>
              <a:rPr lang="en-US" sz="1800" dirty="0" smtClean="0"/>
              <a:t>gold </a:t>
            </a:r>
            <a:r>
              <a:rPr lang="en-US" sz="1800" dirty="0"/>
              <a:t>is in the same square
</a:t>
            </a:r>
            <a:r>
              <a:rPr lang="en-US" sz="1800" dirty="0" smtClean="0"/>
              <a:t>Shooting </a:t>
            </a:r>
            <a:r>
              <a:rPr lang="en-US" sz="1800" dirty="0"/>
              <a:t>kills </a:t>
            </a:r>
            <a:r>
              <a:rPr lang="en-US" sz="1800" dirty="0" err="1"/>
              <a:t>wumpus</a:t>
            </a:r>
            <a:r>
              <a:rPr lang="en-US" sz="1800" dirty="0"/>
              <a:t> if you are facing it
</a:t>
            </a:r>
            <a:r>
              <a:rPr lang="en-US" sz="1800" dirty="0" smtClean="0"/>
              <a:t>Shooting </a:t>
            </a:r>
            <a:r>
              <a:rPr lang="en-US" sz="1800" dirty="0"/>
              <a:t>uses up the only arrow
</a:t>
            </a:r>
            <a:r>
              <a:rPr lang="en-US" sz="1800" dirty="0" smtClean="0"/>
              <a:t>Grabbing </a:t>
            </a:r>
            <a:r>
              <a:rPr lang="en-US" sz="1800" dirty="0"/>
              <a:t>picks up gold if in same square
</a:t>
            </a:r>
            <a:r>
              <a:rPr lang="en-US" sz="1800" dirty="0" smtClean="0"/>
              <a:t>Releasing </a:t>
            </a:r>
            <a:r>
              <a:rPr lang="en-US" sz="1800" dirty="0"/>
              <a:t>drops the gold in same </a:t>
            </a:r>
            <a:r>
              <a:rPr lang="en-US" sz="1800" dirty="0" smtClean="0"/>
              <a:t>square</a:t>
            </a:r>
            <a:endParaRPr lang="id-ID" sz="1800" dirty="0" smtClean="0"/>
          </a:p>
          <a:p>
            <a:r>
              <a:rPr lang="en-US" sz="2100" b="1" dirty="0" smtClean="0">
                <a:solidFill>
                  <a:schemeClr val="accent2"/>
                </a:solidFill>
              </a:rPr>
              <a:t>Sensors</a:t>
            </a:r>
            <a:r>
              <a:rPr lang="en-US" sz="2100" dirty="0">
                <a:solidFill>
                  <a:schemeClr val="accent2"/>
                </a:solidFill>
              </a:rPr>
              <a:t>:</a:t>
            </a:r>
            <a:r>
              <a:rPr lang="en-US" sz="2100" dirty="0"/>
              <a:t> Stench, Breeze, Glitter, Bump, </a:t>
            </a:r>
            <a:r>
              <a:rPr lang="en-US" sz="2100" dirty="0" smtClean="0"/>
              <a:t>Scream</a:t>
            </a:r>
            <a:endParaRPr lang="en-US" sz="2600" dirty="0"/>
          </a:p>
          <a:p>
            <a:r>
              <a:rPr lang="en-US" sz="2000" b="1" dirty="0">
                <a:solidFill>
                  <a:schemeClr val="accent2"/>
                </a:solidFill>
              </a:rPr>
              <a:t>Actuators</a:t>
            </a:r>
            <a:r>
              <a:rPr lang="en-US" sz="2000" dirty="0">
                <a:solidFill>
                  <a:schemeClr val="accent2"/>
                </a:solidFill>
              </a:rPr>
              <a:t>:</a:t>
            </a:r>
            <a:r>
              <a:rPr lang="en-US" sz="2000" dirty="0"/>
              <a:t> Left turn, Right turn, Forward, Grab, Release, </a:t>
            </a:r>
            <a:r>
              <a:rPr lang="en-US" sz="2000" dirty="0" smtClean="0"/>
              <a:t>Shoot</a:t>
            </a:r>
            <a:endParaRPr lang="en-US" sz="2000" dirty="0"/>
          </a:p>
        </p:txBody>
      </p:sp>
      <p:pic>
        <p:nvPicPr>
          <p:cNvPr id="7173" name="Picture 5" descr="wumpus-wor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136230"/>
            <a:ext cx="2771775" cy="271462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EBD-F234-429D-9B53-E2A9ED145B08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F815-4B0B-430E-B50C-E0CA07C7535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characterization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u="sng" dirty="0">
                <a:solidFill>
                  <a:srgbClr val="CC0099"/>
                </a:solidFill>
              </a:rPr>
              <a:t>Fully</a:t>
            </a:r>
            <a:r>
              <a:rPr lang="en-US" sz="2800" u="sng" dirty="0"/>
              <a:t> </a:t>
            </a:r>
            <a:r>
              <a:rPr lang="en-US" sz="2800" u="sng" dirty="0">
                <a:solidFill>
                  <a:srgbClr val="CC0099"/>
                </a:solidFill>
              </a:rPr>
              <a:t>Observable</a:t>
            </a:r>
            <a:r>
              <a:rPr lang="en-US" sz="2800" dirty="0"/>
              <a:t> No – only </a:t>
            </a:r>
            <a:r>
              <a:rPr lang="en-US" sz="2800" dirty="0">
                <a:solidFill>
                  <a:schemeClr val="accent2"/>
                </a:solidFill>
              </a:rPr>
              <a:t>local</a:t>
            </a:r>
            <a:r>
              <a:rPr lang="en-US" sz="2800" dirty="0"/>
              <a:t> </a:t>
            </a:r>
            <a:r>
              <a:rPr lang="en-US" sz="2800" dirty="0" smtClean="0"/>
              <a:t>perception</a:t>
            </a:r>
            <a:endParaRPr lang="en-US" sz="2800" dirty="0"/>
          </a:p>
          <a:p>
            <a:r>
              <a:rPr lang="en-US" sz="2800" u="sng" dirty="0">
                <a:solidFill>
                  <a:srgbClr val="CC0099"/>
                </a:solidFill>
              </a:rPr>
              <a:t>Deterministic</a:t>
            </a:r>
            <a:r>
              <a:rPr lang="en-US" sz="2800" dirty="0"/>
              <a:t> Yes – outcomes exactly </a:t>
            </a:r>
            <a:r>
              <a:rPr lang="en-US" sz="2800" dirty="0" smtClean="0"/>
              <a:t>specified</a:t>
            </a:r>
            <a:endParaRPr lang="en-US" sz="2800" dirty="0"/>
          </a:p>
          <a:p>
            <a:r>
              <a:rPr lang="en-US" sz="2800" u="sng" dirty="0">
                <a:solidFill>
                  <a:srgbClr val="CC0099"/>
                </a:solidFill>
              </a:rPr>
              <a:t>Episodic</a:t>
            </a:r>
            <a:r>
              <a:rPr lang="en-US" sz="2800" dirty="0"/>
              <a:t> No – sequential at the level of </a:t>
            </a:r>
            <a:r>
              <a:rPr lang="en-US" sz="2800" dirty="0" smtClean="0"/>
              <a:t>actions</a:t>
            </a:r>
            <a:endParaRPr lang="en-US" sz="2800" dirty="0"/>
          </a:p>
          <a:p>
            <a:r>
              <a:rPr lang="en-US" sz="2800" u="sng" dirty="0">
                <a:solidFill>
                  <a:srgbClr val="CC0099"/>
                </a:solidFill>
              </a:rPr>
              <a:t>Static</a:t>
            </a:r>
            <a:r>
              <a:rPr lang="en-US" sz="2800" dirty="0"/>
              <a:t>  Yes – </a:t>
            </a:r>
            <a:r>
              <a:rPr lang="en-US" sz="2800" dirty="0" err="1"/>
              <a:t>Wumpus</a:t>
            </a:r>
            <a:r>
              <a:rPr lang="en-US" sz="2800" dirty="0"/>
              <a:t> and Pits do not </a:t>
            </a:r>
            <a:r>
              <a:rPr lang="en-US" sz="2800" dirty="0" smtClean="0"/>
              <a:t>move</a:t>
            </a:r>
            <a:endParaRPr lang="en-US" sz="2800" dirty="0"/>
          </a:p>
          <a:p>
            <a:r>
              <a:rPr lang="en-US" sz="2800" u="sng" dirty="0">
                <a:solidFill>
                  <a:srgbClr val="CC0099"/>
                </a:solidFill>
              </a:rPr>
              <a:t>Discrete</a:t>
            </a:r>
            <a:r>
              <a:rPr lang="en-US" sz="2800" dirty="0"/>
              <a:t> </a:t>
            </a:r>
            <a:r>
              <a:rPr lang="en-US" sz="2800" dirty="0" smtClean="0"/>
              <a:t>Yes</a:t>
            </a:r>
            <a:endParaRPr lang="en-US" sz="2800" dirty="0"/>
          </a:p>
          <a:p>
            <a:r>
              <a:rPr lang="en-US" sz="2800" u="sng" dirty="0">
                <a:solidFill>
                  <a:srgbClr val="CC0099"/>
                </a:solidFill>
              </a:rPr>
              <a:t>Single-agent?</a:t>
            </a:r>
            <a:r>
              <a:rPr lang="en-US" sz="2800" dirty="0"/>
              <a:t> Yes – </a:t>
            </a:r>
            <a:r>
              <a:rPr lang="en-US" sz="2800" dirty="0" err="1"/>
              <a:t>Wumpus</a:t>
            </a:r>
            <a:r>
              <a:rPr lang="en-US" sz="2800" dirty="0"/>
              <a:t> is essentially a natural </a:t>
            </a:r>
            <a:r>
              <a:rPr lang="en-US" sz="2800" dirty="0" smtClean="0"/>
              <a:t>feature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24B378-CF14-49FE-BD1A-229359141234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Game </a:t>
            </a:r>
            <a:r>
              <a:rPr lang="en-US" i="1" dirty="0" err="1" smtClean="0"/>
              <a:t>Wumpus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6007100" cy="4029006"/>
          </a:xfrm>
        </p:spPr>
        <p:txBody>
          <a:bodyPr>
            <a:normAutofit fontScale="85000" lnSpcReduction="10000"/>
          </a:bodyPr>
          <a:lstStyle/>
          <a:p>
            <a:r>
              <a:rPr lang="id-ID" dirty="0" smtClean="0"/>
              <a:t>Terdapat </a:t>
            </a:r>
            <a:r>
              <a:rPr lang="id-ID" b="1" i="1" dirty="0" smtClean="0"/>
              <a:t>M</a:t>
            </a:r>
            <a:r>
              <a:rPr lang="en-US" b="1" i="1" dirty="0" err="1" smtClean="0"/>
              <a:t>onster</a:t>
            </a:r>
            <a:r>
              <a:rPr lang="id-ID" b="1" i="1" dirty="0" smtClean="0"/>
              <a:t> Wumpus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gua</a:t>
            </a:r>
            <a:r>
              <a:rPr lang="en-US" dirty="0" smtClean="0"/>
              <a:t> (16 </a:t>
            </a:r>
            <a:r>
              <a:rPr lang="en-US" dirty="0" err="1" smtClean="0"/>
              <a:t>ruangan</a:t>
            </a:r>
            <a:r>
              <a:rPr lang="en-US" dirty="0" smtClean="0"/>
              <a:t>)</a:t>
            </a:r>
            <a:r>
              <a:rPr lang="id-ID" dirty="0" smtClean="0"/>
              <a:t>.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gua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3 </a:t>
            </a:r>
            <a:r>
              <a:rPr lang="en-US" dirty="0" err="1" smtClean="0"/>
              <a:t>lubang</a:t>
            </a:r>
            <a:r>
              <a:rPr lang="en-US" dirty="0" smtClean="0"/>
              <a:t> </a:t>
            </a:r>
            <a:r>
              <a:rPr lang="en-US" dirty="0" err="1" smtClean="0"/>
              <a:t>mematikan</a:t>
            </a:r>
            <a:r>
              <a:rPr lang="en-US" dirty="0" smtClean="0"/>
              <a:t> (</a:t>
            </a:r>
            <a:r>
              <a:rPr lang="en-US" i="1" dirty="0" smtClean="0"/>
              <a:t>Pit</a:t>
            </a:r>
            <a:r>
              <a:rPr lang="en-US" dirty="0" smtClean="0"/>
              <a:t>) yang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angin</a:t>
            </a:r>
            <a:r>
              <a:rPr lang="en-US" dirty="0" smtClean="0"/>
              <a:t> (</a:t>
            </a:r>
            <a:r>
              <a:rPr lang="en-US" i="1" dirty="0" smtClean="0"/>
              <a:t>breeze</a:t>
            </a:r>
            <a:r>
              <a:rPr lang="en-US" dirty="0" smtClean="0"/>
              <a:t>)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ruangan-ruangan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sekitarnya</a:t>
            </a:r>
            <a:r>
              <a:rPr lang="en-US" dirty="0" smtClean="0"/>
              <a:t>. </a:t>
            </a:r>
            <a:r>
              <a:rPr lang="en-US" b="1" dirty="0" err="1" smtClean="0"/>
              <a:t>Wumpus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bau</a:t>
            </a:r>
            <a:r>
              <a:rPr lang="en-US" dirty="0" smtClean="0"/>
              <a:t> </a:t>
            </a:r>
            <a:r>
              <a:rPr lang="en-US" dirty="0" err="1" smtClean="0"/>
              <a:t>busuk</a:t>
            </a:r>
            <a:r>
              <a:rPr lang="en-US" dirty="0" smtClean="0"/>
              <a:t> (</a:t>
            </a:r>
            <a:r>
              <a:rPr lang="en-US" i="1" dirty="0" smtClean="0"/>
              <a:t>stench</a:t>
            </a:r>
            <a:r>
              <a:rPr lang="en-US" dirty="0" smtClean="0"/>
              <a:t>)</a:t>
            </a:r>
            <a:r>
              <a:rPr lang="id-ID" dirty="0" smtClean="0"/>
              <a:t> dan dapat tercium sampai keruangan sekitarnya. </a:t>
            </a:r>
            <a:r>
              <a:rPr lang="en-US" dirty="0" err="1" smtClean="0"/>
              <a:t>Wumpus</a:t>
            </a:r>
            <a:r>
              <a:rPr lang="en-US" dirty="0" smtClean="0"/>
              <a:t> </a:t>
            </a:r>
            <a:r>
              <a:rPr lang="en-US" dirty="0" err="1" smtClean="0"/>
              <a:t>menjerit</a:t>
            </a:r>
            <a:r>
              <a:rPr lang="en-US" dirty="0" smtClean="0"/>
              <a:t> (</a:t>
            </a:r>
            <a:r>
              <a:rPr lang="en-US" i="1" dirty="0" smtClean="0"/>
              <a:t>scream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terpanah</a:t>
            </a:r>
            <a:r>
              <a:rPr lang="en-US" dirty="0" smtClean="0"/>
              <a:t>.</a:t>
            </a:r>
            <a:endParaRPr lang="id-ID" dirty="0" smtClean="0"/>
          </a:p>
          <a:p>
            <a:pPr marL="346075" lvl="1" indent="-346075">
              <a:spcBef>
                <a:spcPts val="1800"/>
              </a:spcBef>
              <a:buClrTx/>
              <a:buSzPct val="135000"/>
              <a:buBlip>
                <a:blip r:embed="rId2"/>
              </a:buBlip>
            </a:pPr>
            <a:r>
              <a:rPr lang="id-ID" dirty="0" smtClean="0"/>
              <a:t>Seorang </a:t>
            </a:r>
            <a:r>
              <a:rPr lang="id-ID" b="1" dirty="0" smtClean="0"/>
              <a:t>agent petualang</a:t>
            </a:r>
            <a:r>
              <a:rPr lang="id-ID" dirty="0" smtClean="0"/>
              <a:t> masuk ke gua dimulai dari kotak start (1,1) dengan tujuan untuk mencari emas dan </a:t>
            </a:r>
            <a:r>
              <a:rPr lang="en-US" dirty="0" err="1" smtClean="0"/>
              <a:t>membawanya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start (1,1) </a:t>
            </a:r>
          </a:p>
          <a:p>
            <a:endParaRPr lang="en-US" dirty="0" smtClean="0"/>
          </a:p>
          <a:p>
            <a:endParaRPr lang="id-ID" dirty="0"/>
          </a:p>
        </p:txBody>
      </p:sp>
      <p:pic>
        <p:nvPicPr>
          <p:cNvPr id="4" name="Picture 5" descr="wumpus-worl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1507" y="1977656"/>
            <a:ext cx="2771775" cy="271462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07C824-D3E0-40C2-98DC-558B8AFAE351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9144000" cy="6858001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883129"/>
                <a:gridCol w="1794293"/>
                <a:gridCol w="2018579"/>
                <a:gridCol w="2018579"/>
                <a:gridCol w="2018579"/>
                <a:gridCol w="410841"/>
              </a:tblGrid>
              <a:tr h="438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41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id-ID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Stench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FFC000"/>
                          </a:solidFill>
                          <a:latin typeface="Arial"/>
                          <a:ea typeface="Times New Roman"/>
                          <a:cs typeface="Arial"/>
                        </a:rPr>
                        <a:t>Pit</a:t>
                      </a:r>
                      <a:endParaRPr lang="id-ID" sz="1800" b="1" dirty="0">
                        <a:solidFill>
                          <a:srgbClr val="FFC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6794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id-ID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Wumpus</a:t>
                      </a:r>
                      <a:r>
                        <a:rPr lang="en-US" sz="1800" b="1" i="1" dirty="0" smtClean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endParaRPr lang="id-ID" sz="1800" b="1" dirty="0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Stench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Breeze,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Stench ,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FFFF00"/>
                          </a:solidFill>
                          <a:latin typeface="Arial"/>
                          <a:ea typeface="Times New Roman"/>
                          <a:cs typeface="Arial"/>
                        </a:rPr>
                        <a:t>Gold</a:t>
                      </a:r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b="1" i="1" dirty="0">
                          <a:solidFill>
                            <a:srgbClr val="FFFF00"/>
                          </a:solidFill>
                          <a:latin typeface="Arial"/>
                          <a:ea typeface="Times New Roman"/>
                          <a:cs typeface="Arial"/>
                        </a:rPr>
                        <a:t>glitter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)</a:t>
                      </a:r>
                      <a:endParaRPr lang="id-ID" sz="1800" b="1" i="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FFC000"/>
                          </a:solidFill>
                          <a:latin typeface="Arial"/>
                          <a:ea typeface="Times New Roman"/>
                          <a:cs typeface="Arial"/>
                        </a:rPr>
                        <a:t>Pit</a:t>
                      </a:r>
                      <a:endParaRPr lang="id-ID" sz="1800" b="1" dirty="0">
                        <a:solidFill>
                          <a:srgbClr val="FFC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369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id-ID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Stench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397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id-ID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START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B0F0"/>
                          </a:solidFill>
                          <a:latin typeface="Arial"/>
                          <a:ea typeface="Times New Roman"/>
                          <a:cs typeface="Arial"/>
                        </a:rPr>
                        <a:t>Agent</a:t>
                      </a:r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 →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FFC000"/>
                          </a:solidFill>
                          <a:latin typeface="Arial"/>
                          <a:ea typeface="Times New Roman"/>
                          <a:cs typeface="Arial"/>
                        </a:rPr>
                        <a:t>Pit</a:t>
                      </a:r>
                      <a:endParaRPr lang="id-ID" sz="1800" b="1" dirty="0">
                        <a:solidFill>
                          <a:srgbClr val="FFC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</a:t>
                      </a: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8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59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id-ID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id-ID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id-ID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id-ID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CCDC8-1162-4A59-AA29-2C2502F37E3D}" type="datetime1">
              <a:rPr lang="en-US" smtClean="0"/>
              <a:t>2/23/2015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Main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5"/>
            <a:ext cx="8326438" cy="432855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, </a:t>
            </a:r>
            <a:r>
              <a:rPr lang="en-US" i="1" dirty="0" smtClean="0"/>
              <a:t>Agent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(1,1) 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i="1" dirty="0" smtClean="0"/>
              <a:t>Agent</a:t>
            </a:r>
          </a:p>
          <a:p>
            <a:pPr lvl="1"/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emas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membawanya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start (1,1) </a:t>
            </a:r>
          </a:p>
          <a:p>
            <a:pPr lvl="1"/>
            <a:r>
              <a:rPr lang="en-US" dirty="0" err="1" smtClean="0"/>
              <a:t>secepat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seminimum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terbunuh</a:t>
            </a:r>
            <a:endParaRPr lang="id-ID" dirty="0" smtClean="0"/>
          </a:p>
          <a:p>
            <a:pPr lvl="1"/>
            <a:r>
              <a:rPr lang="id-ID" dirty="0" smtClean="0"/>
              <a:t>Agent a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Wumpus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Pit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Wumpus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.</a:t>
            </a:r>
            <a:endParaRPr lang="id-ID" dirty="0" smtClean="0"/>
          </a:p>
          <a:p>
            <a:pPr lvl="1"/>
            <a:r>
              <a:rPr lang="id-ID" dirty="0" smtClean="0"/>
              <a:t>Agent akan benjol (bump) jika menabrak dinding</a:t>
            </a:r>
            <a:endParaRPr lang="id-ID" dirty="0" smtClean="0"/>
          </a:p>
          <a:p>
            <a:r>
              <a:rPr lang="en-US" dirty="0" err="1" smtClean="0"/>
              <a:t>Poin</a:t>
            </a:r>
            <a:endParaRPr lang="en-US" dirty="0" smtClean="0"/>
          </a:p>
          <a:p>
            <a:pPr lvl="1"/>
            <a:r>
              <a:rPr lang="en-US" dirty="0" smtClean="0"/>
              <a:t>1.000     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i="1" dirty="0" smtClean="0"/>
              <a:t>agent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gua</a:t>
            </a:r>
            <a:r>
              <a:rPr lang="en-US" dirty="0" smtClean="0"/>
              <a:t> +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emas</a:t>
            </a:r>
            <a:endParaRPr lang="en-US" dirty="0" smtClean="0"/>
          </a:p>
          <a:p>
            <a:pPr lvl="1"/>
            <a:r>
              <a:rPr lang="en-US" dirty="0" smtClean="0"/>
              <a:t>–1          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-</a:t>
            </a:r>
            <a:r>
              <a:rPr lang="en-US" dirty="0" smtClean="0"/>
              <a:t>1.000  </a:t>
            </a:r>
            <a:r>
              <a:rPr lang="id-ID" dirty="0" smtClean="0"/>
              <a:t> </a:t>
            </a:r>
            <a:r>
              <a:rPr lang="id-ID" dirty="0" smtClean="0"/>
              <a:t>  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agent</a:t>
            </a:r>
            <a:r>
              <a:rPr lang="en-US" dirty="0" smtClean="0"/>
              <a:t> </a:t>
            </a:r>
            <a:r>
              <a:rPr lang="en-US" dirty="0" err="1" smtClean="0"/>
              <a:t>terbunuh</a:t>
            </a:r>
            <a:endParaRPr lang="id-ID" dirty="0" smtClean="0"/>
          </a:p>
          <a:p>
            <a:pPr lvl="1"/>
            <a:r>
              <a:rPr lang="id-ID" dirty="0" smtClean="0"/>
              <a:t>-100	    : untuk setiap panah yang digunakan	</a:t>
            </a:r>
          </a:p>
          <a:p>
            <a:pPr lvl="1"/>
            <a:r>
              <a:rPr lang="id-ID" dirty="0" smtClean="0"/>
              <a:t>-100	: bila keluar gua secara mendadak dengan aksi climb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239236-3B6D-4847-AC0E-95100E998FD4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Wumpus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Masalah dunia Wumpus dapat dirumuskan ke dalam tiga kelompok sbb: </a:t>
            </a:r>
          </a:p>
          <a:p>
            <a:pPr lvl="1"/>
            <a:r>
              <a:rPr lang="it-IT" b="1" i="1" dirty="0" smtClean="0"/>
              <a:t>Percept</a:t>
            </a:r>
            <a:r>
              <a:rPr lang="id-ID" b="1" i="1" dirty="0" smtClean="0"/>
              <a:t>/Sensor</a:t>
            </a:r>
            <a:r>
              <a:rPr lang="it-IT" dirty="0" smtClean="0"/>
              <a:t>:</a:t>
            </a:r>
            <a:r>
              <a:rPr lang="it-IT" i="1" dirty="0" smtClean="0"/>
              <a:t> </a:t>
            </a:r>
            <a:r>
              <a:rPr lang="it-IT" dirty="0" smtClean="0"/>
              <a:t>sesuatu yang ditangkap oleh </a:t>
            </a:r>
            <a:r>
              <a:rPr lang="it-IT" i="1" dirty="0" smtClean="0"/>
              <a:t>Agent</a:t>
            </a:r>
          </a:p>
          <a:p>
            <a:pPr lvl="1"/>
            <a:r>
              <a:rPr lang="it-IT" b="1" i="1" dirty="0" smtClean="0"/>
              <a:t>Action</a:t>
            </a:r>
            <a:r>
              <a:rPr lang="id-ID" b="1" i="1" dirty="0" smtClean="0"/>
              <a:t>/Actuator</a:t>
            </a:r>
            <a:r>
              <a:rPr lang="it-IT" dirty="0" smtClean="0"/>
              <a:t>: </a:t>
            </a:r>
            <a:r>
              <a:rPr lang="id-ID" dirty="0" smtClean="0"/>
              <a:t>aksi yang dapat dilakukan oleh </a:t>
            </a:r>
            <a:r>
              <a:rPr lang="id-ID" i="1" dirty="0" smtClean="0"/>
              <a:t>Agent</a:t>
            </a:r>
            <a:endParaRPr lang="it-IT" i="1" dirty="0" smtClean="0"/>
          </a:p>
          <a:p>
            <a:pPr lvl="1"/>
            <a:r>
              <a:rPr lang="it-IT" b="1" i="1" dirty="0" smtClean="0"/>
              <a:t>Goal</a:t>
            </a:r>
            <a:r>
              <a:rPr lang="it-IT" dirty="0" smtClean="0"/>
              <a:t>: </a:t>
            </a:r>
            <a:r>
              <a:rPr lang="en-US" dirty="0" err="1" smtClean="0"/>
              <a:t>tujuan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AB35CA-9DCD-49EE-ACFC-D011DB593BA8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smtClean="0"/>
              <a:t>Percept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 smtClean="0"/>
              <a:t>Percept</a:t>
            </a:r>
            <a:r>
              <a:rPr lang="en-US" dirty="0" smtClean="0"/>
              <a:t> : [</a:t>
            </a:r>
            <a:r>
              <a:rPr lang="en-US" i="1" dirty="0" smtClean="0"/>
              <a:t>stench , breeze, glitter, bump, scream</a:t>
            </a:r>
            <a:r>
              <a:rPr lang="en-US" dirty="0" smtClean="0"/>
              <a:t>]</a:t>
            </a:r>
            <a:endParaRPr lang="id-ID" dirty="0" smtClean="0"/>
          </a:p>
          <a:p>
            <a:pPr lvl="0"/>
            <a:r>
              <a:rPr lang="en-US" dirty="0" smtClean="0"/>
              <a:t>[</a:t>
            </a:r>
            <a:r>
              <a:rPr lang="en-US" i="1" dirty="0" smtClean="0"/>
              <a:t>stench , breeze, None, None, None</a:t>
            </a:r>
            <a:r>
              <a:rPr lang="en-US" dirty="0" smtClean="0"/>
              <a:t>] </a:t>
            </a:r>
          </a:p>
          <a:p>
            <a:pPr lvl="1"/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i="1" dirty="0" smtClean="0"/>
              <a:t>stench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breeze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i="1" dirty="0" smtClean="0"/>
              <a:t>glitter</a:t>
            </a:r>
            <a:r>
              <a:rPr lang="en-US" dirty="0" smtClean="0"/>
              <a:t>, </a:t>
            </a:r>
            <a:r>
              <a:rPr lang="en-US" i="1" dirty="0" smtClean="0"/>
              <a:t>bump</a:t>
            </a:r>
            <a:r>
              <a:rPr lang="en-US" dirty="0" smtClean="0"/>
              <a:t>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i="1" dirty="0" smtClean="0"/>
              <a:t>scream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8D78C7-E520-405B-AED6-6D2465220E90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Action</a:t>
            </a:r>
            <a:endParaRPr lang="id-ID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b="1" i="1" dirty="0" smtClean="0"/>
              <a:t>Move</a:t>
            </a:r>
            <a:r>
              <a:rPr lang="id-ID" b="1" dirty="0" smtClean="0"/>
              <a:t>:</a:t>
            </a:r>
            <a:r>
              <a:rPr lang="id-ID" dirty="0" smtClean="0"/>
              <a:t> hadap kiri, hadap kanan, atau maju.</a:t>
            </a:r>
          </a:p>
          <a:p>
            <a:pPr lvl="0"/>
            <a:r>
              <a:rPr lang="id-ID" b="1" i="1" dirty="0" smtClean="0"/>
              <a:t>Grab</a:t>
            </a:r>
            <a:r>
              <a:rPr lang="id-ID" b="1" dirty="0" smtClean="0"/>
              <a:t>:</a:t>
            </a:r>
            <a:r>
              <a:rPr lang="id-ID" dirty="0" smtClean="0"/>
              <a:t> mengambil objek yang berada di kotak dimana </a:t>
            </a:r>
            <a:r>
              <a:rPr lang="id-ID" i="1" dirty="0" smtClean="0"/>
              <a:t>agent </a:t>
            </a:r>
            <a:r>
              <a:rPr lang="id-ID" dirty="0" smtClean="0"/>
              <a:t>berada.</a:t>
            </a:r>
          </a:p>
          <a:p>
            <a:pPr lvl="0"/>
            <a:r>
              <a:rPr lang="id-ID" b="1" i="1" dirty="0" smtClean="0"/>
              <a:t>Shoot</a:t>
            </a:r>
            <a:r>
              <a:rPr lang="id-ID" b="1" dirty="0" smtClean="0"/>
              <a:t>:</a:t>
            </a:r>
            <a:r>
              <a:rPr lang="id-ID" dirty="0" smtClean="0"/>
              <a:t> memanah dengan arah lurus sesuai dengan arah </a:t>
            </a:r>
            <a:r>
              <a:rPr lang="id-ID" i="1" dirty="0" smtClean="0"/>
              <a:t>Agent </a:t>
            </a:r>
            <a:r>
              <a:rPr lang="id-ID" dirty="0" smtClean="0"/>
              <a:t>menghadap. </a:t>
            </a:r>
          </a:p>
          <a:p>
            <a:pPr lvl="0"/>
            <a:r>
              <a:rPr lang="pt-BR" b="1" i="1" dirty="0" smtClean="0"/>
              <a:t>Climb</a:t>
            </a:r>
            <a:r>
              <a:rPr lang="pt-BR" b="1" dirty="0" smtClean="0"/>
              <a:t>:</a:t>
            </a:r>
            <a:r>
              <a:rPr lang="pt-BR" dirty="0" smtClean="0"/>
              <a:t> memanjat keluar dari gua.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B8D65-9F36-4B01-A8D4-1DE525744283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Goal</a:t>
            </a:r>
            <a:endParaRPr lang="id-ID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emas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membawanya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start (1,1) </a:t>
            </a:r>
            <a:r>
              <a:rPr lang="en-US" dirty="0" err="1" smtClean="0"/>
              <a:t>secepat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i="1" dirty="0" smtClean="0"/>
              <a:t>action </a:t>
            </a:r>
            <a:r>
              <a:rPr lang="en-US" dirty="0" smtClean="0"/>
              <a:t>yang </a:t>
            </a:r>
            <a:r>
              <a:rPr lang="en-US" dirty="0" err="1" smtClean="0"/>
              <a:t>seminimum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terbunuh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Poin</a:t>
            </a:r>
            <a:endParaRPr lang="en-US" dirty="0" smtClean="0"/>
          </a:p>
          <a:p>
            <a:pPr lvl="1"/>
            <a:r>
              <a:rPr lang="en-US" dirty="0" smtClean="0"/>
              <a:t>1.000   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i="1" dirty="0" smtClean="0"/>
              <a:t>agent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gua</a:t>
            </a:r>
            <a:r>
              <a:rPr lang="en-US" dirty="0" smtClean="0"/>
              <a:t> +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emas</a:t>
            </a:r>
            <a:endParaRPr lang="en-US" dirty="0" smtClean="0"/>
          </a:p>
          <a:p>
            <a:pPr lvl="1"/>
            <a:r>
              <a:rPr lang="en-US" dirty="0" smtClean="0"/>
              <a:t>–1        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-1.000  </a:t>
            </a:r>
            <a:r>
              <a:rPr lang="id-ID" dirty="0" smtClean="0"/>
              <a:t>: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agent</a:t>
            </a:r>
            <a:r>
              <a:rPr lang="en-US" dirty="0" smtClean="0"/>
              <a:t> </a:t>
            </a:r>
            <a:r>
              <a:rPr lang="en-US" dirty="0" err="1" smtClean="0"/>
              <a:t>terbunuh</a:t>
            </a:r>
            <a:endParaRPr lang="id-ID" dirty="0" smtClean="0"/>
          </a:p>
          <a:p>
            <a:pPr lvl="1"/>
            <a:r>
              <a:rPr lang="id-ID" dirty="0" smtClean="0"/>
              <a:t>-100	  </a:t>
            </a:r>
            <a:r>
              <a:rPr lang="id-ID" dirty="0" smtClean="0"/>
              <a:t>: </a:t>
            </a:r>
            <a:r>
              <a:rPr lang="id-ID" dirty="0" smtClean="0"/>
              <a:t>untuk setiap panah yang digunakan	</a:t>
            </a:r>
          </a:p>
          <a:p>
            <a:pPr lvl="1"/>
            <a:r>
              <a:rPr lang="id-ID" dirty="0" smtClean="0"/>
              <a:t>-</a:t>
            </a:r>
            <a:r>
              <a:rPr lang="id-ID" dirty="0" smtClean="0"/>
              <a:t>100	  : </a:t>
            </a:r>
            <a:r>
              <a:rPr lang="id-ID" dirty="0" smtClean="0"/>
              <a:t>bila keluar gua secara mendadak dengan aksi climb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18EB5-8A81-4ED3-A1B9-52BAFD07C009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b="1" i="1" dirty="0" smtClean="0"/>
              <a:t>Propositional Logic</a:t>
            </a:r>
            <a:endParaRPr lang="id-ID" b="1" dirty="0" smtClean="0"/>
          </a:p>
          <a:p>
            <a:pPr lvl="0"/>
            <a:r>
              <a:rPr lang="id-ID" b="1" i="1" dirty="0" smtClean="0"/>
              <a:t>First-Order Logic</a:t>
            </a:r>
            <a:endParaRPr lang="id-ID" b="1" dirty="0" smtClean="0"/>
          </a:p>
          <a:p>
            <a:r>
              <a:rPr lang="id-ID" i="1" dirty="0" smtClean="0"/>
              <a:t>Fuzzy Systems</a:t>
            </a:r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33244-8EBF-4B6E-A76F-E89E16323D27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30" y="236483"/>
            <a:ext cx="5160950" cy="641239"/>
          </a:xfrm>
        </p:spPr>
        <p:txBody>
          <a:bodyPr/>
          <a:lstStyle/>
          <a:p>
            <a:r>
              <a:rPr lang="en-US" i="1" dirty="0" err="1" smtClean="0">
                <a:solidFill>
                  <a:schemeClr val="bg1"/>
                </a:solidFill>
              </a:rPr>
              <a:t>Wumpus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id-ID" i="1" dirty="0" smtClean="0">
                <a:solidFill>
                  <a:schemeClr val="bg1"/>
                </a:solidFill>
              </a:rPr>
              <a:t>easoning [1]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2270233"/>
            <a:ext cx="8326438" cy="4303987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R</a:t>
            </a:r>
            <a:r>
              <a:rPr lang="id-ID" b="1" i="1" dirty="0" smtClean="0"/>
              <a:t>easoning </a:t>
            </a:r>
            <a:r>
              <a:rPr lang="id-ID" b="1" i="1" dirty="0" smtClean="0"/>
              <a:t>(inference)</a:t>
            </a:r>
            <a:r>
              <a:rPr lang="id-ID" dirty="0" smtClean="0"/>
              <a:t> mengunakan </a:t>
            </a:r>
            <a:r>
              <a:rPr lang="id-ID" i="1" dirty="0" smtClean="0"/>
              <a:t>propositional logic</a:t>
            </a:r>
            <a:endParaRPr lang="en-US" dirty="0" smtClean="0"/>
          </a:p>
          <a:p>
            <a:r>
              <a:rPr lang="id-ID" dirty="0" smtClean="0"/>
              <a:t>Tahapan:</a:t>
            </a:r>
          </a:p>
          <a:p>
            <a:pPr lvl="1"/>
            <a:r>
              <a:rPr lang="id-ID" dirty="0" smtClean="0"/>
              <a:t>1. Mempersiapkan Knowledge-Based awal: me</a:t>
            </a:r>
            <a:r>
              <a:rPr lang="id-ID" dirty="0" smtClean="0"/>
              <a:t>representasikan </a:t>
            </a:r>
            <a:r>
              <a:rPr lang="id-ID" dirty="0" smtClean="0"/>
              <a:t>fakta atau keadaan ke dalam simbol-simbol </a:t>
            </a:r>
            <a:r>
              <a:rPr lang="id-ID" i="1" dirty="0" smtClean="0"/>
              <a:t>propositional </a:t>
            </a:r>
            <a:r>
              <a:rPr lang="id-ID" i="1" dirty="0" smtClean="0"/>
              <a:t>logic</a:t>
            </a:r>
            <a:r>
              <a:rPr lang="id-ID" dirty="0" smtClean="0"/>
              <a:t>. </a:t>
            </a:r>
          </a:p>
          <a:p>
            <a:pPr lvl="1"/>
            <a:r>
              <a:rPr lang="id-ID" dirty="0" smtClean="0"/>
              <a:t>2. Mentransformasikan fakta atau keadaan ke dalam rule (knowledge)-&gt; dalam kasus ini ada 2 rule yaitu </a:t>
            </a:r>
            <a:r>
              <a:rPr lang="id-ID" b="1" dirty="0" smtClean="0"/>
              <a:t>environment rule </a:t>
            </a:r>
            <a:r>
              <a:rPr lang="id-ID" dirty="0" smtClean="0"/>
              <a:t>dan </a:t>
            </a:r>
            <a:r>
              <a:rPr lang="id-ID" b="1" dirty="0" smtClean="0"/>
              <a:t>action rule</a:t>
            </a:r>
          </a:p>
          <a:p>
            <a:pPr lvl="1"/>
            <a:r>
              <a:rPr lang="id-ID" dirty="0" smtClean="0"/>
              <a:t>3. Melakukan inferensi pada </a:t>
            </a:r>
            <a:r>
              <a:rPr lang="id-ID" b="1" dirty="0" smtClean="0"/>
              <a:t>environment rule </a:t>
            </a:r>
            <a:r>
              <a:rPr lang="id-ID" dirty="0" smtClean="0"/>
              <a:t>dilanjutkan dengan</a:t>
            </a:r>
            <a:r>
              <a:rPr lang="id-ID" b="1" dirty="0" smtClean="0"/>
              <a:t> action rule. </a:t>
            </a:r>
            <a:r>
              <a:rPr lang="id-ID" dirty="0" smtClean="0"/>
              <a:t>Pada saat inferensi di </a:t>
            </a:r>
            <a:r>
              <a:rPr lang="id-ID" b="1" dirty="0" smtClean="0"/>
              <a:t>environment rule</a:t>
            </a:r>
            <a:r>
              <a:rPr lang="id-ID" dirty="0" smtClean="0"/>
              <a:t> akan dihasilkan fakta/fakta yang mempengaruhi pilihan pada </a:t>
            </a:r>
            <a:r>
              <a:rPr lang="id-ID" b="1" dirty="0" smtClean="0"/>
              <a:t>action rule (entailments = </a:t>
            </a:r>
            <a:r>
              <a:rPr lang="en-US" dirty="0" smtClean="0"/>
              <a:t>one thing </a:t>
            </a:r>
            <a:r>
              <a:rPr lang="en-US" dirty="0" smtClean="0">
                <a:solidFill>
                  <a:srgbClr val="FF0000"/>
                </a:solidFill>
              </a:rPr>
              <a:t>follows from </a:t>
            </a:r>
            <a:r>
              <a:rPr lang="en-US" dirty="0" smtClean="0"/>
              <a:t>another</a:t>
            </a:r>
            <a:r>
              <a:rPr lang="id-ID" b="1" dirty="0" smtClean="0"/>
              <a:t>)</a:t>
            </a:r>
          </a:p>
          <a:p>
            <a:r>
              <a:rPr lang="id-ID" b="1" dirty="0" smtClean="0"/>
              <a:t>Catatan: Reasoning vs Inference??</a:t>
            </a:r>
          </a:p>
          <a:p>
            <a:pPr lvl="1"/>
            <a:r>
              <a:rPr lang="en-US" b="1" dirty="0" smtClean="0"/>
              <a:t>Inference</a:t>
            </a:r>
            <a:r>
              <a:rPr lang="en-US" b="1" dirty="0" smtClean="0"/>
              <a:t>	</a:t>
            </a:r>
            <a:r>
              <a:rPr lang="en-US" dirty="0" smtClean="0"/>
              <a:t>:  A process of drawing conclusion (solution) from set of </a:t>
            </a:r>
            <a:r>
              <a:rPr lang="en-US" dirty="0" smtClean="0"/>
              <a:t>facts.</a:t>
            </a:r>
            <a:endParaRPr lang="id-ID" dirty="0" smtClean="0"/>
          </a:p>
          <a:p>
            <a:pPr lvl="1"/>
            <a:r>
              <a:rPr lang="en-US" b="1" dirty="0" smtClean="0"/>
              <a:t>Reasoning</a:t>
            </a:r>
            <a:r>
              <a:rPr lang="en-US" dirty="0" smtClean="0"/>
              <a:t>:</a:t>
            </a:r>
            <a:r>
              <a:rPr lang="en-US" b="1" dirty="0" smtClean="0"/>
              <a:t>  </a:t>
            </a:r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dirty="0" smtClean="0"/>
              <a:t>Process of deriving new knowledge from the exist knowledge.</a:t>
            </a:r>
            <a:endParaRPr lang="id-ID" dirty="0" smtClean="0"/>
          </a:p>
          <a:p>
            <a:pPr lvl="1"/>
            <a:endParaRPr lang="id-ID" b="1" dirty="0" smtClean="0"/>
          </a:p>
        </p:txBody>
      </p:sp>
      <p:pic>
        <p:nvPicPr>
          <p:cNvPr id="4" name="Picture 4" descr="kb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634" y="1314686"/>
            <a:ext cx="4601765" cy="804863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2FF37E-E5A4-4255-ACF1-2C7F7FC2A51B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30" y="236483"/>
            <a:ext cx="5160950" cy="641239"/>
          </a:xfrm>
        </p:spPr>
        <p:txBody>
          <a:bodyPr/>
          <a:lstStyle/>
          <a:p>
            <a:r>
              <a:rPr lang="en-US" i="1" dirty="0" err="1" smtClean="0">
                <a:solidFill>
                  <a:schemeClr val="bg1"/>
                </a:solidFill>
              </a:rPr>
              <a:t>Wumpus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id-ID" i="1" dirty="0" smtClean="0">
                <a:solidFill>
                  <a:schemeClr val="bg1"/>
                </a:solidFill>
              </a:rPr>
              <a:t>easoning [2]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18897"/>
            <a:ext cx="8326438" cy="4824247"/>
          </a:xfrm>
        </p:spPr>
        <p:txBody>
          <a:bodyPr>
            <a:normAutofit/>
          </a:bodyPr>
          <a:lstStyle/>
          <a:p>
            <a:pPr marL="346075" lvl="1" indent="-346075">
              <a:spcBef>
                <a:spcPts val="1800"/>
              </a:spcBef>
              <a:buClrTx/>
              <a:buSzPct val="135000"/>
              <a:buBlip>
                <a:blip r:embed="rId2"/>
              </a:buBlip>
            </a:pPr>
            <a:r>
              <a:rPr lang="id-ID" dirty="0" smtClean="0"/>
              <a:t>1. Mempersiapkan </a:t>
            </a:r>
            <a:r>
              <a:rPr lang="id-ID" dirty="0" smtClean="0"/>
              <a:t>Knowledge-Based awal: merepresentasikan fakta atau keadaan ke dalam simbol-simbol </a:t>
            </a:r>
            <a:r>
              <a:rPr lang="id-ID" i="1" dirty="0" smtClean="0"/>
              <a:t>propositional logic</a:t>
            </a:r>
            <a:r>
              <a:rPr lang="id-ID" dirty="0" smtClean="0"/>
              <a:t>. </a:t>
            </a:r>
            <a:r>
              <a:rPr lang="id-ID" dirty="0" smtClean="0"/>
              <a:t> Contoh:</a:t>
            </a:r>
            <a:endParaRPr lang="id-ID" dirty="0" smtClean="0"/>
          </a:p>
          <a:p>
            <a:pPr lvl="2"/>
            <a:r>
              <a:rPr lang="fi-FI" dirty="0" smtClean="0"/>
              <a:t>S</a:t>
            </a:r>
            <a:r>
              <a:rPr lang="fi-FI" baseline="-25000" dirty="0" smtClean="0"/>
              <a:t>1,2</a:t>
            </a:r>
            <a:r>
              <a:rPr lang="fi-FI" dirty="0" smtClean="0"/>
              <a:t>    </a:t>
            </a:r>
            <a:r>
              <a:rPr lang="fi-FI" dirty="0" smtClean="0"/>
              <a:t>: ada </a:t>
            </a:r>
            <a:r>
              <a:rPr lang="fi-FI" i="1" dirty="0" smtClean="0"/>
              <a:t>stench </a:t>
            </a:r>
            <a:r>
              <a:rPr lang="fi-FI" dirty="0" smtClean="0"/>
              <a:t>di kotak (1,2)</a:t>
            </a:r>
            <a:endParaRPr lang="id-ID" dirty="0" smtClean="0"/>
          </a:p>
          <a:p>
            <a:pPr lvl="2"/>
            <a:r>
              <a:rPr lang="id-ID" dirty="0" smtClean="0"/>
              <a:t>B</a:t>
            </a:r>
            <a:r>
              <a:rPr lang="id-ID" baseline="-25000" dirty="0" smtClean="0"/>
              <a:t>2,1</a:t>
            </a:r>
            <a:r>
              <a:rPr lang="id-ID" dirty="0" smtClean="0"/>
              <a:t> </a:t>
            </a:r>
            <a:r>
              <a:rPr lang="en-US" dirty="0" smtClean="0"/>
              <a:t>   :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id-ID" i="1" dirty="0" smtClean="0"/>
              <a:t>breeze</a:t>
            </a:r>
            <a:r>
              <a:rPr lang="id-ID" dirty="0" smtClean="0"/>
              <a:t> di kotak (2,1)</a:t>
            </a:r>
          </a:p>
          <a:p>
            <a:pPr lvl="2"/>
            <a:r>
              <a:rPr lang="fi-FI" dirty="0" smtClean="0"/>
              <a:t>G</a:t>
            </a:r>
            <a:r>
              <a:rPr lang="fi-FI" baseline="-25000" dirty="0" smtClean="0"/>
              <a:t>2,3</a:t>
            </a:r>
            <a:r>
              <a:rPr lang="fi-FI" dirty="0" smtClean="0"/>
              <a:t>   : ada </a:t>
            </a:r>
            <a:r>
              <a:rPr lang="fi-FI" i="1" dirty="0" smtClean="0"/>
              <a:t>glitter</a:t>
            </a:r>
            <a:r>
              <a:rPr lang="fi-FI" dirty="0" smtClean="0"/>
              <a:t> di kotak (2,3)</a:t>
            </a:r>
            <a:endParaRPr lang="id-ID" dirty="0" smtClean="0"/>
          </a:p>
          <a:p>
            <a:pPr lvl="2"/>
            <a:r>
              <a:rPr lang="fi-FI" dirty="0" smtClean="0"/>
              <a:t>M</a:t>
            </a:r>
            <a:r>
              <a:rPr lang="fi-FI" baseline="-25000" dirty="0" smtClean="0"/>
              <a:t>1,4</a:t>
            </a:r>
            <a:r>
              <a:rPr lang="id-ID" baseline="-25000" dirty="0" smtClean="0"/>
              <a:t>,North</a:t>
            </a:r>
            <a:r>
              <a:rPr lang="fi-FI" dirty="0" smtClean="0"/>
              <a:t>   </a:t>
            </a:r>
            <a:r>
              <a:rPr lang="fi-FI" dirty="0" smtClean="0"/>
              <a:t>: </a:t>
            </a:r>
            <a:r>
              <a:rPr lang="fi-FI" i="1" dirty="0" smtClean="0"/>
              <a:t>bump</a:t>
            </a:r>
            <a:r>
              <a:rPr lang="fi-FI" dirty="0" smtClean="0"/>
              <a:t> di kotak (1,4</a:t>
            </a:r>
            <a:r>
              <a:rPr lang="fi-FI" dirty="0" smtClean="0"/>
              <a:t>)</a:t>
            </a:r>
            <a:r>
              <a:rPr lang="id-ID" dirty="0" smtClean="0"/>
              <a:t> arah North</a:t>
            </a:r>
            <a:endParaRPr lang="id-ID" dirty="0" smtClean="0"/>
          </a:p>
          <a:p>
            <a:pPr lvl="2"/>
            <a:r>
              <a:rPr lang="id-ID" dirty="0" smtClean="0"/>
              <a:t>C</a:t>
            </a:r>
            <a:r>
              <a:rPr lang="id-ID" baseline="-25000" dirty="0" smtClean="0"/>
              <a:t>1,3</a:t>
            </a:r>
            <a:r>
              <a:rPr lang="id-ID" dirty="0" smtClean="0"/>
              <a:t> </a:t>
            </a:r>
            <a:r>
              <a:rPr lang="en-US" dirty="0" smtClean="0"/>
              <a:t>   :</a:t>
            </a:r>
            <a:r>
              <a:rPr lang="id-ID" dirty="0" smtClean="0"/>
              <a:t> ada </a:t>
            </a:r>
            <a:r>
              <a:rPr lang="id-ID" i="1" dirty="0" smtClean="0"/>
              <a:t>scream</a:t>
            </a:r>
            <a:r>
              <a:rPr lang="id-ID" dirty="0" smtClean="0"/>
              <a:t> di kotak (1,3)</a:t>
            </a:r>
          </a:p>
          <a:p>
            <a:pPr lvl="2"/>
            <a:r>
              <a:rPr lang="fi-FI" dirty="0" smtClean="0"/>
              <a:t>W</a:t>
            </a:r>
            <a:r>
              <a:rPr lang="fi-FI" baseline="-25000" dirty="0" smtClean="0"/>
              <a:t>1,3</a:t>
            </a:r>
            <a:r>
              <a:rPr lang="fi-FI" dirty="0" smtClean="0"/>
              <a:t>   : ada </a:t>
            </a:r>
            <a:r>
              <a:rPr lang="fi-FI" i="1" dirty="0" smtClean="0"/>
              <a:t>Wumpus</a:t>
            </a:r>
            <a:r>
              <a:rPr lang="fi-FI" dirty="0" smtClean="0"/>
              <a:t> di kotak (1,3)</a:t>
            </a:r>
            <a:endParaRPr lang="id-ID" dirty="0" smtClean="0"/>
          </a:p>
          <a:p>
            <a:pPr lvl="2"/>
            <a:r>
              <a:rPr lang="en-US" dirty="0" smtClean="0">
                <a:sym typeface="Symbol"/>
              </a:rPr>
              <a:t></a:t>
            </a:r>
            <a:r>
              <a:rPr lang="id-ID" dirty="0" smtClean="0"/>
              <a:t>S</a:t>
            </a:r>
            <a:r>
              <a:rPr lang="id-ID" baseline="-25000" dirty="0" smtClean="0"/>
              <a:t>1,1</a:t>
            </a:r>
            <a:r>
              <a:rPr lang="id-ID" dirty="0" smtClean="0"/>
              <a:t> </a:t>
            </a:r>
            <a:r>
              <a:rPr lang="en-US" dirty="0" smtClean="0"/>
              <a:t> :</a:t>
            </a:r>
            <a:r>
              <a:rPr lang="id-ID" dirty="0" smtClean="0"/>
              <a:t> tidak ada </a:t>
            </a:r>
            <a:r>
              <a:rPr lang="id-ID" i="1" dirty="0" smtClean="0"/>
              <a:t>stench </a:t>
            </a:r>
            <a:r>
              <a:rPr lang="id-ID" dirty="0" smtClean="0"/>
              <a:t>di posisi (1,1</a:t>
            </a:r>
            <a:r>
              <a:rPr lang="id-ID" dirty="0" smtClean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9E454-D3AB-4AD6-8482-736A3A92CBAC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30" y="236483"/>
            <a:ext cx="5160950" cy="641239"/>
          </a:xfrm>
        </p:spPr>
        <p:txBody>
          <a:bodyPr/>
          <a:lstStyle/>
          <a:p>
            <a:r>
              <a:rPr lang="en-US" i="1" dirty="0" err="1" smtClean="0">
                <a:solidFill>
                  <a:schemeClr val="bg1"/>
                </a:solidFill>
              </a:rPr>
              <a:t>Wumpus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id-ID" i="1" dirty="0" smtClean="0">
                <a:solidFill>
                  <a:schemeClr val="bg1"/>
                </a:solidFill>
              </a:rPr>
              <a:t>easoning [3]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18897"/>
            <a:ext cx="8326438" cy="4824247"/>
          </a:xfrm>
        </p:spPr>
        <p:txBody>
          <a:bodyPr>
            <a:normAutofit/>
          </a:bodyPr>
          <a:lstStyle/>
          <a:p>
            <a:pPr lvl="1"/>
            <a:r>
              <a:rPr lang="id-ID" dirty="0" smtClean="0"/>
              <a:t>2. Mentransformasikan fakta atau keadaan ke dalam rule (knowledge)-&gt; dalam kasus ini ada 2 rule yaitu </a:t>
            </a:r>
            <a:r>
              <a:rPr lang="id-ID" b="1" dirty="0" smtClean="0"/>
              <a:t>environment rule </a:t>
            </a:r>
            <a:r>
              <a:rPr lang="id-ID" dirty="0" smtClean="0"/>
              <a:t>dan </a:t>
            </a:r>
            <a:r>
              <a:rPr lang="id-ID" b="1" dirty="0" smtClean="0"/>
              <a:t>action rule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65126" y="2680138"/>
            <a:ext cx="4632544" cy="2522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28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3,1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   S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1,3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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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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indent="228600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12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...</a:t>
            </a: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34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B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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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2,2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3,1</a:t>
            </a:r>
            <a:endParaRPr kumimoji="0" lang="id-ID" sz="1400" b="0" i="0" u="none" strike="noStrike" cap="none" normalizeH="0" baseline="-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....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139450" y="2719552"/>
            <a:ext cx="4004550" cy="10562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28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145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 A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2,1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East</a:t>
            </a:r>
            <a:r>
              <a:rPr kumimoji="0" lang="en-US" sz="1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3,1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Forward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145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A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North</a:t>
            </a:r>
            <a:r>
              <a:rPr kumimoji="0" lang="en-US" sz="1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1,3</a:t>
            </a:r>
            <a:r>
              <a:rPr kumimoji="0" lang="id-ID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Forward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145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064" y="550448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/>
              <a:t>environment rule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4185" y="4199305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/>
              <a:t>action rule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39450" y="4673483"/>
            <a:ext cx="3772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sv-SE" baseline="-30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sv-SE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dibaca: ”Jika </a:t>
            </a:r>
            <a:r>
              <a:rPr lang="sv-SE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agent</a:t>
            </a:r>
            <a:r>
              <a:rPr lang="sv-SE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 (2,1) dan menghadap ke Timur dan ada Pit di  (3,1), maka jangan melangkah maju (ke posisi (3,1))”.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7FAEE0-85D2-459D-8DC8-23126F03E3AB}" type="datetime1">
              <a:rPr lang="en-US" smtClean="0"/>
              <a:t>2/23/2015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30" y="236483"/>
            <a:ext cx="5160950" cy="641239"/>
          </a:xfrm>
        </p:spPr>
        <p:txBody>
          <a:bodyPr/>
          <a:lstStyle/>
          <a:p>
            <a:r>
              <a:rPr lang="en-US" i="1" dirty="0" err="1" smtClean="0">
                <a:solidFill>
                  <a:schemeClr val="bg1"/>
                </a:solidFill>
              </a:rPr>
              <a:t>Wumpus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id-ID" i="1" dirty="0" smtClean="0">
                <a:solidFill>
                  <a:schemeClr val="bg1"/>
                </a:solidFill>
              </a:rPr>
              <a:t>easoning [4]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18897"/>
            <a:ext cx="8326438" cy="4824247"/>
          </a:xfrm>
        </p:spPr>
        <p:txBody>
          <a:bodyPr>
            <a:normAutofit/>
          </a:bodyPr>
          <a:lstStyle/>
          <a:p>
            <a:r>
              <a:rPr lang="id-ID" dirty="0" smtClean="0"/>
              <a:t>Action Rule: </a:t>
            </a:r>
            <a:r>
              <a:rPr lang="id-ID" dirty="0" smtClean="0"/>
              <a:t>aturan untuk menerjemahkan pengetahuan menjadi aksi.</a:t>
            </a:r>
            <a:endParaRPr lang="id-ID" b="1" dirty="0" smtClean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77273" y="2443655"/>
            <a:ext cx="5008672" cy="15709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28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145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2,1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East</a:t>
            </a:r>
            <a:r>
              <a:rPr kumimoji="0" lang="en-US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3,1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Forward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145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A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North</a:t>
            </a:r>
            <a:r>
              <a:rPr kumimoji="0" 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1,3</a:t>
            </a:r>
            <a:r>
              <a:rPr kumimoji="0" lang="id-ID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Forward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145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9936" y="4199305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/>
              <a:t>action rule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0512" y="4488817"/>
            <a:ext cx="3772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sv-SE" baseline="-30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sv-SE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dibaca: ”Jika </a:t>
            </a:r>
            <a:r>
              <a:rPr lang="sv-SE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agent</a:t>
            </a:r>
            <a:r>
              <a:rPr lang="sv-SE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 (2,1) dan menghadap ke Timur dan ada Pit di  (3,1), maka jangan melangkah maju (ke posisi (3,1))”.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55742" y="4488817"/>
            <a:ext cx="3772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Fakta A</a:t>
            </a:r>
            <a:r>
              <a:rPr lang="en-US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2,1</a:t>
            </a:r>
            <a:r>
              <a:rPr lang="id-ID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East</a:t>
            </a:r>
            <a:r>
              <a:rPr lang="id-ID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lang="id-ID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diperoleh dari kondisi agent, Fakta P</a:t>
            </a:r>
            <a:r>
              <a:rPr lang="id-ID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3,1</a:t>
            </a:r>
            <a:r>
              <a:rPr lang="id-ID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W</a:t>
            </a:r>
            <a:r>
              <a:rPr lang="id-ID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1,3</a:t>
            </a:r>
            <a:r>
              <a:rPr lang="id-ID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diperoleh dari inferensi pada </a:t>
            </a:r>
            <a:r>
              <a:rPr lang="id-ID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environment rule</a:t>
            </a:r>
            <a:endParaRPr lang="en-US" b="1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F3C09-CA91-479C-91CD-3E58A305D81E}" type="datetime1">
              <a:rPr lang="en-US" smtClean="0"/>
              <a:t>2/23/2015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30" y="236483"/>
            <a:ext cx="5160950" cy="641239"/>
          </a:xfrm>
        </p:spPr>
        <p:txBody>
          <a:bodyPr/>
          <a:lstStyle/>
          <a:p>
            <a:r>
              <a:rPr lang="en-US" i="1" dirty="0" err="1" smtClean="0">
                <a:solidFill>
                  <a:schemeClr val="bg1"/>
                </a:solidFill>
              </a:rPr>
              <a:t>Wumpus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id-ID" i="1" dirty="0" smtClean="0">
                <a:solidFill>
                  <a:schemeClr val="bg1"/>
                </a:solidFill>
              </a:rPr>
              <a:t>easoning [5]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18897"/>
            <a:ext cx="8326438" cy="4824247"/>
          </a:xfrm>
        </p:spPr>
        <p:txBody>
          <a:bodyPr>
            <a:normAutofit lnSpcReduction="10000"/>
          </a:bodyPr>
          <a:lstStyle/>
          <a:p>
            <a:pPr marL="346075" lvl="1" indent="-346075">
              <a:spcBef>
                <a:spcPts val="1800"/>
              </a:spcBef>
              <a:buClrTx/>
              <a:buSzPct val="135000"/>
              <a:buBlip>
                <a:blip r:embed="rId2"/>
              </a:buBlip>
            </a:pPr>
            <a:r>
              <a:rPr lang="id-ID" dirty="0" smtClean="0"/>
              <a:t>3. Melakukan </a:t>
            </a:r>
            <a:r>
              <a:rPr lang="id-ID" dirty="0" smtClean="0"/>
              <a:t>inferensi pada </a:t>
            </a:r>
            <a:r>
              <a:rPr lang="id-ID" b="1" dirty="0" smtClean="0"/>
              <a:t>environment rule </a:t>
            </a:r>
            <a:r>
              <a:rPr lang="id-ID" dirty="0" smtClean="0"/>
              <a:t>dilanjutkan dengan</a:t>
            </a:r>
            <a:r>
              <a:rPr lang="id-ID" b="1" dirty="0" smtClean="0"/>
              <a:t> action rule. </a:t>
            </a:r>
            <a:r>
              <a:rPr lang="id-ID" dirty="0" smtClean="0"/>
              <a:t>Pada saat inferensi di </a:t>
            </a:r>
            <a:r>
              <a:rPr lang="id-ID" b="1" dirty="0" smtClean="0"/>
              <a:t>environment rule</a:t>
            </a:r>
            <a:r>
              <a:rPr lang="id-ID" dirty="0" smtClean="0"/>
              <a:t> akan dihasilkan fakta/fakta yang mempengaruhi pilihan pada </a:t>
            </a:r>
            <a:r>
              <a:rPr lang="id-ID" b="1" dirty="0" smtClean="0"/>
              <a:t>action rule (entailments = </a:t>
            </a:r>
            <a:r>
              <a:rPr lang="en-US" dirty="0" smtClean="0"/>
              <a:t>one thing </a:t>
            </a:r>
            <a:r>
              <a:rPr lang="en-US" dirty="0" smtClean="0">
                <a:solidFill>
                  <a:srgbClr val="FF0000"/>
                </a:solidFill>
              </a:rPr>
              <a:t>follows from </a:t>
            </a:r>
            <a:r>
              <a:rPr lang="en-US" dirty="0" smtClean="0"/>
              <a:t>another</a:t>
            </a:r>
            <a:r>
              <a:rPr lang="id-ID" b="1" dirty="0" smtClean="0"/>
              <a:t>)</a:t>
            </a:r>
          </a:p>
          <a:p>
            <a:pPr lvl="1"/>
            <a:r>
              <a:rPr lang="en-US" i="1" dirty="0" smtClean="0"/>
              <a:t>Agent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knowledge-based system </a:t>
            </a:r>
          </a:p>
          <a:p>
            <a:pPr lvl="1"/>
            <a:r>
              <a:rPr lang="en-US" i="1" dirty="0" smtClean="0"/>
              <a:t>Agent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b="1" i="1" dirty="0" smtClean="0"/>
              <a:t>percept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i="1" dirty="0" smtClean="0"/>
              <a:t>Knowledge Based</a:t>
            </a:r>
            <a:r>
              <a:rPr lang="en-US" dirty="0" smtClean="0"/>
              <a:t> yang </a:t>
            </a:r>
            <a:r>
              <a:rPr lang="en-US" dirty="0" err="1" smtClean="0"/>
              <a:t>dimilikinya</a:t>
            </a:r>
            <a:r>
              <a:rPr lang="en-US" dirty="0" smtClean="0"/>
              <a:t>. </a:t>
            </a:r>
          </a:p>
          <a:p>
            <a:pPr lvl="1"/>
            <a:r>
              <a:rPr lang="id-ID" dirty="0" smtClean="0"/>
              <a:t>Pada awal permainan, di dalam KB tidak ada fakta sama sekali karena </a:t>
            </a:r>
            <a:r>
              <a:rPr lang="id-ID" i="1" dirty="0" smtClean="0"/>
              <a:t>Agent </a:t>
            </a:r>
            <a:r>
              <a:rPr lang="id-ID" dirty="0" smtClean="0"/>
              <a:t>belum menerima </a:t>
            </a:r>
            <a:r>
              <a:rPr lang="id-ID" i="1" dirty="0" smtClean="0"/>
              <a:t>percept</a:t>
            </a:r>
            <a:r>
              <a:rPr lang="id-ID" dirty="0" smtClean="0"/>
              <a:t>. </a:t>
            </a:r>
            <a:endParaRPr lang="en-US" dirty="0" smtClean="0"/>
          </a:p>
          <a:p>
            <a:pPr lvl="1"/>
            <a:r>
              <a:rPr lang="id-ID" dirty="0" smtClean="0"/>
              <a:t>KB hanya berisi beberapa aturan (</a:t>
            </a:r>
            <a:r>
              <a:rPr lang="id-ID" i="1" dirty="0" smtClean="0"/>
              <a:t>rule</a:t>
            </a:r>
            <a:r>
              <a:rPr lang="id-ID" dirty="0" smtClean="0"/>
              <a:t>) yang merupakan pengetahuan tentang </a:t>
            </a:r>
            <a:r>
              <a:rPr lang="id-ID" i="1" dirty="0" smtClean="0"/>
              <a:t>environment</a:t>
            </a:r>
          </a:p>
          <a:p>
            <a:pPr lvl="1"/>
            <a:r>
              <a:rPr lang="id-ID" b="1" i="1" dirty="0" smtClean="0"/>
              <a:t>Tahapan: percept (mengambil fakta) -&gt; inference </a:t>
            </a:r>
            <a:r>
              <a:rPr lang="id-ID" b="1" i="1" dirty="0" smtClean="0"/>
              <a:t>pada environment rule (menurunkan </a:t>
            </a:r>
            <a:r>
              <a:rPr lang="id-ID" b="1" i="1" dirty="0" smtClean="0"/>
              <a:t>fakta baru)-&gt; </a:t>
            </a:r>
            <a:r>
              <a:rPr lang="id-ID" b="1" i="1" dirty="0" smtClean="0"/>
              <a:t>inference pada action rule (memilih aksi)</a:t>
            </a:r>
            <a:endParaRPr lang="id-ID" b="1" dirty="0" smtClean="0"/>
          </a:p>
          <a:p>
            <a:pPr marL="346075" lvl="1" indent="-346075">
              <a:spcBef>
                <a:spcPts val="1800"/>
              </a:spcBef>
              <a:buClrTx/>
              <a:buSzPct val="135000"/>
              <a:buBlip>
                <a:blip r:embed="rId2"/>
              </a:buBlip>
            </a:pPr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228B3-0F30-414F-8DA0-C055B4E62E22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Knowledge-based System</a:t>
            </a:r>
            <a:r>
              <a:rPr lang="en-US" dirty="0" smtClean="0"/>
              <a:t> (KBS)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Agent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knowledge-based system </a:t>
            </a:r>
          </a:p>
          <a:p>
            <a:r>
              <a:rPr lang="en-US" i="1" dirty="0" smtClean="0"/>
              <a:t>Agent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b="1" i="1" dirty="0" smtClean="0"/>
              <a:t>percept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i="1" dirty="0" smtClean="0"/>
              <a:t>Knowledge Based</a:t>
            </a:r>
            <a:r>
              <a:rPr lang="en-US" dirty="0" smtClean="0"/>
              <a:t> yang </a:t>
            </a:r>
            <a:r>
              <a:rPr lang="en-US" dirty="0" err="1" smtClean="0"/>
              <a:t>dimilikinya</a:t>
            </a:r>
            <a:r>
              <a:rPr lang="en-US" dirty="0" smtClean="0"/>
              <a:t>. </a:t>
            </a:r>
          </a:p>
          <a:p>
            <a:r>
              <a:rPr lang="id-ID" dirty="0" smtClean="0"/>
              <a:t>Pada awal permainan, di dalam KB tidak ada fakta sama sekali karena </a:t>
            </a:r>
            <a:r>
              <a:rPr lang="id-ID" i="1" dirty="0" smtClean="0"/>
              <a:t>Agent </a:t>
            </a:r>
            <a:r>
              <a:rPr lang="id-ID" dirty="0" smtClean="0"/>
              <a:t>belum menerima </a:t>
            </a:r>
            <a:r>
              <a:rPr lang="id-ID" i="1" dirty="0" smtClean="0"/>
              <a:t>percept</a:t>
            </a:r>
            <a:r>
              <a:rPr lang="id-ID" dirty="0" smtClean="0"/>
              <a:t>. </a:t>
            </a:r>
            <a:endParaRPr lang="en-US" dirty="0" smtClean="0"/>
          </a:p>
          <a:p>
            <a:r>
              <a:rPr lang="id-ID" dirty="0" smtClean="0"/>
              <a:t>KB hanya berisi beberapa aturan (</a:t>
            </a:r>
            <a:r>
              <a:rPr lang="id-ID" i="1" dirty="0" smtClean="0"/>
              <a:t>rule</a:t>
            </a:r>
            <a:r>
              <a:rPr lang="id-ID" dirty="0" smtClean="0"/>
              <a:t>) yang merupakan pengetahuan tentang </a:t>
            </a:r>
            <a:r>
              <a:rPr lang="id-ID" i="1" dirty="0" smtClean="0"/>
              <a:t>environment</a:t>
            </a:r>
          </a:p>
          <a:p>
            <a:r>
              <a:rPr lang="id-ID" b="1" i="1" dirty="0" smtClean="0"/>
              <a:t>Tahapan: percept (mengambil fakta) -&gt; inference (menurunkan fakta baru)-&gt; action (melakukan aksi berdasarkan rule)</a:t>
            </a:r>
            <a:endParaRPr lang="id-ID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AD745B-2CA4-4952-93E8-2D6D4CED901B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5F7D2A-E48C-4C3C-ACC6-ACC233E3DA01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344" t="14583" r="4688" b="20833"/>
          <a:stretch>
            <a:fillRect/>
          </a:stretch>
        </p:blipFill>
        <p:spPr bwMode="auto">
          <a:xfrm>
            <a:off x="1509260" y="1331639"/>
            <a:ext cx="6830699" cy="486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60428" y="1292772"/>
            <a:ext cx="3599793" cy="476118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id-ID" sz="2400" dirty="0" smtClean="0"/>
              <a:t>Benar Wumpus </a:t>
            </a:r>
            <a:r>
              <a:rPr lang="id-ID" sz="2400" dirty="0" smtClean="0"/>
              <a:t>berada di posisi (</a:t>
            </a:r>
            <a:r>
              <a:rPr lang="en-US" sz="2400" dirty="0" smtClean="0"/>
              <a:t>1,</a:t>
            </a:r>
            <a:r>
              <a:rPr lang="id-ID" sz="2400" dirty="0" smtClean="0"/>
              <a:t>3)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B</a:t>
            </a:r>
            <a:r>
              <a:rPr lang="id-ID" sz="2400" dirty="0" smtClean="0"/>
              <a:t>agaimana </a:t>
            </a:r>
            <a:r>
              <a:rPr lang="id-ID" sz="2400" i="1" dirty="0" smtClean="0"/>
              <a:t>reasoning</a:t>
            </a:r>
            <a:r>
              <a:rPr lang="id-ID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B</a:t>
            </a:r>
            <a:r>
              <a:rPr lang="id-ID" sz="2400" dirty="0" smtClean="0"/>
              <a:t>agaimana proses </a:t>
            </a:r>
            <a:r>
              <a:rPr lang="id-ID" sz="2400" i="1" dirty="0" smtClean="0"/>
              <a:t>reasoning</a:t>
            </a:r>
            <a:r>
              <a:rPr lang="id-ID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id-ID" sz="2400" i="1" dirty="0" smtClean="0"/>
              <a:t>agent</a:t>
            </a:r>
            <a:r>
              <a:rPr lang="en-US" sz="2400" dirty="0" smtClean="0"/>
              <a:t>?</a:t>
            </a:r>
            <a:endParaRPr lang="id-ID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2" y="1292772"/>
          <a:ext cx="4924097" cy="4985449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475570"/>
                <a:gridCol w="966236"/>
                <a:gridCol w="1087017"/>
                <a:gridCol w="1087017"/>
                <a:gridCol w="1087017"/>
                <a:gridCol w="221240"/>
              </a:tblGrid>
              <a:tr h="3055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0039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id-ID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Stench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rgbClr val="FFC000"/>
                          </a:solidFill>
                          <a:latin typeface="Arial"/>
                          <a:ea typeface="Times New Roman"/>
                          <a:cs typeface="Arial"/>
                        </a:rPr>
                        <a:t>Pit</a:t>
                      </a:r>
                      <a:endParaRPr lang="id-ID" sz="1400" b="1" dirty="0">
                        <a:solidFill>
                          <a:srgbClr val="FFC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1649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id-ID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 err="1" smtClean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Wumpus</a:t>
                      </a:r>
                      <a:r>
                        <a:rPr lang="en-US" sz="1400" b="1" i="1" dirty="0" smtClean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endParaRPr lang="id-ID" sz="1400" b="1" dirty="0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Stench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Breeze,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Stench ,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rgbClr val="FFFF00"/>
                          </a:solidFill>
                          <a:latin typeface="Arial"/>
                          <a:ea typeface="Times New Roman"/>
                          <a:cs typeface="Arial"/>
                        </a:rPr>
                        <a:t>Gold</a:t>
                      </a: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400" b="1" i="1" dirty="0">
                          <a:solidFill>
                            <a:srgbClr val="FFFF00"/>
                          </a:solidFill>
                          <a:latin typeface="Arial"/>
                          <a:ea typeface="Times New Roman"/>
                          <a:cs typeface="Arial"/>
                        </a:rPr>
                        <a:t>glitter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)</a:t>
                      </a:r>
                      <a:endParaRPr lang="id-ID" sz="1400" b="1" i="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rgbClr val="FFC000"/>
                          </a:solidFill>
                          <a:latin typeface="Arial"/>
                          <a:ea typeface="Times New Roman"/>
                          <a:cs typeface="Arial"/>
                        </a:rPr>
                        <a:t>Pit</a:t>
                      </a:r>
                      <a:endParaRPr lang="id-ID" sz="1400" b="1" dirty="0">
                        <a:solidFill>
                          <a:srgbClr val="FFC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9745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id-ID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Stench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0184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id-ID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START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rgbClr val="00B0F0"/>
                          </a:solidFill>
                          <a:latin typeface="Arial"/>
                          <a:ea typeface="Times New Roman"/>
                          <a:cs typeface="Arial"/>
                        </a:rPr>
                        <a:t>Agent</a:t>
                      </a: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 →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rgbClr val="FFC000"/>
                          </a:solidFill>
                          <a:latin typeface="Arial"/>
                          <a:ea typeface="Times New Roman"/>
                          <a:cs typeface="Arial"/>
                        </a:rPr>
                        <a:t>Pit</a:t>
                      </a:r>
                      <a:endParaRPr lang="id-ID" sz="1400" b="1" dirty="0">
                        <a:solidFill>
                          <a:srgbClr val="FFC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Breeze</a:t>
                      </a: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4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883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id-ID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id-ID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id-ID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id-ID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9EE4F-E4F6-4811-B4A8-8B9A86F0B6DF}" type="datetime1">
              <a:rPr lang="en-US" smtClean="0"/>
              <a:t>2/23/2015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Agent</a:t>
            </a:r>
            <a:r>
              <a:rPr lang="id-ID" dirty="0" smtClean="0"/>
              <a:t> berada di posisi (1,1)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awalnya</a:t>
            </a:r>
            <a:r>
              <a:rPr lang="en-US" dirty="0" smtClean="0"/>
              <a:t>, KB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Rule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id-ID" dirty="0" smtClean="0"/>
              <a:t>pengetahuan tentang </a:t>
            </a:r>
            <a:r>
              <a:rPr lang="id-ID" i="1" dirty="0" smtClean="0"/>
              <a:t>environment</a:t>
            </a:r>
            <a:r>
              <a:rPr lang="en-US" i="1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agent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id-ID" i="1" dirty="0" smtClean="0"/>
              <a:t>percept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i="1" dirty="0" smtClean="0"/>
              <a:t>Agent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id-ID" i="1" dirty="0" smtClean="0"/>
              <a:t>ercept </a:t>
            </a:r>
            <a:r>
              <a:rPr lang="id-ID" dirty="0" smtClean="0"/>
              <a:t>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id-ID" dirty="0" smtClean="0"/>
              <a:t>[</a:t>
            </a:r>
            <a:r>
              <a:rPr lang="id-ID" i="1" dirty="0" smtClean="0"/>
              <a:t>None, None, None, None, None</a:t>
            </a:r>
            <a:r>
              <a:rPr lang="id-ID" dirty="0" smtClean="0"/>
              <a:t>]</a:t>
            </a:r>
            <a:r>
              <a:rPr lang="id-ID" i="1" dirty="0" smtClean="0"/>
              <a:t> </a:t>
            </a:r>
            <a:endParaRPr lang="en-US" i="1" dirty="0" smtClean="0"/>
          </a:p>
          <a:p>
            <a:r>
              <a:rPr lang="en-US" dirty="0" smtClean="0"/>
              <a:t>T</a:t>
            </a:r>
            <a:r>
              <a:rPr lang="id-ID" dirty="0" smtClean="0"/>
              <a:t>idak ada </a:t>
            </a:r>
            <a:r>
              <a:rPr lang="id-ID" i="1" dirty="0" smtClean="0"/>
              <a:t>stench</a:t>
            </a:r>
            <a:r>
              <a:rPr lang="id-ID" dirty="0" smtClean="0"/>
              <a:t>, </a:t>
            </a:r>
            <a:r>
              <a:rPr lang="id-ID" i="1" dirty="0" smtClean="0"/>
              <a:t>breeze, glitter, bump, scream</a:t>
            </a:r>
            <a:endParaRPr lang="en-US" i="1" dirty="0" smtClean="0"/>
          </a:p>
          <a:p>
            <a:r>
              <a:rPr lang="en-US" dirty="0" err="1" smtClean="0"/>
              <a:t>Selanjutnya</a:t>
            </a:r>
            <a:r>
              <a:rPr lang="en-US" dirty="0" smtClean="0"/>
              <a:t>, Agent m</a:t>
            </a:r>
            <a:r>
              <a:rPr lang="id-ID" dirty="0" smtClean="0"/>
              <a:t>enggunakan aturan inferensi dan pengetahuan tentang </a:t>
            </a:r>
            <a:r>
              <a:rPr lang="id-ID" i="1" dirty="0" smtClean="0"/>
              <a:t>environment</a:t>
            </a:r>
            <a:r>
              <a:rPr lang="en-US" i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me</a:t>
            </a:r>
            <a:r>
              <a:rPr lang="id-ID" dirty="0" smtClean="0"/>
              <a:t>lakukan proses inferensi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CD3CA0-0E94-413B-965D-825D1E360E34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81000" y="1529255"/>
            <a:ext cx="8382000" cy="434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28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	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	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3,1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	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   S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	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1,3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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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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indent="228600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...</a:t>
            </a: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	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 B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	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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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2,2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3,1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193" y="132588"/>
            <a:ext cx="5010807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</a:t>
            </a:r>
            <a:r>
              <a:rPr lang="id-ID" sz="3200" b="1" dirty="0" smtClean="0">
                <a:solidFill>
                  <a:schemeClr val="bg1"/>
                </a:solidFill>
              </a:rPr>
              <a:t>engetahuan </a:t>
            </a:r>
            <a:r>
              <a:rPr lang="en-US" sz="3200" b="1" dirty="0" err="1" smtClean="0">
                <a:solidFill>
                  <a:schemeClr val="bg1"/>
                </a:solidFill>
              </a:rPr>
              <a:t>ttg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id-ID" sz="3200" b="1" i="1" dirty="0" smtClean="0">
                <a:solidFill>
                  <a:schemeClr val="bg1"/>
                </a:solidFill>
              </a:rPr>
              <a:t>environment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FC401A-4CB8-4AF5-A108-51B24AE96D4F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317" y="132588"/>
            <a:ext cx="5265683" cy="1143000"/>
          </a:xfrm>
        </p:spPr>
        <p:txBody>
          <a:bodyPr>
            <a:normAutofit fontScale="90000"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Lima </a:t>
            </a:r>
            <a:r>
              <a:rPr lang="en-US" sz="4400" b="1" dirty="0" smtClean="0">
                <a:solidFill>
                  <a:schemeClr val="bg1"/>
                </a:solidFill>
              </a:rPr>
              <a:t>J</a:t>
            </a:r>
            <a:r>
              <a:rPr lang="id-ID" sz="4400" b="1" dirty="0" smtClean="0">
                <a:solidFill>
                  <a:schemeClr val="bg1"/>
                </a:solidFill>
              </a:rPr>
              <a:t>enis </a:t>
            </a:r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r>
              <a:rPr lang="id-ID" sz="4400" b="1" dirty="0" smtClean="0">
                <a:solidFill>
                  <a:schemeClr val="bg1"/>
                </a:solidFill>
              </a:rPr>
              <a:t>ogic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[RUS95]</a:t>
            </a:r>
            <a:endParaRPr lang="id-ID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718441"/>
          <a:ext cx="8305800" cy="3589660"/>
        </p:xfrm>
        <a:graphic>
          <a:graphicData uri="http://schemas.openxmlformats.org/drawingml/2006/table">
            <a:tbl>
              <a:tblPr/>
              <a:tblGrid>
                <a:gridCol w="2279657"/>
                <a:gridCol w="2923276"/>
                <a:gridCol w="3102867"/>
              </a:tblGrid>
              <a:tr h="996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Jenis</a:t>
                      </a:r>
                      <a:r>
                        <a:rPr lang="id-ID" sz="24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logic</a:t>
                      </a:r>
                      <a:endParaRPr lang="id-ID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Apa yang ada di </a:t>
                      </a:r>
                      <a:endParaRPr lang="id-ID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dunia nyata</a:t>
                      </a:r>
                      <a:endParaRPr lang="id-ID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Apa yang dipercaya </a:t>
                      </a:r>
                      <a:endParaRPr lang="id-ID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Agent </a:t>
                      </a:r>
                      <a:r>
                        <a:rPr lang="id-ID" sz="24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tentang fakta</a:t>
                      </a:r>
                      <a:endParaRPr lang="id-ID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84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Propositional logic</a:t>
                      </a:r>
                      <a:endParaRPr lang="id-ID" sz="1400" b="1" i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fakta</a:t>
                      </a:r>
                      <a:endParaRPr lang="id-ID" sz="1400" b="1" i="1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benar/salah /tidak diketahui</a:t>
                      </a:r>
                      <a:endParaRPr lang="id-ID" sz="1400" b="1" i="1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4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First-o</a:t>
                      </a:r>
                      <a:r>
                        <a:rPr lang="en-US" sz="2000" b="1" i="1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rder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logic</a:t>
                      </a:r>
                      <a:endParaRPr lang="id-ID" sz="1400" b="1" i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fakta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b="1" i="1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objek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b="1" i="1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relasi</a:t>
                      </a:r>
                      <a:endParaRPr lang="id-ID" sz="1400" b="1" i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benar/salah /tidak diketahui</a:t>
                      </a:r>
                      <a:endParaRPr lang="id-ID" sz="1400" b="1" i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4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Temporal logic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fakta, objek, relasi, waktu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benar/salah /tidak diketahui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4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Probability theory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fakta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derajat kepercayaan [0,1]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4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Fuzzy logic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derajat kebenaran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derajat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kepercayaan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[0,1]</a:t>
                      </a:r>
                      <a:endParaRPr lang="id-ID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D0B4AA-DA2C-4949-834D-2E91DBFAEA84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</a:t>
            </a:r>
            <a:r>
              <a:rPr lang="en-US" dirty="0" smtClean="0"/>
              <a:t> </a:t>
            </a:r>
            <a:r>
              <a:rPr lang="id-ID" dirty="0" smtClean="0"/>
              <a:t>inferensi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(1,1)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8326438" cy="349297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id-ID" b="1" i="1" dirty="0" smtClean="0"/>
              <a:t>Modus Ponens</a:t>
            </a:r>
            <a:r>
              <a:rPr lang="id-ID" dirty="0" smtClean="0"/>
              <a:t> untuk </a:t>
            </a:r>
            <a:r>
              <a:rPr lang="en-US" dirty="0" smtClean="0">
                <a:sym typeface="Symbol"/>
              </a:rPr>
              <a:t></a:t>
            </a:r>
            <a:r>
              <a:rPr lang="id-ID" dirty="0" smtClean="0"/>
              <a:t>S</a:t>
            </a:r>
            <a:r>
              <a:rPr lang="id-ID" baseline="-25000" dirty="0" smtClean="0"/>
              <a:t>1,1</a:t>
            </a:r>
            <a:r>
              <a:rPr lang="id-ID" dirty="0" smtClean="0"/>
              <a:t> dan R</a:t>
            </a:r>
            <a:r>
              <a:rPr lang="id-ID" baseline="-25000" dirty="0" smtClean="0"/>
              <a:t>1</a:t>
            </a:r>
            <a:endParaRPr lang="id-ID" dirty="0" smtClean="0"/>
          </a:p>
          <a:p>
            <a:pPr>
              <a:buNone/>
            </a:pPr>
            <a:r>
              <a:rPr lang="en-US" dirty="0" smtClean="0">
                <a:sym typeface="Symbol"/>
              </a:rPr>
              <a:t>	</a:t>
            </a:r>
            <a:r>
              <a:rPr lang="en-US" dirty="0" smtClean="0"/>
              <a:t>W</a:t>
            </a:r>
            <a:r>
              <a:rPr lang="en-US" baseline="-25000" dirty="0" smtClean="0"/>
              <a:t>1,1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</a:t>
            </a:r>
            <a:r>
              <a:rPr lang="en-US" baseline="-25000" dirty="0" smtClean="0"/>
              <a:t>1,2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</a:t>
            </a:r>
            <a:r>
              <a:rPr lang="en-US" baseline="-25000" dirty="0" smtClean="0"/>
              <a:t>2,1</a:t>
            </a:r>
            <a:endParaRPr lang="id-ID" dirty="0" smtClean="0"/>
          </a:p>
          <a:p>
            <a:pPr lvl="0"/>
            <a:r>
              <a:rPr lang="en-US" b="1" i="1" dirty="0" smtClean="0"/>
              <a:t>And-Elimination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id-ID" dirty="0" smtClean="0"/>
          </a:p>
          <a:p>
            <a:pPr>
              <a:buNone/>
            </a:pPr>
            <a:r>
              <a:rPr lang="en-US" dirty="0" smtClean="0">
                <a:sym typeface="Symbol"/>
              </a:rPr>
              <a:t>	</a:t>
            </a:r>
            <a:r>
              <a:rPr lang="en-US" dirty="0" smtClean="0"/>
              <a:t>W1,1   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W1,2  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W2,1</a:t>
            </a:r>
            <a:endParaRPr lang="id-ID" dirty="0" smtClean="0"/>
          </a:p>
          <a:p>
            <a:pPr lvl="0"/>
            <a:r>
              <a:rPr lang="en-US" b="1" i="1" dirty="0" smtClean="0"/>
              <a:t>Modus Ponens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id-ID" dirty="0" smtClean="0"/>
              <a:t>R</a:t>
            </a:r>
            <a:r>
              <a:rPr lang="en-US" baseline="-25000" dirty="0" smtClean="0"/>
              <a:t>33</a:t>
            </a:r>
            <a:endParaRPr lang="id-ID" baseline="-25000" dirty="0" smtClean="0"/>
          </a:p>
          <a:p>
            <a:pPr>
              <a:buNone/>
            </a:pPr>
            <a:r>
              <a:rPr lang="en-US" dirty="0" smtClean="0">
                <a:sym typeface="Symbol"/>
              </a:rPr>
              <a:t>	</a:t>
            </a:r>
            <a:r>
              <a:rPr lang="en-US" dirty="0" smtClean="0"/>
              <a:t>P1,1 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P1,2 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P2,1</a:t>
            </a:r>
            <a:endParaRPr lang="id-ID" dirty="0" smtClean="0"/>
          </a:p>
          <a:p>
            <a:pPr lvl="0"/>
            <a:r>
              <a:rPr lang="en-US" b="1" i="1" dirty="0" smtClean="0"/>
              <a:t>And-Elimination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id-ID" dirty="0" smtClean="0"/>
          </a:p>
          <a:p>
            <a:pPr>
              <a:buNone/>
            </a:pPr>
            <a:r>
              <a:rPr lang="en-US" dirty="0" smtClean="0">
                <a:sym typeface="Symbol"/>
              </a:rPr>
              <a:t>	</a:t>
            </a:r>
            <a:r>
              <a:rPr lang="en-US" dirty="0" smtClean="0"/>
              <a:t>P1,1   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P1,2  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P2,1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57200" y="5451901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Inferensi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dilakukan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sampai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dihasilkan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kalimat</a:t>
            </a:r>
            <a:r>
              <a:rPr lang="en-US" sz="2400" dirty="0" smtClean="0">
                <a:solidFill>
                  <a:srgbClr val="C00000"/>
                </a:solidFill>
              </a:rPr>
              <a:t> yang paling </a:t>
            </a:r>
            <a:r>
              <a:rPr lang="en-US" sz="2400" dirty="0" err="1" smtClean="0">
                <a:solidFill>
                  <a:srgbClr val="C00000"/>
                </a:solidFill>
              </a:rPr>
              <a:t>sederhana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atau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bahkan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atomik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id-ID" sz="2400" dirty="0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16441-6086-480D-B0DF-D4021579315C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-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55834"/>
            <a:ext cx="8382000" cy="171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65125" y="3389586"/>
            <a:ext cx="8326438" cy="2743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3"/>
              </a:buBlip>
              <a:tabLst/>
              <a:defRPr/>
            </a:pPr>
            <a:r>
              <a:rPr kumimoji="0" lang="id-ID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Hasil Inferensi</a:t>
            </a:r>
            <a:r>
              <a:rPr kumimoji="0" lang="id-ID" sz="16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pada environment rule</a:t>
            </a:r>
            <a:endParaRPr kumimoji="0" lang="id-ID" sz="16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803275" lvl="1" indent="-346075">
              <a:spcBef>
                <a:spcPts val="1800"/>
              </a:spcBef>
              <a:buSzPct val="135000"/>
              <a:buBlip>
                <a:blip r:embed="rId3"/>
              </a:buBlip>
            </a:pP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lang="en-US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id-ID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</a:p>
          <a:p>
            <a:pPr marL="803275" lvl="1" indent="-346075">
              <a:spcBef>
                <a:spcPts val="1800"/>
              </a:spcBef>
              <a:buSzPct val="135000"/>
              <a:buBlip>
                <a:blip r:embed="rId3"/>
              </a:buBlip>
            </a:pP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id-ID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lang="en-US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id-ID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id-ID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id-ID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</a:p>
          <a:p>
            <a:pPr marL="346075" lvl="0" indent="-346075">
              <a:spcBef>
                <a:spcPts val="1800"/>
              </a:spcBef>
              <a:buSzPct val="135000"/>
              <a:buBlip>
                <a:blip r:embed="rId3"/>
              </a:buBlip>
            </a:pPr>
            <a:r>
              <a:rPr lang="id-ID" b="1" dirty="0" smtClean="0"/>
              <a:t>Apa langkah selanjutnya??</a:t>
            </a:r>
          </a:p>
          <a:p>
            <a:pPr marL="803275" lvl="1" indent="-346075">
              <a:spcBef>
                <a:spcPts val="1800"/>
              </a:spcBef>
              <a:buSzPct val="135000"/>
              <a:buBlip>
                <a:blip r:embed="rId3"/>
              </a:buBlip>
            </a:pPr>
            <a:r>
              <a:rPr lang="id-ID" b="1" dirty="0" smtClean="0"/>
              <a:t>Ada dua pilihan, yaitu Opsi ke-1 (2,1) atau Opsi ke-2 (1,2) -&gt; cara pemilihan??</a:t>
            </a:r>
            <a:endParaRPr lang="id-ID" b="1" dirty="0" smtClean="0"/>
          </a:p>
          <a:p>
            <a:pPr marL="346075" indent="-346075">
              <a:spcBef>
                <a:spcPts val="1800"/>
              </a:spcBef>
              <a:buSzPct val="135000"/>
              <a:buBlip>
                <a:blip r:embed="rId3"/>
              </a:buBlip>
            </a:pPr>
            <a:endParaRPr lang="en-US" sz="1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46075" indent="-346075">
              <a:spcBef>
                <a:spcPts val="1800"/>
              </a:spcBef>
              <a:buSzPct val="135000"/>
              <a:buBlip>
                <a:blip r:embed="rId3"/>
              </a:buBlip>
            </a:pPr>
            <a:endParaRPr lang="en-US" sz="16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3"/>
              </a:buBlip>
              <a:tabLst/>
              <a:defRPr/>
            </a:pPr>
            <a:endParaRPr kumimoji="0" lang="id-ID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07570" y="3389584"/>
          <a:ext cx="2963920" cy="170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980"/>
                <a:gridCol w="740980"/>
                <a:gridCol w="740980"/>
                <a:gridCol w="740980"/>
              </a:tblGrid>
              <a:tr h="42567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42567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42567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425670"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161CD-728B-4DC6-BFE6-919B2E414646}" type="datetime1">
              <a:rPr lang="en-US" smtClean="0"/>
              <a:t>2/23/2015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000" dirty="0" smtClean="0"/>
              <a:t>Misalkan </a:t>
            </a:r>
            <a:r>
              <a:rPr lang="it-IT" sz="2000" i="1" dirty="0" smtClean="0"/>
              <a:t>Agent</a:t>
            </a:r>
            <a:r>
              <a:rPr lang="it-IT" sz="2000" dirty="0" smtClean="0"/>
              <a:t> </a:t>
            </a:r>
            <a:r>
              <a:rPr lang="id-ID" sz="2000" dirty="0" smtClean="0"/>
              <a:t>memilih Opsi ke-1 yaitu berpindah ke </a:t>
            </a:r>
            <a:r>
              <a:rPr lang="it-IT" sz="2000" dirty="0" smtClean="0"/>
              <a:t>posisi </a:t>
            </a:r>
            <a:r>
              <a:rPr lang="it-IT" sz="2000" dirty="0" smtClean="0"/>
              <a:t>(2,1)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smtClean="0"/>
              <a:t>Percept </a:t>
            </a:r>
            <a:r>
              <a:rPr lang="it-IT" dirty="0" smtClean="0"/>
              <a:t>[</a:t>
            </a:r>
            <a:r>
              <a:rPr lang="it-IT" i="1" dirty="0" smtClean="0"/>
              <a:t>None, Breeze, None, None, None</a:t>
            </a:r>
            <a:r>
              <a:rPr lang="it-IT" dirty="0" smtClean="0"/>
              <a:t>]</a:t>
            </a:r>
            <a:r>
              <a:rPr lang="it-IT" i="1" dirty="0" smtClean="0"/>
              <a:t> </a:t>
            </a:r>
          </a:p>
          <a:p>
            <a:r>
              <a:rPr lang="it-IT" dirty="0" smtClean="0"/>
              <a:t>Ada </a:t>
            </a:r>
            <a:r>
              <a:rPr lang="it-IT" i="1" dirty="0" smtClean="0"/>
              <a:t>breeze, </a:t>
            </a:r>
            <a:r>
              <a:rPr lang="it-IT" dirty="0" smtClean="0"/>
              <a:t>tidak ada </a:t>
            </a:r>
            <a:r>
              <a:rPr lang="it-IT" i="1" dirty="0" smtClean="0"/>
              <a:t>stench</a:t>
            </a:r>
            <a:r>
              <a:rPr lang="it-IT" dirty="0" smtClean="0"/>
              <a:t>,</a:t>
            </a:r>
            <a:r>
              <a:rPr lang="it-IT" i="1" dirty="0" smtClean="0"/>
              <a:t> glitter, bump </a:t>
            </a:r>
            <a:r>
              <a:rPr lang="it-IT" dirty="0" smtClean="0"/>
              <a:t>dan </a:t>
            </a:r>
            <a:r>
              <a:rPr lang="it-IT" i="1" dirty="0" smtClean="0"/>
              <a:t>scream</a:t>
            </a:r>
            <a:endParaRPr lang="it-IT" dirty="0" smtClean="0"/>
          </a:p>
          <a:p>
            <a:r>
              <a:rPr lang="en-US" dirty="0" smtClean="0">
                <a:sym typeface="Symbol"/>
              </a:rPr>
              <a:t></a:t>
            </a:r>
            <a:r>
              <a:rPr lang="it-IT" dirty="0" smtClean="0"/>
              <a:t>S</a:t>
            </a:r>
            <a:r>
              <a:rPr lang="it-IT" baseline="-25000" dirty="0" smtClean="0"/>
              <a:t>2,1</a:t>
            </a:r>
            <a:r>
              <a:rPr lang="it-IT" i="1" dirty="0" smtClean="0"/>
              <a:t>,</a:t>
            </a:r>
            <a:r>
              <a:rPr lang="it-IT" dirty="0" smtClean="0"/>
              <a:t> B</a:t>
            </a:r>
            <a:r>
              <a:rPr lang="it-IT" baseline="-25000" dirty="0" smtClean="0"/>
              <a:t>2,1</a:t>
            </a:r>
            <a:r>
              <a:rPr lang="it-IT" i="1" dirty="0" smtClean="0"/>
              <a:t>, </a:t>
            </a:r>
            <a:r>
              <a:rPr lang="en-US" dirty="0" smtClean="0">
                <a:sym typeface="Symbol"/>
              </a:rPr>
              <a:t></a:t>
            </a:r>
            <a:r>
              <a:rPr lang="it-IT" dirty="0" smtClean="0"/>
              <a:t>G</a:t>
            </a:r>
            <a:r>
              <a:rPr lang="it-IT" baseline="-25000" dirty="0" smtClean="0"/>
              <a:t>2,1</a:t>
            </a:r>
            <a:r>
              <a:rPr lang="it-IT" i="1" dirty="0" smtClean="0"/>
              <a:t>, </a:t>
            </a:r>
            <a:r>
              <a:rPr lang="en-US" dirty="0" smtClean="0">
                <a:sym typeface="Symbol"/>
              </a:rPr>
              <a:t></a:t>
            </a:r>
            <a:r>
              <a:rPr lang="it-IT" dirty="0" smtClean="0"/>
              <a:t>M</a:t>
            </a:r>
            <a:r>
              <a:rPr lang="it-IT" baseline="-25000" dirty="0" smtClean="0"/>
              <a:t>2,1</a:t>
            </a:r>
            <a:r>
              <a:rPr lang="it-IT" i="1" dirty="0" smtClean="0"/>
              <a:t>, </a:t>
            </a:r>
            <a:r>
              <a:rPr lang="it-IT" dirty="0" smtClean="0"/>
              <a:t>dan </a:t>
            </a:r>
            <a:r>
              <a:rPr lang="en-US" dirty="0" smtClean="0">
                <a:sym typeface="Symbol"/>
              </a:rPr>
              <a:t></a:t>
            </a:r>
            <a:r>
              <a:rPr lang="it-IT" dirty="0" smtClean="0"/>
              <a:t>C</a:t>
            </a:r>
            <a:r>
              <a:rPr lang="it-IT" baseline="-25000" dirty="0" smtClean="0"/>
              <a:t>2,1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CA87A-C138-4B3B-AC7E-F437D26FDA9C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</a:t>
            </a:r>
            <a:r>
              <a:rPr lang="en-US" dirty="0" smtClean="0"/>
              <a:t> </a:t>
            </a:r>
            <a:r>
              <a:rPr lang="id-ID" dirty="0" smtClean="0"/>
              <a:t>inferensi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(2,1)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5"/>
            <a:ext cx="8326438" cy="432855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id-ID" b="1" i="1" dirty="0" smtClean="0"/>
              <a:t>Modus Ponens</a:t>
            </a:r>
            <a:r>
              <a:rPr lang="id-ID" dirty="0" smtClean="0"/>
              <a:t> untuk </a:t>
            </a:r>
            <a:r>
              <a:rPr lang="en-US" dirty="0" smtClean="0">
                <a:sym typeface="Symbol"/>
              </a:rPr>
              <a:t></a:t>
            </a:r>
            <a:r>
              <a:rPr lang="id-ID" dirty="0" smtClean="0"/>
              <a:t>S</a:t>
            </a:r>
            <a:r>
              <a:rPr lang="id-ID" baseline="-25000" dirty="0" smtClean="0"/>
              <a:t>2,1</a:t>
            </a:r>
            <a:r>
              <a:rPr lang="id-ID" dirty="0" smtClean="0"/>
              <a:t> dan R</a:t>
            </a:r>
            <a:r>
              <a:rPr lang="id-ID" baseline="-25000" dirty="0" smtClean="0"/>
              <a:t>2</a:t>
            </a:r>
            <a:endParaRPr lang="id-ID" dirty="0" smtClean="0"/>
          </a:p>
          <a:p>
            <a:pPr>
              <a:buNone/>
            </a:pPr>
            <a:r>
              <a:rPr lang="en-US" dirty="0" smtClean="0">
                <a:sym typeface="Symbol"/>
              </a:rPr>
              <a:t>	</a:t>
            </a:r>
            <a:r>
              <a:rPr lang="en-US" dirty="0" smtClean="0"/>
              <a:t>W1,1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W2,1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W2,2 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W3,1</a:t>
            </a:r>
            <a:endParaRPr lang="id-ID" dirty="0" smtClean="0"/>
          </a:p>
          <a:p>
            <a:r>
              <a:rPr lang="en-US" b="1" i="1" dirty="0" smtClean="0"/>
              <a:t>And-Elimination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id-ID" dirty="0" smtClean="0"/>
          </a:p>
          <a:p>
            <a:pPr>
              <a:buNone/>
            </a:pPr>
            <a:r>
              <a:rPr lang="en-US" dirty="0" smtClean="0">
                <a:sym typeface="Symbol"/>
              </a:rPr>
              <a:t>	</a:t>
            </a:r>
            <a:r>
              <a:rPr lang="en-US" dirty="0" smtClean="0"/>
              <a:t>W1,1   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W2,1  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W2,2    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W3,1</a:t>
            </a:r>
            <a:endParaRPr lang="id-ID" dirty="0" smtClean="0"/>
          </a:p>
          <a:p>
            <a:pPr lvl="0"/>
            <a:r>
              <a:rPr lang="en-US" b="1" i="1" dirty="0" smtClean="0"/>
              <a:t>Modus Ponens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B</a:t>
            </a:r>
            <a:r>
              <a:rPr lang="en-US" baseline="-25000" dirty="0" smtClean="0"/>
              <a:t>2,1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</a:t>
            </a:r>
            <a:r>
              <a:rPr lang="en-US" baseline="-25000" dirty="0" smtClean="0"/>
              <a:t>34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P1,1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P2,1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P2,2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P3,1</a:t>
            </a:r>
            <a:endParaRPr lang="id-ID" dirty="0" smtClean="0"/>
          </a:p>
          <a:p>
            <a:pPr lvl="0"/>
            <a:r>
              <a:rPr lang="en-US" b="1" i="1" dirty="0" smtClean="0"/>
              <a:t>Unit Resolution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</a:t>
            </a:r>
            <a:r>
              <a:rPr lang="en-US" baseline="-25000" dirty="0" smtClean="0"/>
              <a:t>1,1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</a:t>
            </a:r>
            <a:r>
              <a:rPr lang="en-US" baseline="-25000" dirty="0" smtClean="0"/>
              <a:t>2,1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P2,2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P3,1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A569C-AA61-4A34-AE8F-2B8B7FA11EE1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-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5125" y="3389586"/>
            <a:ext cx="8326438" cy="2743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id-ID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Hasil Inferensi</a:t>
            </a:r>
            <a:r>
              <a:rPr kumimoji="0" lang="id-ID" sz="16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pada environment rule</a:t>
            </a:r>
            <a:endParaRPr kumimoji="0" lang="id-ID" sz="16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803275" lvl="1" indent="-346075">
              <a:spcBef>
                <a:spcPts val="1800"/>
              </a:spcBef>
              <a:buSzPct val="135000"/>
              <a:buBlip>
                <a:blip r:embed="rId2"/>
              </a:buBlip>
            </a:pP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1,1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id-ID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lang="en-US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endParaRPr lang="id-ID" sz="1600" baseline="-30000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803275" lvl="1" indent="-346075">
              <a:spcBef>
                <a:spcPts val="1800"/>
              </a:spcBef>
              <a:buSzPct val="135000"/>
              <a:buBlip>
                <a:blip r:embed="rId2"/>
              </a:buBlip>
            </a:pPr>
            <a:r>
              <a:rPr lang="id-ID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id-ID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v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id-ID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lang="en-US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id-ID" sz="1600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   </a:t>
            </a:r>
            <a:r>
              <a:rPr lang="id-ID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Hasil unit-resolution dari fakta yang ada</a:t>
            </a:r>
            <a:endParaRPr lang="id-ID" sz="1600" baseline="-30000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346075" lvl="0" indent="-346075">
              <a:spcBef>
                <a:spcPts val="1800"/>
              </a:spcBef>
              <a:buSzPct val="135000"/>
              <a:buBlip>
                <a:blip r:embed="rId2"/>
              </a:buBlip>
            </a:pPr>
            <a:r>
              <a:rPr lang="id-ID" dirty="0" smtClean="0"/>
              <a:t>Jadi proses inferense pada </a:t>
            </a:r>
            <a:r>
              <a:rPr lang="id-ID" b="1" dirty="0" smtClean="0"/>
              <a:t>environment rule </a:t>
            </a:r>
            <a:r>
              <a:rPr lang="id-ID" dirty="0" smtClean="0"/>
              <a:t>tidak hanya menggunakan fakta hasil percept, tetapi juga menggunakan fakta yang telah dibangkitkan pada proses sebelumnya</a:t>
            </a:r>
          </a:p>
          <a:p>
            <a:pPr marL="346075" lvl="0" indent="-346075">
              <a:spcBef>
                <a:spcPts val="1800"/>
              </a:spcBef>
              <a:buSzPct val="135000"/>
              <a:buBlip>
                <a:blip r:embed="rId2"/>
              </a:buBlip>
            </a:pPr>
            <a:r>
              <a:rPr lang="id-ID" b="1" dirty="0" smtClean="0"/>
              <a:t>Apa langkah selanjutnya??</a:t>
            </a:r>
            <a:endParaRPr lang="id-ID" b="1" dirty="0" smtClean="0"/>
          </a:p>
          <a:p>
            <a:pPr marL="346075" indent="-346075">
              <a:spcBef>
                <a:spcPts val="1800"/>
              </a:spcBef>
              <a:buSzPct val="135000"/>
              <a:buBlip>
                <a:blip r:embed="rId2"/>
              </a:buBlip>
            </a:pPr>
            <a:endParaRPr lang="en-US" sz="1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46075" indent="-346075">
              <a:spcBef>
                <a:spcPts val="1800"/>
              </a:spcBef>
              <a:buSzPct val="135000"/>
              <a:buBlip>
                <a:blip r:embed="rId2"/>
              </a:buBlip>
            </a:pPr>
            <a:endParaRPr lang="en-US" sz="16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endParaRPr kumimoji="0" lang="id-ID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3375" y="3389586"/>
            <a:ext cx="20097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8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125" y="1403131"/>
            <a:ext cx="8691563" cy="16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55070-14A8-462B-B4F8-AFA3D22F6032}" type="datetime1">
              <a:rPr lang="en-US" smtClean="0"/>
              <a:t>2/23/2015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</a:t>
            </a:r>
            <a:r>
              <a:rPr lang="en-US" dirty="0" smtClean="0"/>
              <a:t> </a:t>
            </a:r>
            <a:r>
              <a:rPr lang="id-ID" dirty="0" smtClean="0"/>
              <a:t>inferensi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(2,1)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5"/>
            <a:ext cx="8326438" cy="4328551"/>
          </a:xfrm>
        </p:spPr>
        <p:txBody>
          <a:bodyPr>
            <a:normAutofit/>
          </a:bodyPr>
          <a:lstStyle/>
          <a:p>
            <a:pPr lvl="0"/>
            <a:r>
              <a:rPr lang="id-ID" b="1" dirty="0" smtClean="0"/>
              <a:t>Apa langkah </a:t>
            </a:r>
            <a:r>
              <a:rPr lang="id-ID" b="1" dirty="0" smtClean="0"/>
              <a:t>selanjutnya setelah inferensi di posisi (2,1)??</a:t>
            </a:r>
          </a:p>
          <a:p>
            <a:pPr lvl="0"/>
            <a:r>
              <a:rPr lang="id-ID" dirty="0" smtClean="0"/>
              <a:t>Agent memutuskan untuk kembali ke 1,1 dan melangkah ke posisi 1,2</a:t>
            </a:r>
            <a:endParaRPr lang="id-ID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8632" y="3752190"/>
          <a:ext cx="3862556" cy="2554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639"/>
                <a:gridCol w="965639"/>
                <a:gridCol w="965639"/>
                <a:gridCol w="965639"/>
              </a:tblGrid>
              <a:tr h="63850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3850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3850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PIT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38504"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PIT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90DDB-E39F-4823-9274-764B118B5550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/>
              <a:t>Agent memutuskan untuk kembali ke </a:t>
            </a:r>
            <a:r>
              <a:rPr lang="id-ID" sz="2000" dirty="0" smtClean="0"/>
              <a:t>posisi (1,1) </a:t>
            </a:r>
            <a:r>
              <a:rPr lang="id-ID" sz="2000" dirty="0" smtClean="0"/>
              <a:t>dan melangkah ke posisi </a:t>
            </a:r>
            <a:r>
              <a:rPr lang="id-ID" sz="2000" dirty="0" smtClean="0"/>
              <a:t>(1,2)</a:t>
            </a:r>
            <a:endParaRPr lang="id-ID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i="1" dirty="0" smtClean="0"/>
              <a:t>Percept </a:t>
            </a:r>
            <a:r>
              <a:rPr lang="fi-FI" dirty="0" smtClean="0"/>
              <a:t>[</a:t>
            </a:r>
            <a:r>
              <a:rPr lang="fi-FI" i="1" dirty="0" smtClean="0"/>
              <a:t>Stench, None, None, None, None</a:t>
            </a:r>
            <a:r>
              <a:rPr lang="fi-FI" dirty="0" smtClean="0"/>
              <a:t>]</a:t>
            </a:r>
            <a:r>
              <a:rPr lang="fi-FI" i="1" dirty="0" smtClean="0"/>
              <a:t> </a:t>
            </a:r>
          </a:p>
          <a:p>
            <a:r>
              <a:rPr lang="fi-FI" dirty="0" smtClean="0"/>
              <a:t>Ada </a:t>
            </a:r>
            <a:r>
              <a:rPr lang="fi-FI" i="1" dirty="0" smtClean="0"/>
              <a:t>stench, </a:t>
            </a:r>
            <a:r>
              <a:rPr lang="fi-FI" dirty="0" smtClean="0"/>
              <a:t>tidak ada </a:t>
            </a:r>
            <a:r>
              <a:rPr lang="fi-FI" i="1" dirty="0" smtClean="0"/>
              <a:t>breeze</a:t>
            </a:r>
            <a:r>
              <a:rPr lang="fi-FI" dirty="0" smtClean="0"/>
              <a:t>,</a:t>
            </a:r>
            <a:r>
              <a:rPr lang="fi-FI" i="1" dirty="0" smtClean="0"/>
              <a:t> glitter, bump </a:t>
            </a:r>
            <a:r>
              <a:rPr lang="fi-FI" dirty="0" smtClean="0"/>
              <a:t>dan</a:t>
            </a:r>
            <a:r>
              <a:rPr lang="fi-FI" i="1" dirty="0" smtClean="0"/>
              <a:t> scream</a:t>
            </a:r>
            <a:r>
              <a:rPr lang="fi-FI" dirty="0" smtClean="0"/>
              <a:t>.</a:t>
            </a:r>
          </a:p>
          <a:p>
            <a:r>
              <a:rPr lang="fi-FI" dirty="0" smtClean="0"/>
              <a:t>S</a:t>
            </a:r>
            <a:r>
              <a:rPr lang="fi-FI" baseline="-25000" dirty="0" smtClean="0"/>
              <a:t>1,2</a:t>
            </a:r>
            <a:r>
              <a:rPr lang="fi-FI" i="1" dirty="0" smtClean="0"/>
              <a:t>,</a:t>
            </a:r>
            <a:r>
              <a:rPr lang="fi-FI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fi-FI" dirty="0" smtClean="0"/>
              <a:t>B</a:t>
            </a:r>
            <a:r>
              <a:rPr lang="fi-FI" baseline="-25000" dirty="0" smtClean="0"/>
              <a:t>1,2</a:t>
            </a:r>
            <a:r>
              <a:rPr lang="fi-FI" i="1" dirty="0" smtClean="0"/>
              <a:t>, </a:t>
            </a:r>
            <a:r>
              <a:rPr lang="en-US" dirty="0" smtClean="0">
                <a:sym typeface="Symbol"/>
              </a:rPr>
              <a:t></a:t>
            </a:r>
            <a:r>
              <a:rPr lang="fi-FI" dirty="0" smtClean="0"/>
              <a:t>G</a:t>
            </a:r>
            <a:r>
              <a:rPr lang="fi-FI" baseline="-25000" dirty="0" smtClean="0"/>
              <a:t>1,2</a:t>
            </a:r>
            <a:r>
              <a:rPr lang="fi-FI" i="1" dirty="0" smtClean="0"/>
              <a:t>, </a:t>
            </a:r>
            <a:r>
              <a:rPr lang="en-US" dirty="0" smtClean="0">
                <a:sym typeface="Symbol"/>
              </a:rPr>
              <a:t></a:t>
            </a:r>
            <a:r>
              <a:rPr lang="fi-FI" dirty="0" smtClean="0"/>
              <a:t>M</a:t>
            </a:r>
            <a:r>
              <a:rPr lang="fi-FI" baseline="-25000" dirty="0" smtClean="0"/>
              <a:t>1,2</a:t>
            </a:r>
            <a:r>
              <a:rPr lang="fi-FI" i="1" dirty="0" smtClean="0"/>
              <a:t>, </a:t>
            </a:r>
            <a:r>
              <a:rPr lang="fi-FI" dirty="0" smtClean="0"/>
              <a:t>dan </a:t>
            </a:r>
            <a:r>
              <a:rPr lang="en-US" dirty="0" smtClean="0">
                <a:sym typeface="Symbol"/>
              </a:rPr>
              <a:t></a:t>
            </a:r>
            <a:r>
              <a:rPr lang="fi-FI" dirty="0" smtClean="0"/>
              <a:t>C</a:t>
            </a:r>
            <a:r>
              <a:rPr lang="fi-FI" baseline="-25000" dirty="0" smtClean="0"/>
              <a:t>1,2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1144" y="4020207"/>
          <a:ext cx="3484184" cy="2280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046"/>
                <a:gridCol w="871046"/>
                <a:gridCol w="871046"/>
                <a:gridCol w="871046"/>
              </a:tblGrid>
              <a:tr h="57007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7007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7007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PIT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70078"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PIT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9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9" y="4143374"/>
            <a:ext cx="3727873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E67B8-B2F0-4CAF-BA72-6A94BF156FBD}" type="datetime1">
              <a:rPr lang="en-US" smtClean="0"/>
              <a:t>2/23/2015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</a:t>
            </a:r>
            <a:r>
              <a:rPr lang="en-US" dirty="0" smtClean="0"/>
              <a:t> </a:t>
            </a:r>
            <a:r>
              <a:rPr lang="id-ID" dirty="0" smtClean="0"/>
              <a:t>inferensi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(1,2)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4664075" cy="4054844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id-ID" b="1" i="1" dirty="0" smtClean="0"/>
              <a:t>Modus Ponens</a:t>
            </a:r>
            <a:r>
              <a:rPr lang="id-ID" dirty="0" smtClean="0"/>
              <a:t> untuk S</a:t>
            </a:r>
            <a:r>
              <a:rPr lang="id-ID" baseline="-25000" dirty="0" smtClean="0"/>
              <a:t>1,2</a:t>
            </a:r>
            <a:r>
              <a:rPr lang="id-ID" dirty="0" smtClean="0"/>
              <a:t> dan R</a:t>
            </a:r>
            <a:r>
              <a:rPr lang="id-ID" baseline="-25000" dirty="0" smtClean="0"/>
              <a:t>4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W1,3 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 W1,2 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 W2,2 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 W1,1</a:t>
            </a:r>
            <a:endParaRPr lang="id-ID" dirty="0" smtClean="0"/>
          </a:p>
          <a:p>
            <a:pPr lvl="0"/>
            <a:r>
              <a:rPr lang="en-US" b="1" i="1" dirty="0" smtClean="0"/>
              <a:t>Unit Resolution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</a:t>
            </a:r>
            <a:r>
              <a:rPr lang="en-US" baseline="-25000" dirty="0" smtClean="0"/>
              <a:t>1,1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W1,3 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 W1,2 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 W2,2</a:t>
            </a:r>
            <a:endParaRPr lang="id-ID" dirty="0" smtClean="0"/>
          </a:p>
          <a:p>
            <a:pPr lvl="0"/>
            <a:r>
              <a:rPr lang="en-US" b="1" i="1" dirty="0" smtClean="0"/>
              <a:t>Unit Resolution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</a:t>
            </a:r>
            <a:r>
              <a:rPr lang="en-US" baseline="-25000" dirty="0" smtClean="0"/>
              <a:t>2,2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W1,3 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 W1,2</a:t>
            </a:r>
            <a:endParaRPr lang="id-ID" dirty="0" smtClean="0"/>
          </a:p>
          <a:p>
            <a:pPr lvl="0"/>
            <a:r>
              <a:rPr lang="en-US" b="1" i="1" dirty="0" smtClean="0"/>
              <a:t>Unit Resolution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W</a:t>
            </a:r>
            <a:r>
              <a:rPr lang="en-US" baseline="-25000" dirty="0" smtClean="0"/>
              <a:t>1,2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W1,3</a:t>
            </a:r>
            <a:endParaRPr lang="id-ID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id-ID" b="1" dirty="0" smtClean="0"/>
              <a:t>-&gt; Proses inferensi juga menemukan bahwa pada posisi 2,2 tidak ada pit -&gt; menghilangkan fakta P2,2</a:t>
            </a:r>
            <a:endParaRPr lang="id-ID" b="1" dirty="0" smtClean="0"/>
          </a:p>
          <a:p>
            <a:pPr>
              <a:buNone/>
            </a:pPr>
            <a:r>
              <a:rPr lang="id-ID" b="1" dirty="0" smtClean="0"/>
              <a:t>Apa langkah selanjutnya??</a:t>
            </a:r>
            <a:endParaRPr lang="id-ID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977656"/>
            <a:ext cx="3727873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07379" y="3866781"/>
          <a:ext cx="3484184" cy="2280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046"/>
                <a:gridCol w="871046"/>
                <a:gridCol w="871046"/>
                <a:gridCol w="871046"/>
              </a:tblGrid>
              <a:tr h="57007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7007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7007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70078"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PIT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A521B-D028-44C8-932E-1615FA8E064E}" type="datetime1">
              <a:rPr lang="en-US" smtClean="0"/>
              <a:t>2/23/2015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495DC660-7FBC-438E-89C1-A3186A270EC8}" type="datetime1">
              <a:rPr lang="en-US" smtClean="0"/>
              <a:t>2/23/2015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Resume of Proportional Logic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In KBS L</a:t>
            </a:r>
            <a:r>
              <a:rPr lang="en-US" dirty="0" err="1" smtClean="0"/>
              <a:t>ogical</a:t>
            </a:r>
            <a:r>
              <a:rPr lang="en-US" dirty="0" smtClean="0"/>
              <a:t> </a:t>
            </a:r>
            <a:r>
              <a:rPr lang="en-US" dirty="0" smtClean="0"/>
              <a:t>agents apply </a:t>
            </a:r>
            <a:r>
              <a:rPr lang="en-US" dirty="0" smtClean="0">
                <a:solidFill>
                  <a:schemeClr val="accent2"/>
                </a:solidFill>
              </a:rPr>
              <a:t>inference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chemeClr val="accent2"/>
                </a:solidFill>
              </a:rPr>
              <a:t>knowledge base</a:t>
            </a:r>
            <a:r>
              <a:rPr lang="en-US" dirty="0" smtClean="0"/>
              <a:t> to derive new information and make decisions
</a:t>
            </a:r>
            <a:r>
              <a:rPr lang="en-US" dirty="0" err="1" smtClean="0"/>
              <a:t>Wumpus</a:t>
            </a:r>
            <a:r>
              <a:rPr lang="en-US" dirty="0" smtClean="0"/>
              <a:t> world requires the ability to represent partial and negated information, reason by cases, etc.
Propositional logic lacks expressive power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J"/>
            </a:pPr>
            <a:r>
              <a:rPr lang="en-US" dirty="0" smtClean="0"/>
              <a:t>Propositional </a:t>
            </a:r>
            <a:r>
              <a:rPr lang="en-US" dirty="0" smtClean="0"/>
              <a:t>logic is </a:t>
            </a:r>
            <a:r>
              <a:rPr lang="en-US" dirty="0" smtClean="0">
                <a:solidFill>
                  <a:srgbClr val="FF0000"/>
                </a:solidFill>
              </a:rPr>
              <a:t>declarative</a:t>
            </a:r>
            <a:endParaRPr lang="id-ID" dirty="0" smtClean="0"/>
          </a:p>
          <a:p>
            <a:pPr>
              <a:buFont typeface="Wingdings" pitchFamily="2" charset="2"/>
              <a:buChar char="J"/>
            </a:pPr>
            <a:r>
              <a:rPr lang="en-US" dirty="0" smtClean="0"/>
              <a:t>Propositional </a:t>
            </a:r>
            <a:r>
              <a:rPr lang="en-US" dirty="0" smtClean="0"/>
              <a:t>logic </a:t>
            </a:r>
            <a:r>
              <a:rPr lang="en-US" dirty="0" smtClean="0"/>
              <a:t>allows partial/disjunctive/negated information</a:t>
            </a:r>
            <a:r>
              <a:rPr lang="id-ID" dirty="0" smtClean="0"/>
              <a:t> </a:t>
            </a:r>
            <a:r>
              <a:rPr lang="en-US" dirty="0" smtClean="0"/>
              <a:t>(unlike </a:t>
            </a:r>
            <a:r>
              <a:rPr lang="en-US" dirty="0" smtClean="0"/>
              <a:t>most data structures and </a:t>
            </a:r>
            <a:r>
              <a:rPr lang="en-US" dirty="0" smtClean="0"/>
              <a:t>databases)</a:t>
            </a:r>
            <a:endParaRPr lang="id-ID" dirty="0" smtClean="0"/>
          </a:p>
          <a:p>
            <a:pPr>
              <a:buFont typeface="Wingdings" pitchFamily="2" charset="2"/>
              <a:buChar char="J"/>
            </a:pPr>
            <a:r>
              <a:rPr lang="en-US" dirty="0" smtClean="0"/>
              <a:t>Propositional </a:t>
            </a:r>
            <a:r>
              <a:rPr lang="en-US" dirty="0" smtClean="0"/>
              <a:t>logic is </a:t>
            </a:r>
            <a:r>
              <a:rPr lang="en-US" dirty="0" smtClean="0">
                <a:solidFill>
                  <a:srgbClr val="FF0000"/>
                </a:solidFill>
              </a:rPr>
              <a:t>compositional</a:t>
            </a:r>
            <a:r>
              <a:rPr lang="en-US" dirty="0" smtClean="0"/>
              <a:t>:</a:t>
            </a:r>
            <a:endParaRPr lang="id-ID" dirty="0" smtClean="0"/>
          </a:p>
          <a:p>
            <a:pPr lvl="1">
              <a:buNone/>
            </a:pPr>
            <a:r>
              <a:rPr lang="id-ID" dirty="0" smtClean="0"/>
              <a:t>- </a:t>
            </a:r>
            <a:r>
              <a:rPr lang="en-US" dirty="0" smtClean="0"/>
              <a:t>meaning </a:t>
            </a:r>
            <a:r>
              <a:rPr lang="en-US" dirty="0" smtClean="0"/>
              <a:t>of </a:t>
            </a:r>
            <a:r>
              <a:rPr lang="en-US" i="1" dirty="0" smtClean="0"/>
              <a:t>B</a:t>
            </a:r>
            <a:r>
              <a:rPr lang="en-US" i="1" baseline="-25000" dirty="0" smtClean="0"/>
              <a:t>1,1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i="1" dirty="0" smtClean="0"/>
              <a:t>P</a:t>
            </a:r>
            <a:r>
              <a:rPr lang="en-US" i="1" baseline="-25000" dirty="0" smtClean="0"/>
              <a:t>1,2</a:t>
            </a:r>
            <a:r>
              <a:rPr lang="en-US" dirty="0" smtClean="0"/>
              <a:t> is derived from meaning of </a:t>
            </a:r>
            <a:r>
              <a:rPr lang="en-US" i="1" dirty="0" smtClean="0"/>
              <a:t>B</a:t>
            </a:r>
            <a:r>
              <a:rPr lang="en-US" i="1" baseline="-25000" dirty="0" smtClean="0"/>
              <a:t>1,1</a:t>
            </a:r>
            <a:r>
              <a:rPr lang="en-US" dirty="0" smtClean="0"/>
              <a:t> and of </a:t>
            </a:r>
            <a:r>
              <a:rPr lang="en-US" i="1" dirty="0" smtClean="0"/>
              <a:t>P</a:t>
            </a:r>
            <a:r>
              <a:rPr lang="en-US" i="1" baseline="-25000" dirty="0" smtClean="0"/>
              <a:t>1,2</a:t>
            </a:r>
            <a:endParaRPr lang="id-ID" dirty="0" smtClean="0"/>
          </a:p>
          <a:p>
            <a:pPr>
              <a:buFont typeface="Wingdings" pitchFamily="2" charset="2"/>
              <a:buChar char="J"/>
            </a:pPr>
            <a:r>
              <a:rPr lang="en-US" dirty="0" smtClean="0"/>
              <a:t>Meaning </a:t>
            </a:r>
            <a:r>
              <a:rPr lang="en-US" dirty="0" smtClean="0"/>
              <a:t>in propositional logic is </a:t>
            </a:r>
            <a:r>
              <a:rPr lang="en-US" dirty="0" smtClean="0">
                <a:solidFill>
                  <a:srgbClr val="FF0000"/>
                </a:solidFill>
              </a:rPr>
              <a:t>context-independent</a:t>
            </a:r>
            <a:endParaRPr lang="id-ID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id-ID" dirty="0" smtClean="0"/>
              <a:t>-</a:t>
            </a:r>
            <a:r>
              <a:rPr lang="en-US" dirty="0" smtClean="0"/>
              <a:t>(</a:t>
            </a:r>
            <a:r>
              <a:rPr lang="en-US" dirty="0" smtClean="0"/>
              <a:t>unlike natural language, where meaning depends on context)</a:t>
            </a:r>
          </a:p>
          <a:p>
            <a:pPr>
              <a:buFont typeface="Wingdings" pitchFamily="2" charset="2"/>
              <a:buChar char="J"/>
            </a:pPr>
            <a:endParaRPr lang="id-ID" dirty="0" smtClean="0"/>
          </a:p>
          <a:p>
            <a:pPr>
              <a:buFont typeface="Wingdings" pitchFamily="2" charset="2"/>
              <a:buChar char="J"/>
            </a:pPr>
            <a:endParaRPr lang="id-ID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 </a:t>
            </a:r>
            <a:r>
              <a:rPr lang="en-US" dirty="0" smtClean="0"/>
              <a:t>Propositional logic has very limited expressive </a:t>
            </a:r>
            <a:r>
              <a:rPr lang="en-US" dirty="0" smtClean="0"/>
              <a:t>power</a:t>
            </a:r>
            <a:r>
              <a:rPr lang="id-ID" dirty="0" smtClean="0"/>
              <a:t> </a:t>
            </a:r>
            <a:r>
              <a:rPr lang="en-US" dirty="0" smtClean="0"/>
              <a:t>(unlike </a:t>
            </a:r>
            <a:r>
              <a:rPr lang="en-US" dirty="0" smtClean="0"/>
              <a:t>natural language)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E.g., cannot say "pits cause breezes in adjacent squares“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except by writing one sentence for each square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2E480F18-5CDC-43E4-93D6-67BE79468BA3}" type="datetime1">
              <a:rPr lang="en-US" smtClean="0"/>
              <a:t>2/23/2015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Pros and cons of propositional logic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Propositional Logic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Logic</a:t>
            </a:r>
            <a:r>
              <a:rPr lang="en-US" dirty="0" smtClean="0"/>
              <a:t> yang paling </a:t>
            </a:r>
            <a:r>
              <a:rPr lang="en-US" dirty="0" err="1" smtClean="0"/>
              <a:t>sederhana</a:t>
            </a:r>
            <a:endParaRPr lang="en-US" dirty="0" smtClean="0"/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endParaRPr lang="en-US" dirty="0" smtClean="0"/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i="1" dirty="0" smtClean="0"/>
              <a:t>reasoning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i="1" dirty="0" smtClean="0"/>
              <a:t>searching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24062-0E94-4AB9-8043-EB4972AFC43B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First-order logic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Whereas propositional logic assumes the world contains </a:t>
            </a:r>
            <a:r>
              <a:rPr lang="en-US" dirty="0">
                <a:solidFill>
                  <a:srgbClr val="FF0000"/>
                </a:solidFill>
              </a:rPr>
              <a:t>facts</a:t>
            </a:r>
            <a:r>
              <a:rPr lang="en-US" dirty="0"/>
              <a:t>,</a:t>
            </a:r>
          </a:p>
          <a:p>
            <a:pPr lvl="0"/>
            <a:r>
              <a:rPr lang="en-US" dirty="0"/>
              <a:t>first-order logic (like natural language) assumes the world </a:t>
            </a:r>
            <a:r>
              <a:rPr lang="en-US" dirty="0" smtClean="0"/>
              <a:t>contains</a:t>
            </a:r>
            <a:r>
              <a:rPr lang="id-ID" dirty="0" smtClean="0"/>
              <a:t>:</a:t>
            </a:r>
          </a:p>
          <a:p>
            <a:pPr lvl="1"/>
            <a:r>
              <a:rPr lang="en-US" b="1" dirty="0" smtClean="0"/>
              <a:t>Objects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individual (</a:t>
            </a:r>
            <a:r>
              <a:rPr lang="en-US" i="1" dirty="0" smtClean="0"/>
              <a:t>people, houses, colors</a:t>
            </a:r>
            <a:r>
              <a:rPr lang="en-US" dirty="0" smtClean="0"/>
              <a:t>, …)</a:t>
            </a:r>
            <a:endParaRPr lang="id-ID" dirty="0" smtClean="0"/>
          </a:p>
          <a:p>
            <a:pPr lvl="1"/>
            <a:r>
              <a:rPr lang="en-US" b="1" dirty="0" smtClean="0"/>
              <a:t>Properties: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membedakannya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object yang lain (</a:t>
            </a:r>
            <a:r>
              <a:rPr lang="en-US" i="1" dirty="0" smtClean="0"/>
              <a:t>red, circle</a:t>
            </a:r>
            <a:r>
              <a:rPr lang="en-US" dirty="0" smtClean="0"/>
              <a:t>, …)</a:t>
            </a:r>
            <a:endParaRPr lang="id-ID" dirty="0" smtClean="0"/>
          </a:p>
          <a:p>
            <a:pPr lvl="1"/>
            <a:r>
              <a:rPr lang="en-US" b="1" dirty="0" smtClean="0"/>
              <a:t>Relations: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object (</a:t>
            </a:r>
            <a:r>
              <a:rPr lang="en-US" i="1" dirty="0" smtClean="0"/>
              <a:t>brother of, bigger than, part of</a:t>
            </a:r>
            <a:r>
              <a:rPr lang="en-US" dirty="0" smtClean="0"/>
              <a:t>, ...)</a:t>
            </a:r>
            <a:endParaRPr lang="id-ID" dirty="0" smtClean="0"/>
          </a:p>
          <a:p>
            <a:pPr lvl="1"/>
            <a:r>
              <a:rPr lang="en-US" b="1" dirty="0" smtClean="0"/>
              <a:t>Functions: </a:t>
            </a:r>
            <a:r>
              <a:rPr lang="en-US" dirty="0" smtClean="0"/>
              <a:t>relation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(</a:t>
            </a:r>
            <a:r>
              <a:rPr lang="en-US" i="1" dirty="0" smtClean="0"/>
              <a:t>father of, best friend</a:t>
            </a:r>
            <a:r>
              <a:rPr lang="en-US" dirty="0" smtClean="0"/>
              <a:t>, </a:t>
            </a:r>
            <a:r>
              <a:rPr lang="en-US" dirty="0" smtClean="0"/>
              <a:t>…)</a:t>
            </a:r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22A521-03A6-4FDE-A8DD-72EE9B9369D6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Proportional Logic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id-ID" dirty="0" smtClean="0"/>
              <a:t>First-Order-Logic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72C3B76A-50CD-4430-9236-2C8017B0905B}" type="datetime1">
              <a:rPr lang="en-US" smtClean="0"/>
              <a:t>2/23/2015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"/>
          <p:cNvPicPr>
            <a:picLocks noGrp="1" noChangeAspect="1" noChangeArrowheads="1"/>
          </p:cNvPicPr>
          <p:nvPr>
            <p:ph sz="quarter" idx="2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88" y="3019430"/>
            <a:ext cx="4044950" cy="263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Grp="1" noChangeAspect="1" noChangeArrowheads="1"/>
          </p:cNvPicPr>
          <p:nvPr>
            <p:ph sz="quarter" idx="2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02259" y="2659062"/>
            <a:ext cx="3846629" cy="353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Atomic</a:t>
            </a:r>
            <a:r>
              <a:rPr lang="en-US" dirty="0" smtClean="0"/>
              <a:t> </a:t>
            </a:r>
            <a:r>
              <a:rPr lang="en-US" i="1" dirty="0" smtClean="0"/>
              <a:t>sentences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Atomic sentence d</a:t>
            </a:r>
            <a:r>
              <a:rPr lang="en-US" dirty="0" err="1" smtClean="0"/>
              <a:t>ibentuk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id-ID" dirty="0" smtClean="0"/>
              <a:t>:</a:t>
            </a:r>
          </a:p>
          <a:p>
            <a:pPr lvl="1"/>
            <a:r>
              <a:rPr lang="en-US" i="1" dirty="0" smtClean="0"/>
              <a:t>Predicate</a:t>
            </a:r>
            <a:r>
              <a:rPr lang="en-US" dirty="0" smtClean="0"/>
              <a:t>(</a:t>
            </a:r>
            <a:r>
              <a:rPr lang="en-US" i="1" dirty="0" smtClean="0"/>
              <a:t>Term</a:t>
            </a:r>
            <a:r>
              <a:rPr lang="en-US" dirty="0" smtClean="0"/>
              <a:t>, ...)</a:t>
            </a:r>
            <a:r>
              <a:rPr lang="en-US" i="1" dirty="0" smtClean="0"/>
              <a:t> </a:t>
            </a:r>
            <a:r>
              <a:rPr lang="en-US" i="1" dirty="0" err="1" smtClean="0"/>
              <a:t>atau</a:t>
            </a:r>
            <a:r>
              <a:rPr lang="en-US" i="1" dirty="0" smtClean="0"/>
              <a:t> Term</a:t>
            </a:r>
            <a:r>
              <a:rPr lang="en-US" dirty="0" smtClean="0"/>
              <a:t> = </a:t>
            </a:r>
            <a:r>
              <a:rPr lang="en-US" i="1" dirty="0" smtClean="0"/>
              <a:t>Term</a:t>
            </a:r>
            <a:endParaRPr lang="id-ID" i="1" dirty="0" smtClean="0"/>
          </a:p>
          <a:p>
            <a:pPr lvl="1"/>
            <a:r>
              <a:rPr lang="en-US" dirty="0" smtClean="0"/>
              <a:t>Term =</a:t>
            </a:r>
            <a:r>
              <a:rPr lang="en-US" dirty="0" smtClean="0"/>
              <a:t>	</a:t>
            </a:r>
            <a:r>
              <a:rPr lang="en-US" i="1" dirty="0" smtClean="0"/>
              <a:t>function </a:t>
            </a:r>
            <a:r>
              <a:rPr lang="en-US" dirty="0" smtClean="0"/>
              <a:t>(</a:t>
            </a:r>
            <a:r>
              <a:rPr lang="en-US" i="1" dirty="0" smtClean="0"/>
              <a:t>term</a:t>
            </a:r>
            <a:r>
              <a:rPr lang="en-US" i="1" baseline="-25000" dirty="0" smtClean="0"/>
              <a:t>1</a:t>
            </a:r>
            <a:r>
              <a:rPr lang="en-US" dirty="0" smtClean="0"/>
              <a:t>,...,</a:t>
            </a:r>
            <a:r>
              <a:rPr lang="en-US" i="1" dirty="0" err="1" smtClean="0"/>
              <a:t>term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constant</a:t>
            </a:r>
            <a:r>
              <a:rPr lang="en-US" dirty="0" smtClean="0"/>
              <a:t> or </a:t>
            </a:r>
            <a:r>
              <a:rPr lang="en-US" i="1" dirty="0" smtClean="0"/>
              <a:t>variable</a:t>
            </a:r>
            <a:r>
              <a:rPr lang="en-US" dirty="0" smtClean="0"/>
              <a:t> </a:t>
            </a:r>
          </a:p>
          <a:p>
            <a:r>
              <a:rPr lang="id-ID" dirty="0" smtClean="0"/>
              <a:t>Contoh:</a:t>
            </a:r>
            <a:endParaRPr lang="en-US" dirty="0" smtClean="0"/>
          </a:p>
          <a:p>
            <a:pPr lvl="1"/>
            <a:r>
              <a:rPr lang="id-ID" i="1" dirty="0" smtClean="0"/>
              <a:t>Sepatu</a:t>
            </a:r>
            <a:r>
              <a:rPr lang="id-ID" dirty="0" smtClean="0"/>
              <a:t>(</a:t>
            </a:r>
            <a:r>
              <a:rPr lang="id-ID" i="1" dirty="0" smtClean="0"/>
              <a:t>Budi</a:t>
            </a:r>
            <a:r>
              <a:rPr lang="id-ID" dirty="0" smtClean="0"/>
              <a:t>)</a:t>
            </a:r>
            <a:endParaRPr lang="en-US" dirty="0" smtClean="0"/>
          </a:p>
          <a:p>
            <a:pPr lvl="1"/>
            <a:r>
              <a:rPr lang="id-ID" i="1" dirty="0" smtClean="0"/>
              <a:t>Saudara</a:t>
            </a:r>
            <a:r>
              <a:rPr lang="id-ID" dirty="0" smtClean="0"/>
              <a:t>(</a:t>
            </a:r>
            <a:r>
              <a:rPr lang="id-ID" i="1" dirty="0" smtClean="0"/>
              <a:t>Andi</a:t>
            </a:r>
            <a:r>
              <a:rPr lang="id-ID" dirty="0" smtClean="0"/>
              <a:t>,</a:t>
            </a:r>
            <a:r>
              <a:rPr lang="id-ID" i="1" dirty="0" smtClean="0"/>
              <a:t>Budi</a:t>
            </a:r>
            <a:r>
              <a:rPr lang="id-ID" dirty="0" smtClean="0"/>
              <a:t>)</a:t>
            </a:r>
            <a:endParaRPr lang="en-US" dirty="0" smtClean="0"/>
          </a:p>
          <a:p>
            <a:pPr lvl="1"/>
            <a:r>
              <a:rPr lang="id-ID" i="1" dirty="0" smtClean="0"/>
              <a:t>Memberi</a:t>
            </a:r>
            <a:r>
              <a:rPr lang="id-ID" dirty="0" smtClean="0"/>
              <a:t>(</a:t>
            </a:r>
            <a:r>
              <a:rPr lang="id-ID" i="1" dirty="0" smtClean="0"/>
              <a:t>Andi</a:t>
            </a:r>
            <a:r>
              <a:rPr lang="id-ID" dirty="0" smtClean="0"/>
              <a:t>,</a:t>
            </a:r>
            <a:r>
              <a:rPr lang="id-ID" i="1" dirty="0" smtClean="0"/>
              <a:t>Budi</a:t>
            </a:r>
            <a:r>
              <a:rPr lang="id-ID" dirty="0" smtClean="0"/>
              <a:t>,</a:t>
            </a:r>
            <a:r>
              <a:rPr lang="id-ID" i="1" dirty="0" smtClean="0"/>
              <a:t>KueCoklat</a:t>
            </a:r>
            <a:r>
              <a:rPr lang="id-ID" dirty="0" smtClean="0"/>
              <a:t>)</a:t>
            </a:r>
            <a:endParaRPr lang="en-US" dirty="0" smtClean="0"/>
          </a:p>
          <a:p>
            <a:pPr lvl="1"/>
            <a:r>
              <a:rPr lang="id-ID" i="1" dirty="0" smtClean="0"/>
              <a:t>Saudara</a:t>
            </a:r>
            <a:r>
              <a:rPr lang="id-ID" dirty="0" smtClean="0"/>
              <a:t>(</a:t>
            </a:r>
            <a:r>
              <a:rPr lang="id-ID" i="1" dirty="0" smtClean="0"/>
              <a:t>Andi</a:t>
            </a:r>
            <a:r>
              <a:rPr lang="id-ID" dirty="0" smtClean="0"/>
              <a:t>) = </a:t>
            </a:r>
            <a:r>
              <a:rPr lang="id-ID" i="1" dirty="0" smtClean="0"/>
              <a:t>Budi</a:t>
            </a:r>
            <a:r>
              <a:rPr lang="id-ID" dirty="0" smtClean="0"/>
              <a:t>, dan sebagainya.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7B23F2-D6D6-4AD8-ACB4-A621D3C12F6E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Complex sentences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Complex </a:t>
            </a:r>
            <a:r>
              <a:rPr lang="en-US" dirty="0" smtClean="0"/>
              <a:t>Sentence </a:t>
            </a:r>
            <a:r>
              <a:rPr lang="id-ID" dirty="0" smtClean="0"/>
              <a:t>dibangun dari atomic sentence </a:t>
            </a:r>
            <a:r>
              <a:rPr lang="en-US" dirty="0" smtClean="0"/>
              <a:t>yang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connective</a:t>
            </a:r>
            <a:endParaRPr lang="id-ID" i="1" dirty="0" smtClean="0"/>
          </a:p>
          <a:p>
            <a:pPr lvl="1"/>
            <a:r>
              <a:rPr lang="en-US" dirty="0" smtClean="0">
                <a:sym typeface="Symbol" pitchFamily="18" charset="2"/>
              </a:rPr>
              <a:t>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i="1" dirty="0" smtClean="0"/>
              <a:t>S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i="1" baseline="-25000" dirty="0" smtClean="0"/>
              <a:t>1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i="1" dirty="0" smtClean="0"/>
              <a:t>S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 pitchFamily="18" charset="2"/>
              </a:rPr>
              <a:t> </a:t>
            </a:r>
            <a:r>
              <a:rPr lang="en-US" i="1" dirty="0" smtClean="0"/>
              <a:t>S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 pitchFamily="18" charset="2"/>
              </a:rPr>
              <a:t></a:t>
            </a:r>
            <a:r>
              <a:rPr lang="en-US" baseline="-25000" dirty="0" smtClean="0"/>
              <a:t> </a:t>
            </a:r>
            <a:r>
              <a:rPr lang="en-US" i="1" dirty="0" smtClean="0"/>
              <a:t>S</a:t>
            </a:r>
            <a:r>
              <a:rPr lang="en-US" i="1" baseline="-25000" dirty="0" smtClean="0"/>
              <a:t>2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id-ID" i="1" dirty="0" smtClean="0"/>
              <a:t>Saudara</a:t>
            </a:r>
            <a:r>
              <a:rPr lang="id-ID" dirty="0" smtClean="0"/>
              <a:t>(</a:t>
            </a:r>
            <a:r>
              <a:rPr lang="id-ID" i="1" dirty="0" smtClean="0"/>
              <a:t>Andi</a:t>
            </a:r>
            <a:r>
              <a:rPr lang="id-ID" dirty="0" smtClean="0"/>
              <a:t>,</a:t>
            </a:r>
            <a:r>
              <a:rPr lang="id-ID" i="1" dirty="0" smtClean="0"/>
              <a:t>Budi</a:t>
            </a:r>
            <a:r>
              <a:rPr lang="id-ID" dirty="0" smtClean="0"/>
              <a:t>)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id-ID" i="1" dirty="0" smtClean="0"/>
              <a:t>emberi</a:t>
            </a:r>
            <a:r>
              <a:rPr lang="id-ID" dirty="0" smtClean="0"/>
              <a:t>(</a:t>
            </a:r>
            <a:r>
              <a:rPr lang="id-ID" i="1" dirty="0" smtClean="0"/>
              <a:t>Andi</a:t>
            </a:r>
            <a:r>
              <a:rPr lang="id-ID" dirty="0" smtClean="0"/>
              <a:t>,</a:t>
            </a:r>
            <a:r>
              <a:rPr lang="id-ID" i="1" dirty="0" smtClean="0"/>
              <a:t>Budi</a:t>
            </a:r>
            <a:r>
              <a:rPr lang="id-ID" dirty="0" smtClean="0"/>
              <a:t>,</a:t>
            </a:r>
            <a:r>
              <a:rPr lang="id-ID" i="1" dirty="0" smtClean="0"/>
              <a:t>Kue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7F985A-71E0-498E-B224-08ED0A2163AD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in first-order logic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Sentences are true with respect to a </a:t>
            </a:r>
            <a:r>
              <a:rPr lang="en-US" sz="2000" dirty="0">
                <a:solidFill>
                  <a:schemeClr val="accent2"/>
                </a:solidFill>
              </a:rPr>
              <a:t>model</a:t>
            </a:r>
            <a:r>
              <a:rPr lang="en-US" sz="2000" dirty="0"/>
              <a:t> and an </a:t>
            </a:r>
            <a:r>
              <a:rPr lang="en-US" sz="2000" dirty="0">
                <a:solidFill>
                  <a:schemeClr val="accent2"/>
                </a:solidFill>
              </a:rPr>
              <a:t>interpretation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Model </a:t>
            </a:r>
            <a:r>
              <a:rPr lang="en-US" sz="2000" dirty="0"/>
              <a:t>contains objects (</a:t>
            </a:r>
            <a:r>
              <a:rPr lang="en-US" sz="2000" dirty="0">
                <a:solidFill>
                  <a:schemeClr val="accent2"/>
                </a:solidFill>
              </a:rPr>
              <a:t>domain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elements</a:t>
            </a:r>
            <a:r>
              <a:rPr lang="en-US" sz="2000" dirty="0"/>
              <a:t>) and relations among them
</a:t>
            </a:r>
            <a:r>
              <a:rPr lang="en-US" sz="2000" dirty="0" smtClean="0"/>
              <a:t>Interpretation </a:t>
            </a:r>
            <a:r>
              <a:rPr lang="en-US" sz="2000" dirty="0"/>
              <a:t>specifies referents for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constant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symbols</a:t>
            </a:r>
            <a:r>
              <a:rPr lang="en-US" sz="1800" dirty="0"/>
              <a:t> 	</a:t>
            </a:r>
            <a:r>
              <a:rPr lang="en-US" sz="1800" dirty="0">
                <a:cs typeface="Arial" charset="0"/>
              </a:rPr>
              <a:t>→</a:t>
            </a:r>
            <a:r>
              <a:rPr lang="en-US" sz="1800" dirty="0"/>
              <a:t> 	</a:t>
            </a:r>
            <a:r>
              <a:rPr lang="en-US" sz="1800" dirty="0">
                <a:solidFill>
                  <a:schemeClr val="accent2"/>
                </a:solidFill>
              </a:rPr>
              <a:t>objects</a:t>
            </a:r>
            <a:r>
              <a:rPr lang="en-US" sz="18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predicate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symbols</a:t>
            </a:r>
            <a:r>
              <a:rPr lang="en-US" sz="1800" dirty="0"/>
              <a:t> 	</a:t>
            </a:r>
            <a:r>
              <a:rPr lang="en-US" sz="1800" dirty="0">
                <a:cs typeface="Arial" charset="0"/>
              </a:rPr>
              <a:t>→</a:t>
            </a:r>
            <a:r>
              <a:rPr lang="en-US" sz="1800" dirty="0"/>
              <a:t> 	</a:t>
            </a:r>
            <a:r>
              <a:rPr lang="en-US" sz="1800" dirty="0">
                <a:solidFill>
                  <a:schemeClr val="accent2"/>
                </a:solidFill>
              </a:rPr>
              <a:t>relations</a:t>
            </a:r>
            <a:r>
              <a:rPr lang="en-US" sz="18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function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symbols</a:t>
            </a:r>
            <a:r>
              <a:rPr lang="en-US" sz="1800" dirty="0"/>
              <a:t> 	</a:t>
            </a:r>
            <a:r>
              <a:rPr lang="en-US" sz="1800" dirty="0">
                <a:cs typeface="Arial" charset="0"/>
              </a:rPr>
              <a:t>→	</a:t>
            </a:r>
            <a:r>
              <a:rPr lang="en-US" sz="1800" dirty="0">
                <a:solidFill>
                  <a:schemeClr val="accent2"/>
                </a:solidFill>
              </a:rPr>
              <a:t>functional </a:t>
            </a:r>
            <a:r>
              <a:rPr lang="en-US" sz="1800" dirty="0" smtClean="0">
                <a:solidFill>
                  <a:schemeClr val="accent2"/>
                </a:solidFill>
              </a:rPr>
              <a:t>relations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An atomic sentence </a:t>
            </a:r>
            <a:r>
              <a:rPr lang="en-US" sz="2000" i="1" dirty="0" smtClean="0"/>
              <a:t>predicate(term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,...,</a:t>
            </a:r>
            <a:r>
              <a:rPr lang="en-US" sz="2000" i="1" dirty="0" err="1" smtClean="0"/>
              <a:t>term</a:t>
            </a:r>
            <a:r>
              <a:rPr lang="en-US" sz="2000" i="1" baseline="-25000" dirty="0" err="1" smtClean="0"/>
              <a:t>n</a:t>
            </a:r>
            <a:r>
              <a:rPr lang="en-US" sz="2000" i="1" dirty="0" smtClean="0"/>
              <a:t>) </a:t>
            </a:r>
            <a:r>
              <a:rPr lang="en-US" sz="2000" dirty="0" smtClean="0"/>
              <a:t>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iff</a:t>
            </a:r>
            <a:r>
              <a:rPr lang="en-US" sz="2000" dirty="0"/>
              <a:t> the </a:t>
            </a:r>
            <a:r>
              <a:rPr lang="en-US" sz="2000" dirty="0">
                <a:solidFill>
                  <a:schemeClr val="accent2"/>
                </a:solidFill>
              </a:rPr>
              <a:t>objects </a:t>
            </a:r>
            <a:r>
              <a:rPr lang="en-US" sz="2000" dirty="0"/>
              <a:t>referred to by </a:t>
            </a:r>
            <a:r>
              <a:rPr lang="en-US" sz="2000" i="1" dirty="0"/>
              <a:t>term</a:t>
            </a:r>
            <a:r>
              <a:rPr lang="en-US" sz="2000" i="1" baseline="-25000" dirty="0"/>
              <a:t>1</a:t>
            </a:r>
            <a:r>
              <a:rPr lang="en-US" sz="2000" i="1" dirty="0"/>
              <a:t>,...,</a:t>
            </a:r>
            <a:r>
              <a:rPr lang="en-US" sz="2000" i="1" dirty="0" err="1"/>
              <a:t>term</a:t>
            </a:r>
            <a:r>
              <a:rPr lang="en-US" sz="2000" i="1" baseline="-25000" dirty="0" err="1"/>
              <a:t>n</a:t>
            </a:r>
            <a:endParaRPr lang="en-US" sz="20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are in the </a:t>
            </a:r>
            <a:r>
              <a:rPr lang="en-US" sz="2000" dirty="0">
                <a:solidFill>
                  <a:schemeClr val="accent2"/>
                </a:solidFill>
              </a:rPr>
              <a:t>relation</a:t>
            </a:r>
            <a:r>
              <a:rPr lang="en-US" sz="2000" dirty="0"/>
              <a:t> referred to by </a:t>
            </a:r>
            <a:r>
              <a:rPr lang="en-US" sz="2000" i="1" dirty="0"/>
              <a:t>predicate</a:t>
            </a:r>
            <a:r>
              <a:rPr lang="en-US" sz="2000" dirty="0"/>
              <a:t>
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45B223-DD4C-48F7-A5F9-E6313FD3BDD4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for FOL: Example</a:t>
            </a:r>
          </a:p>
        </p:txBody>
      </p:sp>
      <p:pic>
        <p:nvPicPr>
          <p:cNvPr id="11268" name="Picture 4" descr="fol-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386" y="1977656"/>
            <a:ext cx="5891048" cy="435831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31AC7-157C-4B8D-8D17-47D51F97BB24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Universal quantifiers (</a:t>
            </a:r>
            <a:r>
              <a:rPr lang="en-US" i="1" dirty="0" smtClean="0">
                <a:sym typeface="Symbol"/>
              </a:rPr>
              <a:t></a:t>
            </a:r>
            <a:r>
              <a:rPr lang="id-ID" i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8326438" cy="405484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id-ID" dirty="0" smtClean="0"/>
              <a:t>Menyatakan</a:t>
            </a:r>
            <a:r>
              <a:rPr lang="en-US" dirty="0" smtClean="0"/>
              <a:t> </a:t>
            </a:r>
            <a:r>
              <a:rPr lang="id-ID" dirty="0" smtClean="0"/>
              <a:t>sesuatu yang bersifat </a:t>
            </a:r>
            <a:r>
              <a:rPr lang="id-ID" dirty="0" smtClean="0"/>
              <a:t>umum</a:t>
            </a:r>
          </a:p>
          <a:p>
            <a:pPr lvl="1"/>
            <a:r>
              <a:rPr lang="en-US" dirty="0" smtClean="0">
                <a:sym typeface="Symbol" pitchFamily="18" charset="2"/>
              </a:rPr>
              <a:t></a:t>
            </a:r>
            <a:r>
              <a:rPr lang="en-US" dirty="0" smtClean="0"/>
              <a:t>&lt;</a:t>
            </a:r>
            <a:r>
              <a:rPr lang="en-US" i="1" dirty="0" smtClean="0"/>
              <a:t>variables</a:t>
            </a:r>
            <a:r>
              <a:rPr lang="en-US" dirty="0" smtClean="0"/>
              <a:t>&gt; &lt;</a:t>
            </a:r>
            <a:r>
              <a:rPr lang="en-US" i="1" dirty="0" smtClean="0"/>
              <a:t>sentence</a:t>
            </a:r>
            <a:r>
              <a:rPr lang="en-US" dirty="0" smtClean="0"/>
              <a:t>&gt;</a:t>
            </a:r>
            <a:endParaRPr lang="id-ID" dirty="0" smtClean="0"/>
          </a:p>
          <a:p>
            <a:pPr lvl="1"/>
            <a:r>
              <a:rPr lang="en-US" dirty="0" smtClean="0">
                <a:sym typeface="Symbol" pitchFamily="18" charset="2"/>
              </a:rPr>
              <a:t></a:t>
            </a:r>
            <a:r>
              <a:rPr lang="en-US" dirty="0" smtClean="0"/>
              <a:t>x </a:t>
            </a:r>
            <a:r>
              <a:rPr lang="en-US" i="1" dirty="0" smtClean="0"/>
              <a:t>P</a:t>
            </a:r>
            <a:r>
              <a:rPr lang="en-US" dirty="0" smtClean="0"/>
              <a:t> is true in a model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is true with </a:t>
            </a:r>
            <a:r>
              <a:rPr lang="en-US" i="1" dirty="0" smtClean="0"/>
              <a:t>x</a:t>
            </a:r>
            <a:r>
              <a:rPr lang="en-US" dirty="0" smtClean="0"/>
              <a:t> being each possible object in the </a:t>
            </a:r>
            <a:r>
              <a:rPr lang="en-US" dirty="0" smtClean="0"/>
              <a:t>model</a:t>
            </a:r>
            <a:endParaRPr lang="id-ID" dirty="0" smtClean="0"/>
          </a:p>
          <a:p>
            <a:r>
              <a:rPr lang="id-ID" dirty="0" smtClean="0"/>
              <a:t>Simbol </a:t>
            </a:r>
            <a:r>
              <a:rPr lang="en-US" dirty="0" smtClean="0">
                <a:sym typeface="Symbol"/>
              </a:rPr>
              <a:t></a:t>
            </a:r>
            <a:r>
              <a:rPr lang="id-ID" dirty="0" smtClean="0"/>
              <a:t> (huruf A terbalik) dibaca ’</a:t>
            </a:r>
            <a:r>
              <a:rPr lang="id-ID" i="1" dirty="0" smtClean="0"/>
              <a:t>For</a:t>
            </a:r>
            <a:r>
              <a:rPr lang="id-ID" dirty="0" smtClean="0"/>
              <a:t> </a:t>
            </a:r>
            <a:r>
              <a:rPr lang="id-ID" b="1" i="1" dirty="0" smtClean="0"/>
              <a:t>A</a:t>
            </a:r>
            <a:r>
              <a:rPr lang="id-ID" i="1" dirty="0" smtClean="0"/>
              <a:t>ll</a:t>
            </a:r>
            <a:r>
              <a:rPr lang="id-ID" dirty="0" smtClean="0"/>
              <a:t>’</a:t>
            </a:r>
            <a:endParaRPr lang="en-US" dirty="0" smtClean="0"/>
          </a:p>
          <a:p>
            <a:pPr lvl="0"/>
            <a:r>
              <a:rPr lang="en-US" dirty="0" smtClean="0">
                <a:sym typeface="Symbol"/>
              </a:rPr>
              <a:t></a:t>
            </a:r>
            <a:r>
              <a:rPr lang="id-ID" i="1" dirty="0" smtClean="0"/>
              <a:t>x</a:t>
            </a:r>
            <a:r>
              <a:rPr lang="id-ID" dirty="0" smtClean="0"/>
              <a:t> </a:t>
            </a:r>
            <a:r>
              <a:rPr lang="id-ID" i="1" dirty="0" smtClean="0"/>
              <a:t>AnakKecil</a:t>
            </a:r>
            <a:r>
              <a:rPr lang="id-ID" dirty="0" smtClean="0"/>
              <a:t>(</a:t>
            </a:r>
            <a:r>
              <a:rPr lang="id-ID" i="1" dirty="0" smtClean="0"/>
              <a:t>x</a:t>
            </a:r>
            <a:r>
              <a:rPr lang="id-ID" dirty="0" smtClean="0"/>
              <a:t>)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id-ID" i="1" dirty="0" smtClean="0"/>
              <a:t>Suka</a:t>
            </a:r>
            <a:r>
              <a:rPr lang="id-ID" dirty="0" smtClean="0"/>
              <a:t>(</a:t>
            </a:r>
            <a:r>
              <a:rPr lang="id-ID" i="1" dirty="0" smtClean="0"/>
              <a:t>x</a:t>
            </a:r>
            <a:r>
              <a:rPr lang="id-ID" dirty="0" smtClean="0"/>
              <a:t>,</a:t>
            </a:r>
            <a:r>
              <a:rPr lang="id-ID" i="1" dirty="0" smtClean="0"/>
              <a:t>Permen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id-ID" dirty="0" smtClean="0"/>
              <a:t>Kalimat </a:t>
            </a:r>
            <a:r>
              <a:rPr lang="en-US" dirty="0" err="1" smtClean="0"/>
              <a:t>tersebut</a:t>
            </a:r>
            <a:r>
              <a:rPr lang="id-ID" dirty="0" smtClean="0"/>
              <a:t> benar jika dan hanya jika </a:t>
            </a:r>
            <a:r>
              <a:rPr lang="id-ID" b="1" dirty="0" smtClean="0"/>
              <a:t>semua </a:t>
            </a:r>
            <a:r>
              <a:rPr lang="id-ID" dirty="0" smtClean="0"/>
              <a:t>kalimat di bawah ini benar</a:t>
            </a:r>
            <a:endParaRPr lang="en-US" dirty="0" smtClean="0"/>
          </a:p>
          <a:p>
            <a:pPr lvl="1"/>
            <a:r>
              <a:rPr lang="it-IT" i="1" dirty="0" smtClean="0"/>
              <a:t>AnakKecil</a:t>
            </a:r>
            <a:r>
              <a:rPr lang="it-IT" dirty="0" smtClean="0"/>
              <a:t>(</a:t>
            </a:r>
            <a:r>
              <a:rPr lang="it-IT" i="1" dirty="0" smtClean="0"/>
              <a:t>Andi</a:t>
            </a:r>
            <a:r>
              <a:rPr lang="it-IT" dirty="0" smtClean="0"/>
              <a:t>)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it-IT" i="1" dirty="0" smtClean="0"/>
              <a:t>Suka</a:t>
            </a:r>
            <a:r>
              <a:rPr lang="it-IT" dirty="0" smtClean="0"/>
              <a:t>(</a:t>
            </a:r>
            <a:r>
              <a:rPr lang="it-IT" i="1" dirty="0" smtClean="0"/>
              <a:t>Andi</a:t>
            </a:r>
            <a:r>
              <a:rPr lang="it-IT" dirty="0" smtClean="0"/>
              <a:t>,</a:t>
            </a:r>
            <a:r>
              <a:rPr lang="it-IT" i="1" dirty="0" smtClean="0"/>
              <a:t>Permen</a:t>
            </a:r>
            <a:r>
              <a:rPr lang="it-IT" dirty="0" smtClean="0"/>
              <a:t>) </a:t>
            </a:r>
            <a:r>
              <a:rPr lang="en-US" b="1" dirty="0" smtClean="0">
                <a:sym typeface="Symbol"/>
              </a:rPr>
              <a:t></a:t>
            </a:r>
            <a:endParaRPr lang="id-ID" dirty="0" smtClean="0"/>
          </a:p>
          <a:p>
            <a:pPr lvl="1"/>
            <a:r>
              <a:rPr lang="it-IT" i="1" dirty="0" smtClean="0"/>
              <a:t>AnakKecil</a:t>
            </a:r>
            <a:r>
              <a:rPr lang="it-IT" dirty="0" smtClean="0"/>
              <a:t>(</a:t>
            </a:r>
            <a:r>
              <a:rPr lang="it-IT" i="1" dirty="0" smtClean="0"/>
              <a:t>Anto</a:t>
            </a:r>
            <a:r>
              <a:rPr lang="it-IT" dirty="0" smtClean="0"/>
              <a:t>)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it-IT" i="1" dirty="0" smtClean="0"/>
              <a:t>Suka</a:t>
            </a:r>
            <a:r>
              <a:rPr lang="it-IT" dirty="0" smtClean="0"/>
              <a:t>(</a:t>
            </a:r>
            <a:r>
              <a:rPr lang="it-IT" i="1" dirty="0" smtClean="0"/>
              <a:t>Anto</a:t>
            </a:r>
            <a:r>
              <a:rPr lang="it-IT" dirty="0" smtClean="0"/>
              <a:t>,</a:t>
            </a:r>
            <a:r>
              <a:rPr lang="it-IT" i="1" dirty="0" smtClean="0"/>
              <a:t>Permen</a:t>
            </a:r>
            <a:r>
              <a:rPr lang="it-IT" dirty="0" smtClean="0"/>
              <a:t>) </a:t>
            </a:r>
            <a:r>
              <a:rPr lang="en-US" b="1" dirty="0" smtClean="0">
                <a:sym typeface="Symbol"/>
              </a:rPr>
              <a:t></a:t>
            </a:r>
            <a:endParaRPr lang="id-ID" dirty="0" smtClean="0"/>
          </a:p>
          <a:p>
            <a:pPr lvl="1"/>
            <a:r>
              <a:rPr lang="it-IT" i="1" dirty="0" smtClean="0"/>
              <a:t>AnakKecil</a:t>
            </a:r>
            <a:r>
              <a:rPr lang="it-IT" dirty="0" smtClean="0"/>
              <a:t>(</a:t>
            </a:r>
            <a:r>
              <a:rPr lang="it-IT" i="1" dirty="0" smtClean="0"/>
              <a:t>Budi</a:t>
            </a:r>
            <a:r>
              <a:rPr lang="it-IT" dirty="0" smtClean="0"/>
              <a:t>)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it-IT" i="1" dirty="0" smtClean="0"/>
              <a:t>Suka</a:t>
            </a:r>
            <a:r>
              <a:rPr lang="it-IT" dirty="0" smtClean="0"/>
              <a:t>(</a:t>
            </a:r>
            <a:r>
              <a:rPr lang="it-IT" i="1" dirty="0" smtClean="0"/>
              <a:t>Budi</a:t>
            </a:r>
            <a:r>
              <a:rPr lang="it-IT" dirty="0" smtClean="0"/>
              <a:t>,</a:t>
            </a:r>
            <a:r>
              <a:rPr lang="it-IT" i="1" dirty="0" smtClean="0"/>
              <a:t>Permen</a:t>
            </a:r>
            <a:r>
              <a:rPr lang="it-IT" dirty="0" smtClean="0"/>
              <a:t>) </a:t>
            </a:r>
            <a:r>
              <a:rPr lang="en-US" b="1" dirty="0" smtClean="0">
                <a:sym typeface="Symbol"/>
              </a:rPr>
              <a:t></a:t>
            </a:r>
            <a:r>
              <a:rPr lang="en-US" dirty="0" smtClean="0"/>
              <a:t> </a:t>
            </a:r>
            <a:endParaRPr lang="id-ID" dirty="0" smtClean="0"/>
          </a:p>
          <a:p>
            <a:pPr lvl="1"/>
            <a:r>
              <a:rPr lang="it-IT" dirty="0" smtClean="0"/>
              <a:t>...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3FB9F2-694F-4D3C-A836-2A293CB1B21D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common mistake to avoid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Typically, 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2800" dirty="0"/>
              <a:t> is the main connective with 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
</a:t>
            </a:r>
            <a:r>
              <a:rPr lang="en-US" sz="2800" dirty="0" smtClean="0"/>
              <a:t>Common </a:t>
            </a:r>
            <a:r>
              <a:rPr lang="en-US" sz="2800" dirty="0"/>
              <a:t>mistake: using 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 as the main connective with 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x At(</a:t>
            </a:r>
            <a:r>
              <a:rPr lang="en-US" sz="2400" dirty="0" err="1"/>
              <a:t>x,NUS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 </a:t>
            </a:r>
            <a:r>
              <a:rPr lang="en-US" sz="2400" dirty="0"/>
              <a:t>Smart(x)</a:t>
            </a:r>
          </a:p>
          <a:p>
            <a:pPr lvl="1">
              <a:buFontTx/>
              <a:buNone/>
            </a:pPr>
            <a:r>
              <a:rPr lang="en-US" sz="2400" dirty="0"/>
              <a:t>means “Everyone is at NUS and everyone is smart”
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smtClean="0"/>
              <a:t>Existential quantifiers (</a:t>
            </a:r>
            <a:r>
              <a:rPr lang="en-US" i="1" dirty="0" smtClean="0">
                <a:sym typeface="Symbol"/>
              </a:rPr>
              <a:t></a:t>
            </a:r>
            <a:r>
              <a:rPr lang="it-IT" i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Menyatakan sesuatu yang berlaku sebagian. </a:t>
            </a:r>
            <a:endParaRPr lang="id-ID" dirty="0" smtClean="0"/>
          </a:p>
          <a:p>
            <a:pPr lvl="1"/>
            <a:r>
              <a:rPr lang="en-US" dirty="0" smtClean="0">
                <a:sym typeface="Symbol" pitchFamily="18" charset="2"/>
              </a:rPr>
              <a:t></a:t>
            </a:r>
            <a:r>
              <a:rPr lang="en-US" dirty="0" smtClean="0"/>
              <a:t>&lt;</a:t>
            </a:r>
            <a:r>
              <a:rPr lang="en-US" i="1" dirty="0" smtClean="0"/>
              <a:t>variables</a:t>
            </a:r>
            <a:r>
              <a:rPr lang="en-US" dirty="0" smtClean="0"/>
              <a:t>&gt; &lt;</a:t>
            </a:r>
            <a:r>
              <a:rPr lang="en-US" i="1" dirty="0" smtClean="0"/>
              <a:t>sentence</a:t>
            </a:r>
            <a:r>
              <a:rPr lang="en-US" dirty="0" smtClean="0"/>
              <a:t>&gt;</a:t>
            </a:r>
            <a:endParaRPr lang="id-ID" dirty="0" smtClean="0"/>
          </a:p>
          <a:p>
            <a:pPr lvl="1"/>
            <a:r>
              <a:rPr lang="en-US" dirty="0" smtClean="0">
                <a:sym typeface="Symbol" pitchFamily="18" charset="2"/>
              </a:rPr>
              <a:t>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is true in a model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is true with </a:t>
            </a:r>
            <a:r>
              <a:rPr lang="en-US" i="1" dirty="0" smtClean="0"/>
              <a:t>x</a:t>
            </a:r>
            <a:r>
              <a:rPr lang="en-US" dirty="0" smtClean="0"/>
              <a:t> being some possible object in the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it-IT" dirty="0" smtClean="0"/>
              <a:t>Simbol </a:t>
            </a:r>
            <a:r>
              <a:rPr lang="en-US" dirty="0" smtClean="0">
                <a:sym typeface="Symbol"/>
              </a:rPr>
              <a:t></a:t>
            </a:r>
            <a:r>
              <a:rPr lang="it-IT" dirty="0" smtClean="0"/>
              <a:t> (huruf E menghadap ke kiri) dibaca ’</a:t>
            </a:r>
            <a:r>
              <a:rPr lang="it-IT" i="1" dirty="0" smtClean="0"/>
              <a:t>There </a:t>
            </a:r>
            <a:r>
              <a:rPr lang="it-IT" b="1" i="1" dirty="0" smtClean="0"/>
              <a:t>E</a:t>
            </a:r>
            <a:r>
              <a:rPr lang="it-IT" i="1" dirty="0" smtClean="0"/>
              <a:t>xist</a:t>
            </a:r>
            <a:r>
              <a:rPr lang="it-IT" dirty="0" smtClean="0"/>
              <a:t>’ (ada satu atau beberapa). </a:t>
            </a:r>
          </a:p>
          <a:p>
            <a:r>
              <a:rPr lang="en-US" dirty="0" smtClean="0">
                <a:sym typeface="Symbol"/>
              </a:rPr>
              <a:t></a:t>
            </a:r>
            <a:r>
              <a:rPr lang="it-IT" i="1" dirty="0" smtClean="0"/>
              <a:t>x</a:t>
            </a:r>
            <a:r>
              <a:rPr lang="it-IT" dirty="0" smtClean="0"/>
              <a:t> </a:t>
            </a:r>
            <a:r>
              <a:rPr lang="it-IT" i="1" dirty="0" smtClean="0"/>
              <a:t>AnakKecil</a:t>
            </a:r>
            <a:r>
              <a:rPr lang="it-IT" dirty="0" smtClean="0"/>
              <a:t>(</a:t>
            </a:r>
            <a:r>
              <a:rPr lang="it-IT" i="1" dirty="0" smtClean="0"/>
              <a:t>x</a:t>
            </a:r>
            <a:r>
              <a:rPr lang="it-IT" dirty="0" smtClean="0"/>
              <a:t>)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it-IT" i="1" dirty="0" smtClean="0"/>
              <a:t>Suka</a:t>
            </a:r>
            <a:r>
              <a:rPr lang="it-IT" dirty="0" smtClean="0"/>
              <a:t>(</a:t>
            </a:r>
            <a:r>
              <a:rPr lang="it-IT" i="1" dirty="0" smtClean="0"/>
              <a:t>x</a:t>
            </a:r>
            <a:r>
              <a:rPr lang="it-IT" dirty="0" smtClean="0"/>
              <a:t>,</a:t>
            </a:r>
            <a:r>
              <a:rPr lang="it-IT" i="1" dirty="0" smtClean="0"/>
              <a:t>Permen</a:t>
            </a:r>
            <a:r>
              <a:rPr lang="it-IT" dirty="0" smtClean="0"/>
              <a:t>). </a:t>
            </a:r>
          </a:p>
          <a:p>
            <a:r>
              <a:rPr lang="it-IT" dirty="0" smtClean="0"/>
              <a:t>Kalimat ini adalah benar jika dan hanya jika </a:t>
            </a:r>
            <a:r>
              <a:rPr lang="it-IT" b="1" dirty="0" smtClean="0"/>
              <a:t>ada </a:t>
            </a:r>
            <a:r>
              <a:rPr lang="it-IT" dirty="0" smtClean="0"/>
              <a:t>kalimat di bawah ini yang bernilai benar.</a:t>
            </a:r>
          </a:p>
          <a:p>
            <a:pPr lvl="1"/>
            <a:r>
              <a:rPr lang="it-IT" i="1" dirty="0" smtClean="0"/>
              <a:t>AnakKecil</a:t>
            </a:r>
            <a:r>
              <a:rPr lang="it-IT" dirty="0" smtClean="0"/>
              <a:t>(</a:t>
            </a:r>
            <a:r>
              <a:rPr lang="it-IT" i="1" dirty="0" smtClean="0"/>
              <a:t>Andi</a:t>
            </a:r>
            <a:r>
              <a:rPr lang="it-IT" dirty="0" smtClean="0"/>
              <a:t>)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it-IT" i="1" dirty="0" smtClean="0"/>
              <a:t>Suka</a:t>
            </a:r>
            <a:r>
              <a:rPr lang="it-IT" dirty="0" smtClean="0"/>
              <a:t>(</a:t>
            </a:r>
            <a:r>
              <a:rPr lang="it-IT" i="1" dirty="0" smtClean="0"/>
              <a:t>Andi</a:t>
            </a:r>
            <a:r>
              <a:rPr lang="it-IT" dirty="0" smtClean="0"/>
              <a:t>,</a:t>
            </a:r>
            <a:r>
              <a:rPr lang="it-IT" i="1" dirty="0" smtClean="0"/>
              <a:t>Permen</a:t>
            </a:r>
            <a:r>
              <a:rPr lang="it-IT" dirty="0" smtClean="0"/>
              <a:t>)</a:t>
            </a:r>
            <a:r>
              <a:rPr lang="id-ID" dirty="0" smtClean="0"/>
              <a:t> </a:t>
            </a:r>
            <a:r>
              <a:rPr lang="it-IT" dirty="0" smtClean="0"/>
              <a:t>v</a:t>
            </a:r>
            <a:endParaRPr lang="id-ID" dirty="0" smtClean="0"/>
          </a:p>
          <a:p>
            <a:pPr lvl="1"/>
            <a:r>
              <a:rPr lang="it-IT" i="1" dirty="0" smtClean="0"/>
              <a:t>AnakKecil</a:t>
            </a:r>
            <a:r>
              <a:rPr lang="it-IT" dirty="0" smtClean="0"/>
              <a:t>(</a:t>
            </a:r>
            <a:r>
              <a:rPr lang="it-IT" i="1" dirty="0" smtClean="0"/>
              <a:t>Anto</a:t>
            </a:r>
            <a:r>
              <a:rPr lang="it-IT" dirty="0" smtClean="0"/>
              <a:t>)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it-IT" i="1" dirty="0" smtClean="0"/>
              <a:t>Suka</a:t>
            </a:r>
            <a:r>
              <a:rPr lang="it-IT" dirty="0" smtClean="0"/>
              <a:t>(</a:t>
            </a:r>
            <a:r>
              <a:rPr lang="it-IT" i="1" dirty="0" smtClean="0"/>
              <a:t>Anto</a:t>
            </a:r>
            <a:r>
              <a:rPr lang="it-IT" dirty="0" smtClean="0"/>
              <a:t>,</a:t>
            </a:r>
            <a:r>
              <a:rPr lang="it-IT" i="1" dirty="0" smtClean="0"/>
              <a:t>Permen</a:t>
            </a:r>
            <a:r>
              <a:rPr lang="it-IT" dirty="0" smtClean="0"/>
              <a:t>) </a:t>
            </a:r>
            <a:r>
              <a:rPr lang="en-US" dirty="0" smtClean="0">
                <a:sym typeface="Symbol"/>
              </a:rPr>
              <a:t>v</a:t>
            </a:r>
            <a:endParaRPr lang="id-ID" dirty="0" smtClean="0"/>
          </a:p>
          <a:p>
            <a:pPr lvl="1"/>
            <a:r>
              <a:rPr lang="it-IT" i="1" dirty="0" smtClean="0"/>
              <a:t>AnakKecil</a:t>
            </a:r>
            <a:r>
              <a:rPr lang="it-IT" dirty="0" smtClean="0"/>
              <a:t>(</a:t>
            </a:r>
            <a:r>
              <a:rPr lang="it-IT" i="1" dirty="0" smtClean="0"/>
              <a:t>Budi</a:t>
            </a:r>
            <a:r>
              <a:rPr lang="it-IT" dirty="0" smtClean="0"/>
              <a:t>)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it-IT" i="1" dirty="0" smtClean="0"/>
              <a:t>Suka</a:t>
            </a:r>
            <a:r>
              <a:rPr lang="it-IT" dirty="0" smtClean="0"/>
              <a:t>(</a:t>
            </a:r>
            <a:r>
              <a:rPr lang="it-IT" i="1" dirty="0" smtClean="0"/>
              <a:t>Budi</a:t>
            </a:r>
            <a:r>
              <a:rPr lang="it-IT" dirty="0" smtClean="0"/>
              <a:t>,</a:t>
            </a:r>
            <a:r>
              <a:rPr lang="it-IT" i="1" dirty="0" smtClean="0"/>
              <a:t>Permen</a:t>
            </a:r>
            <a:r>
              <a:rPr lang="it-IT" dirty="0" smtClean="0"/>
              <a:t>) </a:t>
            </a:r>
            <a:r>
              <a:rPr lang="id-ID" dirty="0" smtClean="0">
                <a:sym typeface="Symbol" pitchFamily="18" charset="2"/>
              </a:rPr>
              <a:t>v</a:t>
            </a:r>
            <a:r>
              <a:rPr lang="en-US" dirty="0" smtClean="0"/>
              <a:t> </a:t>
            </a:r>
            <a:endParaRPr lang="id-ID" dirty="0" smtClean="0"/>
          </a:p>
          <a:p>
            <a:pPr lvl="1"/>
            <a:r>
              <a:rPr lang="it-IT" dirty="0" smtClean="0"/>
              <a:t>...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DA769A-EFD6-45E3-B898-9FB783A54905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common mistake to avoid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Typically, </a:t>
            </a:r>
            <a:r>
              <a:rPr lang="en-US" sz="2800" dirty="0">
                <a:sym typeface="Symbol" pitchFamily="18" charset="2"/>
              </a:rPr>
              <a:t> </a:t>
            </a:r>
            <a:r>
              <a:rPr lang="en-US" sz="2800" dirty="0"/>
              <a:t>is the main connective with </a:t>
            </a:r>
            <a:r>
              <a:rPr lang="en-US" sz="2800" dirty="0">
                <a:sym typeface="Symbol" pitchFamily="18" charset="2"/>
              </a:rPr>
              <a:t></a:t>
            </a:r>
            <a:endParaRPr lang="en-US" sz="2800" dirty="0"/>
          </a:p>
          <a:p>
            <a:r>
              <a:rPr lang="en-US" sz="2800" dirty="0" smtClean="0"/>
              <a:t>Common </a:t>
            </a:r>
            <a:r>
              <a:rPr lang="en-US" sz="2800" dirty="0"/>
              <a:t>mistake: using 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2800" dirty="0"/>
              <a:t> as the main connective with 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 smtClean="0"/>
              <a:t>:</a:t>
            </a:r>
            <a:endParaRPr lang="id-ID" sz="2800" dirty="0" smtClean="0"/>
          </a:p>
          <a:p>
            <a:pPr lvl="1"/>
            <a:r>
              <a:rPr lang="id-ID" dirty="0" smtClean="0"/>
              <a:t>	</a:t>
            </a:r>
            <a:r>
              <a:rPr lang="en-US" dirty="0" smtClean="0">
                <a:sym typeface="Symbol" pitchFamily="18" charset="2"/>
              </a:rPr>
              <a:t></a:t>
            </a:r>
            <a:r>
              <a:rPr lang="en-US" i="1" dirty="0"/>
              <a:t>x</a:t>
            </a:r>
            <a:r>
              <a:rPr lang="en-US" dirty="0"/>
              <a:t> At(</a:t>
            </a:r>
            <a:r>
              <a:rPr lang="en-US" dirty="0" err="1"/>
              <a:t>x,NUS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 smtClean="0"/>
              <a:t>Smart(x)</a:t>
            </a:r>
            <a:r>
              <a:rPr lang="id-I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true if there is anyone who is not at NUS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958" y="132588"/>
            <a:ext cx="5184228" cy="1143000"/>
          </a:xfrm>
        </p:spPr>
        <p:txBody>
          <a:bodyPr>
            <a:normAutofit fontScale="90000"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BNF </a:t>
            </a:r>
            <a:r>
              <a:rPr lang="en-US" sz="2800" b="1" dirty="0" smtClean="0">
                <a:solidFill>
                  <a:schemeClr val="bg1"/>
                </a:solidFill>
              </a:rPr>
              <a:t>(B</a:t>
            </a:r>
            <a:r>
              <a:rPr lang="id-ID" sz="2800" b="1" dirty="0" smtClean="0">
                <a:solidFill>
                  <a:schemeClr val="bg1"/>
                </a:solidFill>
              </a:rPr>
              <a:t>ackus-Naur Form</a:t>
            </a:r>
            <a:r>
              <a:rPr lang="en-US" sz="2800" b="1" dirty="0" smtClean="0">
                <a:solidFill>
                  <a:schemeClr val="bg1"/>
                </a:solidFill>
              </a:rPr>
              <a:t>)</a:t>
            </a:r>
            <a:endParaRPr lang="id-ID" sz="4400" b="1" dirty="0">
              <a:solidFill>
                <a:schemeClr val="bg1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74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1638628"/>
            <a:ext cx="67627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BB267-1EBB-488C-99D8-5E2924F9CA48}" type="datetime1">
              <a:rPr lang="en-US" smtClean="0"/>
              <a:t>2/23/2015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x y</a:t>
            </a:r>
            <a:r>
              <a:rPr lang="en-US" sz="2000" dirty="0"/>
              <a:t> is the same as </a:t>
            </a:r>
            <a:r>
              <a:rPr lang="en-US" sz="2000" dirty="0">
                <a:sym typeface="Symbol" pitchFamily="18" charset="2"/>
              </a:rPr>
              <a:t>y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x</a:t>
            </a:r>
            <a:r>
              <a:rPr lang="en-US" sz="2000" dirty="0"/>
              <a:t>
</a:t>
            </a:r>
            <a:r>
              <a:rPr lang="en-US" sz="2000" dirty="0" smtClean="0">
                <a:sym typeface="Symbol" pitchFamily="18" charset="2"/>
              </a:rPr>
              <a:t></a:t>
            </a:r>
            <a:r>
              <a:rPr lang="en-US" sz="2000" dirty="0">
                <a:sym typeface="Symbol" pitchFamily="18" charset="2"/>
              </a:rPr>
              <a:t>x y</a:t>
            </a:r>
            <a:r>
              <a:rPr lang="en-US" sz="2000" dirty="0"/>
              <a:t> is the same as </a:t>
            </a:r>
            <a:r>
              <a:rPr lang="en-US" sz="2000" dirty="0">
                <a:sym typeface="Symbol" pitchFamily="18" charset="2"/>
              </a:rPr>
              <a:t>y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x</a:t>
            </a:r>
            <a:r>
              <a:rPr lang="en-US" sz="2000" dirty="0"/>
              <a:t> 
</a:t>
            </a:r>
            <a:r>
              <a:rPr lang="en-US" sz="2000" dirty="0" smtClean="0">
                <a:sym typeface="Symbol" pitchFamily="18" charset="2"/>
              </a:rPr>
              <a:t></a:t>
            </a:r>
            <a:r>
              <a:rPr lang="en-US" sz="2000" dirty="0"/>
              <a:t>x </a:t>
            </a:r>
            <a:r>
              <a:rPr lang="en-US" sz="2000" dirty="0">
                <a:sym typeface="Symbol" pitchFamily="18" charset="2"/>
              </a:rPr>
              <a:t>y</a:t>
            </a:r>
            <a:r>
              <a:rPr lang="en-US" sz="2000" dirty="0"/>
              <a:t> is </a:t>
            </a:r>
            <a:r>
              <a:rPr lang="en-US" sz="2000" dirty="0">
                <a:solidFill>
                  <a:schemeClr val="accent2"/>
                </a:solidFill>
              </a:rPr>
              <a:t>not</a:t>
            </a:r>
            <a:r>
              <a:rPr lang="en-US" sz="2000" dirty="0"/>
              <a:t> the same as </a:t>
            </a:r>
            <a:r>
              <a:rPr lang="en-US" sz="2000" dirty="0">
                <a:sym typeface="Symbol" pitchFamily="18" charset="2"/>
              </a:rPr>
              <a:t>y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x</a:t>
            </a:r>
            <a:r>
              <a:rPr lang="en-US" sz="2000" dirty="0"/>
              <a:t>
</a:t>
            </a:r>
            <a:r>
              <a:rPr lang="en-US" sz="2000" dirty="0" smtClean="0">
                <a:sym typeface="Symbol" pitchFamily="18" charset="2"/>
              </a:rPr>
              <a:t></a:t>
            </a:r>
            <a:r>
              <a:rPr lang="en-US" sz="2000" dirty="0"/>
              <a:t>x </a:t>
            </a:r>
            <a:r>
              <a:rPr lang="en-US" sz="2000" dirty="0">
                <a:sym typeface="Symbol" pitchFamily="18" charset="2"/>
              </a:rPr>
              <a:t>y</a:t>
            </a:r>
            <a:r>
              <a:rPr lang="en-US" sz="2000" dirty="0"/>
              <a:t> Loves(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“There is a person who loves everyone in the world</a:t>
            </a:r>
            <a:r>
              <a:rPr lang="en-US" sz="1800" dirty="0" smtClean="0"/>
              <a:t>”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y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</a:t>
            </a:r>
            <a:r>
              <a:rPr lang="en-US" sz="2000" dirty="0" smtClean="0"/>
              <a:t>x Loves(</a:t>
            </a:r>
            <a:r>
              <a:rPr lang="en-US" sz="2000" dirty="0" err="1" smtClean="0"/>
              <a:t>x,y</a:t>
            </a:r>
            <a:r>
              <a:rPr lang="en-US" sz="20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“</a:t>
            </a:r>
            <a:r>
              <a:rPr lang="en-US" sz="1800" dirty="0"/>
              <a:t>Everyone in the world is loved by at least one person</a:t>
            </a:r>
            <a:r>
              <a:rPr lang="en-US" sz="1800" dirty="0" smtClean="0"/>
              <a:t>”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</a:rPr>
              <a:t>Quantifier duality</a:t>
            </a:r>
            <a:r>
              <a:rPr lang="en-US" sz="2000" dirty="0"/>
              <a:t>: each can be expressed using the other
</a:t>
            </a:r>
            <a:r>
              <a:rPr lang="en-US" sz="2000" dirty="0" smtClean="0">
                <a:sym typeface="Symbol" pitchFamily="18" charset="2"/>
              </a:rPr>
              <a:t></a:t>
            </a:r>
            <a:r>
              <a:rPr lang="en-US" sz="2000" dirty="0">
                <a:sym typeface="Symbol" pitchFamily="18" charset="2"/>
              </a:rPr>
              <a:t>x</a:t>
            </a:r>
            <a:r>
              <a:rPr lang="en-US" sz="2000" dirty="0"/>
              <a:t> Likes(</a:t>
            </a:r>
            <a:r>
              <a:rPr lang="en-US" sz="2000" dirty="0" err="1"/>
              <a:t>x,IceCream</a:t>
            </a:r>
            <a:r>
              <a:rPr lang="en-US" sz="2000" dirty="0"/>
              <a:t>)	</a:t>
            </a:r>
            <a:r>
              <a:rPr lang="en-US" sz="2000" dirty="0">
                <a:sym typeface="Symbol" pitchFamily="18" charset="2"/>
              </a:rPr>
              <a:t></a:t>
            </a:r>
            <a:r>
              <a:rPr lang="en-US" sz="2000" dirty="0"/>
              <a:t>x </a:t>
            </a:r>
            <a:r>
              <a:rPr lang="en-US" sz="2000" dirty="0">
                <a:sym typeface="Symbol" pitchFamily="18" charset="2"/>
              </a:rPr>
              <a:t></a:t>
            </a:r>
            <a:r>
              <a:rPr lang="en-US" sz="2000" dirty="0"/>
              <a:t>Likes(</a:t>
            </a:r>
            <a:r>
              <a:rPr lang="en-US" sz="2000" dirty="0" err="1"/>
              <a:t>x,IceCream</a:t>
            </a:r>
            <a:r>
              <a:rPr lang="en-US" sz="2000" dirty="0"/>
              <a:t>)
</a:t>
            </a:r>
            <a:r>
              <a:rPr lang="en-US" sz="2000" dirty="0" smtClean="0">
                <a:sym typeface="Symbol" pitchFamily="18" charset="2"/>
              </a:rPr>
              <a:t></a:t>
            </a:r>
            <a:r>
              <a:rPr lang="en-US" sz="2000" dirty="0"/>
              <a:t>x Likes(</a:t>
            </a:r>
            <a:r>
              <a:rPr lang="en-US" sz="2000" dirty="0" err="1"/>
              <a:t>x,Broccoli</a:t>
            </a:r>
            <a:r>
              <a:rPr lang="en-US" sz="2000" dirty="0"/>
              <a:t>) 		</a:t>
            </a:r>
            <a:r>
              <a:rPr lang="en-US" sz="2000" dirty="0">
                <a:sym typeface="Symbol" pitchFamily="18" charset="2"/>
              </a:rPr>
              <a:t>x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</a:t>
            </a:r>
            <a:r>
              <a:rPr lang="en-US" sz="2000" dirty="0"/>
              <a:t>Likes(</a:t>
            </a:r>
            <a:r>
              <a:rPr lang="en-US" sz="2000" dirty="0" err="1"/>
              <a:t>x,Broccoli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/>
              <a:t>term</a:t>
            </a:r>
            <a:r>
              <a:rPr lang="en-US" sz="2800" i="1" baseline="-25000" dirty="0"/>
              <a:t>1</a:t>
            </a:r>
            <a:r>
              <a:rPr lang="en-US" sz="2800" i="1" dirty="0"/>
              <a:t> = term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/>
              <a:t>is true under a given interpretation if and only if </a:t>
            </a:r>
            <a:r>
              <a:rPr lang="en-US" sz="2800" i="1" dirty="0"/>
              <a:t>term</a:t>
            </a:r>
            <a:r>
              <a:rPr lang="en-US" sz="2800" i="1" baseline="-25000" dirty="0"/>
              <a:t>1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/>
              <a:t>term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/>
              <a:t>refer to the same object
</a:t>
            </a:r>
            <a:r>
              <a:rPr lang="en-US" sz="2800" dirty="0" smtClean="0"/>
              <a:t>E.g</a:t>
            </a:r>
            <a:r>
              <a:rPr lang="en-US" sz="2800" dirty="0"/>
              <a:t>., definition of </a:t>
            </a:r>
            <a:r>
              <a:rPr lang="en-US" sz="2800" i="1" dirty="0"/>
              <a:t>Sibling</a:t>
            </a:r>
            <a:r>
              <a:rPr lang="en-US" sz="2800" dirty="0"/>
              <a:t> in terms of </a:t>
            </a:r>
            <a:r>
              <a:rPr lang="en-US" sz="2800" i="1" dirty="0"/>
              <a:t>Parent</a:t>
            </a:r>
            <a:r>
              <a:rPr lang="en-US" sz="2800" dirty="0"/>
              <a:t>:
</a:t>
            </a:r>
            <a:r>
              <a:rPr lang="en-US" sz="2400" dirty="0" smtClean="0">
                <a:sym typeface="Symbol" pitchFamily="18" charset="2"/>
              </a:rPr>
              <a:t></a:t>
            </a:r>
            <a:r>
              <a:rPr lang="en-US" sz="2400" i="1" dirty="0" err="1"/>
              <a:t>x,y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/>
              <a:t>Sibling(</a:t>
            </a:r>
            <a:r>
              <a:rPr lang="en-US" sz="2400" i="1" dirty="0" err="1"/>
              <a:t>x,y</a:t>
            </a:r>
            <a:r>
              <a:rPr lang="en-US" sz="2400" i="1" dirty="0"/>
              <a:t>) </a:t>
            </a:r>
            <a:r>
              <a:rPr lang="en-US" sz="2400" dirty="0">
                <a:sym typeface="Symbol" pitchFamily="18" charset="2"/>
              </a:rPr>
              <a:t> </a:t>
            </a:r>
            <a:r>
              <a:rPr lang="en-US" sz="2400" dirty="0"/>
              <a:t>[</a:t>
            </a:r>
            <a:r>
              <a:rPr lang="en-US" sz="2400" dirty="0">
                <a:sym typeface="Symbol" pitchFamily="18" charset="2"/>
              </a:rPr>
              <a:t></a:t>
            </a:r>
            <a:r>
              <a:rPr lang="en-US" sz="2400" dirty="0"/>
              <a:t>(x = y) </a:t>
            </a:r>
            <a:r>
              <a:rPr lang="en-US" sz="2400" dirty="0">
                <a:sym typeface="Symbol" pitchFamily="18" charset="2"/>
              </a:rPr>
              <a:t> 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dirty="0" err="1"/>
              <a:t>m,f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</a:t>
            </a:r>
            <a:r>
              <a:rPr lang="en-US" sz="2400" dirty="0"/>
              <a:t> (m = f) </a:t>
            </a:r>
            <a:r>
              <a:rPr lang="en-US" sz="2400" dirty="0">
                <a:sym typeface="Symbol" pitchFamily="18" charset="2"/>
              </a:rPr>
              <a:t> </a:t>
            </a:r>
            <a:r>
              <a:rPr lang="en-US" sz="2400" dirty="0"/>
              <a:t>Parent(</a:t>
            </a:r>
            <a:r>
              <a:rPr lang="en-US" sz="2400" dirty="0" err="1"/>
              <a:t>m,x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 </a:t>
            </a:r>
            <a:r>
              <a:rPr lang="en-US" sz="2400" dirty="0"/>
              <a:t>Parent(</a:t>
            </a:r>
            <a:r>
              <a:rPr lang="en-US" sz="2400" dirty="0" err="1"/>
              <a:t>f,x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Parent(</a:t>
            </a:r>
            <a:r>
              <a:rPr lang="en-US" sz="2400" dirty="0" err="1"/>
              <a:t>m,y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 Parent(</a:t>
            </a:r>
            <a:r>
              <a:rPr lang="en-US" sz="2400" dirty="0" err="1"/>
              <a:t>f,y</a:t>
            </a:r>
            <a:r>
              <a:rPr lang="en-US" sz="2400" dirty="0"/>
              <a:t>)]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dirty="0"/>
              <a:t>The kinship domain</a:t>
            </a:r>
            <a:r>
              <a:rPr lang="en-US" dirty="0" smtClean="0"/>
              <a:t>:</a:t>
            </a:r>
          </a:p>
          <a:p>
            <a:r>
              <a:rPr lang="en-US" sz="2800" dirty="0" smtClean="0"/>
              <a:t>Brothers are siblings</a:t>
            </a:r>
            <a:endParaRPr lang="id-ID" sz="2800" dirty="0" smtClean="0"/>
          </a:p>
          <a:p>
            <a:pPr lvl="1"/>
            <a:r>
              <a:rPr lang="en-US" sz="2000" dirty="0" smtClean="0">
                <a:sym typeface="Symbol" pitchFamily="18" charset="2"/>
              </a:rPr>
              <a:t></a:t>
            </a:r>
            <a:r>
              <a:rPr lang="en-US" sz="2000" dirty="0" err="1"/>
              <a:t>x,y</a:t>
            </a:r>
            <a:r>
              <a:rPr lang="en-US" sz="2000" dirty="0"/>
              <a:t> </a:t>
            </a:r>
            <a:r>
              <a:rPr lang="en-US" sz="2000" i="1" dirty="0"/>
              <a:t>Brother(</a:t>
            </a:r>
            <a:r>
              <a:rPr lang="en-US" sz="2000" i="1" dirty="0" err="1"/>
              <a:t>x,y</a:t>
            </a:r>
            <a:r>
              <a:rPr lang="en-US" sz="2000" i="1" dirty="0"/>
              <a:t>) </a:t>
            </a:r>
            <a:r>
              <a:rPr lang="en-US" sz="2000" dirty="0">
                <a:sym typeface="Symbol" pitchFamily="18" charset="2"/>
              </a:rPr>
              <a:t></a:t>
            </a:r>
            <a:r>
              <a:rPr lang="en-US" sz="2000" dirty="0"/>
              <a:t> </a:t>
            </a:r>
            <a:r>
              <a:rPr lang="en-US" sz="2000" i="1" dirty="0"/>
              <a:t>Sibling(</a:t>
            </a:r>
            <a:r>
              <a:rPr lang="en-US" sz="2000" i="1" dirty="0" err="1"/>
              <a:t>x,y</a:t>
            </a:r>
            <a:r>
              <a:rPr lang="en-US" sz="2000" i="1" dirty="0" smtClean="0"/>
              <a:t>)</a:t>
            </a:r>
            <a:endParaRPr lang="en-US" sz="2000" dirty="0" smtClean="0"/>
          </a:p>
          <a:p>
            <a:r>
              <a:rPr lang="en-US" sz="2800" dirty="0" smtClean="0"/>
              <a:t>One's mother is one's female parent</a:t>
            </a:r>
            <a:endParaRPr lang="id-ID" sz="2800" dirty="0" smtClean="0"/>
          </a:p>
          <a:p>
            <a:pPr lvl="1"/>
            <a:r>
              <a:rPr lang="en-US" sz="2000" dirty="0" smtClean="0">
                <a:sym typeface="Symbol" pitchFamily="18" charset="2"/>
              </a:rPr>
              <a:t></a:t>
            </a:r>
            <a:r>
              <a:rPr lang="en-US" sz="2000" dirty="0" err="1"/>
              <a:t>m,c</a:t>
            </a:r>
            <a:r>
              <a:rPr lang="en-US" sz="2000" dirty="0"/>
              <a:t> </a:t>
            </a:r>
            <a:r>
              <a:rPr lang="en-US" sz="2000" i="1" dirty="0"/>
              <a:t>Mother(c)</a:t>
            </a:r>
            <a:r>
              <a:rPr lang="en-US" sz="2000" dirty="0"/>
              <a:t> = m </a:t>
            </a:r>
            <a:r>
              <a:rPr lang="en-US" sz="2000" dirty="0">
                <a:sym typeface="Symbol" pitchFamily="18" charset="2"/>
              </a:rPr>
              <a:t></a:t>
            </a:r>
            <a:r>
              <a:rPr lang="en-US" sz="2000" dirty="0"/>
              <a:t> </a:t>
            </a:r>
            <a:r>
              <a:rPr lang="en-US" sz="2000" i="1" dirty="0"/>
              <a:t>(Female(m) </a:t>
            </a:r>
            <a:r>
              <a:rPr lang="en-US" sz="2000" dirty="0">
                <a:sym typeface="Symbol" pitchFamily="18" charset="2"/>
              </a:rPr>
              <a:t>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i="1" dirty="0"/>
              <a:t>Parent(</a:t>
            </a:r>
            <a:r>
              <a:rPr lang="en-US" sz="2000" i="1" dirty="0" err="1"/>
              <a:t>m,c</a:t>
            </a:r>
            <a:r>
              <a:rPr lang="en-US" sz="2000" i="1" dirty="0" smtClean="0"/>
              <a:t>))</a:t>
            </a:r>
            <a:endParaRPr lang="en-US" sz="2000" dirty="0"/>
          </a:p>
          <a:p>
            <a:r>
              <a:rPr lang="en-US" sz="2800" dirty="0"/>
              <a:t>“Sibling” is </a:t>
            </a:r>
            <a:r>
              <a:rPr lang="en-US" sz="2800" dirty="0" smtClean="0"/>
              <a:t>symmetric</a:t>
            </a:r>
            <a:endParaRPr lang="id-ID" sz="2800" dirty="0" smtClean="0"/>
          </a:p>
          <a:p>
            <a:pPr lvl="1"/>
            <a:r>
              <a:rPr lang="en-US" sz="2000" dirty="0" smtClean="0">
                <a:sym typeface="Symbol" pitchFamily="18" charset="2"/>
              </a:rPr>
              <a:t></a:t>
            </a:r>
            <a:r>
              <a:rPr lang="en-US" sz="2000" dirty="0" err="1"/>
              <a:t>x,y</a:t>
            </a:r>
            <a:r>
              <a:rPr lang="en-US" sz="2000" dirty="0"/>
              <a:t> </a:t>
            </a:r>
            <a:r>
              <a:rPr lang="en-US" sz="2000" i="1" dirty="0"/>
              <a:t>Sibling(</a:t>
            </a:r>
            <a:r>
              <a:rPr lang="en-US" sz="2000" i="1" dirty="0" err="1"/>
              <a:t>x,y</a:t>
            </a:r>
            <a:r>
              <a:rPr lang="en-US" sz="2000" i="1" dirty="0"/>
              <a:t>) </a:t>
            </a:r>
            <a:r>
              <a:rPr lang="en-US" sz="2000" dirty="0">
                <a:sym typeface="Symbol" pitchFamily="18" charset="2"/>
              </a:rPr>
              <a:t>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i="1" dirty="0"/>
              <a:t>Sibling(</a:t>
            </a:r>
            <a:r>
              <a:rPr lang="en-US" sz="2000" i="1" dirty="0" err="1"/>
              <a:t>y,x</a:t>
            </a:r>
            <a:r>
              <a:rPr lang="en-US" sz="2000" i="1" dirty="0" smtClean="0"/>
              <a:t>)</a:t>
            </a:r>
            <a:endParaRPr 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The set domain: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s Set(s) </a:t>
            </a:r>
            <a:r>
              <a:rPr lang="en-US" sz="2400" dirty="0">
                <a:sym typeface="Symbol" pitchFamily="18" charset="2"/>
              </a:rPr>
              <a:t></a:t>
            </a:r>
            <a:r>
              <a:rPr lang="en-US" sz="2400" dirty="0"/>
              <a:t> (s = {} )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(</a:t>
            </a: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dirty="0"/>
              <a:t>x,s</a:t>
            </a:r>
            <a:r>
              <a:rPr lang="en-US" sz="2400" baseline="-25000" dirty="0"/>
              <a:t>2</a:t>
            </a:r>
            <a:r>
              <a:rPr lang="en-US" sz="2400" dirty="0"/>
              <a:t> Set(s</a:t>
            </a:r>
            <a:r>
              <a:rPr lang="en-US" sz="2400" baseline="-25000" dirty="0"/>
              <a:t>2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s = {x|s</a:t>
            </a:r>
            <a:r>
              <a:rPr lang="en-US" sz="2400" baseline="-25000" dirty="0"/>
              <a:t>2</a:t>
            </a:r>
            <a:r>
              <a:rPr lang="en-US" sz="2400" dirty="0"/>
              <a:t>})
</a:t>
            </a:r>
            <a:r>
              <a:rPr lang="en-US" sz="2400" dirty="0" smtClean="0">
                <a:sym typeface="Symbol" pitchFamily="18" charset="2"/>
              </a:rPr>
              <a:t></a:t>
            </a:r>
            <a:r>
              <a:rPr lang="en-US" sz="2400" dirty="0" err="1"/>
              <a:t>x,s</a:t>
            </a:r>
            <a:r>
              <a:rPr lang="en-US" sz="2400" dirty="0"/>
              <a:t> {</a:t>
            </a:r>
            <a:r>
              <a:rPr lang="en-US" sz="2400" dirty="0" err="1"/>
              <a:t>x|s</a:t>
            </a:r>
            <a:r>
              <a:rPr lang="en-US" sz="2400" dirty="0"/>
              <a:t>} = {}
</a:t>
            </a:r>
            <a:r>
              <a:rPr lang="en-US" sz="2400" dirty="0" smtClean="0">
                <a:sym typeface="Symbol" pitchFamily="18" charset="2"/>
              </a:rPr>
              <a:t></a:t>
            </a:r>
            <a:r>
              <a:rPr lang="en-US" sz="2400" dirty="0" err="1"/>
              <a:t>x,s</a:t>
            </a:r>
            <a:r>
              <a:rPr lang="en-US" sz="2400" dirty="0"/>
              <a:t> x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 </a:t>
            </a:r>
            <a:r>
              <a:rPr lang="en-US" sz="2400" dirty="0">
                <a:sym typeface="Symbol" pitchFamily="18" charset="2"/>
              </a:rPr>
              <a:t></a:t>
            </a:r>
            <a:r>
              <a:rPr lang="en-US" sz="2400" dirty="0"/>
              <a:t> s = {</a:t>
            </a:r>
            <a:r>
              <a:rPr lang="en-US" sz="2400" dirty="0" err="1"/>
              <a:t>x|s</a:t>
            </a:r>
            <a:r>
              <a:rPr lang="en-US" sz="2400" dirty="0"/>
              <a:t>}
</a:t>
            </a:r>
            <a:r>
              <a:rPr lang="en-US" sz="2400" dirty="0" smtClean="0">
                <a:sym typeface="Symbol" pitchFamily="18" charset="2"/>
              </a:rPr>
              <a:t></a:t>
            </a:r>
            <a:r>
              <a:rPr lang="en-US" sz="2400" dirty="0" err="1"/>
              <a:t>x,s</a:t>
            </a:r>
            <a:r>
              <a:rPr lang="en-US" sz="2400" dirty="0"/>
              <a:t> x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 </a:t>
            </a:r>
            <a:r>
              <a:rPr lang="en-US" sz="2400" dirty="0">
                <a:sym typeface="Symbol" pitchFamily="18" charset="2"/>
              </a:rPr>
              <a:t></a:t>
            </a:r>
            <a:r>
              <a:rPr lang="en-US" sz="2400" dirty="0"/>
              <a:t> [ </a:t>
            </a: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dirty="0"/>
              <a:t>y,s</a:t>
            </a:r>
            <a:r>
              <a:rPr lang="en-US" sz="2400" baseline="-25000" dirty="0"/>
              <a:t>2</a:t>
            </a:r>
            <a:r>
              <a:rPr lang="en-US" sz="2400" dirty="0"/>
              <a:t>} (s = {y|s</a:t>
            </a:r>
            <a:r>
              <a:rPr lang="en-US" sz="2400" baseline="-25000" dirty="0"/>
              <a:t>2</a:t>
            </a:r>
            <a:r>
              <a:rPr lang="en-US" sz="2400" dirty="0"/>
              <a:t>} </a:t>
            </a:r>
            <a:r>
              <a:rPr lang="en-US" sz="2400" dirty="0">
                <a:sym typeface="Symbol" pitchFamily="18" charset="2"/>
              </a:rPr>
              <a:t> </a:t>
            </a:r>
            <a:r>
              <a:rPr lang="en-US" sz="2400" dirty="0"/>
              <a:t>(x = y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x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</a:t>
            </a:r>
            <a:r>
              <a:rPr lang="en-US" sz="2400" baseline="-25000" dirty="0"/>
              <a:t>2</a:t>
            </a:r>
            <a:r>
              <a:rPr lang="en-US" sz="2400" dirty="0"/>
              <a:t>))]
</a:t>
            </a:r>
            <a:r>
              <a:rPr lang="en-US" sz="2400" dirty="0" smtClean="0">
                <a:sym typeface="Symbol" pitchFamily="18" charset="2"/>
              </a:rPr>
              <a:t></a:t>
            </a:r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,s</a:t>
            </a:r>
            <a:r>
              <a:rPr lang="en-US" sz="2400" baseline="-25000" dirty="0"/>
              <a:t>2</a:t>
            </a:r>
            <a:r>
              <a:rPr lang="en-US" sz="2400" dirty="0"/>
              <a:t> s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</a:t>
            </a:r>
            <a:r>
              <a:rPr lang="en-US" sz="2400" dirty="0"/>
              <a:t> s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</a:t>
            </a:r>
            <a:r>
              <a:rPr lang="en-US" sz="2400" dirty="0"/>
              <a:t> 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x </a:t>
            </a:r>
            <a:r>
              <a:rPr lang="en-US" sz="2400" dirty="0" err="1"/>
              <a:t>x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dirty="0"/>
              <a:t> x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,s</a:t>
            </a:r>
            <a:r>
              <a:rPr lang="en-US" sz="2400" baseline="-25000" dirty="0"/>
              <a:t>2</a:t>
            </a:r>
            <a:r>
              <a:rPr lang="en-US" sz="2400" dirty="0"/>
              <a:t> (s</a:t>
            </a:r>
            <a:r>
              <a:rPr lang="en-US" sz="2400" baseline="-25000" dirty="0"/>
              <a:t>1</a:t>
            </a:r>
            <a:r>
              <a:rPr lang="en-US" sz="2400" dirty="0"/>
              <a:t> = s</a:t>
            </a:r>
            <a:r>
              <a:rPr lang="en-US" sz="2400" baseline="-25000" dirty="0"/>
              <a:t>2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</a:t>
            </a:r>
            <a:r>
              <a:rPr lang="en-US" sz="2400" dirty="0"/>
              <a:t> (s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</a:t>
            </a:r>
            <a:r>
              <a:rPr lang="en-US" sz="2400" dirty="0"/>
              <a:t> s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 </a:t>
            </a:r>
            <a:r>
              <a:rPr lang="en-US" sz="2400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</a:t>
            </a:r>
            <a:r>
              <a:rPr lang="en-US" sz="2400" dirty="0"/>
              <a:t> s</a:t>
            </a:r>
            <a:r>
              <a:rPr lang="en-US" sz="2400" baseline="-25000" dirty="0"/>
              <a:t>1</a:t>
            </a:r>
            <a:r>
              <a:rPr lang="en-US" sz="2400" dirty="0"/>
              <a:t>)
</a:t>
            </a:r>
            <a:r>
              <a:rPr lang="en-US" sz="2400" dirty="0" smtClean="0">
                <a:sym typeface="Symbol" pitchFamily="18" charset="2"/>
              </a:rPr>
              <a:t></a:t>
            </a:r>
            <a:r>
              <a:rPr lang="en-US" sz="2400" dirty="0"/>
              <a:t>x,s</a:t>
            </a:r>
            <a:r>
              <a:rPr lang="en-US" sz="2400" baseline="-25000" dirty="0"/>
              <a:t>1</a:t>
            </a:r>
            <a:r>
              <a:rPr lang="en-US" sz="2400" dirty="0"/>
              <a:t>,s</a:t>
            </a:r>
            <a:r>
              <a:rPr lang="en-US" sz="2400" baseline="-25000" dirty="0"/>
              <a:t>2</a:t>
            </a:r>
            <a:r>
              <a:rPr lang="en-US" sz="2400" dirty="0"/>
              <a:t> x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(s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 s</a:t>
            </a:r>
            <a:r>
              <a:rPr lang="en-US" sz="2400" baseline="-25000" dirty="0"/>
              <a:t>2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 </a:t>
            </a:r>
            <a:r>
              <a:rPr lang="en-US" sz="2400" dirty="0"/>
              <a:t>(x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x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</a:t>
            </a:r>
            <a:r>
              <a:rPr lang="en-US" sz="2400" baseline="-25000" dirty="0"/>
              <a:t>2</a:t>
            </a:r>
            <a:r>
              <a:rPr lang="en-US" sz="2400" dirty="0"/>
              <a:t>)
</a:t>
            </a:r>
            <a:r>
              <a:rPr lang="en-US" sz="2400" dirty="0" smtClean="0">
                <a:sym typeface="Symbol" pitchFamily="18" charset="2"/>
              </a:rPr>
              <a:t></a:t>
            </a:r>
            <a:r>
              <a:rPr lang="en-US" sz="2400" dirty="0"/>
              <a:t>x,s</a:t>
            </a:r>
            <a:r>
              <a:rPr lang="en-US" sz="2400" baseline="-25000" dirty="0"/>
              <a:t>1</a:t>
            </a:r>
            <a:r>
              <a:rPr lang="en-US" sz="2400" dirty="0"/>
              <a:t>,s</a:t>
            </a:r>
            <a:r>
              <a:rPr lang="en-US" sz="2400" baseline="-25000" dirty="0"/>
              <a:t>2</a:t>
            </a:r>
            <a:r>
              <a:rPr lang="en-US" sz="2400" dirty="0"/>
              <a:t> x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(s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 </a:t>
            </a:r>
            <a:r>
              <a:rPr lang="en-US" sz="2400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</a:t>
            </a:r>
            <a:r>
              <a:rPr lang="en-US" sz="2400" dirty="0"/>
              <a:t> (x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x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Inferensi pada </a:t>
            </a:r>
            <a:r>
              <a:rPr lang="id-ID" i="1" dirty="0" smtClean="0"/>
              <a:t>First-Order Logic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FOL </a:t>
            </a:r>
            <a:r>
              <a:rPr lang="en-US" dirty="0" err="1" smtClean="0"/>
              <a:t>menggunakan</a:t>
            </a:r>
            <a:r>
              <a:rPr lang="en-US" dirty="0" smtClean="0"/>
              <a:t> 7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id-ID" i="1" dirty="0" smtClean="0"/>
              <a:t>propositional logic</a:t>
            </a:r>
            <a:endParaRPr lang="en-US" dirty="0" smtClean="0"/>
          </a:p>
          <a:p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id-ID" dirty="0" smtClean="0"/>
              <a:t>tiga aturan tambahan yang lebih kompleks (berhubungan dengan </a:t>
            </a:r>
            <a:r>
              <a:rPr lang="id-ID" i="1" dirty="0" smtClean="0"/>
              <a:t>quantifier</a:t>
            </a:r>
            <a:r>
              <a:rPr lang="id-ID" dirty="0" smtClean="0"/>
              <a:t>), yaitu:</a:t>
            </a:r>
            <a:endParaRPr lang="en-US" dirty="0" smtClean="0"/>
          </a:p>
          <a:p>
            <a:pPr lvl="1"/>
            <a:r>
              <a:rPr lang="id-ID" i="1" dirty="0" smtClean="0"/>
              <a:t>Universal Elimination</a:t>
            </a:r>
            <a:endParaRPr lang="en-US" i="1" dirty="0" smtClean="0"/>
          </a:p>
          <a:p>
            <a:pPr lvl="1"/>
            <a:r>
              <a:rPr lang="en-US" i="1" dirty="0" smtClean="0"/>
              <a:t>Existential Elimination</a:t>
            </a:r>
          </a:p>
          <a:p>
            <a:pPr lvl="1"/>
            <a:r>
              <a:rPr lang="id-ID" i="1" dirty="0" smtClean="0"/>
              <a:t>Existential Introduction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E9147A-41EA-4114-860E-D0699E1A2833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62378" y="561502"/>
            <a:ext cx="4911735" cy="39779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id-ID" dirty="0" smtClean="0">
                <a:solidFill>
                  <a:schemeClr val="bg1"/>
                </a:solidFill>
              </a:rPr>
              <a:t>turan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r>
              <a:rPr lang="id-ID" dirty="0" smtClean="0">
                <a:solidFill>
                  <a:schemeClr val="bg1"/>
                </a:solidFill>
              </a:rPr>
              <a:t>nferensi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id-ID" dirty="0" smtClean="0">
                <a:solidFill>
                  <a:schemeClr val="bg1"/>
                </a:solidFill>
              </a:rPr>
              <a:t>roposi</a:t>
            </a:r>
            <a:r>
              <a:rPr lang="en-US" dirty="0" err="1" smtClean="0">
                <a:solidFill>
                  <a:schemeClr val="bg1"/>
                </a:solidFill>
              </a:rPr>
              <a:t>tional</a:t>
            </a:r>
            <a:r>
              <a:rPr lang="id-ID" dirty="0" smtClean="0">
                <a:solidFill>
                  <a:schemeClr val="bg1"/>
                </a:solidFill>
              </a:rPr>
              <a:t> logic</a:t>
            </a:r>
            <a:br>
              <a:rPr lang="id-ID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9074" name="Picture 2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2427" y="1497724"/>
            <a:ext cx="4277227" cy="486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075" name="Picture 3"/>
          <p:cNvPicPr>
            <a:picLocks noGrp="1" noChangeAspect="1" noChangeArrowheads="1"/>
          </p:cNvPicPr>
          <p:nvPr>
            <p:ph sz="quarter" idx="2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63806" y="2020944"/>
            <a:ext cx="4719888" cy="335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87C55BBC-FA79-4CE1-9C21-EEC3186A9D54}" type="datetime1">
              <a:rPr lang="en-US" smtClean="0"/>
              <a:t>2/23/2015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C8467590-0BC9-4B4A-95A3-307D97AD4B4F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Masalah: Hukum Pernikahan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Hukum pernikahan menyatakan bahwa suatu pernikahan adalah </a:t>
            </a:r>
            <a:r>
              <a:rPr lang="id-ID" b="1" dirty="0" smtClean="0"/>
              <a:t>tidak sah </a:t>
            </a:r>
            <a:r>
              <a:rPr lang="id-ID" dirty="0" smtClean="0"/>
              <a:t>jika kedua mempelai memiliki </a:t>
            </a:r>
            <a:r>
              <a:rPr lang="id-ID" b="1" dirty="0" smtClean="0"/>
              <a:t>hubungan keponakan</a:t>
            </a:r>
            <a:r>
              <a:rPr lang="id-ID" dirty="0" smtClean="0"/>
              <a:t>. </a:t>
            </a:r>
            <a:endParaRPr lang="en-US" dirty="0" smtClean="0"/>
          </a:p>
          <a:p>
            <a:r>
              <a:rPr lang="id-ID" dirty="0" smtClean="0"/>
              <a:t>Wati menikah dengan Andi. </a:t>
            </a:r>
            <a:endParaRPr lang="en-US" dirty="0" smtClean="0"/>
          </a:p>
          <a:p>
            <a:r>
              <a:rPr lang="id-ID" dirty="0" smtClean="0"/>
              <a:t>Dimana Wati adalah anak kandung Budi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id-ID" dirty="0" smtClean="0"/>
              <a:t>Andi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id-ID" dirty="0" smtClean="0"/>
              <a:t> saudara kembar </a:t>
            </a:r>
            <a:r>
              <a:rPr lang="en-US" dirty="0" smtClean="0"/>
              <a:t>Budi</a:t>
            </a:r>
            <a:r>
              <a:rPr lang="id-ID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FOL, b</a:t>
            </a:r>
            <a:r>
              <a:rPr lang="id-ID" dirty="0" smtClean="0"/>
              <a:t>uktikan bahwa pernikahan Andi dan Wati adalah </a:t>
            </a:r>
            <a:r>
              <a:rPr lang="id-ID" b="1" dirty="0" smtClean="0">
                <a:solidFill>
                  <a:srgbClr val="FF0000"/>
                </a:solidFill>
              </a:rPr>
              <a:t>tidak sah</a:t>
            </a:r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E85DF2-5E21-4B6C-9FAD-38AD9B242E47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Langkah pertama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 Narrow" pitchFamily="34" charset="0"/>
                <a:sym typeface="Symbol"/>
              </a:rPr>
              <a:t></a:t>
            </a:r>
            <a:r>
              <a:rPr lang="fi-FI" sz="2000" dirty="0" smtClean="0">
                <a:latin typeface="Arial Narrow" pitchFamily="34" charset="0"/>
              </a:rPr>
              <a:t>x,y </a:t>
            </a:r>
            <a:r>
              <a:rPr lang="fi-FI" sz="2000" i="1" dirty="0" smtClean="0">
                <a:latin typeface="Arial Narrow" pitchFamily="34" charset="0"/>
              </a:rPr>
              <a:t>Keponakan(x</a:t>
            </a:r>
            <a:r>
              <a:rPr lang="fi-FI" sz="2000" dirty="0" smtClean="0">
                <a:latin typeface="Arial Narrow" pitchFamily="34" charset="0"/>
              </a:rPr>
              <a:t>,</a:t>
            </a:r>
            <a:r>
              <a:rPr lang="fi-FI" sz="2000" i="1" dirty="0" smtClean="0">
                <a:latin typeface="Arial Narrow" pitchFamily="34" charset="0"/>
              </a:rPr>
              <a:t>y</a:t>
            </a:r>
            <a:r>
              <a:rPr lang="fi-FI" sz="2000" dirty="0" smtClean="0">
                <a:latin typeface="Arial Narrow" pitchFamily="34" charset="0"/>
              </a:rPr>
              <a:t>) </a:t>
            </a:r>
            <a:r>
              <a:rPr lang="en-US" sz="2000" dirty="0" smtClean="0">
                <a:latin typeface="Arial Narrow" pitchFamily="34" charset="0"/>
                <a:sym typeface="Symbol"/>
              </a:rPr>
              <a:t>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fi-FI" sz="2000" i="1" dirty="0" smtClean="0">
                <a:latin typeface="Arial Narrow" pitchFamily="34" charset="0"/>
              </a:rPr>
              <a:t>Menikah</a:t>
            </a:r>
            <a:r>
              <a:rPr lang="fi-FI" sz="2000" dirty="0" smtClean="0">
                <a:latin typeface="Arial Narrow" pitchFamily="34" charset="0"/>
              </a:rPr>
              <a:t>(</a:t>
            </a:r>
            <a:r>
              <a:rPr lang="fi-FI" sz="2000" i="1" dirty="0" smtClean="0">
                <a:latin typeface="Arial Narrow" pitchFamily="34" charset="0"/>
              </a:rPr>
              <a:t>x</a:t>
            </a:r>
            <a:r>
              <a:rPr lang="fi-FI" sz="2000" dirty="0" smtClean="0">
                <a:latin typeface="Arial Narrow" pitchFamily="34" charset="0"/>
              </a:rPr>
              <a:t>,</a:t>
            </a:r>
            <a:r>
              <a:rPr lang="fi-FI" sz="2000" i="1" dirty="0" smtClean="0">
                <a:latin typeface="Arial Narrow" pitchFamily="34" charset="0"/>
              </a:rPr>
              <a:t>y</a:t>
            </a:r>
            <a:r>
              <a:rPr lang="fi-FI" sz="2000" dirty="0" smtClean="0">
                <a:latin typeface="Arial Narrow" pitchFamily="34" charset="0"/>
              </a:rPr>
              <a:t>) </a:t>
            </a:r>
            <a:r>
              <a:rPr lang="en-US" sz="2000" dirty="0" smtClean="0">
                <a:latin typeface="Arial Narrow" pitchFamily="34" charset="0"/>
                <a:sym typeface="Symbol"/>
              </a:rPr>
              <a:t>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  <a:sym typeface="Symbol"/>
              </a:rPr>
              <a:t></a:t>
            </a:r>
            <a:r>
              <a:rPr lang="fi-FI" sz="2000" i="1" dirty="0" smtClean="0">
                <a:latin typeface="Arial Narrow" pitchFamily="34" charset="0"/>
              </a:rPr>
              <a:t>Sah</a:t>
            </a:r>
            <a:r>
              <a:rPr lang="fi-FI" sz="2000" dirty="0" smtClean="0">
                <a:latin typeface="Arial Narrow" pitchFamily="34" charset="0"/>
              </a:rPr>
              <a:t>(</a:t>
            </a:r>
            <a:r>
              <a:rPr lang="fi-FI" sz="2000" i="1" dirty="0" smtClean="0">
                <a:latin typeface="Arial Narrow" pitchFamily="34" charset="0"/>
              </a:rPr>
              <a:t>Menikah</a:t>
            </a:r>
            <a:r>
              <a:rPr lang="fi-FI" sz="2000" dirty="0" smtClean="0">
                <a:latin typeface="Arial Narrow" pitchFamily="34" charset="0"/>
              </a:rPr>
              <a:t>(</a:t>
            </a:r>
            <a:r>
              <a:rPr lang="fi-FI" sz="2000" i="1" dirty="0" smtClean="0">
                <a:latin typeface="Arial Narrow" pitchFamily="34" charset="0"/>
              </a:rPr>
              <a:t>x</a:t>
            </a:r>
            <a:r>
              <a:rPr lang="fi-FI" sz="2000" dirty="0" smtClean="0">
                <a:latin typeface="Arial Narrow" pitchFamily="34" charset="0"/>
              </a:rPr>
              <a:t>,</a:t>
            </a:r>
            <a:r>
              <a:rPr lang="fi-FI" sz="2000" i="1" dirty="0" smtClean="0">
                <a:latin typeface="Arial Narrow" pitchFamily="34" charset="0"/>
              </a:rPr>
              <a:t>y</a:t>
            </a:r>
            <a:r>
              <a:rPr lang="fi-FI" sz="2000" dirty="0" smtClean="0">
                <a:latin typeface="Arial Narrow" pitchFamily="34" charset="0"/>
              </a:rPr>
              <a:t>))		(3.1)</a:t>
            </a:r>
            <a:endParaRPr lang="id-ID" sz="20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2000" i="1" dirty="0" smtClean="0">
                <a:latin typeface="Arial Narrow" pitchFamily="34" charset="0"/>
              </a:rPr>
              <a:t>Menikah</a:t>
            </a:r>
            <a:r>
              <a:rPr lang="it-IT" sz="2000" dirty="0" smtClean="0">
                <a:latin typeface="Arial Narrow" pitchFamily="34" charset="0"/>
              </a:rPr>
              <a:t>(</a:t>
            </a:r>
            <a:r>
              <a:rPr lang="it-IT" sz="2000" i="1" dirty="0" smtClean="0">
                <a:latin typeface="Arial Narrow" pitchFamily="34" charset="0"/>
              </a:rPr>
              <a:t>Wati</a:t>
            </a:r>
            <a:r>
              <a:rPr lang="it-IT" sz="2000" dirty="0" smtClean="0">
                <a:latin typeface="Arial Narrow" pitchFamily="34" charset="0"/>
              </a:rPr>
              <a:t>,</a:t>
            </a:r>
            <a:r>
              <a:rPr lang="it-IT" sz="2000" i="1" dirty="0" smtClean="0">
                <a:latin typeface="Arial Narrow" pitchFamily="34" charset="0"/>
              </a:rPr>
              <a:t>Andi</a:t>
            </a:r>
            <a:r>
              <a:rPr lang="it-IT" sz="2000" dirty="0" smtClean="0">
                <a:latin typeface="Arial Narrow" pitchFamily="34" charset="0"/>
              </a:rPr>
              <a:t>)						(3.2)</a:t>
            </a:r>
            <a:endParaRPr lang="id-ID" sz="20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2000" i="1" dirty="0" smtClean="0">
                <a:latin typeface="Arial Narrow" pitchFamily="34" charset="0"/>
              </a:rPr>
              <a:t>AnakKandung</a:t>
            </a:r>
            <a:r>
              <a:rPr lang="it-IT" sz="2000" dirty="0" smtClean="0">
                <a:latin typeface="Arial Narrow" pitchFamily="34" charset="0"/>
              </a:rPr>
              <a:t>(</a:t>
            </a:r>
            <a:r>
              <a:rPr lang="it-IT" sz="2000" i="1" dirty="0" smtClean="0">
                <a:latin typeface="Arial Narrow" pitchFamily="34" charset="0"/>
              </a:rPr>
              <a:t>Wati</a:t>
            </a:r>
            <a:r>
              <a:rPr lang="it-IT" sz="2000" dirty="0" smtClean="0">
                <a:latin typeface="Arial Narrow" pitchFamily="34" charset="0"/>
              </a:rPr>
              <a:t>,</a:t>
            </a:r>
            <a:r>
              <a:rPr lang="it-IT" sz="2000" i="1" dirty="0" smtClean="0">
                <a:latin typeface="Arial Narrow" pitchFamily="34" charset="0"/>
              </a:rPr>
              <a:t>Budi</a:t>
            </a:r>
            <a:r>
              <a:rPr lang="it-IT" sz="2000" dirty="0" smtClean="0">
                <a:latin typeface="Arial Narrow" pitchFamily="34" charset="0"/>
              </a:rPr>
              <a:t>)						(3.3)</a:t>
            </a:r>
            <a:endParaRPr lang="id-ID" sz="20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2000" i="1" dirty="0" smtClean="0">
                <a:latin typeface="Arial Narrow" pitchFamily="34" charset="0"/>
              </a:rPr>
              <a:t>SaudaraKembar</a:t>
            </a:r>
            <a:r>
              <a:rPr lang="it-IT" sz="2000" dirty="0" smtClean="0">
                <a:latin typeface="Arial Narrow" pitchFamily="34" charset="0"/>
              </a:rPr>
              <a:t>(</a:t>
            </a:r>
            <a:r>
              <a:rPr lang="it-IT" sz="2000" i="1" dirty="0" smtClean="0">
                <a:latin typeface="Arial Narrow" pitchFamily="34" charset="0"/>
              </a:rPr>
              <a:t>Budi</a:t>
            </a:r>
            <a:r>
              <a:rPr lang="it-IT" sz="2000" dirty="0" smtClean="0">
                <a:latin typeface="Arial Narrow" pitchFamily="34" charset="0"/>
              </a:rPr>
              <a:t>,</a:t>
            </a:r>
            <a:r>
              <a:rPr lang="it-IT" sz="2000" i="1" dirty="0" smtClean="0">
                <a:latin typeface="Arial Narrow" pitchFamily="34" charset="0"/>
              </a:rPr>
              <a:t>Andi</a:t>
            </a:r>
            <a:r>
              <a:rPr lang="it-IT" sz="2000" dirty="0" smtClean="0">
                <a:latin typeface="Arial Narrow" pitchFamily="34" charset="0"/>
              </a:rPr>
              <a:t>)					(3.4)</a:t>
            </a:r>
            <a:endParaRPr lang="id-ID" sz="20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 Narrow" pitchFamily="34" charset="0"/>
                <a:sym typeface="Symbol"/>
              </a:rPr>
              <a:t></a:t>
            </a:r>
            <a:r>
              <a:rPr lang="fr-FR" sz="2000" i="1" dirty="0" err="1" smtClean="0">
                <a:latin typeface="Arial Narrow" pitchFamily="34" charset="0"/>
              </a:rPr>
              <a:t>x</a:t>
            </a:r>
            <a:r>
              <a:rPr lang="fr-FR" sz="2000" dirty="0" err="1" smtClean="0">
                <a:latin typeface="Arial Narrow" pitchFamily="34" charset="0"/>
              </a:rPr>
              <a:t>,</a:t>
            </a:r>
            <a:r>
              <a:rPr lang="fr-FR" sz="2000" i="1" dirty="0" err="1" smtClean="0">
                <a:latin typeface="Arial Narrow" pitchFamily="34" charset="0"/>
              </a:rPr>
              <a:t>y</a:t>
            </a:r>
            <a:r>
              <a:rPr lang="fr-FR" sz="2000" dirty="0" smtClean="0">
                <a:latin typeface="Arial Narrow" pitchFamily="34" charset="0"/>
              </a:rPr>
              <a:t> </a:t>
            </a:r>
            <a:r>
              <a:rPr lang="fr-FR" sz="2000" i="1" dirty="0" err="1" smtClean="0">
                <a:latin typeface="Arial Narrow" pitchFamily="34" charset="0"/>
              </a:rPr>
              <a:t>SaudaraKembar</a:t>
            </a:r>
            <a:r>
              <a:rPr lang="fr-FR" sz="2000" dirty="0" smtClean="0">
                <a:latin typeface="Arial Narrow" pitchFamily="34" charset="0"/>
              </a:rPr>
              <a:t>(</a:t>
            </a:r>
            <a:r>
              <a:rPr lang="fr-FR" sz="2000" i="1" dirty="0" err="1" smtClean="0">
                <a:latin typeface="Arial Narrow" pitchFamily="34" charset="0"/>
              </a:rPr>
              <a:t>x</a:t>
            </a:r>
            <a:r>
              <a:rPr lang="fr-FR" sz="2000" dirty="0" err="1" smtClean="0">
                <a:latin typeface="Arial Narrow" pitchFamily="34" charset="0"/>
              </a:rPr>
              <a:t>,</a:t>
            </a:r>
            <a:r>
              <a:rPr lang="fr-FR" sz="2000" i="1" dirty="0" err="1" smtClean="0">
                <a:latin typeface="Arial Narrow" pitchFamily="34" charset="0"/>
              </a:rPr>
              <a:t>y</a:t>
            </a:r>
            <a:r>
              <a:rPr lang="fr-FR" sz="2000" dirty="0" smtClean="0">
                <a:latin typeface="Arial Narrow" pitchFamily="34" charset="0"/>
              </a:rPr>
              <a:t>)  </a:t>
            </a:r>
            <a:r>
              <a:rPr lang="en-US" sz="2000" dirty="0" smtClean="0">
                <a:latin typeface="Arial Narrow" pitchFamily="34" charset="0"/>
                <a:sym typeface="Symbol"/>
              </a:rPr>
              <a:t></a:t>
            </a:r>
            <a:r>
              <a:rPr lang="fr-FR" sz="2000" dirty="0" smtClean="0">
                <a:latin typeface="Arial Narrow" pitchFamily="34" charset="0"/>
              </a:rPr>
              <a:t>  </a:t>
            </a:r>
            <a:r>
              <a:rPr lang="fr-FR" sz="2000" i="1" dirty="0" err="1" smtClean="0">
                <a:latin typeface="Arial Narrow" pitchFamily="34" charset="0"/>
              </a:rPr>
              <a:t>SaudaraKandung</a:t>
            </a:r>
            <a:r>
              <a:rPr lang="fr-FR" sz="2000" dirty="0" smtClean="0">
                <a:latin typeface="Arial Narrow" pitchFamily="34" charset="0"/>
              </a:rPr>
              <a:t>(</a:t>
            </a:r>
            <a:r>
              <a:rPr lang="fr-FR" sz="2000" i="1" dirty="0" err="1" smtClean="0">
                <a:latin typeface="Arial Narrow" pitchFamily="34" charset="0"/>
              </a:rPr>
              <a:t>x</a:t>
            </a:r>
            <a:r>
              <a:rPr lang="fr-FR" sz="2000" dirty="0" err="1" smtClean="0">
                <a:latin typeface="Arial Narrow" pitchFamily="34" charset="0"/>
              </a:rPr>
              <a:t>,</a:t>
            </a:r>
            <a:r>
              <a:rPr lang="fr-FR" sz="2000" i="1" dirty="0" err="1" smtClean="0">
                <a:latin typeface="Arial Narrow" pitchFamily="34" charset="0"/>
              </a:rPr>
              <a:t>y</a:t>
            </a:r>
            <a:r>
              <a:rPr lang="fr-FR" sz="2000" dirty="0" smtClean="0">
                <a:latin typeface="Arial Narrow" pitchFamily="34" charset="0"/>
              </a:rPr>
              <a:t>)			(3.5)</a:t>
            </a:r>
            <a:endParaRPr lang="id-ID" sz="20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 Narrow" pitchFamily="34" charset="0"/>
                <a:sym typeface="Symbol"/>
              </a:rPr>
              <a:t></a:t>
            </a:r>
            <a:r>
              <a:rPr lang="fr-FR" sz="2000" i="1" dirty="0" err="1" smtClean="0">
                <a:latin typeface="Arial Narrow" pitchFamily="34" charset="0"/>
              </a:rPr>
              <a:t>x</a:t>
            </a:r>
            <a:r>
              <a:rPr lang="fr-FR" sz="2000" dirty="0" err="1" smtClean="0">
                <a:latin typeface="Arial Narrow" pitchFamily="34" charset="0"/>
              </a:rPr>
              <a:t>,</a:t>
            </a:r>
            <a:r>
              <a:rPr lang="fr-FR" sz="2000" i="1" dirty="0" err="1" smtClean="0">
                <a:latin typeface="Arial Narrow" pitchFamily="34" charset="0"/>
              </a:rPr>
              <a:t>y</a:t>
            </a:r>
            <a:r>
              <a:rPr lang="fr-FR" sz="2000" dirty="0" err="1" smtClean="0">
                <a:latin typeface="Arial Narrow" pitchFamily="34" charset="0"/>
              </a:rPr>
              <a:t>,</a:t>
            </a:r>
            <a:r>
              <a:rPr lang="fr-FR" sz="2000" i="1" dirty="0" err="1" smtClean="0">
                <a:latin typeface="Arial Narrow" pitchFamily="34" charset="0"/>
              </a:rPr>
              <a:t>z</a:t>
            </a:r>
            <a:r>
              <a:rPr lang="fr-FR" sz="2000" i="1" dirty="0" smtClean="0">
                <a:latin typeface="Arial Narrow" pitchFamily="34" charset="0"/>
              </a:rPr>
              <a:t> </a:t>
            </a:r>
            <a:r>
              <a:rPr lang="fr-FR" sz="2000" i="1" dirty="0" err="1" smtClean="0">
                <a:latin typeface="Arial Narrow" pitchFamily="34" charset="0"/>
              </a:rPr>
              <a:t>AnakKandung</a:t>
            </a:r>
            <a:r>
              <a:rPr lang="fr-FR" sz="2000" dirty="0" smtClean="0">
                <a:latin typeface="Arial Narrow" pitchFamily="34" charset="0"/>
              </a:rPr>
              <a:t>(</a:t>
            </a:r>
            <a:r>
              <a:rPr lang="fr-FR" sz="2000" i="1" dirty="0" err="1" smtClean="0">
                <a:latin typeface="Arial Narrow" pitchFamily="34" charset="0"/>
              </a:rPr>
              <a:t>x</a:t>
            </a:r>
            <a:r>
              <a:rPr lang="fr-FR" sz="2000" dirty="0" err="1" smtClean="0">
                <a:latin typeface="Arial Narrow" pitchFamily="34" charset="0"/>
              </a:rPr>
              <a:t>,</a:t>
            </a:r>
            <a:r>
              <a:rPr lang="fr-FR" sz="2000" i="1" dirty="0" err="1" smtClean="0">
                <a:latin typeface="Arial Narrow" pitchFamily="34" charset="0"/>
              </a:rPr>
              <a:t>y</a:t>
            </a:r>
            <a:r>
              <a:rPr lang="fr-FR" sz="2000" dirty="0" smtClean="0">
                <a:latin typeface="Arial Narrow" pitchFamily="34" charset="0"/>
              </a:rPr>
              <a:t>) </a:t>
            </a:r>
            <a:r>
              <a:rPr lang="en-US" sz="2000" dirty="0" smtClean="0">
                <a:latin typeface="Arial Narrow" pitchFamily="34" charset="0"/>
                <a:sym typeface="Symbol"/>
              </a:rPr>
              <a:t>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fr-FR" sz="2000" i="1" dirty="0" err="1" smtClean="0">
                <a:latin typeface="Arial Narrow" pitchFamily="34" charset="0"/>
              </a:rPr>
              <a:t>SaudaraKandung</a:t>
            </a:r>
            <a:r>
              <a:rPr lang="fr-FR" sz="2000" dirty="0" smtClean="0">
                <a:latin typeface="Arial Narrow" pitchFamily="34" charset="0"/>
              </a:rPr>
              <a:t>(</a:t>
            </a:r>
            <a:r>
              <a:rPr lang="fr-FR" sz="2000" i="1" dirty="0" err="1" smtClean="0">
                <a:latin typeface="Arial Narrow" pitchFamily="34" charset="0"/>
              </a:rPr>
              <a:t>y</a:t>
            </a:r>
            <a:r>
              <a:rPr lang="fr-FR" sz="2000" dirty="0" err="1" smtClean="0">
                <a:latin typeface="Arial Narrow" pitchFamily="34" charset="0"/>
              </a:rPr>
              <a:t>,</a:t>
            </a:r>
            <a:r>
              <a:rPr lang="fr-FR" sz="2000" i="1" dirty="0" err="1" smtClean="0">
                <a:latin typeface="Arial Narrow" pitchFamily="34" charset="0"/>
              </a:rPr>
              <a:t>z</a:t>
            </a:r>
            <a:r>
              <a:rPr lang="fr-FR" sz="2000" dirty="0" smtClean="0">
                <a:latin typeface="Arial Narrow" pitchFamily="34" charset="0"/>
              </a:rPr>
              <a:t>) </a:t>
            </a:r>
            <a:r>
              <a:rPr lang="en-US" sz="2000" dirty="0" smtClean="0">
                <a:latin typeface="Arial Narrow" pitchFamily="34" charset="0"/>
                <a:sym typeface="Symbol"/>
              </a:rPr>
              <a:t></a:t>
            </a:r>
            <a:r>
              <a:rPr lang="fr-FR" sz="2000" dirty="0" smtClean="0">
                <a:latin typeface="Arial Narrow" pitchFamily="34" charset="0"/>
              </a:rPr>
              <a:t>  </a:t>
            </a:r>
            <a:r>
              <a:rPr lang="fr-FR" sz="2000" i="1" dirty="0" err="1" smtClean="0">
                <a:latin typeface="Arial Narrow" pitchFamily="34" charset="0"/>
              </a:rPr>
              <a:t>Keponakan</a:t>
            </a:r>
            <a:r>
              <a:rPr lang="fr-FR" sz="2000" dirty="0" smtClean="0">
                <a:latin typeface="Arial Narrow" pitchFamily="34" charset="0"/>
              </a:rPr>
              <a:t>(</a:t>
            </a:r>
            <a:r>
              <a:rPr lang="fr-FR" sz="2000" i="1" dirty="0" err="1" smtClean="0">
                <a:latin typeface="Arial Narrow" pitchFamily="34" charset="0"/>
              </a:rPr>
              <a:t>x</a:t>
            </a:r>
            <a:r>
              <a:rPr lang="fr-FR" sz="2000" dirty="0" err="1" smtClean="0">
                <a:latin typeface="Arial Narrow" pitchFamily="34" charset="0"/>
              </a:rPr>
              <a:t>,</a:t>
            </a:r>
            <a:r>
              <a:rPr lang="fr-FR" sz="2000" i="1" dirty="0" err="1" smtClean="0">
                <a:latin typeface="Arial Narrow" pitchFamily="34" charset="0"/>
              </a:rPr>
              <a:t>z</a:t>
            </a:r>
            <a:r>
              <a:rPr lang="fr-FR" sz="2000" dirty="0" smtClean="0">
                <a:latin typeface="Arial Narrow" pitchFamily="34" charset="0"/>
              </a:rPr>
              <a:t>)	(3.6)</a:t>
            </a:r>
            <a:endParaRPr lang="id-ID" sz="2000" dirty="0">
              <a:latin typeface="Arial Narrow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C7359-391A-42A9-9E45-C0E2347F26EA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Langkah</a:t>
            </a:r>
            <a:r>
              <a:rPr lang="fr-FR" dirty="0" smtClean="0"/>
              <a:t> </a:t>
            </a:r>
            <a:r>
              <a:rPr lang="fr-FR" dirty="0" err="1" smtClean="0"/>
              <a:t>ke</a:t>
            </a:r>
            <a:r>
              <a:rPr lang="fr-FR" dirty="0" smtClean="0"/>
              <a:t> </a:t>
            </a:r>
            <a:r>
              <a:rPr lang="fr-FR" dirty="0" err="1" smtClean="0"/>
              <a:t>dua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sz="1800" dirty="0" smtClean="0">
                <a:latin typeface="Arial Narrow" pitchFamily="34" charset="0"/>
              </a:rPr>
              <a:t>Dari (3.5)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i="1" dirty="0" smtClean="0">
                <a:latin typeface="Arial Narrow" pitchFamily="34" charset="0"/>
              </a:rPr>
              <a:t>Universal Elimination</a:t>
            </a:r>
            <a:r>
              <a:rPr lang="en-US" sz="1800" dirty="0" smtClean="0">
                <a:latin typeface="Arial Narrow" pitchFamily="34" charset="0"/>
              </a:rPr>
              <a:t>:</a:t>
            </a:r>
            <a:endParaRPr lang="id-ID" sz="18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i="1" dirty="0" smtClean="0">
                <a:latin typeface="Arial Narrow" pitchFamily="34" charset="0"/>
              </a:rPr>
              <a:t>	</a:t>
            </a:r>
            <a:r>
              <a:rPr lang="id-ID" sz="1800" i="1" dirty="0" smtClean="0">
                <a:latin typeface="Arial Narrow" pitchFamily="34" charset="0"/>
              </a:rPr>
              <a:t>SaudaraKembar</a:t>
            </a:r>
            <a:r>
              <a:rPr lang="id-ID" sz="1800" dirty="0" smtClean="0">
                <a:latin typeface="Arial Narrow" pitchFamily="34" charset="0"/>
              </a:rPr>
              <a:t>(</a:t>
            </a:r>
            <a:r>
              <a:rPr lang="id-ID" sz="1800" i="1" dirty="0" smtClean="0">
                <a:latin typeface="Arial Narrow" pitchFamily="34" charset="0"/>
              </a:rPr>
              <a:t>Budi</a:t>
            </a:r>
            <a:r>
              <a:rPr lang="id-ID" sz="1800" dirty="0" smtClean="0">
                <a:latin typeface="Arial Narrow" pitchFamily="34" charset="0"/>
              </a:rPr>
              <a:t>,</a:t>
            </a:r>
            <a:r>
              <a:rPr lang="id-ID" sz="1800" i="1" dirty="0" smtClean="0">
                <a:latin typeface="Arial Narrow" pitchFamily="34" charset="0"/>
              </a:rPr>
              <a:t>Andi</a:t>
            </a:r>
            <a:r>
              <a:rPr lang="id-ID" sz="1800" dirty="0" smtClean="0">
                <a:latin typeface="Arial Narrow" pitchFamily="34" charset="0"/>
              </a:rPr>
              <a:t>)  </a:t>
            </a:r>
            <a:r>
              <a:rPr lang="en-US" sz="1800" dirty="0" smtClean="0">
                <a:latin typeface="Arial Narrow" pitchFamily="34" charset="0"/>
                <a:sym typeface="Symbol"/>
              </a:rPr>
              <a:t></a:t>
            </a:r>
            <a:r>
              <a:rPr lang="id-ID" sz="1800" dirty="0" smtClean="0">
                <a:latin typeface="Arial Narrow" pitchFamily="34" charset="0"/>
              </a:rPr>
              <a:t>  </a:t>
            </a:r>
            <a:r>
              <a:rPr lang="id-ID" sz="1800" i="1" dirty="0" smtClean="0">
                <a:latin typeface="Arial Narrow" pitchFamily="34" charset="0"/>
              </a:rPr>
              <a:t>SaudaraKandung</a:t>
            </a:r>
            <a:r>
              <a:rPr lang="id-ID" sz="1800" dirty="0" smtClean="0">
                <a:latin typeface="Arial Narrow" pitchFamily="34" charset="0"/>
              </a:rPr>
              <a:t>(</a:t>
            </a:r>
            <a:r>
              <a:rPr lang="id-ID" sz="1800" i="1" dirty="0" smtClean="0">
                <a:latin typeface="Arial Narrow" pitchFamily="34" charset="0"/>
              </a:rPr>
              <a:t>Budi</a:t>
            </a:r>
            <a:r>
              <a:rPr lang="id-ID" sz="1800" dirty="0" smtClean="0">
                <a:latin typeface="Arial Narrow" pitchFamily="34" charset="0"/>
              </a:rPr>
              <a:t>,</a:t>
            </a:r>
            <a:r>
              <a:rPr lang="id-ID" sz="1800" i="1" dirty="0" smtClean="0">
                <a:latin typeface="Arial Narrow" pitchFamily="34" charset="0"/>
              </a:rPr>
              <a:t>Andi</a:t>
            </a:r>
            <a:r>
              <a:rPr lang="id-ID" sz="1800" dirty="0" smtClean="0">
                <a:latin typeface="Arial Narrow" pitchFamily="34" charset="0"/>
              </a:rPr>
              <a:t>)	</a:t>
            </a:r>
            <a:r>
              <a:rPr lang="en-US" sz="1800" dirty="0" smtClean="0">
                <a:latin typeface="Arial Narrow" pitchFamily="34" charset="0"/>
              </a:rPr>
              <a:t>		      </a:t>
            </a:r>
            <a:r>
              <a:rPr lang="id-ID" sz="1800" dirty="0" smtClean="0">
                <a:latin typeface="Arial Narrow" pitchFamily="34" charset="0"/>
              </a:rPr>
              <a:t>(3.7)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Arial Narrow" pitchFamily="34" charset="0"/>
              </a:rPr>
              <a:t>Dari (3.4), (3.7),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i="1" dirty="0" smtClean="0">
                <a:latin typeface="Arial Narrow" pitchFamily="34" charset="0"/>
              </a:rPr>
              <a:t>Modus Ponens</a:t>
            </a:r>
            <a:r>
              <a:rPr lang="en-US" sz="1800" dirty="0" smtClean="0">
                <a:latin typeface="Arial Narrow" pitchFamily="34" charset="0"/>
              </a:rPr>
              <a:t>:</a:t>
            </a:r>
            <a:endParaRPr lang="id-ID" sz="18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i="1" dirty="0" smtClean="0">
                <a:latin typeface="Arial Narrow" pitchFamily="34" charset="0"/>
              </a:rPr>
              <a:t>	</a:t>
            </a:r>
            <a:r>
              <a:rPr lang="id-ID" sz="1800" i="1" dirty="0" smtClean="0">
                <a:latin typeface="Arial Narrow" pitchFamily="34" charset="0"/>
              </a:rPr>
              <a:t>SaudaraKandung</a:t>
            </a:r>
            <a:r>
              <a:rPr lang="id-ID" sz="1800" dirty="0" smtClean="0">
                <a:latin typeface="Arial Narrow" pitchFamily="34" charset="0"/>
              </a:rPr>
              <a:t>(</a:t>
            </a:r>
            <a:r>
              <a:rPr lang="id-ID" sz="1800" i="1" dirty="0" smtClean="0">
                <a:latin typeface="Arial Narrow" pitchFamily="34" charset="0"/>
              </a:rPr>
              <a:t>Budi</a:t>
            </a:r>
            <a:r>
              <a:rPr lang="id-ID" sz="1800" dirty="0" smtClean="0">
                <a:latin typeface="Arial Narrow" pitchFamily="34" charset="0"/>
              </a:rPr>
              <a:t>,</a:t>
            </a:r>
            <a:r>
              <a:rPr lang="id-ID" sz="1800" i="1" dirty="0" smtClean="0">
                <a:latin typeface="Arial Narrow" pitchFamily="34" charset="0"/>
              </a:rPr>
              <a:t>Andi</a:t>
            </a:r>
            <a:r>
              <a:rPr lang="id-ID" sz="1800" dirty="0" smtClean="0">
                <a:latin typeface="Arial Narrow" pitchFamily="34" charset="0"/>
              </a:rPr>
              <a:t>)</a:t>
            </a:r>
            <a:r>
              <a:rPr lang="en-US" sz="1800" dirty="0" smtClean="0">
                <a:latin typeface="Arial Narrow" pitchFamily="34" charset="0"/>
              </a:rPr>
              <a:t>						      (3.8)</a:t>
            </a:r>
            <a:endParaRPr lang="id-ID" sz="1800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Arial Narrow" pitchFamily="34" charset="0"/>
              </a:rPr>
              <a:t>Dari (3.6)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i="1" dirty="0" smtClean="0">
                <a:latin typeface="Arial Narrow" pitchFamily="34" charset="0"/>
              </a:rPr>
              <a:t>Universal Elimination</a:t>
            </a:r>
            <a:r>
              <a:rPr lang="en-US" sz="1800" dirty="0" smtClean="0">
                <a:latin typeface="Arial Narrow" pitchFamily="34" charset="0"/>
              </a:rPr>
              <a:t>:</a:t>
            </a:r>
            <a:endParaRPr lang="id-ID" sz="18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i="1" dirty="0" smtClean="0">
                <a:latin typeface="Arial Narrow" pitchFamily="34" charset="0"/>
              </a:rPr>
              <a:t>	</a:t>
            </a:r>
            <a:r>
              <a:rPr lang="en-US" sz="1800" i="1" dirty="0" err="1" smtClean="0">
                <a:latin typeface="Arial Narrow" pitchFamily="34" charset="0"/>
              </a:rPr>
              <a:t>AnakKandung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i="1" dirty="0" err="1" smtClean="0">
                <a:latin typeface="Arial Narrow" pitchFamily="34" charset="0"/>
              </a:rPr>
              <a:t>Wati</a:t>
            </a:r>
            <a:r>
              <a:rPr lang="en-US" sz="1800" dirty="0" err="1" smtClean="0">
                <a:latin typeface="Arial Narrow" pitchFamily="34" charset="0"/>
              </a:rPr>
              <a:t>,</a:t>
            </a:r>
            <a:r>
              <a:rPr lang="en-US" sz="1800" i="1" dirty="0" err="1" smtClean="0">
                <a:latin typeface="Arial Narrow" pitchFamily="34" charset="0"/>
              </a:rPr>
              <a:t>Budi</a:t>
            </a:r>
            <a:r>
              <a:rPr lang="en-US" sz="1800" dirty="0" smtClean="0">
                <a:latin typeface="Arial Narrow" pitchFamily="34" charset="0"/>
              </a:rPr>
              <a:t>) </a:t>
            </a:r>
            <a:r>
              <a:rPr lang="en-US" sz="1800" dirty="0" smtClean="0">
                <a:latin typeface="Arial Narrow" pitchFamily="34" charset="0"/>
                <a:sym typeface="Symbol"/>
              </a:rPr>
              <a:t>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i="1" dirty="0" err="1" smtClean="0">
                <a:latin typeface="Arial Narrow" pitchFamily="34" charset="0"/>
              </a:rPr>
              <a:t>SaudaraKandung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i="1" dirty="0" err="1" smtClean="0">
                <a:latin typeface="Arial Narrow" pitchFamily="34" charset="0"/>
              </a:rPr>
              <a:t>Budi</a:t>
            </a:r>
            <a:r>
              <a:rPr lang="en-US" sz="1800" dirty="0" err="1" smtClean="0">
                <a:latin typeface="Arial Narrow" pitchFamily="34" charset="0"/>
              </a:rPr>
              <a:t>,</a:t>
            </a:r>
            <a:r>
              <a:rPr lang="en-US" sz="1800" i="1" dirty="0" err="1" smtClean="0">
                <a:latin typeface="Arial Narrow" pitchFamily="34" charset="0"/>
              </a:rPr>
              <a:t>Andi</a:t>
            </a:r>
            <a:r>
              <a:rPr lang="en-US" sz="1800" dirty="0" smtClean="0">
                <a:latin typeface="Arial Narrow" pitchFamily="34" charset="0"/>
              </a:rPr>
              <a:t>) </a:t>
            </a:r>
            <a:r>
              <a:rPr lang="en-US" sz="1800" dirty="0" smtClean="0">
                <a:latin typeface="Arial Narrow" pitchFamily="34" charset="0"/>
                <a:sym typeface="Symbol"/>
              </a:rPr>
              <a:t>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i="1" dirty="0" err="1" smtClean="0">
                <a:latin typeface="Arial Narrow" pitchFamily="34" charset="0"/>
              </a:rPr>
              <a:t>Keponakan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i="1" dirty="0" err="1" smtClean="0">
                <a:latin typeface="Arial Narrow" pitchFamily="34" charset="0"/>
              </a:rPr>
              <a:t>Wati</a:t>
            </a:r>
            <a:r>
              <a:rPr lang="en-US" sz="1800" dirty="0" err="1" smtClean="0">
                <a:latin typeface="Arial Narrow" pitchFamily="34" charset="0"/>
              </a:rPr>
              <a:t>,</a:t>
            </a:r>
            <a:r>
              <a:rPr lang="en-US" sz="1800" i="1" dirty="0" err="1" smtClean="0">
                <a:latin typeface="Arial Narrow" pitchFamily="34" charset="0"/>
              </a:rPr>
              <a:t>Andi</a:t>
            </a:r>
            <a:r>
              <a:rPr lang="en-US" sz="1800" dirty="0" smtClean="0">
                <a:latin typeface="Arial Narrow" pitchFamily="34" charset="0"/>
              </a:rPr>
              <a:t>)	      (3.9)</a:t>
            </a:r>
            <a:endParaRPr lang="id-ID" sz="1800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Arial Narrow" pitchFamily="34" charset="0"/>
              </a:rPr>
              <a:t>Dari (3.3), (3.8),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i="1" dirty="0" smtClean="0">
                <a:latin typeface="Arial Narrow" pitchFamily="34" charset="0"/>
              </a:rPr>
              <a:t>And-</a:t>
            </a:r>
            <a:r>
              <a:rPr lang="en-US" sz="1800" i="1" dirty="0" err="1" smtClean="0">
                <a:latin typeface="Arial Narrow" pitchFamily="34" charset="0"/>
              </a:rPr>
              <a:t>Intoduction</a:t>
            </a:r>
            <a:r>
              <a:rPr lang="en-US" sz="1800" dirty="0" smtClean="0">
                <a:latin typeface="Arial Narrow" pitchFamily="34" charset="0"/>
              </a:rPr>
              <a:t>:</a:t>
            </a:r>
            <a:endParaRPr lang="id-ID" sz="18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i="1" dirty="0" smtClean="0">
                <a:latin typeface="Arial Narrow" pitchFamily="34" charset="0"/>
              </a:rPr>
              <a:t>	</a:t>
            </a:r>
            <a:r>
              <a:rPr lang="en-US" sz="1800" i="1" dirty="0" err="1" smtClean="0">
                <a:latin typeface="Arial Narrow" pitchFamily="34" charset="0"/>
              </a:rPr>
              <a:t>AnakKandung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i="1" dirty="0" err="1" smtClean="0">
                <a:latin typeface="Arial Narrow" pitchFamily="34" charset="0"/>
              </a:rPr>
              <a:t>Wati</a:t>
            </a:r>
            <a:r>
              <a:rPr lang="en-US" sz="1800" dirty="0" err="1" smtClean="0">
                <a:latin typeface="Arial Narrow" pitchFamily="34" charset="0"/>
              </a:rPr>
              <a:t>,</a:t>
            </a:r>
            <a:r>
              <a:rPr lang="en-US" sz="1800" i="1" dirty="0" err="1" smtClean="0">
                <a:latin typeface="Arial Narrow" pitchFamily="34" charset="0"/>
              </a:rPr>
              <a:t>Budi</a:t>
            </a:r>
            <a:r>
              <a:rPr lang="en-US" sz="1800" dirty="0" smtClean="0">
                <a:latin typeface="Arial Narrow" pitchFamily="34" charset="0"/>
              </a:rPr>
              <a:t>) </a:t>
            </a:r>
            <a:r>
              <a:rPr lang="en-US" sz="1800" dirty="0" smtClean="0">
                <a:latin typeface="Arial Narrow" pitchFamily="34" charset="0"/>
                <a:sym typeface="Symbol"/>
              </a:rPr>
              <a:t>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i="1" dirty="0" err="1" smtClean="0">
                <a:latin typeface="Arial Narrow" pitchFamily="34" charset="0"/>
              </a:rPr>
              <a:t>SaudaraKandung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i="1" dirty="0" err="1" smtClean="0">
                <a:latin typeface="Arial Narrow" pitchFamily="34" charset="0"/>
              </a:rPr>
              <a:t>Budi</a:t>
            </a:r>
            <a:r>
              <a:rPr lang="en-US" sz="1800" dirty="0" err="1" smtClean="0">
                <a:latin typeface="Arial Narrow" pitchFamily="34" charset="0"/>
              </a:rPr>
              <a:t>,</a:t>
            </a:r>
            <a:r>
              <a:rPr lang="en-US" sz="1800" i="1" dirty="0" err="1" smtClean="0">
                <a:latin typeface="Arial Narrow" pitchFamily="34" charset="0"/>
              </a:rPr>
              <a:t>Andi</a:t>
            </a:r>
            <a:r>
              <a:rPr lang="en-US" sz="1800" dirty="0" smtClean="0">
                <a:latin typeface="Arial Narrow" pitchFamily="34" charset="0"/>
              </a:rPr>
              <a:t>)			    (3.10)</a:t>
            </a:r>
            <a:endParaRPr lang="id-ID" sz="1800" dirty="0" smtClean="0">
              <a:latin typeface="Arial Narrow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F6ECB0-70AF-42E6-AECC-F2EBBABBD1D1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Langkah</a:t>
            </a:r>
            <a:r>
              <a:rPr lang="fr-FR" dirty="0" smtClean="0"/>
              <a:t> </a:t>
            </a:r>
            <a:r>
              <a:rPr lang="fr-FR" dirty="0" err="1" smtClean="0"/>
              <a:t>ke</a:t>
            </a:r>
            <a:r>
              <a:rPr lang="fr-FR" dirty="0" smtClean="0"/>
              <a:t> </a:t>
            </a:r>
            <a:r>
              <a:rPr lang="fr-FR" dirty="0" err="1" smtClean="0"/>
              <a:t>dua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sz="1800" dirty="0" smtClean="0">
                <a:latin typeface="Arial Narrow" pitchFamily="34" charset="0"/>
              </a:rPr>
              <a:t>Dari (3.9), (3.10),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i="1" dirty="0" smtClean="0">
                <a:latin typeface="Arial Narrow" pitchFamily="34" charset="0"/>
              </a:rPr>
              <a:t>Modus Ponens</a:t>
            </a:r>
            <a:r>
              <a:rPr lang="en-US" sz="1800" dirty="0" smtClean="0">
                <a:latin typeface="Arial Narrow" pitchFamily="34" charset="0"/>
              </a:rPr>
              <a:t>:</a:t>
            </a:r>
            <a:endParaRPr lang="id-ID" sz="18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i="1" dirty="0" smtClean="0">
                <a:latin typeface="Arial Narrow" pitchFamily="34" charset="0"/>
              </a:rPr>
              <a:t>	</a:t>
            </a:r>
            <a:r>
              <a:rPr lang="en-US" sz="1800" i="1" dirty="0" err="1" smtClean="0">
                <a:latin typeface="Arial Narrow" pitchFamily="34" charset="0"/>
              </a:rPr>
              <a:t>Keponakan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i="1" dirty="0" err="1" smtClean="0">
                <a:latin typeface="Arial Narrow" pitchFamily="34" charset="0"/>
              </a:rPr>
              <a:t>Wati</a:t>
            </a:r>
            <a:r>
              <a:rPr lang="en-US" sz="1800" dirty="0" err="1" smtClean="0">
                <a:latin typeface="Arial Narrow" pitchFamily="34" charset="0"/>
              </a:rPr>
              <a:t>,</a:t>
            </a:r>
            <a:r>
              <a:rPr lang="en-US" sz="1800" i="1" dirty="0" err="1" smtClean="0">
                <a:latin typeface="Arial Narrow" pitchFamily="34" charset="0"/>
              </a:rPr>
              <a:t>Andi</a:t>
            </a:r>
            <a:r>
              <a:rPr lang="en-US" sz="1800" dirty="0" smtClean="0">
                <a:latin typeface="Arial Narrow" pitchFamily="34" charset="0"/>
              </a:rPr>
              <a:t>)						    (3.11)</a:t>
            </a:r>
            <a:endParaRPr lang="id-ID" sz="1800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Arial Narrow" pitchFamily="34" charset="0"/>
              </a:rPr>
              <a:t>Dari (3.1)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i="1" dirty="0" smtClean="0">
                <a:latin typeface="Arial Narrow" pitchFamily="34" charset="0"/>
              </a:rPr>
              <a:t>Universal Elimination</a:t>
            </a:r>
            <a:r>
              <a:rPr lang="en-US" sz="1800" dirty="0" smtClean="0">
                <a:latin typeface="Arial Narrow" pitchFamily="34" charset="0"/>
              </a:rPr>
              <a:t>:</a:t>
            </a:r>
            <a:endParaRPr lang="id-ID" sz="18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it-IT" sz="1800" i="1" dirty="0" smtClean="0">
                <a:latin typeface="Arial Narrow" pitchFamily="34" charset="0"/>
              </a:rPr>
              <a:t>	Keponakan(Wati</a:t>
            </a:r>
            <a:r>
              <a:rPr lang="it-IT" sz="1800" dirty="0" smtClean="0">
                <a:latin typeface="Arial Narrow" pitchFamily="34" charset="0"/>
              </a:rPr>
              <a:t>,</a:t>
            </a:r>
            <a:r>
              <a:rPr lang="it-IT" sz="1800" i="1" dirty="0" smtClean="0">
                <a:latin typeface="Arial Narrow" pitchFamily="34" charset="0"/>
              </a:rPr>
              <a:t>Andi</a:t>
            </a:r>
            <a:r>
              <a:rPr lang="it-IT" sz="1800" dirty="0" smtClean="0">
                <a:latin typeface="Arial Narrow" pitchFamily="34" charset="0"/>
              </a:rPr>
              <a:t>) </a:t>
            </a:r>
            <a:r>
              <a:rPr lang="en-US" sz="1800" dirty="0" smtClean="0">
                <a:latin typeface="Arial Narrow" pitchFamily="34" charset="0"/>
                <a:sym typeface="Symbol"/>
              </a:rPr>
              <a:t>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it-IT" sz="1800" i="1" dirty="0" smtClean="0">
                <a:latin typeface="Arial Narrow" pitchFamily="34" charset="0"/>
              </a:rPr>
              <a:t>Menikah</a:t>
            </a:r>
            <a:r>
              <a:rPr lang="it-IT" sz="1800" dirty="0" smtClean="0">
                <a:latin typeface="Arial Narrow" pitchFamily="34" charset="0"/>
              </a:rPr>
              <a:t>(</a:t>
            </a:r>
            <a:r>
              <a:rPr lang="it-IT" sz="1800" i="1" dirty="0" smtClean="0">
                <a:latin typeface="Arial Narrow" pitchFamily="34" charset="0"/>
              </a:rPr>
              <a:t>Wati</a:t>
            </a:r>
            <a:r>
              <a:rPr lang="it-IT" sz="1800" dirty="0" smtClean="0">
                <a:latin typeface="Arial Narrow" pitchFamily="34" charset="0"/>
              </a:rPr>
              <a:t>,</a:t>
            </a:r>
            <a:r>
              <a:rPr lang="it-IT" sz="1800" i="1" dirty="0" smtClean="0">
                <a:latin typeface="Arial Narrow" pitchFamily="34" charset="0"/>
              </a:rPr>
              <a:t>Andi</a:t>
            </a:r>
            <a:r>
              <a:rPr lang="it-IT" sz="1800" dirty="0" smtClean="0">
                <a:latin typeface="Arial Narrow" pitchFamily="34" charset="0"/>
              </a:rPr>
              <a:t>) </a:t>
            </a:r>
            <a:r>
              <a:rPr lang="en-US" sz="1800" dirty="0" smtClean="0">
                <a:latin typeface="Arial Narrow" pitchFamily="34" charset="0"/>
                <a:sym typeface="Symbol"/>
              </a:rPr>
              <a:t>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smtClean="0">
                <a:latin typeface="Arial Narrow" pitchFamily="34" charset="0"/>
                <a:sym typeface="Symbol"/>
              </a:rPr>
              <a:t></a:t>
            </a:r>
            <a:r>
              <a:rPr lang="it-IT" sz="1800" i="1" dirty="0" smtClean="0">
                <a:latin typeface="Arial Narrow" pitchFamily="34" charset="0"/>
              </a:rPr>
              <a:t>Sah</a:t>
            </a:r>
            <a:r>
              <a:rPr lang="it-IT" sz="1800" dirty="0" smtClean="0">
                <a:latin typeface="Arial Narrow" pitchFamily="34" charset="0"/>
              </a:rPr>
              <a:t>(</a:t>
            </a:r>
            <a:r>
              <a:rPr lang="it-IT" sz="1800" i="1" dirty="0" smtClean="0">
                <a:latin typeface="Arial Narrow" pitchFamily="34" charset="0"/>
              </a:rPr>
              <a:t>Menikah</a:t>
            </a:r>
            <a:r>
              <a:rPr lang="it-IT" sz="1800" dirty="0" smtClean="0">
                <a:latin typeface="Arial Narrow" pitchFamily="34" charset="0"/>
              </a:rPr>
              <a:t>(</a:t>
            </a:r>
            <a:r>
              <a:rPr lang="it-IT" sz="1800" i="1" dirty="0" smtClean="0">
                <a:latin typeface="Arial Narrow" pitchFamily="34" charset="0"/>
              </a:rPr>
              <a:t>Wati</a:t>
            </a:r>
            <a:r>
              <a:rPr lang="it-IT" sz="1800" dirty="0" smtClean="0">
                <a:latin typeface="Arial Narrow" pitchFamily="34" charset="0"/>
              </a:rPr>
              <a:t>,</a:t>
            </a:r>
            <a:r>
              <a:rPr lang="it-IT" sz="1800" i="1" dirty="0" smtClean="0">
                <a:latin typeface="Arial Narrow" pitchFamily="34" charset="0"/>
              </a:rPr>
              <a:t>Andi</a:t>
            </a:r>
            <a:r>
              <a:rPr lang="it-IT" sz="1800" dirty="0" smtClean="0">
                <a:latin typeface="Arial Narrow" pitchFamily="34" charset="0"/>
              </a:rPr>
              <a:t>))	    (3.12)</a:t>
            </a:r>
            <a:endParaRPr lang="id-ID" sz="1800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Arial Narrow" pitchFamily="34" charset="0"/>
              </a:rPr>
              <a:t>Dari (3.11), (3.2)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i="1" dirty="0" smtClean="0">
                <a:latin typeface="Arial Narrow" pitchFamily="34" charset="0"/>
              </a:rPr>
              <a:t>And-</a:t>
            </a:r>
            <a:r>
              <a:rPr lang="en-US" sz="1800" i="1" dirty="0" err="1" smtClean="0">
                <a:latin typeface="Arial Narrow" pitchFamily="34" charset="0"/>
              </a:rPr>
              <a:t>Intoduction</a:t>
            </a:r>
            <a:r>
              <a:rPr lang="en-US" sz="1800" dirty="0" smtClean="0">
                <a:latin typeface="Arial Narrow" pitchFamily="34" charset="0"/>
              </a:rPr>
              <a:t>:</a:t>
            </a:r>
            <a:endParaRPr lang="id-ID" sz="18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it-IT" sz="1800" i="1" dirty="0" smtClean="0">
                <a:latin typeface="Arial Narrow" pitchFamily="34" charset="0"/>
              </a:rPr>
              <a:t>	Keponakan(Wati</a:t>
            </a:r>
            <a:r>
              <a:rPr lang="it-IT" sz="1800" dirty="0" smtClean="0">
                <a:latin typeface="Arial Narrow" pitchFamily="34" charset="0"/>
              </a:rPr>
              <a:t>,</a:t>
            </a:r>
            <a:r>
              <a:rPr lang="it-IT" sz="1800" i="1" dirty="0" smtClean="0">
                <a:latin typeface="Arial Narrow" pitchFamily="34" charset="0"/>
              </a:rPr>
              <a:t>Andi</a:t>
            </a:r>
            <a:r>
              <a:rPr lang="it-IT" sz="1800" dirty="0" smtClean="0">
                <a:latin typeface="Arial Narrow" pitchFamily="34" charset="0"/>
              </a:rPr>
              <a:t>) </a:t>
            </a:r>
            <a:r>
              <a:rPr lang="en-US" sz="1800" dirty="0" smtClean="0">
                <a:latin typeface="Arial Narrow" pitchFamily="34" charset="0"/>
                <a:sym typeface="Symbol"/>
              </a:rPr>
              <a:t>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it-IT" sz="1800" i="1" dirty="0" smtClean="0">
                <a:latin typeface="Arial Narrow" pitchFamily="34" charset="0"/>
              </a:rPr>
              <a:t>Menikah</a:t>
            </a:r>
            <a:r>
              <a:rPr lang="it-IT" sz="1800" dirty="0" smtClean="0">
                <a:latin typeface="Arial Narrow" pitchFamily="34" charset="0"/>
              </a:rPr>
              <a:t>(</a:t>
            </a:r>
            <a:r>
              <a:rPr lang="it-IT" sz="1800" i="1" dirty="0" smtClean="0">
                <a:latin typeface="Arial Narrow" pitchFamily="34" charset="0"/>
              </a:rPr>
              <a:t>Wati</a:t>
            </a:r>
            <a:r>
              <a:rPr lang="it-IT" sz="1800" dirty="0" smtClean="0">
                <a:latin typeface="Arial Narrow" pitchFamily="34" charset="0"/>
              </a:rPr>
              <a:t>,</a:t>
            </a:r>
            <a:r>
              <a:rPr lang="it-IT" sz="1800" i="1" dirty="0" smtClean="0">
                <a:latin typeface="Arial Narrow" pitchFamily="34" charset="0"/>
              </a:rPr>
              <a:t>Andi</a:t>
            </a:r>
            <a:r>
              <a:rPr lang="it-IT" sz="1800" dirty="0" smtClean="0">
                <a:latin typeface="Arial Narrow" pitchFamily="34" charset="0"/>
              </a:rPr>
              <a:t>)				    (3.13)</a:t>
            </a:r>
            <a:endParaRPr lang="id-ID" sz="1800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Arial Narrow" pitchFamily="34" charset="0"/>
              </a:rPr>
              <a:t>Dari (3.12), (3.13),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i="1" dirty="0" smtClean="0">
                <a:latin typeface="Arial Narrow" pitchFamily="34" charset="0"/>
              </a:rPr>
              <a:t>Modus Ponens</a:t>
            </a:r>
            <a:r>
              <a:rPr lang="en-US" sz="1800" dirty="0" smtClean="0">
                <a:latin typeface="Arial Narrow" pitchFamily="34" charset="0"/>
              </a:rPr>
              <a:t>:</a:t>
            </a:r>
            <a:endParaRPr lang="id-ID" sz="18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Arial Narrow" pitchFamily="34" charset="0"/>
                <a:sym typeface="Symbol"/>
              </a:rPr>
              <a:t>	</a:t>
            </a:r>
            <a:r>
              <a:rPr lang="en-US" sz="1800" i="1" dirty="0" err="1" smtClean="0">
                <a:latin typeface="Arial Narrow" pitchFamily="34" charset="0"/>
              </a:rPr>
              <a:t>Sah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i="1" dirty="0" err="1" smtClean="0">
                <a:latin typeface="Arial Narrow" pitchFamily="34" charset="0"/>
              </a:rPr>
              <a:t>Menikah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i="1" dirty="0" err="1" smtClean="0">
                <a:latin typeface="Arial Narrow" pitchFamily="34" charset="0"/>
              </a:rPr>
              <a:t>Wati</a:t>
            </a:r>
            <a:r>
              <a:rPr lang="en-US" sz="1800" dirty="0" err="1" smtClean="0">
                <a:latin typeface="Arial Narrow" pitchFamily="34" charset="0"/>
              </a:rPr>
              <a:t>,</a:t>
            </a:r>
            <a:r>
              <a:rPr lang="en-US" sz="1800" i="1" dirty="0" err="1" smtClean="0">
                <a:latin typeface="Arial Narrow" pitchFamily="34" charset="0"/>
              </a:rPr>
              <a:t>Andi</a:t>
            </a:r>
            <a:r>
              <a:rPr lang="en-US" sz="1800" dirty="0" smtClean="0">
                <a:latin typeface="Arial Narrow" pitchFamily="34" charset="0"/>
              </a:rPr>
              <a:t>))						    (3.14)</a:t>
            </a:r>
            <a:endParaRPr lang="id-ID" sz="1800" dirty="0">
              <a:latin typeface="Arial Narrow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04F2B8-7D6E-4C41-9759-251B987A235E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592317"/>
          <a:ext cx="8229601" cy="3200400"/>
        </p:xfrm>
        <a:graphic>
          <a:graphicData uri="http://schemas.openxmlformats.org/drawingml/2006/table">
            <a:tbl>
              <a:tblPr/>
              <a:tblGrid>
                <a:gridCol w="1129068"/>
                <a:gridCol w="1134955"/>
                <a:gridCol w="1137310"/>
                <a:gridCol w="1131423"/>
                <a:gridCol w="1224433"/>
                <a:gridCol w="1166743"/>
                <a:gridCol w="1305669"/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Q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sym typeface="Symbol"/>
                        </a:rPr>
                        <a:t>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 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sym typeface="Symbol"/>
                        </a:rPr>
                        <a:t>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 Q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 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sym typeface="Symbol"/>
                        </a:rPr>
                        <a:t>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 Q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 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sym typeface="Symbol"/>
                        </a:rPr>
                        <a:t>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 Q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 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sym typeface="Symbol"/>
                        </a:rPr>
                        <a:t>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 Q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False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8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True</a:t>
                      </a:r>
                      <a:endParaRPr lang="id-ID" sz="18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0" y="132588"/>
            <a:ext cx="5105400" cy="1143000"/>
          </a:xfrm>
        </p:spPr>
        <p:txBody>
          <a:bodyPr>
            <a:noAutofit/>
          </a:bodyPr>
          <a:lstStyle/>
          <a:p>
            <a:r>
              <a:rPr lang="id-ID" sz="3200" b="1" dirty="0" smtClean="0">
                <a:solidFill>
                  <a:schemeClr val="bg1"/>
                </a:solidFill>
              </a:rPr>
              <a:t>Tabel </a:t>
            </a:r>
            <a:r>
              <a:rPr lang="en-US" sz="3200" b="1" dirty="0" smtClean="0">
                <a:solidFill>
                  <a:schemeClr val="bg1"/>
                </a:solidFill>
              </a:rPr>
              <a:t>K</a:t>
            </a:r>
            <a:r>
              <a:rPr lang="id-ID" sz="3200" b="1" dirty="0" smtClean="0">
                <a:solidFill>
                  <a:schemeClr val="bg1"/>
                </a:solidFill>
              </a:rPr>
              <a:t>ebenaran </a:t>
            </a:r>
            <a:r>
              <a:rPr lang="en-US" sz="3200" b="1" i="1" dirty="0" smtClean="0">
                <a:solidFill>
                  <a:schemeClr val="bg1"/>
                </a:solidFill>
              </a:rPr>
              <a:t>5 </a:t>
            </a:r>
            <a:r>
              <a:rPr lang="id-ID" sz="3200" b="1" i="1" dirty="0" smtClean="0">
                <a:solidFill>
                  <a:schemeClr val="bg1"/>
                </a:solidFill>
              </a:rPr>
              <a:t>connective</a:t>
            </a:r>
            <a:endParaRPr lang="id-ID" sz="3200" b="1" i="1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DF2D76-5F18-40C7-A6FD-7B6F4AA77498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Dunia</a:t>
            </a:r>
            <a:r>
              <a:rPr lang="it-IT" i="1" dirty="0" smtClean="0"/>
              <a:t> Wumpus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Representasi</a:t>
            </a:r>
            <a:r>
              <a:rPr lang="en-US" dirty="0" smtClean="0"/>
              <a:t> FOL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Proporsitional</a:t>
            </a:r>
            <a:r>
              <a:rPr lang="en-US" dirty="0" smtClean="0"/>
              <a:t> Logic.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Symbol"/>
              </a:rPr>
              <a:t></a:t>
            </a:r>
            <a:r>
              <a:rPr lang="it-IT" i="1" dirty="0" smtClean="0"/>
              <a:t>s</a:t>
            </a:r>
            <a:r>
              <a:rPr lang="it-IT" dirty="0" smtClean="0"/>
              <a:t>,</a:t>
            </a:r>
            <a:r>
              <a:rPr lang="it-IT" i="1" dirty="0" smtClean="0"/>
              <a:t>b</a:t>
            </a:r>
            <a:r>
              <a:rPr lang="it-IT" dirty="0" smtClean="0"/>
              <a:t>,</a:t>
            </a:r>
            <a:r>
              <a:rPr lang="it-IT" i="1" dirty="0" smtClean="0"/>
              <a:t>u</a:t>
            </a:r>
            <a:r>
              <a:rPr lang="it-IT" dirty="0" smtClean="0"/>
              <a:t>,</a:t>
            </a:r>
            <a:r>
              <a:rPr lang="it-IT" i="1" dirty="0" smtClean="0"/>
              <a:t>c</a:t>
            </a:r>
            <a:r>
              <a:rPr lang="it-IT" dirty="0" smtClean="0"/>
              <a:t>,</a:t>
            </a:r>
            <a:r>
              <a:rPr lang="it-IT" i="1" dirty="0" smtClean="0"/>
              <a:t>t  Percept</a:t>
            </a:r>
            <a:r>
              <a:rPr lang="it-IT" dirty="0" smtClean="0"/>
              <a:t>([</a:t>
            </a:r>
            <a:r>
              <a:rPr lang="it-IT" i="1" dirty="0" smtClean="0"/>
              <a:t>s</a:t>
            </a:r>
            <a:r>
              <a:rPr lang="it-IT" dirty="0" smtClean="0"/>
              <a:t>,</a:t>
            </a:r>
            <a:r>
              <a:rPr lang="it-IT" i="1" dirty="0" smtClean="0"/>
              <a:t>b</a:t>
            </a:r>
            <a:r>
              <a:rPr lang="it-IT" dirty="0" smtClean="0"/>
              <a:t>,</a:t>
            </a:r>
            <a:r>
              <a:rPr lang="it-IT" i="1" dirty="0" smtClean="0"/>
              <a:t>Glitter</a:t>
            </a:r>
            <a:r>
              <a:rPr lang="it-IT" dirty="0" smtClean="0"/>
              <a:t>,u,</a:t>
            </a:r>
            <a:r>
              <a:rPr lang="it-IT" i="1" dirty="0" smtClean="0"/>
              <a:t>c</a:t>
            </a:r>
            <a:r>
              <a:rPr lang="it-IT" dirty="0" smtClean="0"/>
              <a:t>],</a:t>
            </a:r>
            <a:r>
              <a:rPr lang="it-IT" i="1" dirty="0" smtClean="0"/>
              <a:t>t</a:t>
            </a:r>
            <a:r>
              <a:rPr lang="it-IT" dirty="0" smtClean="0"/>
              <a:t>)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it-IT" i="1" dirty="0" smtClean="0"/>
              <a:t>Action</a:t>
            </a:r>
            <a:r>
              <a:rPr lang="it-IT" dirty="0" smtClean="0"/>
              <a:t>(</a:t>
            </a:r>
            <a:r>
              <a:rPr lang="it-IT" i="1" dirty="0" smtClean="0"/>
              <a:t>Grab</a:t>
            </a:r>
            <a:r>
              <a:rPr lang="it-IT" dirty="0" smtClean="0"/>
              <a:t>,</a:t>
            </a:r>
            <a:r>
              <a:rPr lang="it-IT" i="1" dirty="0" smtClean="0"/>
              <a:t>t</a:t>
            </a:r>
            <a:r>
              <a:rPr lang="it-IT" dirty="0" smtClean="0"/>
              <a:t>)</a:t>
            </a:r>
            <a:endParaRPr lang="id-ID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ym typeface="Symbol"/>
              </a:rPr>
              <a:t></a:t>
            </a:r>
            <a:r>
              <a:rPr lang="fr-FR" i="1" dirty="0" err="1" smtClean="0"/>
              <a:t>b</a:t>
            </a:r>
            <a:r>
              <a:rPr lang="fr-FR" dirty="0" err="1" smtClean="0"/>
              <a:t>,</a:t>
            </a:r>
            <a:r>
              <a:rPr lang="fr-FR" i="1" dirty="0" err="1" smtClean="0"/>
              <a:t>g</a:t>
            </a:r>
            <a:r>
              <a:rPr lang="fr-FR" dirty="0" err="1" smtClean="0"/>
              <a:t>,</a:t>
            </a:r>
            <a:r>
              <a:rPr lang="fr-FR" i="1" dirty="0" err="1" smtClean="0"/>
              <a:t>u</a:t>
            </a:r>
            <a:r>
              <a:rPr lang="fr-FR" dirty="0" err="1" smtClean="0"/>
              <a:t>,</a:t>
            </a:r>
            <a:r>
              <a:rPr lang="fr-FR" i="1" dirty="0" err="1" smtClean="0"/>
              <a:t>c</a:t>
            </a:r>
            <a:r>
              <a:rPr lang="fr-FR" dirty="0" err="1" smtClean="0"/>
              <a:t>,</a:t>
            </a:r>
            <a:r>
              <a:rPr lang="fr-FR" i="1" dirty="0" err="1" smtClean="0"/>
              <a:t>t</a:t>
            </a:r>
            <a:r>
              <a:rPr lang="fr-FR" i="1" dirty="0" smtClean="0"/>
              <a:t>  Percept</a:t>
            </a:r>
            <a:r>
              <a:rPr lang="fr-FR" dirty="0" smtClean="0"/>
              <a:t>([</a:t>
            </a:r>
            <a:r>
              <a:rPr lang="fr-FR" i="1" dirty="0" err="1" smtClean="0"/>
              <a:t>Stench</a:t>
            </a:r>
            <a:r>
              <a:rPr lang="fr-FR" dirty="0" err="1" smtClean="0"/>
              <a:t>,</a:t>
            </a:r>
            <a:r>
              <a:rPr lang="fr-FR" i="1" dirty="0" err="1" smtClean="0"/>
              <a:t>b</a:t>
            </a:r>
            <a:r>
              <a:rPr lang="fr-FR" dirty="0" err="1" smtClean="0"/>
              <a:t>,</a:t>
            </a:r>
            <a:r>
              <a:rPr lang="fr-FR" i="1" dirty="0" err="1" smtClean="0"/>
              <a:t>g</a:t>
            </a:r>
            <a:r>
              <a:rPr lang="fr-FR" dirty="0" err="1" smtClean="0"/>
              <a:t>,u,</a:t>
            </a:r>
            <a:r>
              <a:rPr lang="fr-FR" i="1" dirty="0" err="1" smtClean="0"/>
              <a:t>c</a:t>
            </a:r>
            <a:r>
              <a:rPr lang="fr-FR" dirty="0" smtClean="0"/>
              <a:t>],</a:t>
            </a:r>
            <a:r>
              <a:rPr lang="fr-FR" i="1" dirty="0" smtClean="0"/>
              <a:t>t</a:t>
            </a:r>
            <a:r>
              <a:rPr lang="fr-FR" dirty="0" smtClean="0"/>
              <a:t>)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fr-FR" i="1" dirty="0" err="1" smtClean="0"/>
              <a:t>Stench</a:t>
            </a:r>
            <a:r>
              <a:rPr lang="fr-FR" dirty="0" smtClean="0"/>
              <a:t>(</a:t>
            </a:r>
            <a:r>
              <a:rPr lang="fr-FR" i="1" dirty="0" smtClean="0"/>
              <a:t>t</a:t>
            </a:r>
            <a:r>
              <a:rPr lang="fr-FR" dirty="0" smtClean="0"/>
              <a:t>)</a:t>
            </a:r>
            <a:endParaRPr lang="id-ID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ym typeface="Symbol"/>
              </a:rPr>
              <a:t></a:t>
            </a:r>
            <a:r>
              <a:rPr lang="nl-NL" i="1" dirty="0" smtClean="0"/>
              <a:t>s</a:t>
            </a:r>
            <a:r>
              <a:rPr lang="nl-NL" dirty="0" smtClean="0"/>
              <a:t>,</a:t>
            </a:r>
            <a:r>
              <a:rPr lang="nl-NL" i="1" dirty="0" smtClean="0"/>
              <a:t>g</a:t>
            </a:r>
            <a:r>
              <a:rPr lang="nl-NL" dirty="0" smtClean="0"/>
              <a:t>,</a:t>
            </a:r>
            <a:r>
              <a:rPr lang="nl-NL" i="1" dirty="0" smtClean="0"/>
              <a:t>u</a:t>
            </a:r>
            <a:r>
              <a:rPr lang="nl-NL" dirty="0" smtClean="0"/>
              <a:t>,</a:t>
            </a:r>
            <a:r>
              <a:rPr lang="nl-NL" i="1" dirty="0" smtClean="0"/>
              <a:t>c</a:t>
            </a:r>
            <a:r>
              <a:rPr lang="nl-NL" dirty="0" smtClean="0"/>
              <a:t>,</a:t>
            </a:r>
            <a:r>
              <a:rPr lang="nl-NL" i="1" dirty="0" smtClean="0"/>
              <a:t>t  Percept</a:t>
            </a:r>
            <a:r>
              <a:rPr lang="nl-NL" dirty="0" smtClean="0"/>
              <a:t>([</a:t>
            </a:r>
            <a:r>
              <a:rPr lang="nl-NL" i="1" dirty="0" smtClean="0"/>
              <a:t>s</a:t>
            </a:r>
            <a:r>
              <a:rPr lang="nl-NL" dirty="0" smtClean="0"/>
              <a:t>,</a:t>
            </a:r>
            <a:r>
              <a:rPr lang="nl-NL" i="1" dirty="0" smtClean="0"/>
              <a:t>Breeze</a:t>
            </a:r>
            <a:r>
              <a:rPr lang="nl-NL" dirty="0" smtClean="0"/>
              <a:t>,</a:t>
            </a:r>
            <a:r>
              <a:rPr lang="nl-NL" i="1" dirty="0" smtClean="0"/>
              <a:t>g</a:t>
            </a:r>
            <a:r>
              <a:rPr lang="nl-NL" dirty="0" smtClean="0"/>
              <a:t>,u,</a:t>
            </a:r>
            <a:r>
              <a:rPr lang="nl-NL" i="1" dirty="0" smtClean="0"/>
              <a:t>c</a:t>
            </a:r>
            <a:r>
              <a:rPr lang="nl-NL" dirty="0" smtClean="0"/>
              <a:t>],</a:t>
            </a:r>
            <a:r>
              <a:rPr lang="nl-NL" i="1" dirty="0" smtClean="0"/>
              <a:t>t</a:t>
            </a:r>
            <a:r>
              <a:rPr lang="nl-NL" dirty="0" smtClean="0"/>
              <a:t>)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nl-NL" i="1" dirty="0" smtClean="0"/>
              <a:t>Breeze</a:t>
            </a:r>
            <a:r>
              <a:rPr lang="nl-NL" dirty="0" smtClean="0"/>
              <a:t>(</a:t>
            </a:r>
            <a:r>
              <a:rPr lang="nl-NL" i="1" dirty="0" smtClean="0"/>
              <a:t>t</a:t>
            </a:r>
            <a:r>
              <a:rPr lang="nl-NL" dirty="0" smtClean="0"/>
              <a:t>)</a:t>
            </a:r>
            <a:endParaRPr lang="id-ID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ym typeface="Symbol"/>
              </a:rPr>
              <a:t></a:t>
            </a:r>
            <a:r>
              <a:rPr lang="nl-NL" i="1" dirty="0" smtClean="0"/>
              <a:t>s</a:t>
            </a:r>
            <a:r>
              <a:rPr lang="nl-NL" dirty="0" smtClean="0"/>
              <a:t>,</a:t>
            </a:r>
            <a:r>
              <a:rPr lang="nl-NL" i="1" dirty="0" smtClean="0"/>
              <a:t>b</a:t>
            </a:r>
            <a:r>
              <a:rPr lang="nl-NL" dirty="0" smtClean="0"/>
              <a:t>,</a:t>
            </a:r>
            <a:r>
              <a:rPr lang="nl-NL" i="1" dirty="0" smtClean="0"/>
              <a:t>u</a:t>
            </a:r>
            <a:r>
              <a:rPr lang="nl-NL" dirty="0" smtClean="0"/>
              <a:t>,</a:t>
            </a:r>
            <a:r>
              <a:rPr lang="nl-NL" i="1" dirty="0" smtClean="0"/>
              <a:t>c</a:t>
            </a:r>
            <a:r>
              <a:rPr lang="nl-NL" dirty="0" smtClean="0"/>
              <a:t>,</a:t>
            </a:r>
            <a:r>
              <a:rPr lang="nl-NL" i="1" dirty="0" smtClean="0"/>
              <a:t>t  Percept</a:t>
            </a:r>
            <a:r>
              <a:rPr lang="nl-NL" dirty="0" smtClean="0"/>
              <a:t>([</a:t>
            </a:r>
            <a:r>
              <a:rPr lang="nl-NL" i="1" dirty="0" smtClean="0"/>
              <a:t>s</a:t>
            </a:r>
            <a:r>
              <a:rPr lang="nl-NL" dirty="0" smtClean="0"/>
              <a:t>,</a:t>
            </a:r>
            <a:r>
              <a:rPr lang="nl-NL" i="1" dirty="0" smtClean="0"/>
              <a:t>b</a:t>
            </a:r>
            <a:r>
              <a:rPr lang="nl-NL" dirty="0" smtClean="0"/>
              <a:t>,</a:t>
            </a:r>
            <a:r>
              <a:rPr lang="nl-NL" i="1" dirty="0" smtClean="0"/>
              <a:t>Glitter</a:t>
            </a:r>
            <a:r>
              <a:rPr lang="nl-NL" dirty="0" smtClean="0"/>
              <a:t>,u,</a:t>
            </a:r>
            <a:r>
              <a:rPr lang="nl-NL" i="1" dirty="0" smtClean="0"/>
              <a:t>c</a:t>
            </a:r>
            <a:r>
              <a:rPr lang="nl-NL" dirty="0" smtClean="0"/>
              <a:t>],</a:t>
            </a:r>
            <a:r>
              <a:rPr lang="nl-NL" i="1" dirty="0" smtClean="0"/>
              <a:t>t</a:t>
            </a:r>
            <a:r>
              <a:rPr lang="nl-NL" dirty="0" smtClean="0"/>
              <a:t>)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nl-NL" i="1" dirty="0" smtClean="0"/>
              <a:t>AtGold</a:t>
            </a:r>
            <a:r>
              <a:rPr lang="nl-NL" dirty="0" smtClean="0"/>
              <a:t>(</a:t>
            </a:r>
            <a:r>
              <a:rPr lang="nl-NL" i="1" dirty="0" smtClean="0"/>
              <a:t>t</a:t>
            </a:r>
            <a:r>
              <a:rPr lang="nl-NL" dirty="0" smtClean="0"/>
              <a:t>)</a:t>
            </a:r>
            <a:endParaRPr lang="id-ID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ym typeface="Symbol"/>
              </a:rPr>
              <a:t></a:t>
            </a:r>
            <a:r>
              <a:rPr lang="fr-FR" i="1" dirty="0" smtClean="0"/>
              <a:t>t </a:t>
            </a:r>
            <a:r>
              <a:rPr lang="fr-FR" i="1" dirty="0" err="1" smtClean="0"/>
              <a:t>AtGold</a:t>
            </a:r>
            <a:r>
              <a:rPr lang="fr-FR" dirty="0" smtClean="0"/>
              <a:t>(</a:t>
            </a:r>
            <a:r>
              <a:rPr lang="fr-FR" i="1" dirty="0" smtClean="0"/>
              <a:t>t</a:t>
            </a:r>
            <a:r>
              <a:rPr lang="fr-FR" dirty="0" smtClean="0"/>
              <a:t>)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fr-FR" i="1" dirty="0" smtClean="0"/>
              <a:t>Action</a:t>
            </a:r>
            <a:r>
              <a:rPr lang="fr-FR" dirty="0" smtClean="0"/>
              <a:t>(</a:t>
            </a:r>
            <a:r>
              <a:rPr lang="fr-FR" i="1" dirty="0" err="1" smtClean="0"/>
              <a:t>Grab</a:t>
            </a:r>
            <a:r>
              <a:rPr lang="fr-FR" dirty="0" err="1" smtClean="0"/>
              <a:t>,</a:t>
            </a:r>
            <a:r>
              <a:rPr lang="fr-FR" i="1" dirty="0" err="1" smtClean="0"/>
              <a:t>t</a:t>
            </a:r>
            <a:r>
              <a:rPr lang="fr-FR" dirty="0" smtClean="0"/>
              <a:t>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F4B62-A410-421A-BA72-575125F4F8C0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130" y="132588"/>
            <a:ext cx="5073869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</a:t>
            </a:r>
            <a:r>
              <a:rPr lang="id-ID" sz="3600" b="1" dirty="0" smtClean="0">
                <a:solidFill>
                  <a:schemeClr val="bg1"/>
                </a:solidFill>
              </a:rPr>
              <a:t>ermainan </a:t>
            </a:r>
            <a:r>
              <a:rPr lang="en-US" sz="3600" b="1" dirty="0" smtClean="0">
                <a:solidFill>
                  <a:schemeClr val="bg1"/>
                </a:solidFill>
              </a:rPr>
              <a:t>C</a:t>
            </a:r>
            <a:r>
              <a:rPr lang="id-ID" sz="3600" b="1" dirty="0" smtClean="0">
                <a:solidFill>
                  <a:schemeClr val="bg1"/>
                </a:solidFill>
              </a:rPr>
              <a:t>atur</a:t>
            </a:r>
            <a:endParaRPr lang="id-ID" sz="3600" b="1" dirty="0">
              <a:solidFill>
                <a:schemeClr val="bg1"/>
              </a:solidFill>
            </a:endParaRPr>
          </a:p>
        </p:txBody>
      </p:sp>
      <p:pic>
        <p:nvPicPr>
          <p:cNvPr id="81922" name="Picture 2" descr="Chess%20-%20K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14814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2C203-4AD1-49DB-8636-1B654D1D6C0A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Awalnya</a:t>
            </a:r>
            <a:r>
              <a:rPr lang="en-US" dirty="0" smtClean="0"/>
              <a:t>,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id-ID" dirty="0" smtClean="0"/>
              <a:t>Putih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50000"/>
              </a:lnSpc>
              <a:buNone/>
            </a:pPr>
            <a:r>
              <a:rPr lang="en-US" sz="2400" dirty="0" smtClean="0">
                <a:latin typeface="Arial Narrow" pitchFamily="34" charset="0"/>
              </a:rPr>
              <a:t>1.  a2(PP) </a:t>
            </a:r>
            <a:r>
              <a:rPr lang="en-US" sz="2400" dirty="0" smtClean="0">
                <a:latin typeface="Arial Narrow" pitchFamily="34" charset="0"/>
                <a:sym typeface="Symbol"/>
              </a:rPr>
              <a:t>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Kosong</a:t>
            </a:r>
            <a:r>
              <a:rPr lang="en-US" sz="2400" dirty="0" smtClean="0">
                <a:latin typeface="Arial Narrow" pitchFamily="34" charset="0"/>
              </a:rPr>
              <a:t>(a3) </a:t>
            </a:r>
            <a:r>
              <a:rPr lang="en-US" sz="2400" dirty="0" smtClean="0">
                <a:latin typeface="Arial Narrow" pitchFamily="34" charset="0"/>
                <a:sym typeface="Symbol"/>
              </a:rPr>
              <a:t>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Gerakkan</a:t>
            </a:r>
            <a:r>
              <a:rPr lang="en-US" sz="2400" dirty="0" smtClean="0">
                <a:latin typeface="Arial Narrow" pitchFamily="34" charset="0"/>
              </a:rPr>
              <a:t>(PP,a2,a3)</a:t>
            </a:r>
            <a:endParaRPr lang="id-ID" sz="2400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2400" dirty="0" smtClean="0">
                <a:latin typeface="Arial Narrow" pitchFamily="34" charset="0"/>
              </a:rPr>
              <a:t>2.  a2(PP) </a:t>
            </a:r>
            <a:r>
              <a:rPr lang="en-US" sz="2400" dirty="0" smtClean="0">
                <a:latin typeface="Arial Narrow" pitchFamily="34" charset="0"/>
                <a:sym typeface="Symbol"/>
              </a:rPr>
              <a:t>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Kosong</a:t>
            </a:r>
            <a:r>
              <a:rPr lang="en-US" sz="2400" dirty="0" smtClean="0">
                <a:latin typeface="Arial Narrow" pitchFamily="34" charset="0"/>
              </a:rPr>
              <a:t>(a3) </a:t>
            </a:r>
            <a:r>
              <a:rPr lang="en-US" sz="2400" dirty="0" smtClean="0">
                <a:latin typeface="Arial Narrow" pitchFamily="34" charset="0"/>
                <a:sym typeface="Symbol"/>
              </a:rPr>
              <a:t>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Kosong</a:t>
            </a:r>
            <a:r>
              <a:rPr lang="en-US" sz="2400" dirty="0" smtClean="0">
                <a:latin typeface="Arial Narrow" pitchFamily="34" charset="0"/>
              </a:rPr>
              <a:t>(a4) </a:t>
            </a:r>
            <a:r>
              <a:rPr lang="en-US" sz="2400" dirty="0" smtClean="0">
                <a:latin typeface="Arial Narrow" pitchFamily="34" charset="0"/>
                <a:sym typeface="Symbol"/>
              </a:rPr>
              <a:t>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Gerakkan</a:t>
            </a:r>
            <a:r>
              <a:rPr lang="en-US" sz="2400" dirty="0" smtClean="0">
                <a:latin typeface="Arial Narrow" pitchFamily="34" charset="0"/>
              </a:rPr>
              <a:t>(PP,a2,a4)</a:t>
            </a:r>
            <a:endParaRPr lang="id-ID" sz="24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Arial Narrow" pitchFamily="34" charset="0"/>
              </a:rPr>
              <a:t> 	…</a:t>
            </a:r>
            <a:endParaRPr lang="id-ID" sz="2400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2400" b="1" dirty="0" smtClean="0">
                <a:latin typeface="Arial Narrow" pitchFamily="34" charset="0"/>
              </a:rPr>
              <a:t>6.  </a:t>
            </a:r>
            <a:r>
              <a:rPr lang="id-ID" sz="2400" b="1" dirty="0" smtClean="0">
                <a:latin typeface="Arial Narrow" pitchFamily="34" charset="0"/>
              </a:rPr>
              <a:t>c2(PP) </a:t>
            </a:r>
            <a:r>
              <a:rPr lang="en-US" sz="2400" b="1" dirty="0" smtClean="0">
                <a:latin typeface="Arial Narrow" pitchFamily="34" charset="0"/>
                <a:sym typeface="Symbol"/>
              </a:rPr>
              <a:t></a:t>
            </a:r>
            <a:r>
              <a:rPr lang="id-ID" sz="2400" b="1" dirty="0" smtClean="0">
                <a:latin typeface="Arial Narrow" pitchFamily="34" charset="0"/>
              </a:rPr>
              <a:t> Kosong(c3) </a:t>
            </a:r>
            <a:r>
              <a:rPr lang="en-US" sz="2400" b="1" dirty="0" smtClean="0">
                <a:latin typeface="Arial Narrow" pitchFamily="34" charset="0"/>
                <a:sym typeface="Symbol"/>
              </a:rPr>
              <a:t></a:t>
            </a:r>
            <a:r>
              <a:rPr lang="id-ID" sz="2400" b="1" dirty="0" smtClean="0">
                <a:latin typeface="Arial Narrow" pitchFamily="34" charset="0"/>
              </a:rPr>
              <a:t> Kosong(c4) </a:t>
            </a:r>
            <a:r>
              <a:rPr lang="en-US" sz="2400" b="1" dirty="0" smtClean="0">
                <a:latin typeface="Arial Narrow" pitchFamily="34" charset="0"/>
                <a:sym typeface="Symbol"/>
              </a:rPr>
              <a:t></a:t>
            </a:r>
            <a:r>
              <a:rPr lang="id-ID" sz="2400" b="1" dirty="0" smtClean="0">
                <a:latin typeface="Arial Narrow" pitchFamily="34" charset="0"/>
              </a:rPr>
              <a:t> Gerakkan(PP,c2,c4)</a:t>
            </a:r>
            <a:endParaRPr lang="id-ID" sz="24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Arial Narrow" pitchFamily="34" charset="0"/>
              </a:rPr>
              <a:t>	…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Arial Narrow" pitchFamily="34" charset="0"/>
              </a:rPr>
              <a:t>19.  g1(KP) </a:t>
            </a:r>
            <a:r>
              <a:rPr lang="en-US" sz="2400" dirty="0" smtClean="0">
                <a:latin typeface="Arial Narrow" pitchFamily="34" charset="0"/>
                <a:sym typeface="Symbol"/>
              </a:rPr>
              <a:t>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Kosong</a:t>
            </a:r>
            <a:r>
              <a:rPr lang="en-US" sz="2400" dirty="0" smtClean="0">
                <a:latin typeface="Arial Narrow" pitchFamily="34" charset="0"/>
              </a:rPr>
              <a:t>(f3) </a:t>
            </a:r>
            <a:r>
              <a:rPr lang="en-US" sz="2400" dirty="0" smtClean="0">
                <a:latin typeface="Arial Narrow" pitchFamily="34" charset="0"/>
                <a:sym typeface="Symbol"/>
              </a:rPr>
              <a:t>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Gerakkan</a:t>
            </a:r>
            <a:r>
              <a:rPr lang="en-US" sz="2400" dirty="0" smtClean="0">
                <a:latin typeface="Arial Narrow" pitchFamily="34" charset="0"/>
              </a:rPr>
              <a:t>(KP,g1,f3)</a:t>
            </a:r>
            <a:endParaRPr lang="id-ID" sz="2400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2400" dirty="0" smtClean="0">
                <a:latin typeface="Arial Narrow" pitchFamily="34" charset="0"/>
              </a:rPr>
              <a:t>20.  </a:t>
            </a:r>
            <a:r>
              <a:rPr lang="id-ID" sz="2400" dirty="0" smtClean="0">
                <a:latin typeface="Arial Narrow" pitchFamily="34" charset="0"/>
              </a:rPr>
              <a:t>g1(KP) </a:t>
            </a:r>
            <a:r>
              <a:rPr lang="en-US" sz="2400" dirty="0" smtClean="0">
                <a:latin typeface="Arial Narrow" pitchFamily="34" charset="0"/>
                <a:sym typeface="Symbol"/>
              </a:rPr>
              <a:t></a:t>
            </a:r>
            <a:r>
              <a:rPr lang="id-ID" sz="2400" dirty="0" smtClean="0">
                <a:latin typeface="Arial Narrow" pitchFamily="34" charset="0"/>
              </a:rPr>
              <a:t> Kosong(h3) </a:t>
            </a:r>
            <a:r>
              <a:rPr lang="en-US" sz="2400" dirty="0" smtClean="0">
                <a:latin typeface="Arial Narrow" pitchFamily="34" charset="0"/>
                <a:sym typeface="Symbol"/>
              </a:rPr>
              <a:t></a:t>
            </a:r>
            <a:r>
              <a:rPr lang="id-ID" sz="2400" dirty="0" smtClean="0">
                <a:latin typeface="Arial Narrow" pitchFamily="34" charset="0"/>
              </a:rPr>
              <a:t> Gerakkan(KP,g1,h3)</a:t>
            </a:r>
            <a:endParaRPr lang="id-ID" sz="2400" dirty="0">
              <a:latin typeface="Arial Narrow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1A57B8-AD50-4781-943C-0CECEAA5DBAA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Logical Programming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Bahasa pemrograman logis yang paling populer adalah PROLOG (PROgramming in </a:t>
            </a:r>
            <a:r>
              <a:rPr lang="id-ID" i="1" dirty="0" smtClean="0"/>
              <a:t>Logic</a:t>
            </a:r>
            <a:r>
              <a:rPr lang="id-ID" dirty="0" smtClean="0"/>
              <a:t>). </a:t>
            </a:r>
            <a:endParaRPr lang="en-US" dirty="0" smtClean="0"/>
          </a:p>
          <a:p>
            <a:r>
              <a:rPr lang="id-ID" dirty="0" smtClean="0"/>
              <a:t>Di dalam PROLOG, suatu program dituliskan sebagai kumpulan kalimat dalam </a:t>
            </a:r>
            <a:r>
              <a:rPr lang="id-ID" i="1" dirty="0" smtClean="0"/>
              <a:t>Horn clause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</a:t>
            </a:r>
            <a:r>
              <a:rPr lang="id-ID" dirty="0" smtClean="0"/>
              <a:t>ekerjaan kita hanyalah membangun </a:t>
            </a:r>
            <a:r>
              <a:rPr lang="id-ID" i="1" dirty="0" smtClean="0"/>
              <a:t>knowledge base </a:t>
            </a:r>
            <a:r>
              <a:rPr lang="id-ID" dirty="0" smtClean="0"/>
              <a:t>yang sesuai dan lengkap untuk suatu masalah. </a:t>
            </a:r>
            <a:endParaRPr lang="en-US" dirty="0" smtClean="0"/>
          </a:p>
          <a:p>
            <a:r>
              <a:rPr lang="id-ID" dirty="0" smtClean="0"/>
              <a:t>Proses </a:t>
            </a:r>
            <a:r>
              <a:rPr lang="id-ID" i="1" dirty="0" smtClean="0"/>
              <a:t>reasoning </a:t>
            </a:r>
            <a:r>
              <a:rPr lang="id-ID" dirty="0" smtClean="0"/>
              <a:t>sampai dihasilkan suatu kesimpulan ditangani oleh PROLOG.</a:t>
            </a:r>
            <a:endParaRPr lang="en-US" dirty="0" smtClean="0"/>
          </a:p>
          <a:p>
            <a:r>
              <a:rPr lang="id-ID" dirty="0" smtClean="0"/>
              <a:t>Tetapi, membangun </a:t>
            </a:r>
            <a:r>
              <a:rPr lang="id-ID" i="1" dirty="0" smtClean="0"/>
              <a:t>knowledge base</a:t>
            </a:r>
            <a:r>
              <a:rPr lang="id-ID" dirty="0" smtClean="0"/>
              <a:t> yang benar dan lengkap bukanlah hal yang mudah. 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FAA71-6B96-45FC-8551-6D7DB497CCDA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8"/>
            <a:ext cx="8326438" cy="445086"/>
          </a:xfrm>
        </p:spPr>
        <p:txBody>
          <a:bodyPr/>
          <a:lstStyle/>
          <a:p>
            <a:r>
              <a:rPr lang="en-US" sz="4400" b="0" dirty="0" smtClean="0">
                <a:latin typeface="Arial Narrow" pitchFamily="34" charset="0"/>
              </a:rPr>
              <a:t>FOL </a:t>
            </a:r>
            <a:r>
              <a:rPr lang="en-US" sz="4400" b="0" dirty="0" err="1" smtClean="0">
                <a:latin typeface="Arial Narrow" pitchFamily="34" charset="0"/>
              </a:rPr>
              <a:t>dan</a:t>
            </a:r>
            <a:r>
              <a:rPr lang="en-US" sz="4400" b="0" dirty="0" smtClean="0">
                <a:latin typeface="Arial Narrow" pitchFamily="34" charset="0"/>
              </a:rPr>
              <a:t> </a:t>
            </a:r>
            <a:r>
              <a:rPr lang="en-US" sz="4400" b="0" dirty="0" smtClean="0"/>
              <a:t>PROLOG</a:t>
            </a:r>
            <a:endParaRPr lang="id-ID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86455"/>
            <a:ext cx="8326438" cy="4046045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>
                <a:latin typeface="Arial Narrow" pitchFamily="34" charset="0"/>
              </a:rPr>
              <a:t>FOL</a:t>
            </a:r>
          </a:p>
          <a:p>
            <a:pPr>
              <a:buNone/>
            </a:pPr>
            <a:r>
              <a:rPr lang="en-US" sz="2200" i="1" dirty="0" smtClean="0">
                <a:latin typeface="Arial Narrow" pitchFamily="34" charset="0"/>
              </a:rPr>
              <a:t>	</a:t>
            </a:r>
            <a:r>
              <a:rPr lang="id-ID" sz="2200" i="1" dirty="0" smtClean="0">
                <a:latin typeface="Arial Narrow" pitchFamily="34" charset="0"/>
              </a:rPr>
              <a:t>Menikah</a:t>
            </a:r>
            <a:r>
              <a:rPr lang="id-ID" sz="2200" dirty="0" smtClean="0">
                <a:latin typeface="Arial Narrow" pitchFamily="34" charset="0"/>
              </a:rPr>
              <a:t>(</a:t>
            </a:r>
            <a:r>
              <a:rPr lang="id-ID" sz="2200" i="1" dirty="0" smtClean="0">
                <a:latin typeface="Arial Narrow" pitchFamily="34" charset="0"/>
              </a:rPr>
              <a:t>Wati</a:t>
            </a:r>
            <a:r>
              <a:rPr lang="id-ID" sz="2200" dirty="0" smtClean="0">
                <a:latin typeface="Arial Narrow" pitchFamily="34" charset="0"/>
              </a:rPr>
              <a:t>,</a:t>
            </a:r>
            <a:r>
              <a:rPr lang="id-ID" sz="2200" i="1" dirty="0" smtClean="0">
                <a:latin typeface="Arial Narrow" pitchFamily="34" charset="0"/>
              </a:rPr>
              <a:t>Andi</a:t>
            </a:r>
            <a:r>
              <a:rPr lang="id-ID" sz="2200" dirty="0" smtClean="0">
                <a:latin typeface="Arial Narrow" pitchFamily="34" charset="0"/>
              </a:rPr>
              <a:t>)	</a:t>
            </a:r>
          </a:p>
          <a:p>
            <a:pPr>
              <a:buNone/>
            </a:pPr>
            <a:r>
              <a:rPr lang="en-US" sz="2200" dirty="0" smtClean="0">
                <a:latin typeface="Arial Narrow" pitchFamily="34" charset="0"/>
                <a:sym typeface="Symbol"/>
              </a:rPr>
              <a:t>	</a:t>
            </a:r>
            <a:r>
              <a:rPr lang="fr-FR" sz="2200" i="1" dirty="0" err="1" smtClean="0">
                <a:latin typeface="Arial Narrow" pitchFamily="34" charset="0"/>
              </a:rPr>
              <a:t>x</a:t>
            </a:r>
            <a:r>
              <a:rPr lang="fr-FR" sz="2200" dirty="0" err="1" smtClean="0">
                <a:latin typeface="Arial Narrow" pitchFamily="34" charset="0"/>
              </a:rPr>
              <a:t>,</a:t>
            </a:r>
            <a:r>
              <a:rPr lang="fr-FR" sz="2200" i="1" dirty="0" err="1" smtClean="0">
                <a:latin typeface="Arial Narrow" pitchFamily="34" charset="0"/>
              </a:rPr>
              <a:t>y</a:t>
            </a:r>
            <a:r>
              <a:rPr lang="fr-FR" sz="2200" dirty="0" smtClean="0">
                <a:latin typeface="Arial Narrow" pitchFamily="34" charset="0"/>
              </a:rPr>
              <a:t> </a:t>
            </a:r>
            <a:r>
              <a:rPr lang="fr-FR" sz="2200" i="1" dirty="0" err="1" smtClean="0">
                <a:latin typeface="Arial Narrow" pitchFamily="34" charset="0"/>
              </a:rPr>
              <a:t>SaudaraKembar</a:t>
            </a:r>
            <a:r>
              <a:rPr lang="fr-FR" sz="2200" dirty="0" smtClean="0">
                <a:latin typeface="Arial Narrow" pitchFamily="34" charset="0"/>
              </a:rPr>
              <a:t>(</a:t>
            </a:r>
            <a:r>
              <a:rPr lang="fr-FR" sz="2200" i="1" dirty="0" err="1" smtClean="0">
                <a:latin typeface="Arial Narrow" pitchFamily="34" charset="0"/>
              </a:rPr>
              <a:t>x</a:t>
            </a:r>
            <a:r>
              <a:rPr lang="fr-FR" sz="2200" dirty="0" err="1" smtClean="0">
                <a:latin typeface="Arial Narrow" pitchFamily="34" charset="0"/>
              </a:rPr>
              <a:t>,</a:t>
            </a:r>
            <a:r>
              <a:rPr lang="fr-FR" sz="2200" i="1" dirty="0" err="1" smtClean="0">
                <a:latin typeface="Arial Narrow" pitchFamily="34" charset="0"/>
              </a:rPr>
              <a:t>y</a:t>
            </a:r>
            <a:r>
              <a:rPr lang="fr-FR" sz="2200" dirty="0" smtClean="0">
                <a:latin typeface="Arial Narrow" pitchFamily="34" charset="0"/>
              </a:rPr>
              <a:t>)  </a:t>
            </a:r>
            <a:r>
              <a:rPr lang="en-US" sz="2200" dirty="0" smtClean="0">
                <a:latin typeface="Arial Narrow" pitchFamily="34" charset="0"/>
                <a:sym typeface="Symbol"/>
              </a:rPr>
              <a:t></a:t>
            </a:r>
            <a:r>
              <a:rPr lang="fr-FR" sz="2200" dirty="0" smtClean="0">
                <a:latin typeface="Arial Narrow" pitchFamily="34" charset="0"/>
              </a:rPr>
              <a:t>  </a:t>
            </a:r>
            <a:r>
              <a:rPr lang="fr-FR" sz="2200" i="1" dirty="0" err="1" smtClean="0">
                <a:latin typeface="Arial Narrow" pitchFamily="34" charset="0"/>
              </a:rPr>
              <a:t>SaudaraKandung</a:t>
            </a:r>
            <a:r>
              <a:rPr lang="fr-FR" sz="2200" dirty="0" smtClean="0">
                <a:latin typeface="Arial Narrow" pitchFamily="34" charset="0"/>
              </a:rPr>
              <a:t>(</a:t>
            </a:r>
            <a:r>
              <a:rPr lang="fr-FR" sz="2200" i="1" dirty="0" err="1" smtClean="0">
                <a:latin typeface="Arial Narrow" pitchFamily="34" charset="0"/>
              </a:rPr>
              <a:t>x</a:t>
            </a:r>
            <a:r>
              <a:rPr lang="fr-FR" sz="2200" dirty="0" err="1" smtClean="0">
                <a:latin typeface="Arial Narrow" pitchFamily="34" charset="0"/>
              </a:rPr>
              <a:t>,</a:t>
            </a:r>
            <a:r>
              <a:rPr lang="fr-FR" sz="2200" i="1" dirty="0" err="1" smtClean="0">
                <a:latin typeface="Arial Narrow" pitchFamily="34" charset="0"/>
              </a:rPr>
              <a:t>y</a:t>
            </a:r>
            <a:r>
              <a:rPr lang="fr-FR" sz="2200" dirty="0" smtClean="0">
                <a:latin typeface="Arial Narrow" pitchFamily="34" charset="0"/>
              </a:rPr>
              <a:t>)</a:t>
            </a:r>
            <a:endParaRPr lang="id-ID" sz="22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Arial Narrow" pitchFamily="34" charset="0"/>
                <a:sym typeface="Symbol"/>
              </a:rPr>
              <a:t>	</a:t>
            </a:r>
            <a:r>
              <a:rPr lang="fr-FR" sz="2200" i="1" dirty="0" err="1" smtClean="0">
                <a:latin typeface="Arial Narrow" pitchFamily="34" charset="0"/>
              </a:rPr>
              <a:t>x</a:t>
            </a:r>
            <a:r>
              <a:rPr lang="fr-FR" sz="2200" dirty="0" err="1" smtClean="0">
                <a:latin typeface="Arial Narrow" pitchFamily="34" charset="0"/>
              </a:rPr>
              <a:t>,</a:t>
            </a:r>
            <a:r>
              <a:rPr lang="fr-FR" sz="2200" i="1" dirty="0" err="1" smtClean="0">
                <a:latin typeface="Arial Narrow" pitchFamily="34" charset="0"/>
              </a:rPr>
              <a:t>y</a:t>
            </a:r>
            <a:r>
              <a:rPr lang="fr-FR" sz="2200" dirty="0" err="1" smtClean="0">
                <a:latin typeface="Arial Narrow" pitchFamily="34" charset="0"/>
              </a:rPr>
              <a:t>,</a:t>
            </a:r>
            <a:r>
              <a:rPr lang="fr-FR" sz="2200" i="1" dirty="0" err="1" smtClean="0">
                <a:latin typeface="Arial Narrow" pitchFamily="34" charset="0"/>
              </a:rPr>
              <a:t>z</a:t>
            </a:r>
            <a:r>
              <a:rPr lang="fr-FR" sz="2200" i="1" dirty="0" smtClean="0">
                <a:latin typeface="Arial Narrow" pitchFamily="34" charset="0"/>
              </a:rPr>
              <a:t> </a:t>
            </a:r>
            <a:r>
              <a:rPr lang="fr-FR" sz="2200" i="1" dirty="0" err="1" smtClean="0">
                <a:latin typeface="Arial Narrow" pitchFamily="34" charset="0"/>
              </a:rPr>
              <a:t>AnakKandung</a:t>
            </a:r>
            <a:r>
              <a:rPr lang="fr-FR" sz="2200" dirty="0" smtClean="0">
                <a:latin typeface="Arial Narrow" pitchFamily="34" charset="0"/>
              </a:rPr>
              <a:t>(</a:t>
            </a:r>
            <a:r>
              <a:rPr lang="fr-FR" sz="2200" i="1" dirty="0" err="1" smtClean="0">
                <a:latin typeface="Arial Narrow" pitchFamily="34" charset="0"/>
              </a:rPr>
              <a:t>x</a:t>
            </a:r>
            <a:r>
              <a:rPr lang="fr-FR" sz="2200" dirty="0" err="1" smtClean="0">
                <a:latin typeface="Arial Narrow" pitchFamily="34" charset="0"/>
              </a:rPr>
              <a:t>,</a:t>
            </a:r>
            <a:r>
              <a:rPr lang="fr-FR" sz="2200" i="1" dirty="0" err="1" smtClean="0">
                <a:latin typeface="Arial Narrow" pitchFamily="34" charset="0"/>
              </a:rPr>
              <a:t>y</a:t>
            </a:r>
            <a:r>
              <a:rPr lang="fr-FR" sz="2200" dirty="0" smtClean="0">
                <a:latin typeface="Arial Narrow" pitchFamily="34" charset="0"/>
              </a:rPr>
              <a:t>) </a:t>
            </a:r>
            <a:r>
              <a:rPr lang="en-US" sz="2200" dirty="0" smtClean="0">
                <a:latin typeface="Arial Narrow" pitchFamily="34" charset="0"/>
                <a:sym typeface="Symbol"/>
              </a:rPr>
              <a:t>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fr-FR" sz="2200" i="1" dirty="0" err="1" smtClean="0">
                <a:latin typeface="Arial Narrow" pitchFamily="34" charset="0"/>
              </a:rPr>
              <a:t>SaudaraKandung</a:t>
            </a:r>
            <a:r>
              <a:rPr lang="fr-FR" sz="2200" dirty="0" smtClean="0">
                <a:latin typeface="Arial Narrow" pitchFamily="34" charset="0"/>
              </a:rPr>
              <a:t>(</a:t>
            </a:r>
            <a:r>
              <a:rPr lang="fr-FR" sz="2200" i="1" dirty="0" err="1" smtClean="0">
                <a:latin typeface="Arial Narrow" pitchFamily="34" charset="0"/>
              </a:rPr>
              <a:t>y</a:t>
            </a:r>
            <a:r>
              <a:rPr lang="fr-FR" sz="2200" dirty="0" err="1" smtClean="0">
                <a:latin typeface="Arial Narrow" pitchFamily="34" charset="0"/>
              </a:rPr>
              <a:t>,</a:t>
            </a:r>
            <a:r>
              <a:rPr lang="fr-FR" sz="2200" i="1" dirty="0" err="1" smtClean="0">
                <a:latin typeface="Arial Narrow" pitchFamily="34" charset="0"/>
              </a:rPr>
              <a:t>z</a:t>
            </a:r>
            <a:r>
              <a:rPr lang="fr-FR" sz="2200" dirty="0" smtClean="0">
                <a:latin typeface="Arial Narrow" pitchFamily="34" charset="0"/>
              </a:rPr>
              <a:t>) </a:t>
            </a:r>
            <a:r>
              <a:rPr lang="en-US" sz="2200" dirty="0" smtClean="0">
                <a:latin typeface="Arial Narrow" pitchFamily="34" charset="0"/>
                <a:sym typeface="Symbol"/>
              </a:rPr>
              <a:t></a:t>
            </a:r>
            <a:r>
              <a:rPr lang="fr-FR" sz="2200" dirty="0" smtClean="0">
                <a:latin typeface="Arial Narrow" pitchFamily="34" charset="0"/>
              </a:rPr>
              <a:t>  </a:t>
            </a:r>
            <a:r>
              <a:rPr lang="fr-FR" sz="2200" i="1" dirty="0" err="1" smtClean="0">
                <a:latin typeface="Arial Narrow" pitchFamily="34" charset="0"/>
              </a:rPr>
              <a:t>Keponakan</a:t>
            </a:r>
            <a:r>
              <a:rPr lang="fr-FR" sz="2200" dirty="0" smtClean="0">
                <a:latin typeface="Arial Narrow" pitchFamily="34" charset="0"/>
              </a:rPr>
              <a:t>(</a:t>
            </a:r>
            <a:r>
              <a:rPr lang="fr-FR" sz="2200" i="1" dirty="0" err="1" smtClean="0">
                <a:latin typeface="Arial Narrow" pitchFamily="34" charset="0"/>
              </a:rPr>
              <a:t>x</a:t>
            </a:r>
            <a:r>
              <a:rPr lang="fr-FR" sz="2200" dirty="0" err="1" smtClean="0">
                <a:latin typeface="Arial Narrow" pitchFamily="34" charset="0"/>
              </a:rPr>
              <a:t>,</a:t>
            </a:r>
            <a:r>
              <a:rPr lang="fr-FR" sz="2200" i="1" dirty="0" err="1" smtClean="0">
                <a:latin typeface="Arial Narrow" pitchFamily="34" charset="0"/>
              </a:rPr>
              <a:t>z</a:t>
            </a:r>
            <a:r>
              <a:rPr lang="fr-FR" sz="2200" dirty="0" smtClean="0">
                <a:latin typeface="Arial Narrow" pitchFamily="34" charset="0"/>
              </a:rPr>
              <a:t>)</a:t>
            </a:r>
            <a:endParaRPr lang="id-ID" sz="2200" dirty="0" smtClean="0">
              <a:latin typeface="Arial Narrow" pitchFamily="34" charset="0"/>
            </a:endParaRPr>
          </a:p>
          <a:p>
            <a:r>
              <a:rPr lang="en-US" sz="2200" b="1" dirty="0" smtClean="0"/>
              <a:t>PROLOG</a:t>
            </a:r>
          </a:p>
          <a:p>
            <a:pPr>
              <a:buNone/>
            </a:pPr>
            <a:r>
              <a:rPr lang="it-IT" sz="2200" dirty="0" smtClean="0">
                <a:latin typeface="Arial Narrow" pitchFamily="34" charset="0"/>
              </a:rPr>
              <a:t>	Menikah(wati,andi).</a:t>
            </a:r>
            <a:endParaRPr lang="id-ID" sz="2200" dirty="0" smtClean="0">
              <a:latin typeface="Arial Narrow" pitchFamily="34" charset="0"/>
            </a:endParaRPr>
          </a:p>
          <a:p>
            <a:pPr>
              <a:buNone/>
            </a:pPr>
            <a:r>
              <a:rPr lang="it-IT" sz="2200" dirty="0" smtClean="0">
                <a:latin typeface="Arial Narrow" pitchFamily="34" charset="0"/>
              </a:rPr>
              <a:t>	SaudaraKandung(X,Y) :- SaudaraKembar(X,Y).</a:t>
            </a:r>
            <a:endParaRPr lang="id-ID" sz="2200" dirty="0" smtClean="0">
              <a:latin typeface="Arial Narrow" pitchFamily="34" charset="0"/>
            </a:endParaRPr>
          </a:p>
          <a:p>
            <a:pPr>
              <a:buNone/>
            </a:pPr>
            <a:r>
              <a:rPr lang="it-IT" sz="2200" dirty="0" smtClean="0">
                <a:latin typeface="Arial Narrow" pitchFamily="34" charset="0"/>
              </a:rPr>
              <a:t>	Keponakan(X,Z) :- AnakKandung(X,Y), SaudaraKandung(Y,Z).</a:t>
            </a:r>
            <a:endParaRPr lang="id-ID" sz="2200" dirty="0">
              <a:latin typeface="Arial Narrow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EB65AF-8B6C-462D-ABBE-F153CC80B4DD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6C77DBA5-4EAA-497C-881E-DB1849B70659}" type="datetime1">
              <a:rPr lang="en-US" smtClean="0"/>
              <a:t>2/23/2015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62378" y="561502"/>
            <a:ext cx="4911735" cy="39779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id-ID" dirty="0" smtClean="0">
                <a:solidFill>
                  <a:schemeClr val="bg1"/>
                </a:solidFill>
              </a:rPr>
              <a:t>turan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r>
              <a:rPr lang="id-ID" dirty="0" smtClean="0">
                <a:solidFill>
                  <a:schemeClr val="bg1"/>
                </a:solidFill>
              </a:rPr>
              <a:t>nferensi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id-ID" dirty="0" smtClean="0">
                <a:solidFill>
                  <a:schemeClr val="bg1"/>
                </a:solidFill>
              </a:rPr>
              <a:t>roposi</a:t>
            </a:r>
            <a:r>
              <a:rPr lang="en-US" dirty="0" err="1" smtClean="0">
                <a:solidFill>
                  <a:schemeClr val="bg1"/>
                </a:solidFill>
              </a:rPr>
              <a:t>tional</a:t>
            </a:r>
            <a:r>
              <a:rPr lang="id-ID" dirty="0" smtClean="0">
                <a:solidFill>
                  <a:schemeClr val="bg1"/>
                </a:solidFill>
              </a:rPr>
              <a:t> logic</a:t>
            </a:r>
            <a:br>
              <a:rPr lang="id-ID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9074" name="Picture 2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2428" y="1497724"/>
            <a:ext cx="34099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075" name="Picture 3"/>
          <p:cNvPicPr>
            <a:picLocks noGrp="1" noChangeAspect="1" noChangeArrowheads="1"/>
          </p:cNvPicPr>
          <p:nvPr>
            <p:ph sz="quarter" idx="2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91847" y="2020944"/>
            <a:ext cx="4382266" cy="311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18CC003D-5A57-4FBB-B9B6-505F64C82899}" type="datetime1">
              <a:rPr lang="en-US" smtClean="0"/>
              <a:t>2/23/2015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C8467590-0BC9-4B4A-95A3-307D97AD4B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Penerapan </a:t>
            </a:r>
            <a:r>
              <a:rPr lang="en-US" dirty="0" smtClean="0"/>
              <a:t>P</a:t>
            </a:r>
            <a:r>
              <a:rPr lang="id-ID" dirty="0" smtClean="0"/>
              <a:t>roportional Logic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Knowledge Bases System</a:t>
            </a:r>
          </a:p>
          <a:p>
            <a:r>
              <a:rPr lang="id-ID" dirty="0" smtClean="0"/>
              <a:t>Game Sederhana: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Wumpus</a:t>
            </a:r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Propositional </a:t>
            </a:r>
            <a:r>
              <a:rPr lang="en-US" dirty="0" smtClean="0"/>
              <a:t>Logic</a:t>
            </a:r>
            <a:r>
              <a:rPr lang="id-ID" dirty="0" smtClean="0"/>
              <a:t> dalam Game Wumpus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A5772A-8742-4073-A55C-DD0AB6B5007A}" type="datetime1">
              <a:rPr lang="en-US" smtClean="0"/>
              <a:t>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31021" y="346841"/>
            <a:ext cx="4860542" cy="6412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Knowledge bases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37338"/>
            <a:ext cx="8229600" cy="29888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Knowledge base = set of </a:t>
            </a:r>
            <a:r>
              <a:rPr lang="en-US" sz="2000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dirty="0">
                <a:solidFill>
                  <a:schemeClr val="accent2"/>
                </a:solidFill>
              </a:rPr>
              <a:t>formal</a:t>
            </a:r>
            <a:r>
              <a:rPr lang="en-US" sz="2000" dirty="0"/>
              <a:t> language
</a:t>
            </a:r>
            <a:r>
              <a:rPr lang="en-US" sz="2000" dirty="0" smtClean="0">
                <a:solidFill>
                  <a:schemeClr val="accent2"/>
                </a:solidFill>
              </a:rPr>
              <a:t>Declarative</a:t>
            </a:r>
            <a:r>
              <a:rPr lang="en-US" sz="2000" dirty="0" smtClean="0"/>
              <a:t> </a:t>
            </a:r>
            <a:r>
              <a:rPr lang="en-US" sz="2000" dirty="0"/>
              <a:t>approach to building an agent (or other system):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ourier New" pitchFamily="49" charset="0"/>
              </a:rPr>
              <a:t>Tell</a:t>
            </a:r>
            <a:r>
              <a:rPr lang="en-US" sz="1800" dirty="0"/>
              <a:t> it what it needs to know
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Then it can </a:t>
            </a:r>
            <a:r>
              <a:rPr lang="en-US" sz="2000" dirty="0">
                <a:latin typeface="Courier New" pitchFamily="49" charset="0"/>
              </a:rPr>
              <a:t>Ask</a:t>
            </a:r>
            <a:r>
              <a:rPr lang="en-US" sz="2000" dirty="0"/>
              <a:t> itself what to do - answers should follow from the KB
</a:t>
            </a:r>
            <a:r>
              <a:rPr lang="en-US" sz="2000" dirty="0" smtClean="0"/>
              <a:t>Agents </a:t>
            </a:r>
            <a:r>
              <a:rPr lang="en-US" sz="2000" dirty="0"/>
              <a:t>can be viewed at the </a:t>
            </a:r>
            <a:r>
              <a:rPr lang="en-US" sz="2000" dirty="0">
                <a:solidFill>
                  <a:schemeClr val="accent2"/>
                </a:solidFill>
              </a:rPr>
              <a:t>knowledge level</a:t>
            </a: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i.e., what they know, regardless of how implemented
</a:t>
            </a:r>
            <a:r>
              <a:rPr lang="en-US" sz="2000" dirty="0" smtClean="0"/>
              <a:t>Or </a:t>
            </a:r>
            <a:r>
              <a:rPr lang="en-US" sz="2000" dirty="0"/>
              <a:t>at the </a:t>
            </a:r>
            <a:r>
              <a:rPr lang="en-US" sz="2000" dirty="0">
                <a:solidFill>
                  <a:schemeClr val="accent2"/>
                </a:solidFill>
              </a:rPr>
              <a:t>implementation level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i.e., data structures in KB and algorithms that manipulate them
</a:t>
            </a:r>
          </a:p>
        </p:txBody>
      </p:sp>
      <p:pic>
        <p:nvPicPr>
          <p:cNvPr id="5124" name="Picture 4" descr="kb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421" y="1418075"/>
            <a:ext cx="6553200" cy="114617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6CB333-743D-448C-9A92-6AB3190931BB}" type="datetime1">
              <a:rPr lang="en-US" smtClean="0"/>
              <a:t>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2632</TotalTime>
  <Words>2868</Words>
  <Application>Microsoft Office PowerPoint</Application>
  <PresentationFormat>On-screen Show (4:3)</PresentationFormat>
  <Paragraphs>666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template_informatika_slide</vt:lpstr>
      <vt:lpstr>CSG3G3 Kercerdasan Mesin dan Artifisial Reasoning 1</vt:lpstr>
      <vt:lpstr>Outline</vt:lpstr>
      <vt:lpstr>Lima Jenis Logic [RUS95]</vt:lpstr>
      <vt:lpstr>Propositional Logic</vt:lpstr>
      <vt:lpstr>BNF (Backus-Naur Form)</vt:lpstr>
      <vt:lpstr>Tabel Kebenaran 5 connective</vt:lpstr>
      <vt:lpstr>Aturan Inferensi Propositional logic </vt:lpstr>
      <vt:lpstr>Contoh Penerapan Proportional Logic </vt:lpstr>
      <vt:lpstr>Knowledge bases</vt:lpstr>
      <vt:lpstr>A simple knowledge-based agent</vt:lpstr>
      <vt:lpstr>Wumpus World PEAS description</vt:lpstr>
      <vt:lpstr>Wumpus world characterization</vt:lpstr>
      <vt:lpstr>Game Wumpus</vt:lpstr>
      <vt:lpstr>Slide 14</vt:lpstr>
      <vt:lpstr>Aturan Main</vt:lpstr>
      <vt:lpstr>Dunia Wumpus</vt:lpstr>
      <vt:lpstr>Percept</vt:lpstr>
      <vt:lpstr>Action</vt:lpstr>
      <vt:lpstr>Goal</vt:lpstr>
      <vt:lpstr>Wumpus dengan Reasoning [1]</vt:lpstr>
      <vt:lpstr>Wumpus dengan Reasoning [2]</vt:lpstr>
      <vt:lpstr>Wumpus dengan Reasoning [3]</vt:lpstr>
      <vt:lpstr>Wumpus dengan Reasoning [4]</vt:lpstr>
      <vt:lpstr>Wumpus dengan Reasoning [5]</vt:lpstr>
      <vt:lpstr>Knowledge-based System (KBS)</vt:lpstr>
      <vt:lpstr>Slide 26</vt:lpstr>
      <vt:lpstr>Slide 27</vt:lpstr>
      <vt:lpstr>Agent berada di posisi (1,1)</vt:lpstr>
      <vt:lpstr>Pengetahuan ttg environment</vt:lpstr>
      <vt:lpstr>Proses inferensi di (1,1)</vt:lpstr>
      <vt:lpstr>Slide 31</vt:lpstr>
      <vt:lpstr>Misalkan Agent memilih Opsi ke-1 yaitu berpindah ke posisi (2,1)</vt:lpstr>
      <vt:lpstr>Proses inferensi di (2,1)</vt:lpstr>
      <vt:lpstr>Slide 34</vt:lpstr>
      <vt:lpstr>Proses inferensi di (2,1)</vt:lpstr>
      <vt:lpstr>Agent memutuskan untuk kembali ke posisi (1,1) dan melangkah ke posisi (1,2)</vt:lpstr>
      <vt:lpstr>Proses inferensi di (1,2)</vt:lpstr>
      <vt:lpstr>Resume of Proportional Logic</vt:lpstr>
      <vt:lpstr>Pros and cons of propositional logic</vt:lpstr>
      <vt:lpstr>First-order logic</vt:lpstr>
      <vt:lpstr>Slide 41</vt:lpstr>
      <vt:lpstr>Atomic sentences</vt:lpstr>
      <vt:lpstr>Complex sentences</vt:lpstr>
      <vt:lpstr>Truth in first-order logic</vt:lpstr>
      <vt:lpstr>Models for FOL: Example</vt:lpstr>
      <vt:lpstr>Universal quantifiers ()</vt:lpstr>
      <vt:lpstr>A common mistake to avoid</vt:lpstr>
      <vt:lpstr>Existential quantifiers ()</vt:lpstr>
      <vt:lpstr>Another common mistake to avoid</vt:lpstr>
      <vt:lpstr>Properties of quantifiers</vt:lpstr>
      <vt:lpstr>Equality</vt:lpstr>
      <vt:lpstr>Using FOL</vt:lpstr>
      <vt:lpstr>Using FOL</vt:lpstr>
      <vt:lpstr>Inferensi pada First-Order Logic</vt:lpstr>
      <vt:lpstr>Aturan Inferensi Propositional logic </vt:lpstr>
      <vt:lpstr>Masalah: Hukum Pernikahan</vt:lpstr>
      <vt:lpstr>Langkah pertama</vt:lpstr>
      <vt:lpstr>Langkah ke dua</vt:lpstr>
      <vt:lpstr>Langkah ke dua</vt:lpstr>
      <vt:lpstr>Dunia Wumpus</vt:lpstr>
      <vt:lpstr>Permainan Catur</vt:lpstr>
      <vt:lpstr>Awalnya, langkah untuk Putih</vt:lpstr>
      <vt:lpstr>Logical Programming</vt:lpstr>
      <vt:lpstr>FOL dan PROLOG</vt:lpstr>
      <vt:lpstr>Slide 65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Tjokorda Agung Budi Wirayuda</cp:lastModifiedBy>
  <cp:revision>140</cp:revision>
  <dcterms:created xsi:type="dcterms:W3CDTF">2012-11-14T18:53:32Z</dcterms:created>
  <dcterms:modified xsi:type="dcterms:W3CDTF">2015-02-22T21:14:36Z</dcterms:modified>
</cp:coreProperties>
</file>