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8" r:id="rId3"/>
    <p:sldId id="371" r:id="rId4"/>
    <p:sldId id="373" r:id="rId5"/>
    <p:sldId id="374" r:id="rId6"/>
    <p:sldId id="377" r:id="rId7"/>
    <p:sldId id="411" r:id="rId8"/>
    <p:sldId id="378" r:id="rId9"/>
    <p:sldId id="379" r:id="rId10"/>
    <p:sldId id="380" r:id="rId11"/>
    <p:sldId id="381" r:id="rId12"/>
    <p:sldId id="412" r:id="rId13"/>
    <p:sldId id="413" r:id="rId14"/>
    <p:sldId id="414" r:id="rId15"/>
    <p:sldId id="415" r:id="rId16"/>
    <p:sldId id="383" r:id="rId17"/>
    <p:sldId id="409" r:id="rId18"/>
    <p:sldId id="385" r:id="rId19"/>
    <p:sldId id="389" r:id="rId20"/>
    <p:sldId id="416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41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17" r:id="rId39"/>
    <p:sldId id="258" r:id="rId40"/>
    <p:sldId id="419" r:id="rId41"/>
    <p:sldId id="420" r:id="rId42"/>
    <p:sldId id="421" r:id="rId43"/>
    <p:sldId id="422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54" autoAdjust="0"/>
  </p:normalViewPr>
  <p:slideViewPr>
    <p:cSldViewPr snapToGrid="0" snapToObjects="1">
      <p:cViewPr>
        <p:scale>
          <a:sx n="60" d="100"/>
          <a:sy n="6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BD96-58D4-4CAC-9EAD-396BEC306D4B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308202-65DB-4994-BCEA-8690276EA9D3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1/26/2015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2E4E6-3936-4FAB-AF76-08C6D1B6E897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09D2-3EC9-4EA0-9D7E-D68C5B7AD664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1DBF-D696-4121-8BEB-E73875636099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86ABE-CA8F-4711-AC8E-E587576491AD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DB154-561A-420B-9931-B8E8CCFCC8F8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0C8B-E2BC-4EE6-A21C-4F8D6D3FC934}" type="datetimeFigureOut">
              <a:rPr lang="en-US"/>
              <a:pPr>
                <a:defRPr/>
              </a:pPr>
              <a:t>1/26/2015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36EF-AEDE-4AAA-A468-C1D7F52F9BDB}" type="datetime1">
              <a:rPr lang="id-ID" smtClean="0"/>
              <a:pPr/>
              <a:t>26/01/2015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Bagus Endar - ITB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966D-99AE-4C4F-92D2-0AFDFF258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9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08C0EA-8E8D-457A-B4A6-A269581B7171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6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CSG3G3</a:t>
            </a:r>
            <a:r>
              <a:rPr lang="en-US" dirty="0" smtClean="0"/>
              <a:t> </a:t>
            </a:r>
            <a:r>
              <a:rPr lang="id-ID" dirty="0" smtClean="0"/>
              <a:t>Kercerdasan Mesin dan Artifisial</a:t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id-ID" dirty="0" smtClean="0"/>
              <a:t>3: </a:t>
            </a:r>
            <a:r>
              <a:rPr lang="id-ID" dirty="0" smtClean="0"/>
              <a:t>Searching </a:t>
            </a:r>
            <a:r>
              <a:rPr lang="id-ID" dirty="0" smtClean="0"/>
              <a:t>2</a:t>
            </a:r>
            <a:endParaRPr lang="en-US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Author-</a:t>
            </a:r>
            <a:r>
              <a:rPr lang="id-ID" dirty="0" smtClean="0"/>
              <a:t>Tim Dosen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ICM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95A51FA-076A-4365-91F8-C7D57477CC31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BFS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Complete </a:t>
            </a:r>
            <a:endParaRPr lang="en-US" i="1" dirty="0" smtClean="0"/>
          </a:p>
          <a:p>
            <a:r>
              <a:rPr lang="id-ID" i="1" dirty="0" smtClean="0"/>
              <a:t>Optimal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id-ID" i="1" baseline="30000" dirty="0" smtClean="0"/>
              <a:t>d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id-ID" i="1" baseline="30000" dirty="0" smtClean="0"/>
              <a:t>d</a:t>
            </a:r>
            <a:r>
              <a:rPr lang="id-ID" dirty="0" smtClean="0"/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743200"/>
          <a:ext cx="7848600" cy="3452648"/>
        </p:xfrm>
        <a:graphic>
          <a:graphicData uri="http://schemas.openxmlformats.org/drawingml/2006/table">
            <a:tbl>
              <a:tblPr/>
              <a:tblGrid>
                <a:gridCol w="1125758"/>
                <a:gridCol w="1049558"/>
                <a:gridCol w="1634684"/>
                <a:gridCol w="2057400"/>
                <a:gridCol w="1981200"/>
              </a:tblGrid>
              <a:tr h="7688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b="1" i="1" spc="-30" dirty="0">
                          <a:latin typeface="Arial Narrow"/>
                          <a:ea typeface="Times New Roman"/>
                          <a:cs typeface="Times New Roman"/>
                        </a:rPr>
                        <a:t>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1" i="1" spc="-30" dirty="0">
                          <a:latin typeface="Arial Narrow"/>
                          <a:ea typeface="Times New Roman"/>
                          <a:cs typeface="Times New Roman"/>
                        </a:rPr>
                        <a:t>d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 err="1" smtClean="0">
                          <a:latin typeface="Arial Narrow"/>
                          <a:ea typeface="Times New Roman"/>
                          <a:cs typeface="Arial"/>
                        </a:rPr>
                        <a:t>Simpul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 err="1" smtClean="0">
                          <a:latin typeface="Arial Narrow"/>
                          <a:ea typeface="Times New Roman"/>
                          <a:cs typeface="Arial"/>
                        </a:rPr>
                        <a:t>Waktu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i="1" spc="-30" dirty="0" smtClean="0">
                          <a:latin typeface="Arial Narrow"/>
                          <a:ea typeface="Times New Roman"/>
                          <a:cs typeface="Arial"/>
                        </a:rPr>
                        <a:t>Memory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7096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spc="-30" baseline="30000" dirty="0">
                          <a:latin typeface="Arial Narrow"/>
                          <a:ea typeface="Times New Roman"/>
                          <a:cs typeface="Arial"/>
                        </a:rPr>
                        <a:t>6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 </a:t>
                      </a:r>
                      <a:r>
                        <a:rPr lang="en-US" sz="2400" spc="-30" dirty="0" err="1">
                          <a:latin typeface="Arial Narrow"/>
                          <a:ea typeface="Times New Roman"/>
                          <a:cs typeface="Arial"/>
                        </a:rPr>
                        <a:t>detik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MB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6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8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spc="-30" baseline="30000" dirty="0">
                          <a:latin typeface="Arial Narrow"/>
                          <a:ea typeface="Times New Roman"/>
                          <a:cs typeface="Arial"/>
                        </a:rPr>
                        <a:t>8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2400" spc="-30" dirty="0" err="1">
                          <a:latin typeface="Arial Narrow"/>
                          <a:ea typeface="Times New Roman"/>
                          <a:cs typeface="Arial"/>
                        </a:rPr>
                        <a:t>detik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 </a:t>
                      </a: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GB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6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2400" kern="1200" spc="-3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kumimoji="0" lang="id-ID" sz="2400" kern="1200" spc="-3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2400" kern="1200" spc="-3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12</a:t>
                      </a:r>
                      <a:endParaRPr kumimoji="0" lang="id-ID" sz="2400" kern="1200" spc="-3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b="0" spc="-30" baseline="30000" dirty="0" smtClean="0">
                          <a:latin typeface="Arial Narrow"/>
                          <a:ea typeface="Times New Roman"/>
                          <a:cs typeface="Arial"/>
                        </a:rPr>
                        <a:t>12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11,57 </a:t>
                      </a:r>
                      <a:r>
                        <a:rPr lang="en-US" sz="2400" b="0" spc="-30" dirty="0" err="1" smtClean="0">
                          <a:latin typeface="Arial Narrow"/>
                          <a:ea typeface="Times New Roman"/>
                          <a:cs typeface="Arial"/>
                        </a:rPr>
                        <a:t>hari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100 TB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6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b="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>
                          <a:latin typeface="Arial Narrow"/>
                          <a:ea typeface="Times New Roman"/>
                          <a:cs typeface="Times New Roman"/>
                        </a:rPr>
                        <a:t>14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b="0" spc="-30" baseline="30000">
                          <a:latin typeface="Arial Narrow"/>
                          <a:ea typeface="Times New Roman"/>
                          <a:cs typeface="Arial"/>
                        </a:rPr>
                        <a:t>14</a:t>
                      </a:r>
                      <a:endParaRPr lang="id-ID" sz="2400" b="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3,17 </a:t>
                      </a:r>
                      <a:r>
                        <a:rPr lang="en-US" sz="2400" b="0" spc="-30" dirty="0" err="1">
                          <a:latin typeface="Arial Narrow"/>
                          <a:ea typeface="Times New Roman"/>
                          <a:cs typeface="Arial"/>
                        </a:rPr>
                        <a:t>tahun</a:t>
                      </a:r>
                      <a:r>
                        <a:rPr lang="en-US" sz="2400" b="0" spc="-30" dirty="0">
                          <a:latin typeface="Arial Narrow"/>
                          <a:ea typeface="Times New Roman"/>
                          <a:cs typeface="Arial"/>
                        </a:rPr>
                        <a:t> 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10.000 TB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37395"/>
            <a:ext cx="8305800" cy="6962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BFS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Asumsi</a:t>
            </a:r>
            <a:r>
              <a:rPr lang="en-US" dirty="0" smtClean="0">
                <a:solidFill>
                  <a:srgbClr val="C00000"/>
                </a:solidFill>
              </a:rPr>
              <a:t>: 1 </a:t>
            </a:r>
            <a:r>
              <a:rPr lang="en-US" dirty="0" err="1" smtClean="0">
                <a:solidFill>
                  <a:srgbClr val="C00000"/>
                </a:solidFill>
              </a:rPr>
              <a:t>simpul</a:t>
            </a:r>
            <a:r>
              <a:rPr lang="en-US" dirty="0" smtClean="0">
                <a:solidFill>
                  <a:srgbClr val="C00000"/>
                </a:solidFill>
              </a:rPr>
              <a:t> = 100 bytes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kecepatan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komputer</a:t>
            </a:r>
            <a:r>
              <a:rPr lang="en-US" dirty="0" smtClean="0">
                <a:solidFill>
                  <a:srgbClr val="C00000"/>
                </a:solidFill>
              </a:rPr>
              <a:t> = 10</a:t>
            </a:r>
            <a:r>
              <a:rPr lang="en-US" baseline="30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simpul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detik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id-ID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Uniform</a:t>
            </a:r>
            <a:r>
              <a:rPr lang="en-US" dirty="0" smtClean="0"/>
              <a:t> </a:t>
            </a:r>
            <a:r>
              <a:rPr lang="en-US" i="1" dirty="0" smtClean="0"/>
              <a:t>Cost</a:t>
            </a:r>
            <a:r>
              <a:rPr lang="en-US" dirty="0" smtClean="0"/>
              <a:t> </a:t>
            </a:r>
            <a:r>
              <a:rPr lang="en-US" i="1" dirty="0" smtClean="0"/>
              <a:t>Search</a:t>
            </a:r>
            <a:r>
              <a:rPr lang="en-US" dirty="0" smtClean="0"/>
              <a:t> (UCS)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BFS menggunakan </a:t>
            </a:r>
            <a:r>
              <a:rPr lang="id-ID" b="1" dirty="0" smtClean="0"/>
              <a:t>urutan level </a:t>
            </a:r>
            <a:r>
              <a:rPr lang="id-ID" dirty="0" smtClean="0"/>
              <a:t>dari yang paling rendah sampai yang paling tinggi. </a:t>
            </a:r>
            <a:endParaRPr lang="en-US" dirty="0" smtClean="0"/>
          </a:p>
          <a:p>
            <a:r>
              <a:rPr lang="id-ID" dirty="0" smtClean="0"/>
              <a:t>UCS menggunakan </a:t>
            </a:r>
            <a:r>
              <a:rPr lang="id-ID" b="1" dirty="0" smtClean="0"/>
              <a:t>urutan biaya</a:t>
            </a:r>
            <a:r>
              <a:rPr lang="id-ID" dirty="0" smtClean="0"/>
              <a:t> dari yang terkecil sampai yang terbesar. </a:t>
            </a:r>
            <a:endParaRPr lang="en-US" dirty="0" smtClean="0"/>
          </a:p>
          <a:p>
            <a:r>
              <a:rPr lang="id-ID" dirty="0" smtClean="0"/>
              <a:t>UCS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id-ID" dirty="0" smtClean="0"/>
              <a:t>solusi dengan total biaya terendah yang dihitung berdasarkan biaya dari simpul asal ke simpul tujuan. </a:t>
            </a:r>
            <a:endParaRPr lang="en-US" dirty="0" smtClean="0"/>
          </a:p>
          <a:p>
            <a:r>
              <a:rPr lang="id-ID" i="1" dirty="0" smtClean="0"/>
              <a:t>g</a:t>
            </a:r>
            <a:r>
              <a:rPr lang="id-ID" dirty="0" smtClean="0"/>
              <a:t>(</a:t>
            </a:r>
            <a:r>
              <a:rPr lang="id-ID" i="1" dirty="0" smtClean="0"/>
              <a:t>n</a:t>
            </a:r>
            <a:r>
              <a:rPr lang="id-ID" dirty="0" smtClean="0"/>
              <a:t>)</a:t>
            </a:r>
            <a:r>
              <a:rPr lang="en-US" dirty="0" smtClean="0"/>
              <a:t> = b</a:t>
            </a:r>
            <a:r>
              <a:rPr lang="id-ID" dirty="0" smtClean="0"/>
              <a:t>iaya dari simpul asal ke simpul </a:t>
            </a:r>
            <a:r>
              <a:rPr lang="id-ID" i="1" dirty="0" smtClean="0"/>
              <a:t>n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244491"/>
            <a:ext cx="43338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342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0700" y="3429000"/>
            <a:ext cx="1866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500" y="3419475"/>
            <a:ext cx="18669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9900" y="3429000"/>
            <a:ext cx="18669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UCS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Complete </a:t>
            </a:r>
            <a:endParaRPr lang="en-US" i="1" dirty="0" smtClean="0"/>
          </a:p>
          <a:p>
            <a:r>
              <a:rPr lang="id-ID" i="1" dirty="0" smtClean="0"/>
              <a:t>Optimal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d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d</a:t>
            </a:r>
            <a:r>
              <a:rPr lang="id-ID" dirty="0" smtClean="0"/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Depth</a:t>
            </a:r>
            <a:r>
              <a:rPr lang="en-US" dirty="0" smtClean="0"/>
              <a:t>-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  <a:r>
              <a:rPr lang="en-US" i="1" dirty="0" smtClean="0"/>
              <a:t>Search</a:t>
            </a:r>
            <a:r>
              <a:rPr lang="en-US" dirty="0" smtClean="0"/>
              <a:t> (DFS)</a:t>
            </a:r>
            <a:endParaRPr lang="id-ID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714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1352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486025"/>
            <a:ext cx="2638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438400"/>
            <a:ext cx="31432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DFS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id-ID" i="1" dirty="0" smtClean="0"/>
              <a:t>Complete </a:t>
            </a:r>
            <a:r>
              <a:rPr lang="id-ID" i="1" dirty="0" smtClean="0"/>
              <a:t>-&gt; bila menggunakan struktur tree (not avoid redundant node or redundant path)</a:t>
            </a:r>
            <a:endParaRPr lang="en-US" i="1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id-ID" i="1" dirty="0" smtClean="0"/>
              <a:t>Optimal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m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dirty="0" smtClean="0"/>
              <a:t>m</a:t>
            </a:r>
            <a:r>
              <a:rPr lang="id-ID" dirty="0" smtClean="0"/>
              <a:t>)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id-ID" dirty="0" smtClean="0"/>
              <a:t>: </a:t>
            </a:r>
            <a:r>
              <a:rPr lang="en-US" dirty="0" smtClean="0"/>
              <a:t> </a:t>
            </a:r>
            <a:r>
              <a:rPr lang="id-ID" dirty="0" smtClean="0"/>
              <a:t>kedalaman maksimum pohon pencarian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370" y="2286000"/>
            <a:ext cx="49540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DLS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Complete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id-ID" i="1" dirty="0" smtClean="0"/>
              <a:t>Optimal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l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dirty="0" smtClean="0"/>
              <a:t>l</a:t>
            </a:r>
            <a:r>
              <a:rPr lang="id-ID" dirty="0" smtClean="0"/>
              <a:t>)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id-ID" dirty="0" smtClean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id-ID" dirty="0" smtClean="0"/>
              <a:t>kedalaman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Iterative</a:t>
            </a:r>
            <a:r>
              <a:rPr lang="en-US" dirty="0" smtClean="0"/>
              <a:t>-</a:t>
            </a:r>
            <a:r>
              <a:rPr lang="en-US" i="1" dirty="0" smtClean="0"/>
              <a:t>Deepening</a:t>
            </a:r>
            <a:r>
              <a:rPr lang="en-US" dirty="0" smtClean="0"/>
              <a:t> </a:t>
            </a:r>
            <a:r>
              <a:rPr lang="en-US" i="1" dirty="0" smtClean="0"/>
              <a:t>Search</a:t>
            </a:r>
            <a:r>
              <a:rPr lang="en-US" dirty="0" smtClean="0"/>
              <a:t> (IDS)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BFS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i="1" dirty="0" smtClean="0"/>
              <a:t>complete </a:t>
            </a:r>
            <a:r>
              <a:rPr lang="id-ID" dirty="0" smtClean="0"/>
              <a:t>dan </a:t>
            </a:r>
            <a:r>
              <a:rPr lang="id-ID" i="1" dirty="0" smtClean="0"/>
              <a:t>optimal</a:t>
            </a:r>
            <a:endParaRPr lang="en-US" i="1" dirty="0" smtClean="0"/>
          </a:p>
          <a:p>
            <a:r>
              <a:rPr lang="id-ID" dirty="0" smtClean="0"/>
              <a:t>DFS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i="1" dirty="0" smtClean="0"/>
              <a:t>space complexity </a:t>
            </a:r>
            <a:r>
              <a:rPr lang="id-ID" dirty="0" smtClean="0"/>
              <a:t>rendah</a:t>
            </a:r>
            <a:endParaRPr lang="en-US" dirty="0" smtClean="0"/>
          </a:p>
          <a:p>
            <a:r>
              <a:rPr lang="id-ID" dirty="0" smtClean="0"/>
              <a:t>IDS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gabungan</a:t>
            </a:r>
            <a:r>
              <a:rPr lang="en-US" dirty="0" smtClean="0"/>
              <a:t> BFS </a:t>
            </a:r>
            <a:r>
              <a:rPr lang="en-US" dirty="0" err="1" smtClean="0"/>
              <a:t>dan</a:t>
            </a:r>
            <a:r>
              <a:rPr lang="en-US" dirty="0" smtClean="0"/>
              <a:t> DFS</a:t>
            </a:r>
          </a:p>
          <a:p>
            <a:r>
              <a:rPr lang="en-US" dirty="0" smtClean="0">
                <a:sym typeface="Wingdings" pitchFamily="2" charset="2"/>
              </a:rPr>
              <a:t>IDS	 </a:t>
            </a:r>
            <a:r>
              <a:rPr lang="id-ID" dirty="0" smtClean="0"/>
              <a:t>complete</a:t>
            </a:r>
            <a:r>
              <a:rPr lang="en-US" dirty="0" smtClean="0"/>
              <a:t>, </a:t>
            </a:r>
            <a:r>
              <a:rPr lang="id-ID" dirty="0" smtClean="0"/>
              <a:t>optimal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id-ID" i="1" dirty="0" smtClean="0"/>
              <a:t>space complexity </a:t>
            </a:r>
            <a:r>
              <a:rPr lang="id-ID" dirty="0" smtClean="0"/>
              <a:t>rendah. </a:t>
            </a:r>
            <a:endParaRPr lang="en-US" dirty="0" smtClean="0"/>
          </a:p>
          <a:p>
            <a:r>
              <a:rPr lang="en-US" i="1" dirty="0" smtClean="0"/>
              <a:t>IDS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i="1" dirty="0" smtClean="0"/>
              <a:t>T</a:t>
            </a:r>
            <a:r>
              <a:rPr lang="id-ID" i="1" dirty="0" smtClean="0"/>
              <a:t>ime complexity</a:t>
            </a:r>
            <a:r>
              <a:rPr lang="id-ID" dirty="0" smtClean="0"/>
              <a:t>-nya menjadi sangat tinggi </a:t>
            </a:r>
            <a:endParaRPr lang="en-US" dirty="0" smtClean="0"/>
          </a:p>
          <a:p>
            <a:r>
              <a:rPr lang="en-US" dirty="0" err="1" smtClean="0"/>
              <a:t>Mengapa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K</a:t>
            </a:r>
            <a:r>
              <a:rPr lang="id-ID" dirty="0" smtClean="0"/>
              <a:t>arena proses pencarian dilakukan secara iteratif sehingga terjadi proses penelusuran menggunakan algoritma DFS yang berulang-ulang.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id-ID" dirty="0" smtClean="0"/>
              <a:t>:</a:t>
            </a:r>
          </a:p>
          <a:p>
            <a:pPr lvl="1"/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situasi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diberikan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situasi</a:t>
            </a:r>
            <a:r>
              <a:rPr lang="en-US" dirty="0" smtClean="0">
                <a:solidFill>
                  <a:srgbClr val="C00000"/>
                </a:solidFill>
              </a:rPr>
              <a:t>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id-ID" dirty="0" smtClean="0"/>
          </a:p>
          <a:p>
            <a:pPr lvl="1"/>
            <a:r>
              <a:rPr lang="id-ID" dirty="0" smtClean="0"/>
              <a:t>Himpunan Operator:</a:t>
            </a:r>
            <a:r>
              <a:rPr lang="id-ID" dirty="0" smtClean="0"/>
              <a:t> Operator </a:t>
            </a:r>
            <a:r>
              <a:rPr lang="en-US" dirty="0" smtClean="0"/>
              <a:t>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) </a:t>
            </a:r>
            <a:r>
              <a:rPr lang="id-ID" dirty="0" smtClean="0"/>
              <a:t>adalah langkah untuk mengubah suatu keadaan menjadi keadaan yang </a:t>
            </a:r>
            <a:r>
              <a:rPr lang="id-ID" dirty="0" smtClean="0"/>
              <a:t>lain-&gt; membangkitkan ruang pencarian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B12E4E6-3936-4FAB-AF76-08C6D1B6E897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F44CF-8F46-4829-896C-FDC260ABA171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37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336417"/>
            <a:ext cx="7148991" cy="484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IDS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Complete </a:t>
            </a:r>
            <a:r>
              <a:rPr lang="id-ID" i="1" dirty="0" smtClean="0"/>
              <a:t>-&gt; branching factor finite</a:t>
            </a:r>
            <a:endParaRPr lang="en-US" i="1" dirty="0" smtClean="0"/>
          </a:p>
          <a:p>
            <a:r>
              <a:rPr lang="id-ID" i="1" dirty="0" smtClean="0"/>
              <a:t>Optimal -&gt;path-cost is nondecreasing function of depth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d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dirty="0" smtClean="0"/>
              <a:t>d</a:t>
            </a:r>
            <a:r>
              <a:rPr lang="id-ID" dirty="0" smtClean="0"/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Bi-directional</a:t>
            </a:r>
            <a:r>
              <a:rPr lang="en-US" dirty="0" smtClean="0"/>
              <a:t> </a:t>
            </a:r>
            <a:r>
              <a:rPr lang="en-US" i="1" dirty="0" smtClean="0"/>
              <a:t>Search</a:t>
            </a:r>
            <a:r>
              <a:rPr lang="en-US" dirty="0" smtClean="0"/>
              <a:t> (BDS)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</a:t>
            </a:r>
            <a:r>
              <a:rPr lang="id-ID" dirty="0" smtClean="0"/>
              <a:t>encarian </a:t>
            </a:r>
            <a:r>
              <a:rPr lang="id-ID" b="1" dirty="0" smtClean="0"/>
              <a:t>maju</a:t>
            </a:r>
            <a:r>
              <a:rPr lang="id-ID" dirty="0" smtClean="0"/>
              <a:t> (dari </a:t>
            </a:r>
            <a:r>
              <a:rPr lang="id-ID" i="1" dirty="0" smtClean="0"/>
              <a:t>start </a:t>
            </a:r>
            <a:r>
              <a:rPr lang="id-ID" dirty="0" smtClean="0"/>
              <a:t>ke </a:t>
            </a:r>
            <a:r>
              <a:rPr lang="id-ID" i="1" dirty="0" smtClean="0"/>
              <a:t>goal</a:t>
            </a:r>
            <a:r>
              <a:rPr lang="id-ID" dirty="0" smtClean="0"/>
              <a:t>) dan pencarian </a:t>
            </a:r>
            <a:r>
              <a:rPr lang="id-ID" b="1" dirty="0" smtClean="0"/>
              <a:t>mundur</a:t>
            </a:r>
            <a:r>
              <a:rPr lang="id-ID" dirty="0" smtClean="0"/>
              <a:t> (dari </a:t>
            </a:r>
            <a:r>
              <a:rPr lang="id-ID" i="1" dirty="0" smtClean="0"/>
              <a:t>goal </a:t>
            </a:r>
            <a:r>
              <a:rPr lang="id-ID" dirty="0" smtClean="0"/>
              <a:t>ke </a:t>
            </a:r>
            <a:r>
              <a:rPr lang="id-ID" i="1" dirty="0" smtClean="0"/>
              <a:t>start</a:t>
            </a:r>
            <a:r>
              <a:rPr lang="id-ID" dirty="0" smtClean="0"/>
              <a:t>)</a:t>
            </a:r>
            <a:r>
              <a:rPr lang="en-US" dirty="0" smtClean="0"/>
              <a:t>.</a:t>
            </a:r>
          </a:p>
          <a:p>
            <a:pPr lvl="0"/>
            <a:r>
              <a:rPr lang="id-ID" dirty="0" smtClean="0"/>
              <a:t>Ketika dua arah pencarian telah membangkitkan simpul yang sama, maka solusi telah ditemukan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G</a:t>
            </a:r>
            <a:r>
              <a:rPr lang="id-ID" dirty="0" smtClean="0"/>
              <a:t>abungkan kedua jalur yang bertemu.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533400" y="838200"/>
          <a:ext cx="8110177" cy="5562600"/>
        </p:xfrm>
        <a:graphic>
          <a:graphicData uri="http://schemas.openxmlformats.org/presentationml/2006/ole">
            <p:oleObj spid="_x0000_s136194" name="Visio" r:id="rId3" imgW="4378061" imgH="30063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743200"/>
          <a:ext cx="7848600" cy="3764280"/>
        </p:xfrm>
        <a:graphic>
          <a:graphicData uri="http://schemas.openxmlformats.org/drawingml/2006/table">
            <a:tbl>
              <a:tblPr/>
              <a:tblGrid>
                <a:gridCol w="1125758"/>
                <a:gridCol w="1049558"/>
                <a:gridCol w="1634684"/>
                <a:gridCol w="2057400"/>
                <a:gridCol w="1981200"/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b="1" i="1" spc="-30" dirty="0">
                          <a:latin typeface="Arial Narrow"/>
                          <a:ea typeface="Times New Roman"/>
                          <a:cs typeface="Times New Roman"/>
                        </a:rPr>
                        <a:t>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1" i="1" spc="-30" dirty="0">
                          <a:latin typeface="Arial Narrow"/>
                          <a:ea typeface="Times New Roman"/>
                          <a:cs typeface="Times New Roman"/>
                        </a:rPr>
                        <a:t>d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 err="1" smtClean="0">
                          <a:latin typeface="Arial Narrow"/>
                          <a:ea typeface="Times New Roman"/>
                          <a:cs typeface="Arial"/>
                        </a:rPr>
                        <a:t>Simpul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 err="1" smtClean="0">
                          <a:latin typeface="Arial Narrow"/>
                          <a:ea typeface="Times New Roman"/>
                          <a:cs typeface="Arial"/>
                        </a:rPr>
                        <a:t>Waktu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i="1" spc="-30" dirty="0" smtClean="0">
                          <a:latin typeface="Arial Narrow"/>
                          <a:ea typeface="Times New Roman"/>
                          <a:cs typeface="Arial"/>
                        </a:rPr>
                        <a:t>Memory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spc="-30" baseline="30000" dirty="0">
                          <a:latin typeface="Arial Narrow"/>
                          <a:ea typeface="Times New Roman"/>
                          <a:cs typeface="Arial"/>
                        </a:rPr>
                        <a:t>6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 </a:t>
                      </a:r>
                      <a:r>
                        <a:rPr lang="en-US" sz="2400" spc="-30" dirty="0" err="1">
                          <a:latin typeface="Arial Narrow"/>
                          <a:ea typeface="Times New Roman"/>
                          <a:cs typeface="Arial"/>
                        </a:rPr>
                        <a:t>detik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MB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Times New Roman"/>
                        </a:rPr>
                        <a:t>8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spc="-30" baseline="30000" dirty="0">
                          <a:latin typeface="Arial Narrow"/>
                          <a:ea typeface="Times New Roman"/>
                          <a:cs typeface="Arial"/>
                        </a:rPr>
                        <a:t>8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2400" spc="-30" dirty="0" err="1">
                          <a:latin typeface="Arial Narrow"/>
                          <a:ea typeface="Times New Roman"/>
                          <a:cs typeface="Arial"/>
                        </a:rPr>
                        <a:t>detik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Arial Narrow"/>
                          <a:ea typeface="Times New Roman"/>
                          <a:cs typeface="Arial"/>
                        </a:rPr>
                        <a:t>10 </a:t>
                      </a: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GB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2400" kern="1200" spc="-3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kumimoji="0" lang="id-ID" sz="2400" kern="1200" spc="-3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2400" kern="1200" spc="-3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12</a:t>
                      </a:r>
                      <a:endParaRPr kumimoji="0" lang="id-ID" sz="2400" kern="1200" spc="-3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b="0" spc="-30" baseline="30000" dirty="0" smtClean="0">
                          <a:latin typeface="Arial Narrow"/>
                          <a:ea typeface="Times New Roman"/>
                          <a:cs typeface="Arial"/>
                        </a:rPr>
                        <a:t>12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11,57 </a:t>
                      </a:r>
                      <a:r>
                        <a:rPr lang="en-US" sz="2400" b="0" spc="-30" dirty="0" err="1" smtClean="0">
                          <a:latin typeface="Arial Narrow"/>
                          <a:ea typeface="Times New Roman"/>
                          <a:cs typeface="Arial"/>
                        </a:rPr>
                        <a:t>hari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100 TB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400" b="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>
                          <a:latin typeface="Arial Narrow"/>
                          <a:ea typeface="Times New Roman"/>
                          <a:cs typeface="Times New Roman"/>
                        </a:rPr>
                        <a:t>14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2400" b="0" spc="-30" baseline="30000">
                          <a:latin typeface="Arial Narrow"/>
                          <a:ea typeface="Times New Roman"/>
                          <a:cs typeface="Arial"/>
                        </a:rPr>
                        <a:t>14</a:t>
                      </a:r>
                      <a:endParaRPr lang="id-ID" sz="2400" b="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b="0" spc="-30" dirty="0" smtClean="0">
                          <a:latin typeface="Arial Narrow"/>
                          <a:ea typeface="Times New Roman"/>
                          <a:cs typeface="Arial"/>
                        </a:rPr>
                        <a:t>3,17 </a:t>
                      </a:r>
                      <a:r>
                        <a:rPr lang="en-US" sz="2400" b="0" spc="-30" dirty="0" err="1">
                          <a:latin typeface="Arial Narrow"/>
                          <a:ea typeface="Times New Roman"/>
                          <a:cs typeface="Arial"/>
                        </a:rPr>
                        <a:t>tahun</a:t>
                      </a:r>
                      <a:r>
                        <a:rPr lang="en-US" sz="2400" b="0" spc="-30" dirty="0">
                          <a:latin typeface="Arial Narrow"/>
                          <a:ea typeface="Times New Roman"/>
                          <a:cs typeface="Arial"/>
                        </a:rPr>
                        <a:t> </a:t>
                      </a:r>
                      <a:endParaRPr lang="id-ID" sz="2400" b="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 smtClean="0">
                          <a:latin typeface="Arial Narrow"/>
                          <a:ea typeface="Times New Roman"/>
                          <a:cs typeface="Arial"/>
                        </a:rPr>
                        <a:t>10.000 TB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40068"/>
            <a:ext cx="8305800" cy="507019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Kompleksitas</a:t>
            </a:r>
            <a:r>
              <a:rPr lang="en-US" sz="3600" dirty="0" smtClean="0"/>
              <a:t> </a:t>
            </a:r>
            <a:r>
              <a:rPr lang="en-US" sz="3600" dirty="0" err="1" smtClean="0"/>
              <a:t>Waktu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Memory</a:t>
            </a:r>
            <a:endParaRPr lang="id-ID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Asumsi</a:t>
            </a:r>
            <a:r>
              <a:rPr lang="en-US" dirty="0" smtClean="0">
                <a:solidFill>
                  <a:srgbClr val="C00000"/>
                </a:solidFill>
              </a:rPr>
              <a:t>: 1 </a:t>
            </a:r>
            <a:r>
              <a:rPr lang="en-US" dirty="0" err="1" smtClean="0">
                <a:solidFill>
                  <a:srgbClr val="C00000"/>
                </a:solidFill>
              </a:rPr>
              <a:t>simpul</a:t>
            </a:r>
            <a:r>
              <a:rPr lang="en-US" dirty="0" smtClean="0">
                <a:solidFill>
                  <a:srgbClr val="C00000"/>
                </a:solidFill>
              </a:rPr>
              <a:t> = 100 bytes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kecepatan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komputer</a:t>
            </a:r>
            <a:r>
              <a:rPr lang="en-US" dirty="0" smtClean="0">
                <a:solidFill>
                  <a:srgbClr val="C00000"/>
                </a:solidFill>
              </a:rPr>
              <a:t> = 10</a:t>
            </a:r>
            <a:r>
              <a:rPr lang="en-US" baseline="30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simpul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detik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id-ID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BDS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 smtClean="0"/>
              <a:t>Pencarian mundur berarti membangkitkan </a:t>
            </a:r>
            <a:r>
              <a:rPr lang="id-ID" i="1" dirty="0" smtClean="0"/>
              <a:t>predecessor</a:t>
            </a:r>
            <a:r>
              <a:rPr lang="id-ID" dirty="0" smtClean="0"/>
              <a:t> (simpul induk/</a:t>
            </a:r>
            <a:r>
              <a:rPr lang="id-ID" i="1" dirty="0" smtClean="0"/>
              <a:t>parent</a:t>
            </a:r>
            <a:r>
              <a:rPr lang="id-ID" dirty="0" smtClean="0"/>
              <a:t>) dari suatu simpul. Pembangkitan </a:t>
            </a:r>
            <a:r>
              <a:rPr lang="id-ID" i="1" dirty="0" smtClean="0"/>
              <a:t>predecessor </a:t>
            </a:r>
            <a:r>
              <a:rPr lang="id-ID" dirty="0" smtClean="0"/>
              <a:t>berarti</a:t>
            </a:r>
            <a:r>
              <a:rPr lang="id-ID" i="1" dirty="0" smtClean="0"/>
              <a:t> </a:t>
            </a:r>
            <a:r>
              <a:rPr lang="id-ID" dirty="0" smtClean="0"/>
              <a:t>memerlukan </a:t>
            </a:r>
            <a:r>
              <a:rPr lang="id-ID" b="1" dirty="0" smtClean="0"/>
              <a:t>pembalikan </a:t>
            </a:r>
            <a:r>
              <a:rPr lang="en-US" b="1" dirty="0" smtClean="0"/>
              <a:t>operator</a:t>
            </a:r>
            <a:r>
              <a:rPr lang="id-ID" dirty="0" smtClean="0"/>
              <a:t>.</a:t>
            </a:r>
          </a:p>
          <a:p>
            <a:pPr lvl="0"/>
            <a:r>
              <a:rPr lang="id-ID" dirty="0" smtClean="0"/>
              <a:t>Apakah semua operator dapat dibalik?</a:t>
            </a:r>
            <a:endParaRPr lang="en-US" dirty="0" smtClean="0"/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id-ID" dirty="0" smtClean="0"/>
              <a:t>terdapat beberapa simpul tujuan yang berbeda?</a:t>
            </a:r>
            <a:endParaRPr lang="en-US" dirty="0" smtClean="0"/>
          </a:p>
          <a:p>
            <a:pPr lvl="0"/>
            <a:r>
              <a:rPr lang="en-US" dirty="0" smtClean="0"/>
              <a:t>H</a:t>
            </a:r>
            <a:r>
              <a:rPr lang="id-ID" dirty="0" smtClean="0"/>
              <a:t>arus selalu menguji apakah simpul</a:t>
            </a:r>
            <a:r>
              <a:rPr lang="id-ID" i="1" dirty="0" smtClean="0"/>
              <a:t> </a:t>
            </a:r>
            <a:r>
              <a:rPr lang="id-ID" dirty="0" smtClean="0"/>
              <a:t>baru yang dibangkitkan sudah pernah dibangkitkan oleh pencarian dari arah yang berlawanan.</a:t>
            </a:r>
            <a:endParaRPr lang="en-US" dirty="0" smtClean="0"/>
          </a:p>
          <a:p>
            <a:pPr lvl="0"/>
            <a:r>
              <a:rPr lang="id-ID" dirty="0" smtClean="0"/>
              <a:t>Bagaimana menentukan metode pencarian untuk kedua arah tersebut?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209800"/>
          <a:ext cx="8534400" cy="911772"/>
        </p:xfrm>
        <a:graphic>
          <a:graphicData uri="http://schemas.openxmlformats.org/drawingml/2006/table">
            <a:tbl>
              <a:tblPr/>
              <a:tblGrid>
                <a:gridCol w="1737090"/>
                <a:gridCol w="906308"/>
                <a:gridCol w="1208411"/>
                <a:gridCol w="4682591"/>
              </a:tblGrid>
              <a:tr h="9117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 &lt;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(4,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Isi penuh jurigen 4 galon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3886200"/>
          <a:ext cx="8534400" cy="1066800"/>
        </p:xfrm>
        <a:graphic>
          <a:graphicData uri="http://schemas.openxmlformats.org/drawingml/2006/table">
            <a:tbl>
              <a:tblPr/>
              <a:tblGrid>
                <a:gridCol w="1670049"/>
                <a:gridCol w="909638"/>
                <a:gridCol w="1263650"/>
                <a:gridCol w="4691063"/>
              </a:tblGrid>
              <a:tr h="1066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(4,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 &lt; 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Kurangi air dalam jurigen 4 galon sehingga menjadi </a:t>
                      </a:r>
                      <a:r>
                        <a:rPr lang="id-ID" sz="24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spc="-30" dirty="0">
                          <a:latin typeface="Georgia"/>
                          <a:ea typeface="Times New Roman"/>
                          <a:cs typeface="Times New Roman"/>
                        </a:rPr>
                        <a:t> galon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40068"/>
            <a:ext cx="8305800" cy="5070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Pembalikan</a:t>
            </a:r>
            <a:r>
              <a:rPr lang="en-US" dirty="0" smtClean="0"/>
              <a:t> O</a:t>
            </a:r>
            <a:r>
              <a:rPr lang="id-ID" dirty="0" smtClean="0"/>
              <a:t>perator</a:t>
            </a:r>
            <a:endParaRPr lang="id-ID" dirty="0"/>
          </a:p>
        </p:txBody>
      </p:sp>
      <p:sp>
        <p:nvSpPr>
          <p:cNvPr id="5" name="Down Arrow 4"/>
          <p:cNvSpPr/>
          <p:nvPr/>
        </p:nvSpPr>
        <p:spPr>
          <a:xfrm>
            <a:off x="4114800" y="3200400"/>
            <a:ext cx="762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28600" y="5242173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 smtClean="0"/>
              <a:t>x</a:t>
            </a:r>
            <a:r>
              <a:rPr lang="id-ID" dirty="0" smtClean="0"/>
              <a:t> bisa bernilai 0, 1, 2, atau 3.</a:t>
            </a:r>
            <a:r>
              <a:rPr lang="en-US" dirty="0" smtClean="0"/>
              <a:t> </a:t>
            </a:r>
            <a:r>
              <a:rPr lang="id-ID" dirty="0" smtClean="0"/>
              <a:t>Tanpa skala ukuran, kita tidak mungkin membuang sebagian air sehingga tersisa 1, 2, atau 3 galon. Satu-satunya cara adalah membuang semua air dari jurigen 4 galon sehingga nilai </a:t>
            </a:r>
            <a:r>
              <a:rPr lang="id-ID" i="1" dirty="0" smtClean="0"/>
              <a:t>x</a:t>
            </a:r>
            <a:r>
              <a:rPr lang="id-ID" dirty="0" smtClean="0"/>
              <a:t> yang mungkin adalah 0.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Performansi</a:t>
            </a:r>
            <a:r>
              <a:rPr lang="en-US" dirty="0" smtClean="0"/>
              <a:t> BDS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Complete </a:t>
            </a:r>
            <a:endParaRPr lang="en-US" i="1" dirty="0" smtClean="0"/>
          </a:p>
          <a:p>
            <a:r>
              <a:rPr lang="id-ID" i="1" dirty="0" smtClean="0"/>
              <a:t>Optimal</a:t>
            </a:r>
            <a:endParaRPr lang="en-US" i="1" dirty="0" smtClean="0"/>
          </a:p>
          <a:p>
            <a:pPr lvl="0"/>
            <a:r>
              <a:rPr lang="en-US" i="1" dirty="0" smtClean="0"/>
              <a:t>Time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d/2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Space complexity = </a:t>
            </a:r>
            <a:r>
              <a:rPr lang="id-ID" dirty="0" smtClean="0"/>
              <a:t>O(</a:t>
            </a:r>
            <a:r>
              <a:rPr lang="id-ID" i="1" dirty="0" smtClean="0"/>
              <a:t>b</a:t>
            </a:r>
            <a:r>
              <a:rPr lang="en-US" i="1" baseline="30000" dirty="0" smtClean="0"/>
              <a:t>d/2</a:t>
            </a:r>
            <a:r>
              <a:rPr lang="id-ID" dirty="0" smtClean="0"/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2771"/>
            <a:ext cx="8305800" cy="835573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Perbandingan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pencarian</a:t>
            </a:r>
            <a:r>
              <a:rPr lang="en-US" sz="3600" dirty="0" smtClean="0"/>
              <a:t> </a:t>
            </a:r>
            <a:r>
              <a:rPr lang="en-US" sz="2000" dirty="0" smtClean="0"/>
              <a:t>[RUS95]</a:t>
            </a:r>
            <a:endParaRPr lang="id-ID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362200"/>
          <a:ext cx="8229601" cy="4038600"/>
        </p:xfrm>
        <a:graphic>
          <a:graphicData uri="http://schemas.openxmlformats.org/drawingml/2006/table">
            <a:tbl>
              <a:tblPr/>
              <a:tblGrid>
                <a:gridCol w="1911271"/>
                <a:gridCol w="918524"/>
                <a:gridCol w="962263"/>
                <a:gridCol w="933104"/>
                <a:gridCol w="1697877"/>
                <a:gridCol w="858879"/>
                <a:gridCol w="947683"/>
              </a:tblGrid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 dirty="0" err="1">
                          <a:latin typeface="Georgia"/>
                          <a:ea typeface="Times New Roman"/>
                          <a:cs typeface="Arial"/>
                        </a:rPr>
                        <a:t>Kriteria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BFS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UCS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DFS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5240"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DLS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IDS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BDS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Time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m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l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d/2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Space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Georgia"/>
                          <a:ea typeface="Times New Roman"/>
                          <a:cs typeface="Arial"/>
                        </a:rPr>
                        <a:t>bm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Georgia"/>
                          <a:ea typeface="Times New Roman"/>
                          <a:cs typeface="Arial"/>
                        </a:rPr>
                        <a:t>bl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bd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Georgia"/>
                          <a:ea typeface="Times New Roman"/>
                          <a:cs typeface="Arial"/>
                        </a:rPr>
                        <a:t>d/2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Complete?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Yes, if </a:t>
                      </a:r>
                      <a:r>
                        <a:rPr lang="en-US" sz="2400" i="1" spc="-30" dirty="0">
                          <a:latin typeface="Georgia"/>
                          <a:ea typeface="Times New Roman"/>
                          <a:cs typeface="Arial"/>
                        </a:rPr>
                        <a:t>l</a:t>
                      </a: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  <a:sym typeface="Symbol"/>
                        </a:rPr>
                        <a:t></a:t>
                      </a: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400" i="1" spc="-30" dirty="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Optimal?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0"/>
            <a:ext cx="5334000" cy="1143000"/>
          </a:xfrm>
        </p:spPr>
        <p:txBody>
          <a:bodyPr anchor="t">
            <a:no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Breadth-First Search</a:t>
            </a:r>
            <a:r>
              <a:rPr lang="en-US" sz="3600" b="1" dirty="0" smtClean="0">
                <a:solidFill>
                  <a:schemeClr val="bg1"/>
                </a:solidFill>
              </a:rPr>
              <a:t> (BFS)</a:t>
            </a:r>
          </a:p>
        </p:txBody>
      </p:sp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2514600" y="37338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057400" y="3352800"/>
            <a:ext cx="1905000" cy="167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676400" y="2971800"/>
            <a:ext cx="2667000" cy="2362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295400" y="2667000"/>
            <a:ext cx="3505200" cy="304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762000" y="2286000"/>
            <a:ext cx="4572000" cy="381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04800" y="1828800"/>
            <a:ext cx="5562600" cy="464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-76200" y="1371600"/>
            <a:ext cx="6400800" cy="548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Searching-Based Systems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himpunan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en-US" b="1" dirty="0" smtClean="0"/>
          </a:p>
          <a:p>
            <a:pPr lvl="1"/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basis data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lvl="1"/>
            <a:r>
              <a:rPr lang="id-ID" b="1" dirty="0" smtClean="0"/>
              <a:t>Strategi kontrol </a:t>
            </a:r>
            <a:r>
              <a:rPr lang="en-US" dirty="0" smtClean="0"/>
              <a:t>(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searching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Menentukan</a:t>
            </a:r>
            <a:r>
              <a:rPr lang="id-ID" dirty="0" smtClean="0"/>
              <a:t> urutan dimana aturan akan dibandingkan dengan basis data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Menentukan</a:t>
            </a:r>
            <a:r>
              <a:rPr lang="id-ID" dirty="0" smtClean="0"/>
              <a:t> cara pemecahan masalah jika beberapa aturan dapat dilakukan pada waktu yang sama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41" y="132588"/>
            <a:ext cx="5228438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Depth-First Search</a:t>
            </a:r>
            <a:r>
              <a:rPr lang="en-US" sz="3200" b="1" dirty="0" smtClean="0">
                <a:solidFill>
                  <a:schemeClr val="bg1"/>
                </a:solidFill>
              </a:rPr>
              <a:t> (DFS) - </a:t>
            </a:r>
            <a:r>
              <a:rPr lang="en-US" sz="1800" b="1" i="1" dirty="0" smtClean="0">
                <a:solidFill>
                  <a:schemeClr val="bg1"/>
                </a:solidFill>
              </a:rPr>
              <a:t>Worst-Case</a:t>
            </a:r>
            <a:endParaRPr lang="en-US" sz="3200" b="1" i="1" dirty="0" smtClean="0">
              <a:solidFill>
                <a:schemeClr val="bg1"/>
              </a:solidFill>
            </a:endParaRPr>
          </a:p>
        </p:txBody>
      </p:sp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rot="2137153">
            <a:off x="1996203" y="3677756"/>
            <a:ext cx="126280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rot="2137153">
            <a:off x="1352378" y="3420591"/>
            <a:ext cx="1948924" cy="56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rot="2137153">
            <a:off x="1005267" y="3313833"/>
            <a:ext cx="2401204" cy="56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 rot="1090558">
            <a:off x="1910887" y="3804469"/>
            <a:ext cx="1262806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 rot="1090558">
            <a:off x="1270713" y="3645722"/>
            <a:ext cx="1948924" cy="56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 rot="1090558">
            <a:off x="865649" y="3560939"/>
            <a:ext cx="2401204" cy="56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 rot="20423394">
            <a:off x="1956059" y="4068549"/>
            <a:ext cx="1262806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 rot="20423394">
            <a:off x="1290210" y="4158316"/>
            <a:ext cx="1948924" cy="56008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/>
          <p:cNvSpPr/>
          <p:nvPr/>
        </p:nvSpPr>
        <p:spPr>
          <a:xfrm rot="20423394">
            <a:off x="862550" y="4234819"/>
            <a:ext cx="2401204" cy="56008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 rot="17679958">
            <a:off x="2173953" y="4334576"/>
            <a:ext cx="1262806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 rot="17679958">
            <a:off x="1717180" y="4540160"/>
            <a:ext cx="1948924" cy="5600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/>
          <p:cNvSpPr/>
          <p:nvPr/>
        </p:nvSpPr>
        <p:spPr>
          <a:xfrm rot="17679958">
            <a:off x="1395950" y="4737883"/>
            <a:ext cx="2401204" cy="5600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352" y="3896824"/>
            <a:ext cx="110531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/>
          <p:cNvSpPr/>
          <p:nvPr/>
        </p:nvSpPr>
        <p:spPr>
          <a:xfrm rot="10615343">
            <a:off x="2733185" y="3827573"/>
            <a:ext cx="1841196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/>
          <p:cNvSpPr/>
          <p:nvPr/>
        </p:nvSpPr>
        <p:spPr>
          <a:xfrm rot="10615343">
            <a:off x="2787364" y="3808503"/>
            <a:ext cx="2551575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/>
          <p:cNvSpPr/>
          <p:nvPr/>
        </p:nvSpPr>
        <p:spPr>
          <a:xfrm rot="15216813">
            <a:off x="2505716" y="4335270"/>
            <a:ext cx="1262806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/>
          <p:cNvSpPr/>
          <p:nvPr/>
        </p:nvSpPr>
        <p:spPr>
          <a:xfrm rot="15216813">
            <a:off x="2232589" y="4615999"/>
            <a:ext cx="1948924" cy="56008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/>
          <p:cNvSpPr/>
          <p:nvPr/>
        </p:nvSpPr>
        <p:spPr>
          <a:xfrm rot="15216813">
            <a:off x="2078225" y="4813722"/>
            <a:ext cx="2401204" cy="56008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 rot="11899625">
            <a:off x="2753430" y="4080256"/>
            <a:ext cx="1262806" cy="45720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 rot="11899625">
            <a:off x="2747124" y="4114578"/>
            <a:ext cx="1948924" cy="56008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/>
          <p:cNvSpPr/>
          <p:nvPr/>
        </p:nvSpPr>
        <p:spPr>
          <a:xfrm rot="11899625">
            <a:off x="2694158" y="4173315"/>
            <a:ext cx="2401204" cy="56008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 rot="10615343">
            <a:off x="2755659" y="3769897"/>
            <a:ext cx="3571067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 rot="6924943">
            <a:off x="2610585" y="3736411"/>
            <a:ext cx="1105312" cy="4048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 rot="7031331">
            <a:off x="2514766" y="3506658"/>
            <a:ext cx="1478000" cy="5600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/>
        </p:nvSpPr>
        <p:spPr>
          <a:xfrm rot="7031331">
            <a:off x="2416549" y="3378623"/>
            <a:ext cx="1830852" cy="5204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/>
          <p:cNvSpPr/>
          <p:nvPr/>
        </p:nvSpPr>
        <p:spPr>
          <a:xfrm rot="7031331">
            <a:off x="2238689" y="3121620"/>
            <a:ext cx="2378981" cy="5385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/>
        </p:nvSpPr>
        <p:spPr>
          <a:xfrm rot="4609878">
            <a:off x="2327641" y="3661771"/>
            <a:ext cx="1105312" cy="40488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/>
        </p:nvSpPr>
        <p:spPr>
          <a:xfrm rot="4371290">
            <a:off x="2067392" y="3401538"/>
            <a:ext cx="1478000" cy="56008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/>
        </p:nvSpPr>
        <p:spPr>
          <a:xfrm rot="4410178">
            <a:off x="1851730" y="3268549"/>
            <a:ext cx="1830852" cy="52041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/>
        </p:nvSpPr>
        <p:spPr>
          <a:xfrm rot="4483983">
            <a:off x="1517101" y="3008100"/>
            <a:ext cx="2378981" cy="53856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32" grpId="0" animBg="1"/>
      <p:bldP spid="45" grpId="0" animBg="1"/>
      <p:bldP spid="46" grpId="0" animBg="1"/>
      <p:bldP spid="47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006" y="132588"/>
            <a:ext cx="5199993" cy="1143000"/>
          </a:xfrm>
        </p:spPr>
        <p:txBody>
          <a:bodyPr anchor="t">
            <a:no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Depth-First Search</a:t>
            </a:r>
            <a:r>
              <a:rPr lang="en-US" sz="3600" b="1" dirty="0" smtClean="0">
                <a:solidFill>
                  <a:schemeClr val="bg1"/>
                </a:solidFill>
              </a:rPr>
              <a:t> (DFS) - </a:t>
            </a:r>
            <a:r>
              <a:rPr lang="en-US" sz="2000" b="1" i="1" dirty="0" smtClean="0">
                <a:solidFill>
                  <a:schemeClr val="bg1"/>
                </a:solidFill>
              </a:rPr>
              <a:t>Best-Case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Oval 49"/>
          <p:cNvSpPr/>
          <p:nvPr/>
        </p:nvSpPr>
        <p:spPr>
          <a:xfrm rot="10615343">
            <a:off x="2783352" y="3896824"/>
            <a:ext cx="110531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/>
          <p:cNvSpPr/>
          <p:nvPr/>
        </p:nvSpPr>
        <p:spPr>
          <a:xfrm rot="10615343">
            <a:off x="2733185" y="3827573"/>
            <a:ext cx="1841196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/>
          <p:cNvSpPr/>
          <p:nvPr/>
        </p:nvSpPr>
        <p:spPr>
          <a:xfrm rot="10615343">
            <a:off x="2787364" y="3808503"/>
            <a:ext cx="2551575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 rot="10615343">
            <a:off x="2755659" y="3769897"/>
            <a:ext cx="3571067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41" y="132588"/>
            <a:ext cx="5228438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Depth Limited Search</a:t>
            </a:r>
            <a:r>
              <a:rPr lang="en-US" sz="3200" b="1" dirty="0" smtClean="0">
                <a:solidFill>
                  <a:schemeClr val="bg1"/>
                </a:solidFill>
              </a:rPr>
              <a:t> (DLS): L = 2</a:t>
            </a:r>
          </a:p>
        </p:txBody>
      </p:sp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406" y="3898866"/>
            <a:ext cx="102922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 rot="7448142">
            <a:off x="2648563" y="3683693"/>
            <a:ext cx="114789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 rot="2137153">
            <a:off x="1996203" y="3677756"/>
            <a:ext cx="126280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 rot="1090558">
            <a:off x="1910887" y="3804469"/>
            <a:ext cx="1262806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rot="20423394">
            <a:off x="1956059" y="4068549"/>
            <a:ext cx="1262806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rot="17679958">
            <a:off x="2173953" y="4334576"/>
            <a:ext cx="1262806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rot="10615343">
            <a:off x="2733107" y="3824681"/>
            <a:ext cx="1948924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 rot="15216813">
            <a:off x="2505716" y="4335270"/>
            <a:ext cx="1262806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 rot="11899625">
            <a:off x="2753430" y="4080256"/>
            <a:ext cx="1262806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 rot="7448142">
            <a:off x="2565631" y="3482767"/>
            <a:ext cx="1488764" cy="5670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32588"/>
            <a:ext cx="5029200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Iterative Deepening Search</a:t>
            </a:r>
            <a:r>
              <a:rPr lang="en-US" sz="3200" b="1" dirty="0" smtClean="0">
                <a:solidFill>
                  <a:schemeClr val="bg1"/>
                </a:solidFill>
              </a:rPr>
              <a:t> (IDS): L = 1</a:t>
            </a:r>
          </a:p>
        </p:txBody>
      </p:sp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406" y="3898866"/>
            <a:ext cx="102922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 rot="7448142">
            <a:off x="2648563" y="3683693"/>
            <a:ext cx="114789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41" y="132588"/>
            <a:ext cx="5095359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Iterative Deepening Search</a:t>
            </a:r>
            <a:r>
              <a:rPr lang="en-US" sz="3200" b="1" dirty="0" smtClean="0">
                <a:solidFill>
                  <a:schemeClr val="bg1"/>
                </a:solidFill>
              </a:rPr>
              <a:t> (IDS): L = 2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406" y="3898866"/>
            <a:ext cx="102922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 rot="7448142">
            <a:off x="2648563" y="3683693"/>
            <a:ext cx="114789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 rot="2137153">
            <a:off x="1996203" y="3677756"/>
            <a:ext cx="126280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 rot="1090558">
            <a:off x="1910887" y="3804469"/>
            <a:ext cx="1262806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rot="20423394">
            <a:off x="1956059" y="4068549"/>
            <a:ext cx="1262806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rot="17679958">
            <a:off x="2173953" y="4334576"/>
            <a:ext cx="1262806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rot="10615343">
            <a:off x="2733107" y="3824681"/>
            <a:ext cx="1948924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 rot="15216813">
            <a:off x="2505716" y="4335270"/>
            <a:ext cx="1262806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 rot="11899625">
            <a:off x="2753430" y="4080256"/>
            <a:ext cx="1262806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 rot="7448142">
            <a:off x="2565631" y="3482767"/>
            <a:ext cx="1488764" cy="5670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40" y="132588"/>
            <a:ext cx="5095359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Iterative Deepening Search</a:t>
            </a:r>
            <a:r>
              <a:rPr lang="en-US" sz="3200" b="1" dirty="0" smtClean="0">
                <a:solidFill>
                  <a:schemeClr val="bg1"/>
                </a:solidFill>
              </a:rPr>
              <a:t> (IDS): L = 3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406" y="3898866"/>
            <a:ext cx="102922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 rot="7448142">
            <a:off x="2648563" y="3683693"/>
            <a:ext cx="114789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 rot="2137153">
            <a:off x="1996203" y="3677756"/>
            <a:ext cx="126280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 rot="1090558">
            <a:off x="1910887" y="3804469"/>
            <a:ext cx="1262806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rot="20423394">
            <a:off x="1956059" y="4068549"/>
            <a:ext cx="1262806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rot="17679958">
            <a:off x="2173953" y="4334576"/>
            <a:ext cx="1262806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rot="10615343">
            <a:off x="2733107" y="3824681"/>
            <a:ext cx="1948924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 rot="15216813">
            <a:off x="2505716" y="4335270"/>
            <a:ext cx="1262806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 rot="11899625">
            <a:off x="2753430" y="4080256"/>
            <a:ext cx="1262806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 rot="7448142">
            <a:off x="2565631" y="3482767"/>
            <a:ext cx="1488764" cy="5670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 rot="2137153">
            <a:off x="1352378" y="3420591"/>
            <a:ext cx="1948924" cy="56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 rot="1090558">
            <a:off x="1270713" y="3645722"/>
            <a:ext cx="1948924" cy="56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 rot="20423394">
            <a:off x="1290210" y="4158316"/>
            <a:ext cx="1948924" cy="56008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 rot="17679958">
            <a:off x="1717180" y="4540160"/>
            <a:ext cx="1948924" cy="5600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 rot="15216813">
            <a:off x="2232589" y="4615999"/>
            <a:ext cx="1948924" cy="56008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 rot="10615343">
            <a:off x="2715118" y="3792031"/>
            <a:ext cx="3165165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 rot="7448142">
            <a:off x="2414114" y="3267281"/>
            <a:ext cx="2083093" cy="5670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 rot="11899625">
            <a:off x="2747124" y="4114578"/>
            <a:ext cx="1948924" cy="5600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40" y="132588"/>
            <a:ext cx="5095359" cy="1143000"/>
          </a:xfrm>
        </p:spPr>
        <p:txBody>
          <a:bodyPr anchor="t"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Iterative Deepening Search</a:t>
            </a:r>
            <a:r>
              <a:rPr lang="en-US" sz="3200" b="1" dirty="0" smtClean="0">
                <a:solidFill>
                  <a:schemeClr val="bg1"/>
                </a:solidFill>
              </a:rPr>
              <a:t> (IDS): L = 4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137153">
            <a:off x="2341944" y="3781863"/>
            <a:ext cx="88423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rot="1090558">
            <a:off x="2275215" y="3860307"/>
            <a:ext cx="884238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 rot="20423394">
            <a:off x="2320387" y="4021324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 rot="17679958">
            <a:off x="2464732" y="4162563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rot="10615343">
            <a:off x="2783406" y="3898866"/>
            <a:ext cx="1029222" cy="40488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 rot="15216813">
            <a:off x="2641600" y="415367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 rot="11899625">
            <a:off x="2733947" y="4013626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 rot="2137153">
            <a:off x="1996203" y="3677756"/>
            <a:ext cx="126280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 rot="1090558">
            <a:off x="1910887" y="3804469"/>
            <a:ext cx="1262806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rot="20423394">
            <a:off x="1956059" y="4068549"/>
            <a:ext cx="1262806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rot="17679958">
            <a:off x="2173953" y="4334576"/>
            <a:ext cx="1262806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rot="10615343">
            <a:off x="2733107" y="3824681"/>
            <a:ext cx="1948924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 rot="15216813">
            <a:off x="2505716" y="4335270"/>
            <a:ext cx="1262806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 rot="11899625">
            <a:off x="2753430" y="4080256"/>
            <a:ext cx="1262806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 rot="2137153">
            <a:off x="1352378" y="3420591"/>
            <a:ext cx="1948924" cy="56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 rot="1090558">
            <a:off x="1270713" y="3645722"/>
            <a:ext cx="1948924" cy="56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 rot="20423394">
            <a:off x="1290210" y="4158316"/>
            <a:ext cx="1948924" cy="56008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 rot="17679958">
            <a:off x="1717180" y="4540160"/>
            <a:ext cx="1948924" cy="5600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 rot="15216813">
            <a:off x="2232589" y="4615999"/>
            <a:ext cx="1948924" cy="56008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 rot="10615343">
            <a:off x="2715118" y="3792031"/>
            <a:ext cx="3165165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 rot="11899625">
            <a:off x="2747124" y="4114578"/>
            <a:ext cx="1948924" cy="5600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 rot="2137153">
            <a:off x="1019238" y="3270343"/>
            <a:ext cx="2251853" cy="56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 rot="1090558">
            <a:off x="869375" y="3537645"/>
            <a:ext cx="2251853" cy="56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 rot="20423394">
            <a:off x="866881" y="4259881"/>
            <a:ext cx="2251853" cy="56008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 rot="17679958">
            <a:off x="1380122" y="4748032"/>
            <a:ext cx="2401204" cy="52524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 rot="15216813">
            <a:off x="2061515" y="4836054"/>
            <a:ext cx="2401204" cy="525244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 rot="11899625">
            <a:off x="2697945" y="4149834"/>
            <a:ext cx="2251853" cy="5600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 rot="10615343">
            <a:off x="2755608" y="3767964"/>
            <a:ext cx="3643066" cy="56008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896" y="132588"/>
            <a:ext cx="5058103" cy="1143000"/>
          </a:xfrm>
        </p:spPr>
        <p:txBody>
          <a:bodyPr anchor="t">
            <a:no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Bi-directional Search </a:t>
            </a:r>
            <a:r>
              <a:rPr lang="en-US" sz="3600" b="1" dirty="0" smtClean="0">
                <a:solidFill>
                  <a:schemeClr val="bg1"/>
                </a:solidFill>
              </a:rPr>
              <a:t>(BDS)</a:t>
            </a:r>
          </a:p>
        </p:txBody>
      </p:sp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 rot="10615343">
            <a:off x="2534374" y="3658116"/>
            <a:ext cx="884238" cy="1065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 rot="10615343">
            <a:off x="1914704" y="3201388"/>
            <a:ext cx="2134615" cy="2130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 rot="10615343">
            <a:off x="1077514" y="2585272"/>
            <a:ext cx="3783578" cy="3508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 rot="10984657" flipH="1">
            <a:off x="6098203" y="3505728"/>
            <a:ext cx="884238" cy="1065261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 rot="10984657" flipH="1">
            <a:off x="5468364" y="2898942"/>
            <a:ext cx="2188220" cy="2225521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 rot="10800000" flipH="1">
            <a:off x="4724400" y="2050686"/>
            <a:ext cx="3699436" cy="3892914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2771"/>
            <a:ext cx="8305800" cy="835573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Perbandingan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pencarian</a:t>
            </a:r>
            <a:r>
              <a:rPr lang="en-US" sz="3600" dirty="0" smtClean="0"/>
              <a:t> </a:t>
            </a:r>
            <a:r>
              <a:rPr lang="en-US" sz="2000" dirty="0" smtClean="0"/>
              <a:t>[RUS95]</a:t>
            </a:r>
            <a:endParaRPr lang="id-ID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362200"/>
          <a:ext cx="8229601" cy="4259580"/>
        </p:xfrm>
        <a:graphic>
          <a:graphicData uri="http://schemas.openxmlformats.org/drawingml/2006/table">
            <a:tbl>
              <a:tblPr/>
              <a:tblGrid>
                <a:gridCol w="1911271"/>
                <a:gridCol w="918524"/>
                <a:gridCol w="962263"/>
                <a:gridCol w="933104"/>
                <a:gridCol w="1697877"/>
                <a:gridCol w="858879"/>
                <a:gridCol w="947683"/>
              </a:tblGrid>
              <a:tr h="4225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 dirty="0" err="1">
                          <a:latin typeface="Georgia"/>
                          <a:ea typeface="Times New Roman"/>
                          <a:cs typeface="Arial"/>
                        </a:rPr>
                        <a:t>Kriteria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BFS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UCS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DFS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5240"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DLS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IDS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BDS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25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Time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>
                          <a:latin typeface="Georgia"/>
                          <a:ea typeface="Times New Roman"/>
                          <a:cs typeface="Arial"/>
                        </a:rPr>
                        <a:t>m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>
                          <a:latin typeface="Georgia"/>
                          <a:ea typeface="Times New Roman"/>
                          <a:cs typeface="Arial"/>
                        </a:rPr>
                        <a:t>l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600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r>
                        <a:rPr lang="en-US" sz="1600" i="1" spc="-30" baseline="30000" dirty="0">
                          <a:latin typeface="Georgia"/>
                          <a:ea typeface="Times New Roman"/>
                          <a:cs typeface="Arial"/>
                        </a:rPr>
                        <a:t>/2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5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 dirty="0">
                          <a:latin typeface="Georgia"/>
                          <a:ea typeface="Times New Roman"/>
                          <a:cs typeface="Arial"/>
                        </a:rPr>
                        <a:t>Space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b="1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b="1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b="1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b="1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b="1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b="1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 dirty="0" err="1">
                          <a:latin typeface="Georgia"/>
                          <a:ea typeface="Times New Roman"/>
                          <a:cs typeface="Arial"/>
                        </a:rPr>
                        <a:t>bm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 dirty="0" err="1">
                          <a:latin typeface="Georgia"/>
                          <a:ea typeface="Times New Roman"/>
                          <a:cs typeface="Arial"/>
                        </a:rPr>
                        <a:t>bl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>
                          <a:latin typeface="Georgia"/>
                          <a:ea typeface="Times New Roman"/>
                          <a:cs typeface="Arial"/>
                        </a:rPr>
                        <a:t>bd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i="1" spc="-30" dirty="0" err="1">
                          <a:latin typeface="Georgia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1600" i="1" spc="-30" baseline="30000" dirty="0" err="1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r>
                        <a:rPr lang="en-US" sz="1600" i="1" spc="-30" baseline="30000" dirty="0">
                          <a:latin typeface="Georgia"/>
                          <a:ea typeface="Times New Roman"/>
                          <a:cs typeface="Arial"/>
                        </a:rPr>
                        <a:t>/2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5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Complete?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Yes, if </a:t>
                      </a:r>
                      <a:r>
                        <a:rPr lang="en-US" sz="1600" i="1" spc="-30" dirty="0">
                          <a:latin typeface="Georgia"/>
                          <a:ea typeface="Times New Roman"/>
                          <a:cs typeface="Arial"/>
                        </a:rPr>
                        <a:t>l</a:t>
                      </a: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  <a:sym typeface="Symbol"/>
                        </a:rPr>
                        <a:t></a:t>
                      </a: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i="1" spc="-30" dirty="0">
                          <a:latin typeface="Georgia"/>
                          <a:ea typeface="Times New Roman"/>
                          <a:cs typeface="Arial"/>
                        </a:rPr>
                        <a:t>d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5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Optimal?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Arial"/>
                        </a:rPr>
                        <a:t>No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Arial"/>
                        </a:rPr>
                        <a:t>Yes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85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Process</a:t>
                      </a:r>
                      <a:r>
                        <a:rPr lang="id-ID" sz="1600" spc="-30" baseline="0" dirty="0" smtClean="0">
                          <a:latin typeface="Georgia"/>
                          <a:ea typeface="Times New Roman"/>
                          <a:cs typeface="Times New Roman"/>
                        </a:rPr>
                        <a:t> Node (expanding )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 (sort)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Depend on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Insert Node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Last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Sort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Fisrt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First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id-ID" sz="1600" spc="-30" dirty="0" smtClean="0">
                          <a:latin typeface="Georgia"/>
                          <a:ea typeface="Times New Roman"/>
                          <a:cs typeface="Times New Roman"/>
                        </a:rPr>
                        <a:t>Depend on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FC439E91-4AF3-43DB-8D56-BBD3BFA0F91F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Blind </a:t>
            </a:r>
            <a:r>
              <a:rPr lang="en-US" b="1" dirty="0" smtClean="0"/>
              <a:t>(</a:t>
            </a:r>
            <a:r>
              <a:rPr lang="en-US" b="1" i="1" dirty="0" smtClean="0"/>
              <a:t>un-informed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b="1" i="1" dirty="0" smtClean="0"/>
              <a:t>Heuristic </a:t>
            </a:r>
            <a:r>
              <a:rPr lang="en-US" b="1" dirty="0" smtClean="0"/>
              <a:t>(</a:t>
            </a:r>
            <a:r>
              <a:rPr lang="en-US" b="1" i="1" dirty="0" smtClean="0"/>
              <a:t>informed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Branching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It affect the time and space complexcity</a:t>
            </a:r>
          </a:p>
          <a:p>
            <a:r>
              <a:rPr lang="id-ID" dirty="0" smtClean="0"/>
              <a:t>Know your enemy before the war </a:t>
            </a:r>
            <a:r>
              <a:rPr lang="id-ID" dirty="0" smtClean="0">
                <a:sym typeface="Wingdings" pitchFamily="2" charset="2"/>
              </a:rPr>
              <a:t></a:t>
            </a:r>
          </a:p>
          <a:p>
            <a:r>
              <a:rPr lang="id-ID" dirty="0" smtClean="0">
                <a:sym typeface="Wingdings" pitchFamily="2" charset="2"/>
              </a:rPr>
              <a:t>Let’s start with simple problem 5 Puzzle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026978" y="2254250"/>
            <a:ext cx="5665219" cy="37807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Equal likelihood:</a:t>
            </a:r>
          </a:p>
          <a:p>
            <a:pPr lvl="1"/>
            <a:r>
              <a:rPr lang="en-US" dirty="0" smtClean="0"/>
              <a:t>Expanding node determined by blank position, let’s call it in corner (c) and side (s)</a:t>
            </a:r>
          </a:p>
          <a:p>
            <a:pPr lvl="1"/>
            <a:r>
              <a:rPr lang="en-US" dirty="0" smtClean="0"/>
              <a:t>In c position the branching will be 2 node, while in s position the branching will be 3 node</a:t>
            </a:r>
          </a:p>
          <a:p>
            <a:pPr lvl="1"/>
            <a:r>
              <a:rPr lang="en-US" dirty="0" smtClean="0"/>
              <a:t>The asymptotic branching factor value will range in 2 until 3.</a:t>
            </a:r>
          </a:p>
          <a:p>
            <a:pPr lvl="1"/>
            <a:r>
              <a:rPr lang="en-US" dirty="0" smtClean="0"/>
              <a:t>By evaluate all possible position we get branching factor is: 14/6=2.333</a:t>
            </a:r>
          </a:p>
          <a:p>
            <a:pPr lvl="1"/>
            <a:r>
              <a:rPr lang="en-US" dirty="0" smtClean="0"/>
              <a:t>Unfortunately, this assumes that all possible location of blank are equally likely, which is incorrect</a:t>
            </a:r>
          </a:p>
          <a:p>
            <a:pPr lvl="1"/>
            <a:r>
              <a:rPr lang="en-US" dirty="0" smtClean="0"/>
              <a:t>The number of s position will occur frequently and  </a:t>
            </a:r>
            <a:r>
              <a:rPr lang="id-ID" dirty="0" smtClean="0"/>
              <a:t>will overrepresented in the search tree.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B12E4E6-3936-4FAB-AF76-08C6D1B6E897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 Puzzle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254250"/>
            <a:ext cx="20574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8683" y="4729655"/>
          <a:ext cx="2032617" cy="110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539"/>
                <a:gridCol w="677539"/>
                <a:gridCol w="677539"/>
              </a:tblGrid>
              <a:tr h="55168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55168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9908" y="4187224"/>
            <a:ext cx="2416175" cy="5232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Branching </a:t>
            </a:r>
            <a:r>
              <a:rPr lang="en-US" sz="1400" dirty="0" err="1" smtClean="0"/>
              <a:t>posibility</a:t>
            </a:r>
            <a:r>
              <a:rPr lang="en-US" sz="1400" dirty="0" smtClean="0"/>
              <a:t> base on blank position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9908" y="2254250"/>
            <a:ext cx="8344033" cy="31533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exact value of the branching factor will </a:t>
            </a:r>
            <a:r>
              <a:rPr lang="en-US" dirty="0" smtClean="0"/>
              <a:t>depend</a:t>
            </a:r>
            <a:r>
              <a:rPr lang="id-ID" dirty="0" smtClean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fs</a:t>
            </a:r>
            <a:r>
              <a:rPr lang="en-US" dirty="0" smtClean="0"/>
              <a:t>, the fraction of total nodes at a given level </a:t>
            </a:r>
            <a:r>
              <a:rPr lang="en-US" dirty="0" smtClean="0"/>
              <a:t>of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tree that are s nodes, with </a:t>
            </a:r>
            <a:r>
              <a:rPr lang="en-US" dirty="0" err="1" smtClean="0"/>
              <a:t>fc</a:t>
            </a:r>
            <a:r>
              <a:rPr lang="en-US" dirty="0" smtClean="0"/>
              <a:t> = 1 - </a:t>
            </a:r>
            <a:r>
              <a:rPr lang="en-US" dirty="0" err="1" smtClean="0"/>
              <a:t>fs</a:t>
            </a:r>
            <a:r>
              <a:rPr lang="en-US" dirty="0" smtClean="0"/>
              <a:t> being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fraction </a:t>
            </a:r>
            <a:r>
              <a:rPr lang="en-US" dirty="0" smtClean="0"/>
              <a:t>of c nodes. </a:t>
            </a:r>
            <a:endParaRPr lang="id-ID" dirty="0" smtClean="0"/>
          </a:p>
          <a:p>
            <a:r>
              <a:rPr lang="en-US" dirty="0" smtClean="0"/>
              <a:t>A c </a:t>
            </a:r>
            <a:r>
              <a:rPr lang="en-US" dirty="0" smtClean="0"/>
              <a:t>node</a:t>
            </a:r>
            <a:r>
              <a:rPr lang="id-ID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one level generates an s node and another c </a:t>
            </a:r>
            <a:r>
              <a:rPr lang="en-US" dirty="0" smtClean="0"/>
              <a:t>node</a:t>
            </a:r>
            <a:r>
              <a:rPr lang="id-ID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the next level. Similarly, an s node at one </a:t>
            </a:r>
            <a:r>
              <a:rPr lang="en-US" dirty="0" smtClean="0"/>
              <a:t>level</a:t>
            </a:r>
            <a:r>
              <a:rPr lang="id-ID" dirty="0" smtClean="0"/>
              <a:t> </a:t>
            </a:r>
            <a:r>
              <a:rPr lang="en-US" dirty="0" smtClean="0"/>
              <a:t>generates </a:t>
            </a:r>
            <a:r>
              <a:rPr lang="en-US" dirty="0" smtClean="0"/>
              <a:t>another s node and two c nodes at the </a:t>
            </a:r>
            <a:r>
              <a:rPr lang="en-US" dirty="0" smtClean="0"/>
              <a:t>next</a:t>
            </a:r>
            <a:r>
              <a:rPr lang="id-ID" dirty="0" smtClean="0"/>
              <a:t> </a:t>
            </a:r>
            <a:r>
              <a:rPr lang="en-US" dirty="0" smtClean="0"/>
              <a:t>level</a:t>
            </a:r>
            <a:r>
              <a:rPr lang="en-US" dirty="0" smtClean="0"/>
              <a:t>. Thus, the number of c nodes at a given level </a:t>
            </a:r>
            <a:r>
              <a:rPr lang="en-US" dirty="0" smtClean="0"/>
              <a:t>is</a:t>
            </a:r>
            <a:r>
              <a:rPr lang="id-ID" dirty="0" smtClean="0"/>
              <a:t> </a:t>
            </a:r>
            <a:r>
              <a:rPr lang="en-US" dirty="0" smtClean="0"/>
              <a:t>two </a:t>
            </a:r>
            <a:r>
              <a:rPr lang="en-US" dirty="0" smtClean="0"/>
              <a:t>times the number of s nodes plus the number of </a:t>
            </a:r>
            <a:r>
              <a:rPr lang="en-US" dirty="0" smtClean="0"/>
              <a:t>c</a:t>
            </a:r>
            <a:r>
              <a:rPr lang="id-ID" dirty="0" smtClean="0"/>
              <a:t> </a:t>
            </a:r>
            <a:r>
              <a:rPr lang="en-US" dirty="0" smtClean="0"/>
              <a:t>nodes </a:t>
            </a:r>
            <a:r>
              <a:rPr lang="en-US" dirty="0" smtClean="0"/>
              <a:t>at the previous level, and the number of s </a:t>
            </a:r>
            <a:r>
              <a:rPr lang="en-US" dirty="0" smtClean="0"/>
              <a:t>nodes</a:t>
            </a:r>
            <a:r>
              <a:rPr lang="id-ID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the number of c nodes plus the number of s </a:t>
            </a:r>
            <a:r>
              <a:rPr lang="en-US" dirty="0" smtClean="0"/>
              <a:t>nodes</a:t>
            </a:r>
            <a:r>
              <a:rPr lang="id-ID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the previous level. Thus, if there are </a:t>
            </a:r>
            <a:r>
              <a:rPr lang="en-US" dirty="0" err="1" smtClean="0"/>
              <a:t>nfs</a:t>
            </a:r>
            <a:r>
              <a:rPr lang="en-US" dirty="0" smtClean="0"/>
              <a:t> s </a:t>
            </a:r>
            <a:r>
              <a:rPr lang="en-US" dirty="0" smtClean="0"/>
              <a:t>nodes</a:t>
            </a:r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nfc</a:t>
            </a:r>
            <a:r>
              <a:rPr lang="en-US" dirty="0" smtClean="0"/>
              <a:t> c nodes at one level, then at the next level </a:t>
            </a:r>
            <a:r>
              <a:rPr lang="en-US" dirty="0" smtClean="0"/>
              <a:t>we</a:t>
            </a:r>
            <a:r>
              <a:rPr lang="id-ID" dirty="0" smtClean="0"/>
              <a:t> </a:t>
            </a:r>
            <a:r>
              <a:rPr lang="en-US" dirty="0" smtClean="0"/>
              <a:t>will </a:t>
            </a:r>
            <a:r>
              <a:rPr lang="en-US" dirty="0" smtClean="0"/>
              <a:t>have 2nfs + </a:t>
            </a:r>
            <a:r>
              <a:rPr lang="en-US" dirty="0" err="1" smtClean="0"/>
              <a:t>nfc</a:t>
            </a:r>
            <a:r>
              <a:rPr lang="en-US" dirty="0" smtClean="0"/>
              <a:t> c nodes and </a:t>
            </a:r>
            <a:r>
              <a:rPr lang="en-US" dirty="0" err="1" smtClean="0"/>
              <a:t>nfs</a:t>
            </a:r>
            <a:r>
              <a:rPr lang="en-US" dirty="0" smtClean="0"/>
              <a:t> + </a:t>
            </a:r>
            <a:r>
              <a:rPr lang="en-US" dirty="0" err="1" smtClean="0"/>
              <a:t>nfc</a:t>
            </a:r>
            <a:r>
              <a:rPr lang="en-US" dirty="0" smtClean="0"/>
              <a:t> s </a:t>
            </a:r>
            <a:r>
              <a:rPr lang="en-US" dirty="0" smtClean="0"/>
              <a:t>nodes</a:t>
            </a:r>
            <a:r>
              <a:rPr lang="id-ID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the next level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Next we assume that the fraction </a:t>
            </a:r>
            <a:r>
              <a:rPr lang="en-US" dirty="0" err="1" smtClean="0"/>
              <a:t>fs</a:t>
            </a:r>
            <a:r>
              <a:rPr lang="id-ID" dirty="0" smtClean="0"/>
              <a:t> </a:t>
            </a:r>
            <a:r>
              <a:rPr lang="en-US" dirty="0" smtClean="0"/>
              <a:t>converges </a:t>
            </a:r>
            <a:r>
              <a:rPr lang="en-US" dirty="0" smtClean="0"/>
              <a:t>to an equilibrium value, and hence must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same at the next level, or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B12E4E6-3936-4FAB-AF76-08C6D1B6E897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 Puzzle Problem Branching Factor [1]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8163" y="4960440"/>
            <a:ext cx="3124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The solution of the equantation is ~0.4142 (sqrt(2)-1)</a:t>
            </a:r>
          </a:p>
          <a:p>
            <a:r>
              <a:rPr lang="id-ID" dirty="0" smtClean="0"/>
              <a:t>fs=0.4142, fc=1-fs = 0.5858</a:t>
            </a:r>
          </a:p>
          <a:p>
            <a:r>
              <a:rPr lang="id-ID" dirty="0" smtClean="0"/>
              <a:t>Branching factor at each level:</a:t>
            </a:r>
          </a:p>
          <a:p>
            <a:pPr lvl="1"/>
            <a:r>
              <a:rPr lang="id-ID" dirty="0" smtClean="0"/>
              <a:t>3nfs+2nfc (abaikan n)</a:t>
            </a:r>
          </a:p>
          <a:p>
            <a:pPr lvl="1"/>
            <a:r>
              <a:rPr lang="id-ID" dirty="0" smtClean="0"/>
              <a:t>3 x 0.4142+ 2 x 0.5858 = 2.4142</a:t>
            </a:r>
          </a:p>
          <a:p>
            <a:r>
              <a:rPr lang="id-ID" dirty="0" smtClean="0"/>
              <a:t>This branching factor assume that the </a:t>
            </a:r>
            <a:r>
              <a:rPr lang="id-ID" dirty="0" smtClean="0"/>
              <a:t>parent </a:t>
            </a:r>
            <a:r>
              <a:rPr lang="id-ID" dirty="0" smtClean="0"/>
              <a:t>of </a:t>
            </a:r>
            <a:r>
              <a:rPr lang="en-US" dirty="0" smtClean="0"/>
              <a:t>a </a:t>
            </a:r>
            <a:r>
              <a:rPr lang="en-US" dirty="0" smtClean="0"/>
              <a:t>node is generated as one of its children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What is value of 5 Puzzle Branching Factor if the </a:t>
            </a:r>
            <a:r>
              <a:rPr lang="en-US" dirty="0" smtClean="0"/>
              <a:t>we wouldn’t generate the parent as one of the </a:t>
            </a:r>
            <a:r>
              <a:rPr lang="en-US" dirty="0" smtClean="0"/>
              <a:t>children</a:t>
            </a:r>
            <a:r>
              <a:rPr lang="id-ID" dirty="0" smtClean="0"/>
              <a:t>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B12E4E6-3936-4FAB-AF76-08C6D1B6E897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 Puzzle Problem Branching Factor </a:t>
            </a:r>
            <a:r>
              <a:rPr lang="id-ID" dirty="0" smtClean="0"/>
              <a:t>[2]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Ukuran</a:t>
            </a:r>
            <a:r>
              <a:rPr lang="en-US" dirty="0" smtClean="0"/>
              <a:t> P</a:t>
            </a:r>
            <a:r>
              <a:rPr lang="id-ID" dirty="0" smtClean="0"/>
              <a:t>erformansi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b="1" i="1" dirty="0" smtClean="0"/>
              <a:t>Completeness: </a:t>
            </a:r>
            <a:r>
              <a:rPr lang="id-ID" sz="2000" dirty="0" smtClean="0"/>
              <a:t>Apakah metode tersebut </a:t>
            </a:r>
            <a:r>
              <a:rPr lang="id-ID" sz="2000" b="1" dirty="0" smtClean="0"/>
              <a:t>menjamin penemuan solusi</a:t>
            </a:r>
            <a:r>
              <a:rPr lang="id-ID" sz="2000" dirty="0" smtClean="0"/>
              <a:t> jika solusinya memang ada?</a:t>
            </a:r>
            <a:endParaRPr lang="id-ID" sz="2400" dirty="0" smtClean="0"/>
          </a:p>
          <a:p>
            <a:r>
              <a:rPr lang="id-ID" b="1" i="1" dirty="0" smtClean="0"/>
              <a:t>Optimality:</a:t>
            </a:r>
            <a:r>
              <a:rPr lang="en-US" b="1" i="1" dirty="0" smtClean="0"/>
              <a:t>	</a:t>
            </a:r>
            <a:r>
              <a:rPr lang="id-ID" sz="2000" dirty="0" smtClean="0"/>
              <a:t>Apakah metode tersebut menjamin menemukan solusi yang </a:t>
            </a:r>
            <a:r>
              <a:rPr lang="id-ID" sz="2000" b="1" dirty="0" smtClean="0"/>
              <a:t>terbaik</a:t>
            </a:r>
            <a:r>
              <a:rPr lang="id-ID" sz="2000" dirty="0" smtClean="0"/>
              <a:t> jika terdapat beberapa solusi berbeda?</a:t>
            </a:r>
          </a:p>
          <a:p>
            <a:pPr lvl="0"/>
            <a:r>
              <a:rPr lang="en-US" b="1" i="1" dirty="0" smtClean="0"/>
              <a:t>Time complexity</a:t>
            </a:r>
            <a:r>
              <a:rPr lang="id-ID" b="1" i="1" dirty="0" smtClean="0"/>
              <a:t>:</a:t>
            </a:r>
            <a:r>
              <a:rPr lang="id-ID" i="1" dirty="0" smtClean="0"/>
              <a:t>B</a:t>
            </a:r>
            <a:r>
              <a:rPr lang="en-US" sz="2000" dirty="0" err="1" smtClean="0"/>
              <a:t>erapa</a:t>
            </a:r>
            <a:r>
              <a:rPr lang="en-US" sz="2000" dirty="0" smtClean="0"/>
              <a:t> lama </a:t>
            </a:r>
            <a:r>
              <a:rPr lang="en-US" sz="2000" b="1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?</a:t>
            </a:r>
            <a:endParaRPr lang="id-ID" sz="2400" dirty="0" smtClean="0"/>
          </a:p>
          <a:p>
            <a:pPr lvl="0"/>
            <a:r>
              <a:rPr lang="en-US" b="1" i="1" dirty="0" smtClean="0"/>
              <a:t>Space complexity</a:t>
            </a:r>
            <a:r>
              <a:rPr lang="id-ID" b="1" i="1" dirty="0" smtClean="0"/>
              <a:t>: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memori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?</a:t>
            </a: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Today’s lecture material:</a:t>
            </a:r>
            <a:br>
              <a:rPr lang="id-ID" dirty="0" smtClean="0"/>
            </a:br>
            <a:r>
              <a:rPr lang="en-US" i="1" dirty="0" smtClean="0">
                <a:solidFill>
                  <a:srgbClr val="00B050"/>
                </a:solidFill>
              </a:rPr>
              <a:t>Un-informed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Search</a:t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Informed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b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Evolutionary Computation</a:t>
            </a:r>
            <a:r>
              <a:rPr lang="id-ID" i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id-ID" i="1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A4B0E-966E-4CCE-99A8-F5A99FE331DB}" type="datetime1">
              <a:rPr lang="id-ID" smtClean="0"/>
              <a:pPr>
                <a:defRPr/>
              </a:pPr>
              <a:t>26/01/2015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Common Component for searching problem:</a:t>
            </a:r>
          </a:p>
          <a:p>
            <a:pPr lvl="1"/>
            <a:r>
              <a:rPr lang="id-ID" dirty="0" smtClean="0"/>
              <a:t>State formulation</a:t>
            </a:r>
          </a:p>
          <a:p>
            <a:pPr lvl="1"/>
            <a:r>
              <a:rPr lang="id-ID" dirty="0" smtClean="0"/>
              <a:t>Initial state</a:t>
            </a:r>
          </a:p>
          <a:p>
            <a:pPr lvl="1"/>
            <a:r>
              <a:rPr lang="id-ID" dirty="0" smtClean="0"/>
              <a:t>Action</a:t>
            </a:r>
          </a:p>
          <a:p>
            <a:pPr lvl="1"/>
            <a:r>
              <a:rPr lang="id-ID" dirty="0" smtClean="0"/>
              <a:t>Transition model</a:t>
            </a:r>
          </a:p>
          <a:p>
            <a:pPr lvl="1"/>
            <a:r>
              <a:rPr lang="id-ID" dirty="0" smtClean="0"/>
              <a:t>Goal test</a:t>
            </a:r>
          </a:p>
          <a:p>
            <a:pPr lvl="1"/>
            <a:r>
              <a:rPr lang="id-ID" dirty="0" smtClean="0"/>
              <a:t>Path cost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7D966D-99AE-4C4F-92D2-0AFDFF2588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A836EF-AEDE-4AAA-A468-C1D7F52F9BDB}" type="datetime1">
              <a:rPr lang="id-ID" smtClean="0"/>
              <a:pPr/>
              <a:t>26/01/2015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Well-define Problem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pencabangan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/>
              <a:t>branching factor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/>
              <a:t>depth</a:t>
            </a:r>
            <a:r>
              <a:rPr lang="en-US" dirty="0" smtClean="0"/>
              <a:t> (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8</a:t>
            </a:r>
            <a:r>
              <a:rPr lang="en-US" i="1" dirty="0" smtClean="0"/>
              <a:t>-Puzzle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2,13</a:t>
            </a:r>
          </a:p>
          <a:p>
            <a:r>
              <a:rPr lang="en-US" dirty="0" smtClean="0"/>
              <a:t>Rubik’</a:t>
            </a:r>
            <a:r>
              <a:rPr lang="en-US" i="1" dirty="0" smtClean="0"/>
              <a:t>s</a:t>
            </a:r>
            <a:r>
              <a:rPr lang="en-US" dirty="0" smtClean="0"/>
              <a:t> cube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b</a:t>
            </a:r>
            <a:r>
              <a:rPr lang="en-US" dirty="0" smtClean="0"/>
              <a:t> = 13,34</a:t>
            </a:r>
          </a:p>
          <a:p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Catur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rata-rata </a:t>
            </a:r>
            <a:r>
              <a:rPr lang="en-US" i="1" dirty="0" smtClean="0"/>
              <a:t>b =</a:t>
            </a:r>
            <a:r>
              <a:rPr lang="en-US" dirty="0" smtClean="0"/>
              <a:t> 35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27558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Breadth-First Search </a:t>
            </a:r>
            <a:r>
              <a:rPr lang="en-US" dirty="0" smtClean="0"/>
              <a:t>(BFS)</a:t>
            </a:r>
            <a:endParaRPr lang="id-ID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14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2819400"/>
            <a:ext cx="1352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2790825"/>
            <a:ext cx="4048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1362</Words>
  <Application>Microsoft Office PowerPoint</Application>
  <PresentationFormat>On-screen Show (4:3)</PresentationFormat>
  <Paragraphs>311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template_informatika_slide</vt:lpstr>
      <vt:lpstr>Visio</vt:lpstr>
      <vt:lpstr>CSG3G3 Kercerdasan Mesin dan Artifisial Pertemuan 3: Searching 2</vt:lpstr>
      <vt:lpstr>Review</vt:lpstr>
      <vt:lpstr>Searching-Based Systems</vt:lpstr>
      <vt:lpstr>Metode-metode pencarian</vt:lpstr>
      <vt:lpstr>Ukuran Performansi</vt:lpstr>
      <vt:lpstr>Today’s lecture material: Un-informed Search Informed Search Evolutionary Computation </vt:lpstr>
      <vt:lpstr>Well-define Problem </vt:lpstr>
      <vt:lpstr>Ruang Pencarian</vt:lpstr>
      <vt:lpstr>Breadth-First Search (BFS)</vt:lpstr>
      <vt:lpstr>Performansi BFS</vt:lpstr>
      <vt:lpstr>Kompleksitas BFS</vt:lpstr>
      <vt:lpstr>Uniform Cost Search (UCS)</vt:lpstr>
      <vt:lpstr>Slide 13</vt:lpstr>
      <vt:lpstr>Performansi UCS</vt:lpstr>
      <vt:lpstr>Depth-First Search (DFS)</vt:lpstr>
      <vt:lpstr>Performansi DFS</vt:lpstr>
      <vt:lpstr>Slide 17</vt:lpstr>
      <vt:lpstr>Performansi DLS</vt:lpstr>
      <vt:lpstr>Iterative-Deepening Search (IDS)</vt:lpstr>
      <vt:lpstr>Slide 20</vt:lpstr>
      <vt:lpstr>Performansi IDS</vt:lpstr>
      <vt:lpstr>Bi-directional Search (BDS)</vt:lpstr>
      <vt:lpstr>Slide 23</vt:lpstr>
      <vt:lpstr>Kompleksitas Waktu dan Memory</vt:lpstr>
      <vt:lpstr>Masalah BDS</vt:lpstr>
      <vt:lpstr>Pembalikan Operator</vt:lpstr>
      <vt:lpstr>Performansi BDS</vt:lpstr>
      <vt:lpstr>Perbandingan metode pencarian [RUS95]</vt:lpstr>
      <vt:lpstr>Breadth-First Search (BFS)</vt:lpstr>
      <vt:lpstr>Depth-First Search (DFS) - Worst-Case</vt:lpstr>
      <vt:lpstr>Depth-First Search (DFS) - Best-Case</vt:lpstr>
      <vt:lpstr>Depth Limited Search (DLS): L = 2</vt:lpstr>
      <vt:lpstr>Iterative Deepening Search (IDS): L = 1</vt:lpstr>
      <vt:lpstr>Iterative Deepening Search (IDS): L = 2</vt:lpstr>
      <vt:lpstr>Iterative Deepening Search (IDS): L = 3</vt:lpstr>
      <vt:lpstr>Iterative Deepening Search (IDS): L = 4</vt:lpstr>
      <vt:lpstr>Bi-directional Search (BDS)</vt:lpstr>
      <vt:lpstr>Perbandingan metode pencarian [RUS95]</vt:lpstr>
      <vt:lpstr>Slide 39</vt:lpstr>
      <vt:lpstr>Branching Factor</vt:lpstr>
      <vt:lpstr>5 Puzzle Problem</vt:lpstr>
      <vt:lpstr>5 Puzzle Problem Branching Factor [1]</vt:lpstr>
      <vt:lpstr>5 Puzzle Problem Branching Factor [2]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Tjokorda Agung Budi Wirayuda</cp:lastModifiedBy>
  <cp:revision>129</cp:revision>
  <dcterms:created xsi:type="dcterms:W3CDTF">2012-11-14T18:53:32Z</dcterms:created>
  <dcterms:modified xsi:type="dcterms:W3CDTF">2015-01-25T20:11:11Z</dcterms:modified>
</cp:coreProperties>
</file>