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notesMasterIdLst>
    <p:notesMasterId r:id="rId17"/>
  </p:notesMasterIdLst>
  <p:sldIdLst>
    <p:sldId id="256" r:id="rId2"/>
    <p:sldId id="257" r:id="rId3"/>
    <p:sldId id="258" r:id="rId4"/>
    <p:sldId id="263" r:id="rId5"/>
    <p:sldId id="264" r:id="rId6"/>
    <p:sldId id="260" r:id="rId7"/>
    <p:sldId id="261" r:id="rId8"/>
    <p:sldId id="262" r:id="rId9"/>
    <p:sldId id="270" r:id="rId10"/>
    <p:sldId id="269" r:id="rId11"/>
    <p:sldId id="268" r:id="rId12"/>
    <p:sldId id="265" r:id="rId13"/>
    <p:sldId id="266" r:id="rId14"/>
    <p:sldId id="267"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7792" autoAdjust="0"/>
  </p:normalViewPr>
  <p:slideViewPr>
    <p:cSldViewPr snapToGrid="0">
      <p:cViewPr varScale="1">
        <p:scale>
          <a:sx n="64" d="100"/>
          <a:sy n="64" d="100"/>
        </p:scale>
        <p:origin x="-98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8BA21-9070-4AED-8912-01F00EDFCFC4}" type="datetimeFigureOut">
              <a:rPr lang="en-US" smtClean="0"/>
              <a:pPr/>
              <a:t>11/20/2014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74F48-1E82-47BB-851F-73DAF56CD097}" type="slidenum">
              <a:rPr lang="en-US" smtClean="0"/>
              <a:pPr/>
              <a:t>‹#›</a:t>
            </a:fld>
            <a:endParaRPr lang="en-US" dirty="0"/>
          </a:p>
        </p:txBody>
      </p:sp>
    </p:spTree>
    <p:extLst>
      <p:ext uri="{BB962C8B-B14F-4D97-AF65-F5344CB8AC3E}">
        <p14:creationId xmlns:p14="http://schemas.microsoft.com/office/powerpoint/2010/main" xmlns="" val="281271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Electronic</a:t>
            </a:r>
            <a:r>
              <a:rPr lang="en-US" baseline="0" dirty="0" smtClean="0"/>
              <a:t> Commerce (E-Commerce) </a:t>
            </a:r>
            <a:r>
              <a:rPr lang="en-US" baseline="0" dirty="0" err="1" smtClean="0"/>
              <a:t>d</a:t>
            </a:r>
            <a:r>
              <a:rPr lang="en-US" dirty="0" err="1" smtClean="0"/>
              <a:t>ari</a:t>
            </a:r>
            <a:r>
              <a:rPr lang="en-US" dirty="0" smtClean="0"/>
              <a:t> </a:t>
            </a:r>
            <a:r>
              <a:rPr lang="en-US" dirty="0" err="1" smtClean="0"/>
              <a:t>ketiga</a:t>
            </a:r>
            <a:r>
              <a:rPr lang="en-US" dirty="0" smtClean="0"/>
              <a:t> </a:t>
            </a:r>
            <a:r>
              <a:rPr lang="en-US" dirty="0" err="1" smtClean="0"/>
              <a:t>pengertian</a:t>
            </a:r>
            <a:r>
              <a:rPr lang="en-US" dirty="0" smtClean="0"/>
              <a:t> </a:t>
            </a:r>
            <a:r>
              <a:rPr lang="en-US" dirty="0" err="1" smtClean="0"/>
              <a:t>tersebut</a:t>
            </a:r>
            <a:r>
              <a:rPr lang="en-US" dirty="0" smtClean="0"/>
              <a:t> </a:t>
            </a:r>
            <a:r>
              <a:rPr lang="en-US" dirty="0" err="1" smtClean="0"/>
              <a:t>dapat</a:t>
            </a:r>
            <a:r>
              <a:rPr lang="en-US" dirty="0" smtClean="0"/>
              <a:t> </a:t>
            </a:r>
            <a:r>
              <a:rPr lang="en-US" dirty="0" err="1" smtClean="0"/>
              <a:t>dikatakan</a:t>
            </a:r>
            <a:r>
              <a:rPr lang="en-US" dirty="0" smtClean="0"/>
              <a:t> </a:t>
            </a:r>
            <a:r>
              <a:rPr lang="en-US" dirty="0" err="1" smtClean="0"/>
              <a:t>bahwa</a:t>
            </a:r>
            <a:r>
              <a:rPr lang="en-US" baseline="0" dirty="0" smtClean="0"/>
              <a:t> e-commerce </a:t>
            </a:r>
            <a:r>
              <a:rPr lang="en-US" baseline="0" dirty="0" err="1" smtClean="0"/>
              <a:t>yaitu</a:t>
            </a:r>
            <a:r>
              <a:rPr lang="en-US" baseline="0" dirty="0" smtClean="0"/>
              <a:t> </a:t>
            </a:r>
            <a:r>
              <a:rPr lang="en-US" baseline="0" dirty="0" err="1" smtClean="0"/>
              <a:t>kegiatan</a:t>
            </a:r>
            <a:r>
              <a:rPr lang="en-US" baseline="0" dirty="0" smtClean="0"/>
              <a:t> </a:t>
            </a:r>
            <a:r>
              <a:rPr lang="en-US" baseline="0" dirty="0" err="1" smtClean="0"/>
              <a:t>bisnis</a:t>
            </a:r>
            <a:r>
              <a:rPr lang="en-US" baseline="0" dirty="0" smtClean="0"/>
              <a:t> (</a:t>
            </a:r>
            <a:r>
              <a:rPr lang="en-US" baseline="0" dirty="0" err="1" smtClean="0"/>
              <a:t>pembelian</a:t>
            </a:r>
            <a:r>
              <a:rPr lang="en-US" baseline="0" dirty="0" smtClean="0"/>
              <a:t>, </a:t>
            </a:r>
            <a:r>
              <a:rPr lang="en-US" baseline="0" dirty="0" err="1" smtClean="0"/>
              <a:t>penjualan</a:t>
            </a:r>
            <a:r>
              <a:rPr lang="en-US" baseline="0" dirty="0" smtClean="0"/>
              <a:t>, </a:t>
            </a:r>
            <a:r>
              <a:rPr lang="en-US" baseline="0" dirty="0" err="1" smtClean="0"/>
              <a:t>periklanan</a:t>
            </a:r>
            <a:r>
              <a:rPr lang="en-US" baseline="0" dirty="0" smtClean="0"/>
              <a:t>) </a:t>
            </a:r>
            <a:r>
              <a:rPr lang="en-US" baseline="0" dirty="0" err="1" smtClean="0"/>
              <a:t>dengan</a:t>
            </a:r>
            <a:r>
              <a:rPr lang="en-US" baseline="0" dirty="0" smtClean="0"/>
              <a:t> </a:t>
            </a:r>
            <a:r>
              <a:rPr lang="en-US" baseline="0" dirty="0" err="1" smtClean="0"/>
              <a:t>menggunakan</a:t>
            </a:r>
            <a:r>
              <a:rPr lang="en-US" baseline="0" dirty="0" smtClean="0"/>
              <a:t> </a:t>
            </a:r>
            <a:r>
              <a:rPr lang="en-US" baseline="0" dirty="0" err="1" smtClean="0"/>
              <a:t>jaringan</a:t>
            </a:r>
            <a:r>
              <a:rPr lang="en-US" baseline="0" dirty="0" smtClean="0"/>
              <a:t> computer </a:t>
            </a:r>
            <a:r>
              <a:rPr lang="en-US" baseline="0" dirty="0" err="1" smtClean="0"/>
              <a:t>yaitu</a:t>
            </a:r>
            <a:r>
              <a:rPr lang="en-US" baseline="0" dirty="0" smtClean="0"/>
              <a:t> internet (WWW) </a:t>
            </a:r>
            <a:r>
              <a:rPr lang="en-US" baseline="0" dirty="0" err="1" smtClean="0"/>
              <a:t>dan</a:t>
            </a:r>
            <a:r>
              <a:rPr lang="en-US" baseline="0" dirty="0" smtClean="0"/>
              <a:t> media </a:t>
            </a:r>
            <a:r>
              <a:rPr lang="en-US" baseline="0" dirty="0" err="1" smtClean="0"/>
              <a:t>elektronik</a:t>
            </a:r>
            <a:r>
              <a:rPr lang="en-US" baseline="0" dirty="0" smtClean="0"/>
              <a:t> </a:t>
            </a:r>
            <a:r>
              <a:rPr lang="en-US" baseline="0" dirty="0" err="1" smtClean="0"/>
              <a:t>seperti</a:t>
            </a:r>
            <a:r>
              <a:rPr lang="en-US" baseline="0" dirty="0" smtClean="0"/>
              <a:t> gadget </a:t>
            </a:r>
            <a:r>
              <a:rPr lang="en-US" baseline="0" dirty="0" err="1" smtClean="0"/>
              <a:t>dalam</a:t>
            </a:r>
            <a:r>
              <a:rPr lang="en-US" baseline="0" dirty="0" smtClean="0"/>
              <a:t> </a:t>
            </a:r>
            <a:r>
              <a:rPr lang="en-US" baseline="0" dirty="0" err="1" smtClean="0"/>
              <a:t>bertransaksi</a:t>
            </a:r>
            <a:r>
              <a:rPr lang="en-US" baseline="0" dirty="0" smtClean="0"/>
              <a:t>. Di Indonesia, </a:t>
            </a:r>
            <a:r>
              <a:rPr lang="en-US" baseline="0" dirty="0" err="1" smtClean="0"/>
              <a:t>sistem</a:t>
            </a:r>
            <a:r>
              <a:rPr lang="en-US" baseline="0" dirty="0" smtClean="0"/>
              <a:t> e-commerce </a:t>
            </a:r>
            <a:r>
              <a:rPr lang="en-US" baseline="0" dirty="0" err="1" smtClean="0"/>
              <a:t>sendiri</a:t>
            </a:r>
            <a:r>
              <a:rPr lang="en-US" baseline="0" dirty="0" smtClean="0"/>
              <a:t> </a:t>
            </a:r>
            <a:r>
              <a:rPr lang="en-US" baseline="0" dirty="0" err="1" smtClean="0"/>
              <a:t>sudah</a:t>
            </a:r>
            <a:r>
              <a:rPr lang="en-US" baseline="0" dirty="0" smtClean="0"/>
              <a:t> </a:t>
            </a:r>
            <a:r>
              <a:rPr lang="en-US" baseline="0" dirty="0" err="1" smtClean="0"/>
              <a:t>mulai</a:t>
            </a:r>
            <a:r>
              <a:rPr lang="en-US" baseline="0" dirty="0" smtClean="0"/>
              <a:t> </a:t>
            </a:r>
            <a:r>
              <a:rPr lang="en-US" baseline="0" dirty="0" err="1" smtClean="0"/>
              <a:t>dikenal</a:t>
            </a:r>
            <a:r>
              <a:rPr lang="en-US" baseline="0" dirty="0" smtClean="0"/>
              <a:t> </a:t>
            </a:r>
            <a:r>
              <a:rPr lang="en-US" baseline="0" dirty="0" err="1" smtClean="0"/>
              <a:t>dimasyarakat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2</a:t>
            </a:fld>
            <a:endParaRPr lang="en-US" dirty="0"/>
          </a:p>
        </p:txBody>
      </p:sp>
    </p:spTree>
    <p:extLst>
      <p:ext uri="{BB962C8B-B14F-4D97-AF65-F5344CB8AC3E}">
        <p14:creationId xmlns:p14="http://schemas.microsoft.com/office/powerpoint/2010/main" xmlns="" val="293190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Pada EC</a:t>
            </a:r>
            <a:r>
              <a:rPr lang="id-ID" baseline="0" dirty="0" smtClean="0"/>
              <a:t> terdapat beberapa istilah-istitlah, yaitu. Pertama, commerce service provider, adalah penyedia layanan e-commerce yang biasanya menyediakan fasillitas pendukung mulai dari konsultan, merancang halaman web	sampai detil program yang akan dipasang oleh pelanggan dan bisa juga menyewakan ruang e-commerce saja. Kedua, eltronik cash, adalah pembayaran dengan menginputkan nomor unik dari penyedia e-commerce yang merepresentasikan sejumlah nilai tukar. Ketiga, elektonik check, adalah pembayaran berbentuk cek, yang nilai dan nomor ceknya diketik oleh customer dan tanda tangannya ditulis dengan sandi rahasia kemudian dikirim secara elektronik kepada penjual. Keempat, eletronik wallet, adalah pembayaran dengan menggunakan kartu kredit, yang sebelumnya nomornya disimpan pada harddisk pelanggan dalam bentuk encrypt. Kelima, phonecash, adalah jenis transaksi dengan memberikan perintah melalui phone banking. Keenam, telephone billing system, yaitu transaksi yang mana mengijinkan customer untuk memebeli barang dengan pembayaran akan disertakan ke rekening telepon. Ketujuh, microtransaction, yaitu nomor rekening khusus pebisnis yang dapat pemberlakukan transfer sejumlah nilai uang dari transaksi yang menggunakan credit card secara online.</a:t>
            </a:r>
            <a:endParaRPr lang="id-ID"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11</a:t>
            </a:fld>
            <a:endParaRPr lang="en-US" dirty="0"/>
          </a:p>
        </p:txBody>
      </p:sp>
    </p:spTree>
    <p:extLst>
      <p:ext uri="{BB962C8B-B14F-4D97-AF65-F5344CB8AC3E}">
        <p14:creationId xmlns:p14="http://schemas.microsoft.com/office/powerpoint/2010/main" xmlns="" val="774019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E-commerce </a:t>
            </a:r>
            <a:r>
              <a:rPr lang="en-US" dirty="0" err="1" smtClean="0"/>
              <a:t>memiliki</a:t>
            </a:r>
            <a:r>
              <a:rPr lang="en-US" dirty="0" smtClean="0"/>
              <a:t> </a:t>
            </a:r>
            <a:r>
              <a:rPr lang="en-US" dirty="0" err="1" smtClean="0"/>
              <a:t>banyak</a:t>
            </a:r>
            <a:r>
              <a:rPr lang="en-US" dirty="0" smtClean="0"/>
              <a:t> </a:t>
            </a:r>
            <a:r>
              <a:rPr lang="en-US" dirty="0" err="1" smtClean="0"/>
              <a:t>sekali</a:t>
            </a:r>
            <a:r>
              <a:rPr lang="en-US" dirty="0" smtClean="0"/>
              <a:t> </a:t>
            </a:r>
            <a:r>
              <a:rPr lang="en-US" dirty="0" err="1" smtClean="0"/>
              <a:t>perusahaan-perusahaan</a:t>
            </a:r>
            <a:r>
              <a:rPr lang="en-US" baseline="0" dirty="0" smtClean="0"/>
              <a:t> </a:t>
            </a:r>
            <a:r>
              <a:rPr lang="en-US" baseline="0" dirty="0" err="1" smtClean="0"/>
              <a:t>bisnis</a:t>
            </a:r>
            <a:r>
              <a:rPr lang="en-US" baseline="0" dirty="0" smtClean="0"/>
              <a:t>. Ada </a:t>
            </a:r>
            <a:r>
              <a:rPr lang="en-US" baseline="0" dirty="0" err="1" smtClean="0"/>
              <a:t>beberapa</a:t>
            </a:r>
            <a:r>
              <a:rPr lang="en-US" baseline="0" dirty="0" smtClean="0"/>
              <a:t> </a:t>
            </a:r>
            <a:r>
              <a:rPr lang="en-US" baseline="0" dirty="0" err="1" smtClean="0"/>
              <a:t>perusaahaan</a:t>
            </a:r>
            <a:r>
              <a:rPr lang="en-US" baseline="0" dirty="0" smtClean="0"/>
              <a:t> yang </a:t>
            </a:r>
            <a:r>
              <a:rPr lang="en-US" baseline="0" dirty="0" err="1" smtClean="0"/>
              <a:t>sukses</a:t>
            </a:r>
            <a:r>
              <a:rPr lang="en-US" baseline="0" dirty="0" smtClean="0"/>
              <a:t> </a:t>
            </a:r>
            <a:r>
              <a:rPr lang="en-US" baseline="0" dirty="0" err="1" smtClean="0"/>
              <a:t>menggunakan</a:t>
            </a:r>
            <a:r>
              <a:rPr lang="en-US" baseline="0" dirty="0" smtClean="0"/>
              <a:t> E-commerce, </a:t>
            </a:r>
            <a:r>
              <a:rPr lang="en-US" baseline="0" dirty="0" err="1" smtClean="0"/>
              <a:t>contoh</a:t>
            </a:r>
            <a:r>
              <a:rPr lang="en-US" baseline="0" dirty="0" smtClean="0"/>
              <a:t> </a:t>
            </a:r>
            <a:r>
              <a:rPr lang="en-US" baseline="0" dirty="0" err="1" smtClean="0"/>
              <a:t>dengan</a:t>
            </a:r>
            <a:r>
              <a:rPr lang="en-US" baseline="0" dirty="0" smtClean="0"/>
              <a:t> </a:t>
            </a:r>
            <a:r>
              <a:rPr lang="en-US" baseline="0" dirty="0" err="1" smtClean="0"/>
              <a:t>klasfikasi</a:t>
            </a:r>
            <a:r>
              <a:rPr lang="en-US" baseline="0" dirty="0" smtClean="0"/>
              <a:t> virtual EC (</a:t>
            </a:r>
            <a:r>
              <a:rPr lang="en-US" baseline="0" dirty="0" err="1" smtClean="0"/>
              <a:t>semua</a:t>
            </a:r>
            <a:r>
              <a:rPr lang="en-US" baseline="0" dirty="0" smtClean="0"/>
              <a:t> </a:t>
            </a:r>
            <a:r>
              <a:rPr lang="en-US" baseline="0" dirty="0" err="1" smtClean="0"/>
              <a:t>aktifitas</a:t>
            </a:r>
            <a:r>
              <a:rPr lang="en-US" baseline="0" dirty="0" smtClean="0"/>
              <a:t> </a:t>
            </a:r>
            <a:r>
              <a:rPr lang="en-US" baseline="0" dirty="0" err="1" smtClean="0"/>
              <a:t>dilakukan</a:t>
            </a:r>
            <a:r>
              <a:rPr lang="en-US" baseline="0" dirty="0" smtClean="0"/>
              <a:t> online) </a:t>
            </a:r>
            <a:r>
              <a:rPr lang="en-US" baseline="0" dirty="0" err="1" smtClean="0"/>
              <a:t>adalah</a:t>
            </a:r>
            <a:r>
              <a:rPr lang="en-US" baseline="0" dirty="0" smtClean="0"/>
              <a:t> </a:t>
            </a:r>
            <a:r>
              <a:rPr lang="en-US" baseline="0" dirty="0" err="1" smtClean="0"/>
              <a:t>eBay,VeriSign,AOL,Checkpoint</a:t>
            </a:r>
            <a:r>
              <a:rPr lang="en-US" baseline="0" dirty="0" smtClean="0"/>
              <a:t> </a:t>
            </a:r>
            <a:r>
              <a:rPr lang="en-US" baseline="0" dirty="0" err="1" smtClean="0"/>
              <a:t>dan</a:t>
            </a:r>
            <a:r>
              <a:rPr lang="en-US" baseline="0" dirty="0" smtClean="0"/>
              <a:t> </a:t>
            </a:r>
            <a:r>
              <a:rPr lang="en-US" baseline="0" dirty="0" err="1" smtClean="0"/>
              <a:t>masih</a:t>
            </a:r>
            <a:r>
              <a:rPr lang="en-US" baseline="0" dirty="0" smtClean="0"/>
              <a:t> </a:t>
            </a:r>
            <a:r>
              <a:rPr lang="en-US" baseline="0" dirty="0" err="1" smtClean="0"/>
              <a:t>banyak</a:t>
            </a:r>
            <a:r>
              <a:rPr lang="en-US" baseline="0" dirty="0" smtClean="0"/>
              <a:t> </a:t>
            </a:r>
            <a:r>
              <a:rPr lang="en-US" baseline="0" dirty="0" err="1" smtClean="0"/>
              <a:t>lagi</a:t>
            </a:r>
            <a:r>
              <a:rPr lang="en-US" baseline="0" dirty="0" smtClean="0"/>
              <a:t>, </a:t>
            </a:r>
            <a:r>
              <a:rPr lang="en-US" baseline="0" dirty="0" err="1" smtClean="0"/>
              <a:t>dengan</a:t>
            </a:r>
            <a:r>
              <a:rPr lang="en-US" baseline="0" dirty="0" smtClean="0"/>
              <a:t> eBay </a:t>
            </a:r>
            <a:r>
              <a:rPr lang="en-US" baseline="0" dirty="0" err="1" smtClean="0"/>
              <a:t>sebagai</a:t>
            </a:r>
            <a:r>
              <a:rPr lang="en-US" baseline="0" dirty="0" smtClean="0"/>
              <a:t> </a:t>
            </a:r>
            <a:r>
              <a:rPr lang="en-US" baseline="0" dirty="0" err="1" smtClean="0"/>
              <a:t>salah</a:t>
            </a:r>
            <a:r>
              <a:rPr lang="en-US" baseline="0" dirty="0" smtClean="0"/>
              <a:t> </a:t>
            </a:r>
            <a:r>
              <a:rPr lang="en-US" baseline="0" dirty="0" err="1" smtClean="0"/>
              <a:t>satu</a:t>
            </a:r>
            <a:r>
              <a:rPr lang="en-US" baseline="0" dirty="0" smtClean="0"/>
              <a:t> web EC paling </a:t>
            </a:r>
            <a:r>
              <a:rPr lang="en-US" baseline="0" dirty="0" err="1" smtClean="0"/>
              <a:t>terkenal</a:t>
            </a:r>
            <a:r>
              <a:rPr lang="en-US" baseline="0" dirty="0" smtClean="0"/>
              <a:t> yang </a:t>
            </a:r>
            <a:r>
              <a:rPr lang="en-US" baseline="0" dirty="0" err="1" smtClean="0"/>
              <a:t>semua</a:t>
            </a:r>
            <a:r>
              <a:rPr lang="en-US" baseline="0" dirty="0" smtClean="0"/>
              <a:t> </a:t>
            </a:r>
            <a:r>
              <a:rPr lang="en-US" baseline="0" dirty="0" err="1" smtClean="0"/>
              <a:t>transaksinya</a:t>
            </a:r>
            <a:r>
              <a:rPr lang="en-US" baseline="0" dirty="0" smtClean="0"/>
              <a:t> </a:t>
            </a:r>
            <a:r>
              <a:rPr lang="en-US" baseline="0" dirty="0" err="1" smtClean="0"/>
              <a:t>dilakukan</a:t>
            </a:r>
            <a:r>
              <a:rPr lang="en-US" baseline="0" dirty="0" smtClean="0"/>
              <a:t> </a:t>
            </a:r>
            <a:r>
              <a:rPr lang="en-US" baseline="0" dirty="0" err="1" smtClean="0"/>
              <a:t>secara</a:t>
            </a:r>
            <a:r>
              <a:rPr lang="en-US" baseline="0" dirty="0" smtClean="0"/>
              <a:t> online. </a:t>
            </a:r>
            <a:r>
              <a:rPr lang="en-US" baseline="0" dirty="0" err="1" smtClean="0"/>
              <a:t>Dengan</a:t>
            </a:r>
            <a:r>
              <a:rPr lang="en-US" baseline="0" dirty="0" smtClean="0"/>
              <a:t> </a:t>
            </a:r>
            <a:r>
              <a:rPr lang="en-US" baseline="0" dirty="0" err="1" smtClean="0"/>
              <a:t>klasfisikasi</a:t>
            </a:r>
            <a:r>
              <a:rPr lang="en-US" baseline="0" dirty="0" smtClean="0"/>
              <a:t> click &amp; mortar (</a:t>
            </a:r>
            <a:r>
              <a:rPr lang="en-US" baseline="0" dirty="0" err="1" smtClean="0"/>
              <a:t>melakukan</a:t>
            </a:r>
            <a:r>
              <a:rPr lang="en-US" baseline="0" dirty="0" smtClean="0"/>
              <a:t> </a:t>
            </a:r>
            <a:r>
              <a:rPr lang="en-US" baseline="0" dirty="0" err="1" smtClean="0"/>
              <a:t>aktifitas</a:t>
            </a:r>
            <a:r>
              <a:rPr lang="en-US" baseline="0" dirty="0" smtClean="0"/>
              <a:t> EC </a:t>
            </a:r>
            <a:r>
              <a:rPr lang="en-US" baseline="0" dirty="0" err="1" smtClean="0"/>
              <a:t>tetapi</a:t>
            </a:r>
            <a:r>
              <a:rPr lang="en-US" baseline="0" dirty="0" smtClean="0"/>
              <a:t> </a:t>
            </a:r>
            <a:r>
              <a:rPr lang="en-US" baseline="0" dirty="0" err="1" smtClean="0"/>
              <a:t>melakukan</a:t>
            </a:r>
            <a:r>
              <a:rPr lang="en-US" baseline="0" dirty="0" smtClean="0"/>
              <a:t> </a:t>
            </a:r>
            <a:r>
              <a:rPr lang="en-US" baseline="0" dirty="0" err="1" smtClean="0"/>
              <a:t>kegiatan</a:t>
            </a:r>
            <a:r>
              <a:rPr lang="en-US" baseline="0" dirty="0" smtClean="0"/>
              <a:t> </a:t>
            </a:r>
            <a:r>
              <a:rPr lang="en-US" baseline="0" dirty="0" err="1" smtClean="0"/>
              <a:t>bisnis</a:t>
            </a:r>
            <a:r>
              <a:rPr lang="en-US" baseline="0" dirty="0" smtClean="0"/>
              <a:t> </a:t>
            </a:r>
            <a:r>
              <a:rPr lang="en-US" baseline="0" dirty="0" err="1" smtClean="0"/>
              <a:t>juga</a:t>
            </a:r>
            <a:r>
              <a:rPr lang="en-US" baseline="0" dirty="0" smtClean="0"/>
              <a:t> di </a:t>
            </a:r>
            <a:r>
              <a:rPr lang="en-US" baseline="0" dirty="0" err="1" smtClean="0"/>
              <a:t>dunia</a:t>
            </a:r>
            <a:r>
              <a:rPr lang="en-US" baseline="0" dirty="0" smtClean="0"/>
              <a:t> </a:t>
            </a:r>
            <a:r>
              <a:rPr lang="en-US" baseline="0" dirty="0" err="1" smtClean="0"/>
              <a:t>nyata</a:t>
            </a:r>
            <a:r>
              <a:rPr lang="en-US" baseline="0" dirty="0" smtClean="0"/>
              <a:t>/</a:t>
            </a:r>
            <a:r>
              <a:rPr lang="en-US" baseline="0" dirty="0" err="1" smtClean="0"/>
              <a:t>fisik</a:t>
            </a:r>
            <a:r>
              <a:rPr lang="en-US" baseline="0" dirty="0" smtClean="0"/>
              <a:t>) </a:t>
            </a:r>
            <a:r>
              <a:rPr lang="en-US" baseline="0" dirty="0" err="1" smtClean="0"/>
              <a:t>adalah</a:t>
            </a:r>
            <a:r>
              <a:rPr lang="en-US" baseline="0" dirty="0" smtClean="0"/>
              <a:t> Cisco, IBM, Intel </a:t>
            </a:r>
            <a:r>
              <a:rPr lang="en-US" baseline="0" dirty="0" err="1" smtClean="0"/>
              <a:t>dan</a:t>
            </a:r>
            <a:r>
              <a:rPr lang="en-US" baseline="0" dirty="0" smtClean="0"/>
              <a:t> lain-lain. </a:t>
            </a:r>
            <a:r>
              <a:rPr lang="en-US" baseline="0" dirty="0" err="1" smtClean="0"/>
              <a:t>Pada</a:t>
            </a:r>
            <a:r>
              <a:rPr lang="en-US" baseline="0" dirty="0" smtClean="0"/>
              <a:t> EC </a:t>
            </a:r>
            <a:r>
              <a:rPr lang="en-US" baseline="0" dirty="0" err="1" smtClean="0"/>
              <a:t>juga</a:t>
            </a:r>
            <a:r>
              <a:rPr lang="en-US" baseline="0" dirty="0" smtClean="0"/>
              <a:t> </a:t>
            </a:r>
            <a:r>
              <a:rPr lang="en-US" baseline="0" dirty="0" err="1" smtClean="0"/>
              <a:t>terdapat</a:t>
            </a:r>
            <a:r>
              <a:rPr lang="en-US" baseline="0" dirty="0" smtClean="0"/>
              <a:t> </a:t>
            </a:r>
            <a:r>
              <a:rPr lang="en-US" baseline="0" dirty="0" err="1" smtClean="0"/>
              <a:t>beberapa</a:t>
            </a:r>
            <a:r>
              <a:rPr lang="en-US" baseline="0" dirty="0" smtClean="0"/>
              <a:t> </a:t>
            </a:r>
            <a:r>
              <a:rPr lang="en-US" baseline="0" dirty="0" err="1" smtClean="0"/>
              <a:t>kegagalan</a:t>
            </a:r>
            <a:r>
              <a:rPr lang="en-US" baseline="0" dirty="0" smtClean="0"/>
              <a:t>, yang </a:t>
            </a:r>
            <a:r>
              <a:rPr lang="en-US" baseline="0" dirty="0" err="1" smtClean="0"/>
              <a:t>lebih</a:t>
            </a:r>
            <a:r>
              <a:rPr lang="en-US" baseline="0" dirty="0" smtClean="0"/>
              <a:t> </a:t>
            </a:r>
            <a:r>
              <a:rPr lang="en-US" baseline="0" dirty="0" err="1" smtClean="0"/>
              <a:t>tepatnya</a:t>
            </a:r>
            <a:r>
              <a:rPr lang="en-US" baseline="0" dirty="0" smtClean="0"/>
              <a:t> </a:t>
            </a:r>
            <a:r>
              <a:rPr lang="en-US" baseline="0" dirty="0" err="1" smtClean="0"/>
              <a:t>yaitu</a:t>
            </a:r>
            <a:r>
              <a:rPr lang="en-US" baseline="0" dirty="0" smtClean="0"/>
              <a:t> </a:t>
            </a:r>
            <a:r>
              <a:rPr lang="en-US" baseline="0" dirty="0" err="1" smtClean="0"/>
              <a:t>kemerosotan</a:t>
            </a:r>
            <a:r>
              <a:rPr lang="en-US" baseline="0" dirty="0" smtClean="0"/>
              <a:t>, </a:t>
            </a:r>
            <a:r>
              <a:rPr lang="en-US" baseline="0" dirty="0" err="1" smtClean="0"/>
              <a:t>contohnya</a:t>
            </a:r>
            <a:r>
              <a:rPr lang="en-US" baseline="0" dirty="0" smtClean="0"/>
              <a:t> </a:t>
            </a:r>
            <a:r>
              <a:rPr lang="en-US" baseline="0" dirty="0" err="1" smtClean="0"/>
              <a:t>yaitu</a:t>
            </a:r>
            <a:r>
              <a:rPr lang="en-US" baseline="0" dirty="0" smtClean="0"/>
              <a:t> </a:t>
            </a:r>
            <a:r>
              <a:rPr lang="en-US" baseline="0" dirty="0" err="1" smtClean="0"/>
              <a:t>pada</a:t>
            </a:r>
            <a:r>
              <a:rPr lang="en-US" baseline="0" dirty="0" smtClean="0"/>
              <a:t> </a:t>
            </a:r>
            <a:r>
              <a:rPr lang="en-US" baseline="0" dirty="0" err="1" smtClean="0"/>
              <a:t>tahun</a:t>
            </a:r>
            <a:r>
              <a:rPr lang="en-US" baseline="0" dirty="0" smtClean="0"/>
              <a:t> 1999 </a:t>
            </a:r>
            <a:r>
              <a:rPr lang="en-US" baseline="0" dirty="0" err="1" smtClean="0"/>
              <a:t>tumbangnya</a:t>
            </a:r>
            <a:r>
              <a:rPr lang="en-US" baseline="0" dirty="0" smtClean="0"/>
              <a:t> </a:t>
            </a:r>
            <a:r>
              <a:rPr lang="en-US" baseline="0" dirty="0" err="1" smtClean="0"/>
              <a:t>perusahaan</a:t>
            </a:r>
            <a:r>
              <a:rPr lang="en-US" baseline="0" dirty="0" smtClean="0"/>
              <a:t> dot-com. Dan </a:t>
            </a:r>
            <a:r>
              <a:rPr lang="en-US" baseline="0" dirty="0" err="1" smtClean="0"/>
              <a:t>meningkat</a:t>
            </a:r>
            <a:r>
              <a:rPr lang="en-US" baseline="0" dirty="0" smtClean="0"/>
              <a:t> </a:t>
            </a:r>
            <a:r>
              <a:rPr lang="en-US" baseline="0" dirty="0" err="1" smtClean="0"/>
              <a:t>kembali</a:t>
            </a:r>
            <a:r>
              <a:rPr lang="en-US" baseline="0" dirty="0" smtClean="0"/>
              <a:t> </a:t>
            </a:r>
            <a:r>
              <a:rPr lang="en-US" baseline="0" dirty="0" err="1" smtClean="0"/>
              <a:t>dengan</a:t>
            </a:r>
            <a:r>
              <a:rPr lang="en-US" baseline="0" dirty="0" smtClean="0"/>
              <a:t> </a:t>
            </a:r>
            <a:r>
              <a:rPr lang="en-US" baseline="0" dirty="0" err="1" smtClean="0"/>
              <a:t>adanya</a:t>
            </a:r>
            <a:r>
              <a:rPr lang="en-US" baseline="0" dirty="0" smtClean="0"/>
              <a:t> Amazon.com.</a:t>
            </a:r>
            <a:endParaRPr lang="id-ID"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12</a:t>
            </a:fld>
            <a:endParaRPr lang="en-US" dirty="0"/>
          </a:p>
        </p:txBody>
      </p:sp>
    </p:spTree>
    <p:extLst>
      <p:ext uri="{BB962C8B-B14F-4D97-AF65-F5344CB8AC3E}">
        <p14:creationId xmlns:p14="http://schemas.microsoft.com/office/powerpoint/2010/main" xmlns="" val="3412428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 Indonesia</a:t>
            </a:r>
            <a:r>
              <a:rPr lang="en-US" baseline="0" dirty="0" smtClean="0"/>
              <a:t> EC </a:t>
            </a:r>
            <a:r>
              <a:rPr lang="en-US" baseline="0" dirty="0" err="1" smtClean="0"/>
              <a:t>sudah</a:t>
            </a:r>
            <a:r>
              <a:rPr lang="en-US" baseline="0" dirty="0" smtClean="0"/>
              <a:t> </a:t>
            </a:r>
            <a:r>
              <a:rPr lang="en-US" baseline="0" dirty="0" err="1" smtClean="0"/>
              <a:t>dikenal</a:t>
            </a:r>
            <a:r>
              <a:rPr lang="en-US" baseline="0" dirty="0" smtClean="0"/>
              <a:t> </a:t>
            </a:r>
            <a:r>
              <a:rPr lang="en-US" baseline="0" dirty="0" err="1" smtClean="0"/>
              <a:t>oleh</a:t>
            </a:r>
            <a:r>
              <a:rPr lang="en-US" baseline="0" dirty="0" smtClean="0"/>
              <a:t> rata-rata </a:t>
            </a:r>
            <a:r>
              <a:rPr lang="en-US" baseline="0" dirty="0" err="1" smtClean="0"/>
              <a:t>masyarakat</a:t>
            </a:r>
            <a:r>
              <a:rPr lang="en-US" baseline="0" dirty="0" smtClean="0"/>
              <a:t> Indonesia. Di Indonesia EC </a:t>
            </a:r>
            <a:r>
              <a:rPr lang="en-US" baseline="0" dirty="0" err="1" smtClean="0"/>
              <a:t>menurut</a:t>
            </a:r>
            <a:r>
              <a:rPr lang="en-US" baseline="0" dirty="0" smtClean="0"/>
              <a:t> </a:t>
            </a:r>
            <a:r>
              <a:rPr lang="en-US" baseline="0" dirty="0" err="1" smtClean="0"/>
              <a:t>klasifikasinya</a:t>
            </a:r>
            <a:r>
              <a:rPr lang="en-US" baseline="0" dirty="0" smtClean="0"/>
              <a:t>, </a:t>
            </a:r>
            <a:r>
              <a:rPr lang="en-US" baseline="0" dirty="0" err="1" smtClean="0"/>
              <a:t>pertama</a:t>
            </a:r>
            <a:r>
              <a:rPr lang="en-US" baseline="0" dirty="0" smtClean="0"/>
              <a:t> </a:t>
            </a:r>
            <a:r>
              <a:rPr lang="en-US" baseline="0" dirty="0" err="1" smtClean="0"/>
              <a:t>perusahaan</a:t>
            </a:r>
            <a:r>
              <a:rPr lang="en-US" baseline="0" dirty="0" smtClean="0"/>
              <a:t> Business to business </a:t>
            </a:r>
            <a:r>
              <a:rPr lang="en-US" baseline="0" dirty="0" err="1" smtClean="0"/>
              <a:t>adalah</a:t>
            </a:r>
            <a:r>
              <a:rPr lang="en-US" baseline="0" dirty="0" smtClean="0"/>
              <a:t> </a:t>
            </a:r>
            <a:r>
              <a:rPr lang="en-US" baseline="0" dirty="0" err="1" smtClean="0"/>
              <a:t>garuda</a:t>
            </a:r>
            <a:r>
              <a:rPr lang="en-US" baseline="0" dirty="0" smtClean="0"/>
              <a:t> Indonesia yang </a:t>
            </a:r>
            <a:r>
              <a:rPr lang="en-US" baseline="0" dirty="0" err="1" smtClean="0"/>
              <a:t>merupakan</a:t>
            </a:r>
            <a:r>
              <a:rPr lang="en-US" baseline="0" dirty="0" smtClean="0"/>
              <a:t> </a:t>
            </a:r>
            <a:r>
              <a:rPr lang="en-US" baseline="0" dirty="0" err="1" smtClean="0"/>
              <a:t>salah</a:t>
            </a:r>
            <a:r>
              <a:rPr lang="en-US" baseline="0" dirty="0" smtClean="0"/>
              <a:t> </a:t>
            </a:r>
            <a:r>
              <a:rPr lang="en-US" baseline="0" dirty="0" err="1" smtClean="0"/>
              <a:t>satu</a:t>
            </a:r>
            <a:r>
              <a:rPr lang="en-US" baseline="0" dirty="0" smtClean="0"/>
              <a:t> </a:t>
            </a:r>
            <a:r>
              <a:rPr lang="en-US" baseline="0" dirty="0" err="1" smtClean="0"/>
              <a:t>perusahaan</a:t>
            </a:r>
            <a:r>
              <a:rPr lang="en-US" baseline="0" dirty="0" smtClean="0"/>
              <a:t> </a:t>
            </a:r>
            <a:r>
              <a:rPr lang="en-US" baseline="0" dirty="0" err="1" smtClean="0"/>
              <a:t>penerbangan</a:t>
            </a:r>
            <a:r>
              <a:rPr lang="en-US" baseline="0" dirty="0" smtClean="0"/>
              <a:t> </a:t>
            </a:r>
            <a:r>
              <a:rPr lang="en-US" baseline="0" dirty="0" err="1" smtClean="0"/>
              <a:t>dimana</a:t>
            </a:r>
            <a:r>
              <a:rPr lang="en-US" baseline="0" dirty="0" smtClean="0"/>
              <a:t> </a:t>
            </a:r>
            <a:r>
              <a:rPr lang="en-US" baseline="0" dirty="0" err="1" smtClean="0"/>
              <a:t>konsumen</a:t>
            </a:r>
            <a:r>
              <a:rPr lang="en-US" baseline="0" dirty="0" smtClean="0"/>
              <a:t> </a:t>
            </a:r>
            <a:r>
              <a:rPr lang="en-US" baseline="0" dirty="0" err="1" smtClean="0"/>
              <a:t>dapat</a:t>
            </a:r>
            <a:r>
              <a:rPr lang="en-US" baseline="0" dirty="0" smtClean="0"/>
              <a:t> </a:t>
            </a:r>
            <a:r>
              <a:rPr lang="en-US" baseline="0" dirty="0" err="1" smtClean="0"/>
              <a:t>melakukan</a:t>
            </a:r>
            <a:r>
              <a:rPr lang="en-US" baseline="0" dirty="0" smtClean="0"/>
              <a:t> </a:t>
            </a:r>
            <a:r>
              <a:rPr lang="en-US" baseline="0" dirty="0" err="1" smtClean="0"/>
              <a:t>reservasi</a:t>
            </a:r>
            <a:r>
              <a:rPr lang="en-US" baseline="0" dirty="0" smtClean="0"/>
              <a:t> </a:t>
            </a:r>
            <a:r>
              <a:rPr lang="en-US" baseline="0" dirty="0" err="1" smtClean="0"/>
              <a:t>dan</a:t>
            </a:r>
            <a:r>
              <a:rPr lang="en-US" baseline="0" dirty="0" smtClean="0"/>
              <a:t> </a:t>
            </a:r>
            <a:r>
              <a:rPr lang="en-US" baseline="0" dirty="0" err="1" smtClean="0"/>
              <a:t>melakukan</a:t>
            </a:r>
            <a:r>
              <a:rPr lang="en-US" baseline="0" dirty="0" smtClean="0"/>
              <a:t> </a:t>
            </a:r>
            <a:r>
              <a:rPr lang="en-US" baseline="0" dirty="0" err="1" smtClean="0"/>
              <a:t>pembayaran</a:t>
            </a:r>
            <a:r>
              <a:rPr lang="en-US" baseline="0" dirty="0" smtClean="0"/>
              <a:t> </a:t>
            </a:r>
            <a:r>
              <a:rPr lang="en-US" baseline="0" dirty="0" err="1" smtClean="0"/>
              <a:t>dengan</a:t>
            </a:r>
            <a:r>
              <a:rPr lang="en-US" baseline="0" dirty="0" smtClean="0"/>
              <a:t> transfer </a:t>
            </a:r>
            <a:r>
              <a:rPr lang="en-US" baseline="0" dirty="0" err="1" smtClean="0"/>
              <a:t>atau</a:t>
            </a:r>
            <a:r>
              <a:rPr lang="en-US" baseline="0" dirty="0" smtClean="0"/>
              <a:t> e-banking, yang </a:t>
            </a:r>
            <a:r>
              <a:rPr lang="en-US" baseline="0" dirty="0" err="1" smtClean="0"/>
              <a:t>secara</a:t>
            </a:r>
            <a:r>
              <a:rPr lang="en-US" baseline="0" dirty="0" smtClean="0"/>
              <a:t> </a:t>
            </a:r>
            <a:r>
              <a:rPr lang="en-US" baseline="0" dirty="0" err="1" smtClean="0"/>
              <a:t>otomatis</a:t>
            </a:r>
            <a:r>
              <a:rPr lang="en-US" baseline="0" dirty="0" smtClean="0"/>
              <a:t> </a:t>
            </a:r>
            <a:r>
              <a:rPr lang="en-US" baseline="0" dirty="0" err="1" smtClean="0"/>
              <a:t>juga</a:t>
            </a:r>
            <a:r>
              <a:rPr lang="en-US" baseline="0" dirty="0" smtClean="0"/>
              <a:t> </a:t>
            </a:r>
            <a:r>
              <a:rPr lang="en-US" baseline="0" dirty="0" err="1" smtClean="0"/>
              <a:t>menerapkan</a:t>
            </a:r>
            <a:r>
              <a:rPr lang="en-US" baseline="0" dirty="0" smtClean="0"/>
              <a:t> B2C. </a:t>
            </a:r>
            <a:r>
              <a:rPr lang="en-US" baseline="0" dirty="0" err="1" smtClean="0"/>
              <a:t>Kedua</a:t>
            </a:r>
            <a:r>
              <a:rPr lang="en-US" baseline="0" dirty="0" smtClean="0"/>
              <a:t> </a:t>
            </a:r>
            <a:r>
              <a:rPr lang="en-US" baseline="0" dirty="0" err="1" smtClean="0"/>
              <a:t>perusahaan</a:t>
            </a:r>
            <a:r>
              <a:rPr lang="en-US" baseline="0" dirty="0" smtClean="0"/>
              <a:t> Customer to Customer, </a:t>
            </a:r>
            <a:r>
              <a:rPr lang="en-US" baseline="0" dirty="0" err="1" smtClean="0"/>
              <a:t>adalah</a:t>
            </a:r>
            <a:r>
              <a:rPr lang="en-US" baseline="0" dirty="0" smtClean="0"/>
              <a:t> </a:t>
            </a:r>
            <a:r>
              <a:rPr lang="en-US" baseline="0" dirty="0" err="1" smtClean="0"/>
              <a:t>tokopedia</a:t>
            </a:r>
            <a:r>
              <a:rPr lang="en-US" baseline="0" dirty="0" smtClean="0"/>
              <a:t> </a:t>
            </a:r>
            <a:r>
              <a:rPr lang="en-US" baseline="0" dirty="0" err="1" smtClean="0"/>
              <a:t>dimana</a:t>
            </a:r>
            <a:r>
              <a:rPr lang="en-US" baseline="0" dirty="0" smtClean="0"/>
              <a:t> </a:t>
            </a:r>
            <a:r>
              <a:rPr lang="en-US" baseline="0" dirty="0" err="1" smtClean="0"/>
              <a:t>tokopedia</a:t>
            </a:r>
            <a:r>
              <a:rPr lang="en-US" baseline="0" dirty="0" smtClean="0"/>
              <a:t> </a:t>
            </a:r>
            <a:r>
              <a:rPr lang="en-US" baseline="0" dirty="0" err="1" smtClean="0"/>
              <a:t>selain</a:t>
            </a:r>
            <a:r>
              <a:rPr lang="en-US" baseline="0" dirty="0" smtClean="0"/>
              <a:t> </a:t>
            </a:r>
            <a:r>
              <a:rPr lang="en-US" baseline="0" dirty="0" err="1" smtClean="0"/>
              <a:t>menawarkan</a:t>
            </a:r>
            <a:r>
              <a:rPr lang="en-US" baseline="0" dirty="0" smtClean="0"/>
              <a:t> </a:t>
            </a:r>
            <a:r>
              <a:rPr lang="en-US" baseline="0" dirty="0" err="1" smtClean="0"/>
              <a:t>tempat</a:t>
            </a:r>
            <a:r>
              <a:rPr lang="en-US" baseline="0" dirty="0" smtClean="0"/>
              <a:t> </a:t>
            </a:r>
            <a:r>
              <a:rPr lang="en-US" baseline="0" dirty="0" err="1" smtClean="0"/>
              <a:t>sebagai</a:t>
            </a:r>
            <a:r>
              <a:rPr lang="en-US" baseline="0" dirty="0" smtClean="0"/>
              <a:t> media </a:t>
            </a:r>
            <a:r>
              <a:rPr lang="en-US" baseline="0" dirty="0" err="1" smtClean="0"/>
              <a:t>promosi</a:t>
            </a:r>
            <a:r>
              <a:rPr lang="en-US" baseline="0" dirty="0" smtClean="0"/>
              <a:t> </a:t>
            </a:r>
            <a:r>
              <a:rPr lang="en-US" baseline="0" dirty="0" err="1" smtClean="0"/>
              <a:t>barang</a:t>
            </a:r>
            <a:r>
              <a:rPr lang="en-US" baseline="0" dirty="0" smtClean="0"/>
              <a:t> </a:t>
            </a:r>
            <a:r>
              <a:rPr lang="en-US" baseline="0" dirty="0" err="1" smtClean="0"/>
              <a:t>dagangannya</a:t>
            </a:r>
            <a:r>
              <a:rPr lang="en-US" baseline="0" dirty="0" smtClean="0"/>
              <a:t>, </a:t>
            </a:r>
            <a:r>
              <a:rPr lang="en-US" baseline="0" dirty="0" err="1" smtClean="0"/>
              <a:t>pihak</a:t>
            </a:r>
            <a:r>
              <a:rPr lang="en-US" baseline="0" dirty="0" smtClean="0"/>
              <a:t> e-commerce </a:t>
            </a:r>
            <a:r>
              <a:rPr lang="en-US" baseline="0" dirty="0" err="1" smtClean="0"/>
              <a:t>juga</a:t>
            </a:r>
            <a:r>
              <a:rPr lang="en-US" baseline="0" dirty="0" smtClean="0"/>
              <a:t> </a:t>
            </a:r>
            <a:r>
              <a:rPr lang="en-US" baseline="0" dirty="0" err="1" smtClean="0"/>
              <a:t>memberikan</a:t>
            </a:r>
            <a:r>
              <a:rPr lang="en-US" baseline="0" dirty="0" smtClean="0"/>
              <a:t> </a:t>
            </a:r>
            <a:r>
              <a:rPr lang="en-US" baseline="0" dirty="0" err="1" smtClean="0"/>
              <a:t>layanan</a:t>
            </a:r>
            <a:r>
              <a:rPr lang="en-US" baseline="0" dirty="0" smtClean="0"/>
              <a:t> </a:t>
            </a:r>
            <a:r>
              <a:rPr lang="en-US" baseline="0" dirty="0" err="1" smtClean="0"/>
              <a:t>metode</a:t>
            </a:r>
            <a:r>
              <a:rPr lang="en-US" baseline="0" dirty="0" smtClean="0"/>
              <a:t> </a:t>
            </a:r>
            <a:r>
              <a:rPr lang="en-US" baseline="0" dirty="0" err="1" smtClean="0"/>
              <a:t>pembayaran</a:t>
            </a:r>
            <a:r>
              <a:rPr lang="en-US" baseline="0" dirty="0" smtClean="0"/>
              <a:t> </a:t>
            </a:r>
            <a:r>
              <a:rPr lang="en-US" baseline="0" dirty="0" err="1" smtClean="0"/>
              <a:t>dari</a:t>
            </a:r>
            <a:r>
              <a:rPr lang="en-US" baseline="0" dirty="0" smtClean="0"/>
              <a:t> </a:t>
            </a:r>
            <a:r>
              <a:rPr lang="en-US" baseline="0" dirty="0" err="1" smtClean="0"/>
              <a:t>transaksi</a:t>
            </a:r>
            <a:r>
              <a:rPr lang="en-US" baseline="0" dirty="0" smtClean="0"/>
              <a:t> online yang </a:t>
            </a:r>
            <a:r>
              <a:rPr lang="en-US" baseline="0" dirty="0" err="1" smtClean="0"/>
              <a:t>dilakukan</a:t>
            </a:r>
            <a:r>
              <a:rPr lang="en-US" baseline="0" dirty="0" smtClean="0"/>
              <a:t>, yang </a:t>
            </a:r>
            <a:r>
              <a:rPr lang="en-US" baseline="0" dirty="0" err="1" smtClean="0"/>
              <a:t>pada</a:t>
            </a:r>
            <a:r>
              <a:rPr lang="en-US" baseline="0" dirty="0" smtClean="0"/>
              <a:t> </a:t>
            </a:r>
            <a:r>
              <a:rPr lang="en-US" baseline="0" dirty="0" err="1" smtClean="0"/>
              <a:t>umumnya</a:t>
            </a:r>
            <a:r>
              <a:rPr lang="en-US" baseline="0" dirty="0" smtClean="0"/>
              <a:t> </a:t>
            </a:r>
            <a:r>
              <a:rPr lang="en-US" baseline="0" dirty="0" err="1" smtClean="0"/>
              <a:t>pihak</a:t>
            </a:r>
            <a:r>
              <a:rPr lang="en-US" baseline="0" dirty="0" smtClean="0"/>
              <a:t> e-commerce </a:t>
            </a:r>
            <a:r>
              <a:rPr lang="en-US" baseline="0" dirty="0" err="1" smtClean="0"/>
              <a:t>akan</a:t>
            </a:r>
            <a:r>
              <a:rPr lang="en-US" baseline="0" dirty="0" smtClean="0"/>
              <a:t> </a:t>
            </a:r>
            <a:r>
              <a:rPr lang="en-US" baseline="0" dirty="0" err="1" smtClean="0"/>
              <a:t>memberikan</a:t>
            </a:r>
            <a:r>
              <a:rPr lang="en-US" baseline="0" dirty="0" smtClean="0"/>
              <a:t> </a:t>
            </a:r>
            <a:r>
              <a:rPr lang="en-US" baseline="0" dirty="0" err="1" smtClean="0"/>
              <a:t>layanan</a:t>
            </a:r>
            <a:r>
              <a:rPr lang="en-US" baseline="0" dirty="0" smtClean="0"/>
              <a:t> yang </a:t>
            </a:r>
            <a:r>
              <a:rPr lang="en-US" baseline="0" dirty="0" err="1" smtClean="0"/>
              <a:t>bernaa</a:t>
            </a:r>
            <a:r>
              <a:rPr lang="en-US" baseline="0" dirty="0" smtClean="0"/>
              <a:t> Escrow </a:t>
            </a:r>
            <a:r>
              <a:rPr lang="en-US" baseline="0" dirty="0" err="1" smtClean="0"/>
              <a:t>atau</a:t>
            </a:r>
            <a:r>
              <a:rPr lang="en-US" baseline="0" dirty="0" smtClean="0"/>
              <a:t> </a:t>
            </a:r>
            <a:r>
              <a:rPr lang="en-US" baseline="0" dirty="0" err="1" smtClean="0"/>
              <a:t>rekening</a:t>
            </a:r>
            <a:r>
              <a:rPr lang="en-US" baseline="0" dirty="0" smtClean="0"/>
              <a:t> bank </a:t>
            </a:r>
            <a:r>
              <a:rPr lang="en-US" baseline="0" dirty="0" err="1" smtClean="0"/>
              <a:t>ketiga</a:t>
            </a:r>
            <a:r>
              <a:rPr lang="en-US" baseline="0" dirty="0" smtClean="0"/>
              <a:t>. </a:t>
            </a:r>
            <a:r>
              <a:rPr lang="en-US" baseline="0" dirty="0" err="1" smtClean="0"/>
              <a:t>Fungsi</a:t>
            </a:r>
            <a:r>
              <a:rPr lang="en-US" baseline="0" dirty="0" smtClean="0"/>
              <a:t> escrow </a:t>
            </a:r>
            <a:r>
              <a:rPr lang="en-US" baseline="0" dirty="0" err="1" smtClean="0"/>
              <a:t>sendiri</a:t>
            </a:r>
            <a:r>
              <a:rPr lang="en-US" baseline="0" dirty="0" smtClean="0"/>
              <a:t> </a:t>
            </a:r>
            <a:r>
              <a:rPr lang="en-US" baseline="0" dirty="0" err="1" smtClean="0"/>
              <a:t>yaitu</a:t>
            </a:r>
            <a:r>
              <a:rPr lang="en-US" baseline="0" dirty="0" smtClean="0"/>
              <a:t> </a:t>
            </a:r>
            <a:r>
              <a:rPr lang="en-US" baseline="0" dirty="0" err="1" smtClean="0"/>
              <a:t>sebagai</a:t>
            </a:r>
            <a:r>
              <a:rPr lang="en-US" baseline="0" dirty="0" smtClean="0"/>
              <a:t> </a:t>
            </a:r>
            <a:r>
              <a:rPr lang="en-US" baseline="0" dirty="0" err="1" smtClean="0"/>
              <a:t>jembatan</a:t>
            </a:r>
            <a:r>
              <a:rPr lang="en-US" baseline="0" dirty="0" smtClean="0"/>
              <a:t> </a:t>
            </a:r>
            <a:r>
              <a:rPr lang="en-US" baseline="0" dirty="0" err="1" smtClean="0"/>
              <a:t>antara</a:t>
            </a:r>
            <a:r>
              <a:rPr lang="en-US" baseline="0" dirty="0" smtClean="0"/>
              <a:t> </a:t>
            </a:r>
            <a:r>
              <a:rPr lang="en-US" baseline="0" dirty="0" err="1" smtClean="0"/>
              <a:t>penjual</a:t>
            </a:r>
            <a:r>
              <a:rPr lang="en-US" baseline="0" dirty="0" smtClean="0"/>
              <a:t>, </a:t>
            </a:r>
            <a:r>
              <a:rPr lang="en-US" baseline="0" dirty="0" err="1" smtClean="0"/>
              <a:t>pembeli</a:t>
            </a:r>
            <a:r>
              <a:rPr lang="en-US" baseline="0" dirty="0" smtClean="0"/>
              <a:t> </a:t>
            </a:r>
            <a:r>
              <a:rPr lang="en-US" baseline="0" dirty="0" err="1" smtClean="0"/>
              <a:t>dan</a:t>
            </a:r>
            <a:r>
              <a:rPr lang="en-US" baseline="0" dirty="0" smtClean="0"/>
              <a:t> </a:t>
            </a:r>
            <a:r>
              <a:rPr lang="en-US" baseline="0" dirty="0" err="1" smtClean="0"/>
              <a:t>pihak</a:t>
            </a:r>
            <a:r>
              <a:rPr lang="en-US" baseline="0" dirty="0" smtClean="0"/>
              <a:t> e-commerce. </a:t>
            </a:r>
            <a:r>
              <a:rPr lang="en-US" baseline="0" dirty="0" err="1" smtClean="0"/>
              <a:t>Jika</a:t>
            </a:r>
            <a:r>
              <a:rPr lang="en-US" baseline="0" dirty="0" smtClean="0"/>
              <a:t> </a:t>
            </a:r>
            <a:r>
              <a:rPr lang="en-US" baseline="0" dirty="0" err="1" smtClean="0"/>
              <a:t>sudah</a:t>
            </a:r>
            <a:r>
              <a:rPr lang="en-US" baseline="0" dirty="0" smtClean="0"/>
              <a:t> </a:t>
            </a:r>
            <a:r>
              <a:rPr lang="en-US" baseline="0" dirty="0" err="1" smtClean="0"/>
              <a:t>terjadi</a:t>
            </a:r>
            <a:r>
              <a:rPr lang="en-US" baseline="0" dirty="0" smtClean="0"/>
              <a:t> </a:t>
            </a:r>
            <a:r>
              <a:rPr lang="en-US" baseline="0" dirty="0" err="1" smtClean="0"/>
              <a:t>kesepakatan</a:t>
            </a:r>
            <a:r>
              <a:rPr lang="en-US" baseline="0" dirty="0" smtClean="0"/>
              <a:t> </a:t>
            </a:r>
            <a:r>
              <a:rPr lang="en-US" baseline="0" dirty="0" err="1" smtClean="0"/>
              <a:t>pembelian</a:t>
            </a:r>
            <a:r>
              <a:rPr lang="en-US" baseline="0" dirty="0" smtClean="0"/>
              <a:t>, </a:t>
            </a:r>
            <a:r>
              <a:rPr lang="en-US" baseline="0" dirty="0" err="1" smtClean="0"/>
              <a:t>pembeli</a:t>
            </a:r>
            <a:r>
              <a:rPr lang="en-US" baseline="0" dirty="0" smtClean="0"/>
              <a:t> </a:t>
            </a:r>
            <a:r>
              <a:rPr lang="en-US" baseline="0" dirty="0" err="1" smtClean="0"/>
              <a:t>harus</a:t>
            </a:r>
            <a:r>
              <a:rPr lang="en-US" baseline="0" dirty="0" smtClean="0"/>
              <a:t> </a:t>
            </a:r>
            <a:r>
              <a:rPr lang="en-US" baseline="0" dirty="0" err="1" smtClean="0"/>
              <a:t>mentransfer</a:t>
            </a:r>
            <a:r>
              <a:rPr lang="en-US" baseline="0" dirty="0" smtClean="0"/>
              <a:t> </a:t>
            </a:r>
            <a:r>
              <a:rPr lang="en-US" baseline="0" dirty="0" err="1" smtClean="0"/>
              <a:t>dana</a:t>
            </a:r>
            <a:r>
              <a:rPr lang="en-US" baseline="0" dirty="0" smtClean="0"/>
              <a:t> </a:t>
            </a:r>
            <a:r>
              <a:rPr lang="en-US" baseline="0" dirty="0" err="1" smtClean="0"/>
              <a:t>kepada</a:t>
            </a:r>
            <a:r>
              <a:rPr lang="en-US" baseline="0" dirty="0" smtClean="0"/>
              <a:t> </a:t>
            </a:r>
            <a:r>
              <a:rPr lang="en-US" baseline="0" dirty="0" err="1" smtClean="0"/>
              <a:t>pihak</a:t>
            </a:r>
            <a:r>
              <a:rPr lang="en-US" baseline="0" dirty="0" smtClean="0"/>
              <a:t> escrow, </a:t>
            </a:r>
            <a:r>
              <a:rPr lang="en-US" baseline="0" dirty="0" err="1" smtClean="0"/>
              <a:t>setelah</a:t>
            </a:r>
            <a:r>
              <a:rPr lang="en-US" baseline="0" dirty="0" smtClean="0"/>
              <a:t> </a:t>
            </a:r>
            <a:r>
              <a:rPr lang="en-US" baseline="0" dirty="0" err="1" smtClean="0"/>
              <a:t>dana</a:t>
            </a:r>
            <a:r>
              <a:rPr lang="en-US" baseline="0" dirty="0" smtClean="0"/>
              <a:t> </a:t>
            </a:r>
            <a:r>
              <a:rPr lang="en-US" baseline="0" dirty="0" err="1" smtClean="0"/>
              <a:t>dikonfirmasi</a:t>
            </a:r>
            <a:r>
              <a:rPr lang="en-US" baseline="0" dirty="0" smtClean="0"/>
              <a:t> </a:t>
            </a:r>
            <a:r>
              <a:rPr lang="en-US" baseline="0" dirty="0" err="1" smtClean="0"/>
              <a:t>pihak</a:t>
            </a:r>
            <a:r>
              <a:rPr lang="en-US" baseline="0" dirty="0" smtClean="0"/>
              <a:t> escrow, </a:t>
            </a:r>
            <a:r>
              <a:rPr lang="en-US" baseline="0" dirty="0" err="1" smtClean="0"/>
              <a:t>penjual</a:t>
            </a:r>
            <a:r>
              <a:rPr lang="en-US" baseline="0" dirty="0" smtClean="0"/>
              <a:t> </a:t>
            </a:r>
            <a:r>
              <a:rPr lang="en-US" baseline="0" dirty="0" err="1" smtClean="0"/>
              <a:t>bisa</a:t>
            </a:r>
            <a:r>
              <a:rPr lang="en-US" baseline="0" dirty="0" smtClean="0"/>
              <a:t> </a:t>
            </a:r>
            <a:r>
              <a:rPr lang="en-US" baseline="0" dirty="0" err="1" smtClean="0"/>
              <a:t>mengirimkan</a:t>
            </a:r>
            <a:r>
              <a:rPr lang="en-US" baseline="0" dirty="0" smtClean="0"/>
              <a:t> </a:t>
            </a:r>
            <a:r>
              <a:rPr lang="en-US" baseline="0" dirty="0" err="1" smtClean="0"/>
              <a:t>barangnya</a:t>
            </a:r>
            <a:r>
              <a:rPr lang="en-US" baseline="0" dirty="0" smtClean="0"/>
              <a:t>  </a:t>
            </a:r>
            <a:r>
              <a:rPr lang="en-US" baseline="0" dirty="0" err="1" smtClean="0"/>
              <a:t>pada</a:t>
            </a:r>
            <a:r>
              <a:rPr lang="en-US" baseline="0" dirty="0" smtClean="0"/>
              <a:t> </a:t>
            </a:r>
            <a:r>
              <a:rPr lang="en-US" baseline="0" dirty="0" err="1" smtClean="0"/>
              <a:t>pembeli</a:t>
            </a:r>
            <a:r>
              <a:rPr lang="en-US" baseline="0" dirty="0" smtClean="0"/>
              <a:t>, </a:t>
            </a:r>
            <a:r>
              <a:rPr lang="en-US" baseline="0" dirty="0" err="1" smtClean="0"/>
              <a:t>dan</a:t>
            </a:r>
            <a:r>
              <a:rPr lang="en-US" baseline="0" dirty="0" smtClean="0"/>
              <a:t> </a:t>
            </a:r>
            <a:r>
              <a:rPr lang="en-US" baseline="0" dirty="0" err="1" smtClean="0"/>
              <a:t>setelah</a:t>
            </a:r>
            <a:r>
              <a:rPr lang="en-US" baseline="0" dirty="0" smtClean="0"/>
              <a:t> </a:t>
            </a:r>
            <a:r>
              <a:rPr lang="en-US" baseline="0" dirty="0" err="1" smtClean="0"/>
              <a:t>pembeli</a:t>
            </a:r>
            <a:r>
              <a:rPr lang="en-US" baseline="0" dirty="0" smtClean="0"/>
              <a:t> </a:t>
            </a:r>
            <a:r>
              <a:rPr lang="en-US" baseline="0" dirty="0" err="1" smtClean="0"/>
              <a:t>mengkonfirmasi</a:t>
            </a:r>
            <a:r>
              <a:rPr lang="en-US" baseline="0" dirty="0" smtClean="0"/>
              <a:t> </a:t>
            </a:r>
            <a:r>
              <a:rPr lang="en-US" baseline="0" dirty="0" err="1" smtClean="0"/>
              <a:t>kedatangan</a:t>
            </a:r>
            <a:r>
              <a:rPr lang="en-US" baseline="0" dirty="0" smtClean="0"/>
              <a:t> </a:t>
            </a:r>
            <a:r>
              <a:rPr lang="en-US" baseline="0" dirty="0" err="1" smtClean="0"/>
              <a:t>barangnya</a:t>
            </a:r>
            <a:r>
              <a:rPr lang="en-US" baseline="0" dirty="0" smtClean="0"/>
              <a:t> </a:t>
            </a:r>
            <a:r>
              <a:rPr lang="en-US" baseline="0" dirty="0" err="1" smtClean="0"/>
              <a:t>maka</a:t>
            </a:r>
            <a:r>
              <a:rPr lang="en-US" baseline="0" dirty="0" smtClean="0"/>
              <a:t> </a:t>
            </a:r>
            <a:r>
              <a:rPr lang="en-US" baseline="0" dirty="0" err="1" smtClean="0"/>
              <a:t>pihak</a:t>
            </a:r>
            <a:r>
              <a:rPr lang="en-US" baseline="0" dirty="0" smtClean="0"/>
              <a:t> escrow </a:t>
            </a:r>
            <a:r>
              <a:rPr lang="en-US" baseline="0" dirty="0" err="1" smtClean="0"/>
              <a:t>akan</a:t>
            </a:r>
            <a:r>
              <a:rPr lang="en-US" baseline="0" dirty="0" smtClean="0"/>
              <a:t> </a:t>
            </a:r>
            <a:r>
              <a:rPr lang="en-US" baseline="0" dirty="0" err="1" smtClean="0"/>
              <a:t>memberikan</a:t>
            </a:r>
            <a:r>
              <a:rPr lang="en-US" baseline="0" dirty="0" smtClean="0"/>
              <a:t> </a:t>
            </a:r>
            <a:r>
              <a:rPr lang="en-US" baseline="0" dirty="0" err="1" smtClean="0"/>
              <a:t>uangnya</a:t>
            </a:r>
            <a:r>
              <a:rPr lang="en-US" baseline="0" dirty="0" smtClean="0"/>
              <a:t> </a:t>
            </a:r>
            <a:r>
              <a:rPr lang="en-US" baseline="0" dirty="0" err="1" smtClean="0"/>
              <a:t>ke</a:t>
            </a:r>
            <a:r>
              <a:rPr lang="en-US" baseline="0" dirty="0" smtClean="0"/>
              <a:t> </a:t>
            </a:r>
            <a:r>
              <a:rPr lang="en-US" baseline="0" dirty="0" err="1" smtClean="0"/>
              <a:t>penjual</a:t>
            </a:r>
            <a:r>
              <a:rPr lang="en-US" baseline="0" dirty="0" smtClean="0"/>
              <a:t> </a:t>
            </a:r>
            <a:r>
              <a:rPr lang="en-US" baseline="0" dirty="0" err="1" smtClean="0"/>
              <a:t>barang</a:t>
            </a:r>
            <a:r>
              <a:rPr lang="en-US" baseline="0" dirty="0" smtClean="0"/>
              <a:t>. </a:t>
            </a:r>
            <a:r>
              <a:rPr lang="en-US" baseline="0" dirty="0" err="1" smtClean="0"/>
              <a:t>Sumber</a:t>
            </a:r>
            <a:r>
              <a:rPr lang="en-US" baseline="0" dirty="0" smtClean="0"/>
              <a:t> (maxmanroe.com/mengenal-5-bentuk-bisnis-ecommerce-yang-ada-di-indonesia.html). </a:t>
            </a:r>
            <a:r>
              <a:rPr lang="en-US" baseline="0" dirty="0" err="1" smtClean="0"/>
              <a:t>Ketiga</a:t>
            </a:r>
            <a:r>
              <a:rPr lang="en-US" baseline="0" dirty="0" smtClean="0"/>
              <a:t> </a:t>
            </a:r>
            <a:r>
              <a:rPr lang="en-US" baseline="0" dirty="0" err="1" smtClean="0"/>
              <a:t>yaitu</a:t>
            </a:r>
            <a:r>
              <a:rPr lang="en-US" baseline="0" dirty="0" smtClean="0"/>
              <a:t> classified / </a:t>
            </a:r>
            <a:r>
              <a:rPr lang="en-US" baseline="0" dirty="0" err="1" smtClean="0"/>
              <a:t>iklan</a:t>
            </a:r>
            <a:r>
              <a:rPr lang="en-US" baseline="0" dirty="0" smtClean="0"/>
              <a:t> </a:t>
            </a:r>
            <a:r>
              <a:rPr lang="en-US" baseline="0" dirty="0" err="1" smtClean="0"/>
              <a:t>baris</a:t>
            </a:r>
            <a:r>
              <a:rPr lang="en-US" baseline="0" dirty="0" smtClean="0"/>
              <a:t> yang </a:t>
            </a:r>
            <a:r>
              <a:rPr lang="en-US" baseline="0" dirty="0" err="1" smtClean="0"/>
              <a:t>merupakan</a:t>
            </a:r>
            <a:r>
              <a:rPr lang="en-US" baseline="0" dirty="0" smtClean="0"/>
              <a:t> </a:t>
            </a:r>
            <a:r>
              <a:rPr lang="en-US" baseline="0" dirty="0" err="1" smtClean="0"/>
              <a:t>bentuk</a:t>
            </a:r>
            <a:r>
              <a:rPr lang="en-US" baseline="0" dirty="0" smtClean="0"/>
              <a:t> yang paling </a:t>
            </a:r>
            <a:r>
              <a:rPr lang="en-US" baseline="0" dirty="0" err="1" smtClean="0"/>
              <a:t>sederhana</a:t>
            </a:r>
            <a:r>
              <a:rPr lang="en-US" baseline="0" dirty="0" smtClean="0"/>
              <a:t> </a:t>
            </a:r>
            <a:r>
              <a:rPr lang="en-US" baseline="0" dirty="0" err="1" smtClean="0"/>
              <a:t>dari</a:t>
            </a:r>
            <a:r>
              <a:rPr lang="en-US" baseline="0" dirty="0" smtClean="0"/>
              <a:t> </a:t>
            </a:r>
            <a:r>
              <a:rPr lang="en-US" baseline="0" dirty="0" err="1" smtClean="0"/>
              <a:t>perusahaan</a:t>
            </a:r>
            <a:r>
              <a:rPr lang="en-US" baseline="0" dirty="0" smtClean="0"/>
              <a:t> e-commerce  yang </a:t>
            </a:r>
            <a:r>
              <a:rPr lang="en-US" baseline="0" dirty="0" err="1" smtClean="0"/>
              <a:t>ada</a:t>
            </a:r>
            <a:r>
              <a:rPr lang="en-US" baseline="0" dirty="0" smtClean="0"/>
              <a:t> </a:t>
            </a:r>
            <a:r>
              <a:rPr lang="en-US" baseline="0" dirty="0" err="1" smtClean="0"/>
              <a:t>dengan</a:t>
            </a:r>
            <a:r>
              <a:rPr lang="en-US" baseline="0" dirty="0" smtClean="0"/>
              <a:t> </a:t>
            </a:r>
            <a:r>
              <a:rPr lang="en-US" baseline="0" dirty="0" err="1" smtClean="0"/>
              <a:t>contoh</a:t>
            </a:r>
            <a:r>
              <a:rPr lang="en-US" baseline="0" dirty="0" smtClean="0"/>
              <a:t> </a:t>
            </a:r>
            <a:r>
              <a:rPr lang="en-US" baseline="0" dirty="0" err="1" smtClean="0"/>
              <a:t>yaitu</a:t>
            </a:r>
            <a:r>
              <a:rPr lang="en-US" baseline="0" dirty="0" smtClean="0"/>
              <a:t> berniaga.com </a:t>
            </a:r>
            <a:r>
              <a:rPr lang="en-US" baseline="0" dirty="0" err="1" smtClean="0"/>
              <a:t>dan</a:t>
            </a:r>
            <a:r>
              <a:rPr lang="en-US" baseline="0" dirty="0" smtClean="0"/>
              <a:t> olx.co.id yang </a:t>
            </a:r>
            <a:r>
              <a:rPr lang="en-US" baseline="0" dirty="0" err="1" smtClean="0"/>
              <a:t>sebelumnya</a:t>
            </a:r>
            <a:r>
              <a:rPr lang="en-US" baseline="0" dirty="0" smtClean="0"/>
              <a:t> </a:t>
            </a:r>
            <a:r>
              <a:rPr lang="en-US" baseline="0" dirty="0" err="1" smtClean="0"/>
              <a:t>adalah</a:t>
            </a:r>
            <a:r>
              <a:rPr lang="en-US" baseline="0" dirty="0" smtClean="0"/>
              <a:t> tokobagus.com. </a:t>
            </a:r>
            <a:r>
              <a:rPr lang="en-US" sz="1200" b="0" i="0" kern="1200" dirty="0" err="1" smtClean="0">
                <a:solidFill>
                  <a:schemeClr val="tx1"/>
                </a:solidFill>
                <a:effectLst/>
                <a:latin typeface="+mn-lt"/>
                <a:ea typeface="+mn-ea"/>
                <a:cs typeface="+mn-cs"/>
              </a:rPr>
              <a:t>Itu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karena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bisnis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mempunyai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ciri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dimana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penyedia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jasa</a:t>
            </a:r>
            <a:r>
              <a:rPr lang="en-US" sz="1200" b="0" i="0" kern="1200" dirty="0" smtClean="0">
                <a:solidFill>
                  <a:schemeClr val="tx1"/>
                </a:solidFill>
                <a:effectLst/>
                <a:latin typeface="+mn-lt"/>
                <a:ea typeface="+mn-ea"/>
                <a:cs typeface="+mn-cs"/>
              </a:rPr>
              <a:t> e-commerce </a:t>
            </a:r>
            <a:r>
              <a:rPr lang="en-US" sz="1200" b="0" i="0" kern="1200" dirty="0" err="1" smtClean="0">
                <a:solidFill>
                  <a:schemeClr val="tx1"/>
                </a:solidFill>
                <a:effectLst/>
                <a:latin typeface="+mn-lt"/>
                <a:ea typeface="+mn-ea"/>
                <a:cs typeface="+mn-cs"/>
              </a:rPr>
              <a:t>tidak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terlibat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secara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langsung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dalam</a:t>
            </a:r>
            <a:r>
              <a:rPr lang="en-US" sz="1200" b="0" i="0" kern="1200" dirty="0" smtClean="0">
                <a:solidFill>
                  <a:schemeClr val="tx1"/>
                </a:solidFill>
                <a:effectLst/>
                <a:latin typeface="+mn-lt"/>
                <a:ea typeface="+mn-ea"/>
                <a:cs typeface="+mn-cs"/>
              </a:rPr>
              <a:t> proses </a:t>
            </a:r>
            <a:r>
              <a:rPr lang="en-US" sz="1200" b="0" i="0" kern="1200" dirty="0" err="1" smtClean="0">
                <a:solidFill>
                  <a:schemeClr val="tx1"/>
                </a:solidFill>
                <a:effectLst/>
                <a:latin typeface="+mn-lt"/>
                <a:ea typeface="+mn-ea"/>
                <a:cs typeface="+mn-cs"/>
              </a:rPr>
              <a:t>jual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beli</a:t>
            </a:r>
            <a:r>
              <a:rPr lang="en-US" sz="1200" b="0" i="0" kern="1200" dirty="0" smtClean="0">
                <a:solidFill>
                  <a:schemeClr val="tx1"/>
                </a:solidFill>
                <a:effectLst/>
                <a:latin typeface="+mn-lt"/>
                <a:ea typeface="+mn-ea"/>
                <a:cs typeface="+mn-cs"/>
              </a:rPr>
              <a:t> yang </a:t>
            </a:r>
            <a:r>
              <a:rPr lang="en-US" sz="1200" b="0" i="0" kern="1200" dirty="0" err="1" smtClean="0">
                <a:solidFill>
                  <a:schemeClr val="tx1"/>
                </a:solidFill>
                <a:effectLst/>
                <a:latin typeface="+mn-lt"/>
                <a:ea typeface="+mn-ea"/>
                <a:cs typeface="+mn-cs"/>
              </a:rPr>
              <a:t>terjadi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Dalam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bentuk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bisnis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pihak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perusahaan</a:t>
            </a:r>
            <a:r>
              <a:rPr lang="en-US" sz="1200" b="0" i="0" kern="1200" dirty="0" smtClean="0">
                <a:solidFill>
                  <a:schemeClr val="tx1"/>
                </a:solidFill>
                <a:effectLst/>
                <a:latin typeface="+mn-lt"/>
                <a:ea typeface="+mn-ea"/>
                <a:cs typeface="+mn-cs"/>
              </a:rPr>
              <a:t> e-commerce  </a:t>
            </a:r>
            <a:r>
              <a:rPr lang="en-US" sz="1200" b="0" i="0" kern="1200" dirty="0" err="1" smtClean="0">
                <a:solidFill>
                  <a:schemeClr val="tx1"/>
                </a:solidFill>
                <a:effectLst/>
                <a:latin typeface="+mn-lt"/>
                <a:ea typeface="+mn-ea"/>
                <a:cs typeface="+mn-cs"/>
              </a:rPr>
              <a:t>hanya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menjadi</a:t>
            </a:r>
            <a:r>
              <a:rPr lang="en-US" sz="1200" b="0" i="0" kern="1200" dirty="0" smtClean="0">
                <a:solidFill>
                  <a:schemeClr val="tx1"/>
                </a:solidFill>
                <a:effectLst/>
                <a:latin typeface="+mn-lt"/>
                <a:ea typeface="+mn-ea"/>
                <a:cs typeface="+mn-cs"/>
              </a:rPr>
              <a:t> media yang </a:t>
            </a:r>
            <a:r>
              <a:rPr lang="en-US" sz="1200" b="0" i="0" kern="1200" dirty="0" err="1" smtClean="0">
                <a:solidFill>
                  <a:schemeClr val="tx1"/>
                </a:solidFill>
                <a:effectLst/>
                <a:latin typeface="+mn-lt"/>
                <a:ea typeface="+mn-ea"/>
                <a:cs typeface="+mn-cs"/>
              </a:rPr>
              <a:t>mempertemukan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penjual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pembeli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dalam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tempat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Dengan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ciri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yaitu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pihak</a:t>
            </a:r>
            <a:r>
              <a:rPr lang="en-US" sz="1200" b="0" i="0" kern="1200" baseline="0" dirty="0" smtClean="0">
                <a:solidFill>
                  <a:schemeClr val="tx1"/>
                </a:solidFill>
                <a:effectLst/>
                <a:latin typeface="+mn-lt"/>
                <a:ea typeface="+mn-ea"/>
                <a:cs typeface="+mn-cs"/>
              </a:rPr>
              <a:t> e-commerce </a:t>
            </a:r>
            <a:r>
              <a:rPr lang="en-US" sz="1200" b="0" i="0" kern="1200" baseline="0" dirty="0" err="1" smtClean="0">
                <a:solidFill>
                  <a:schemeClr val="tx1"/>
                </a:solidFill>
                <a:effectLst/>
                <a:latin typeface="+mn-lt"/>
                <a:ea typeface="+mn-ea"/>
                <a:cs typeface="+mn-cs"/>
              </a:rPr>
              <a:t>tidak</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terlibat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langsung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dalam</a:t>
            </a:r>
            <a:r>
              <a:rPr lang="en-US" sz="1200" b="0" i="0" kern="1200" baseline="0" dirty="0" smtClean="0">
                <a:solidFill>
                  <a:schemeClr val="tx1"/>
                </a:solidFill>
                <a:effectLst/>
                <a:latin typeface="+mn-lt"/>
                <a:ea typeface="+mn-ea"/>
                <a:cs typeface="+mn-cs"/>
              </a:rPr>
              <a:t> proses </a:t>
            </a:r>
            <a:r>
              <a:rPr lang="en-US" sz="1200" b="0" i="0" kern="1200" baseline="0" dirty="0" err="1" smtClean="0">
                <a:solidFill>
                  <a:schemeClr val="tx1"/>
                </a:solidFill>
                <a:effectLst/>
                <a:latin typeface="+mn-lt"/>
                <a:ea typeface="+mn-ea"/>
                <a:cs typeface="+mn-cs"/>
              </a:rPr>
              <a:t>jual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beli</a:t>
            </a:r>
            <a:r>
              <a:rPr lang="en-US" sz="1200" b="0" i="0" kern="1200" baseline="0" dirty="0" smtClean="0">
                <a:solidFill>
                  <a:schemeClr val="tx1"/>
                </a:solidFill>
                <a:effectLst/>
                <a:latin typeface="+mn-lt"/>
                <a:ea typeface="+mn-ea"/>
                <a:cs typeface="+mn-cs"/>
              </a:rPr>
              <a:t> yang </a:t>
            </a:r>
            <a:r>
              <a:rPr lang="en-US" sz="1200" b="0" i="0" kern="1200" baseline="0" dirty="0" err="1" smtClean="0">
                <a:solidFill>
                  <a:schemeClr val="tx1"/>
                </a:solidFill>
                <a:effectLst/>
                <a:latin typeface="+mn-lt"/>
                <a:ea typeface="+mn-ea"/>
                <a:cs typeface="+mn-cs"/>
              </a:rPr>
              <a:t>terjadi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pemilik</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barang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bebas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memanfaatkan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layanan</a:t>
            </a:r>
            <a:r>
              <a:rPr lang="en-US" sz="1200" b="0" i="0" kern="1200" baseline="0" dirty="0" smtClean="0">
                <a:solidFill>
                  <a:schemeClr val="tx1"/>
                </a:solidFill>
                <a:effectLst/>
                <a:latin typeface="+mn-lt"/>
                <a:ea typeface="+mn-ea"/>
                <a:cs typeface="+mn-cs"/>
              </a:rPr>
              <a:t> e-commerce </a:t>
            </a:r>
            <a:r>
              <a:rPr lang="en-US" sz="1200" b="0" i="0" kern="1200" baseline="0" dirty="0" err="1" smtClean="0">
                <a:solidFill>
                  <a:schemeClr val="tx1"/>
                </a:solidFill>
                <a:effectLst/>
                <a:latin typeface="+mn-lt"/>
                <a:ea typeface="+mn-ea"/>
                <a:cs typeface="+mn-cs"/>
              </a:rPr>
              <a:t>jika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ingin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menjual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barangnya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dimana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saja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secara</a:t>
            </a:r>
            <a:r>
              <a:rPr lang="en-US" sz="1200" b="0" i="0" kern="1200" baseline="0" dirty="0" smtClean="0">
                <a:solidFill>
                  <a:schemeClr val="tx1"/>
                </a:solidFill>
                <a:effectLst/>
                <a:latin typeface="+mn-lt"/>
                <a:ea typeface="+mn-ea"/>
                <a:cs typeface="+mn-cs"/>
              </a:rPr>
              <a:t> online, </a:t>
            </a:r>
            <a:r>
              <a:rPr lang="en-US" sz="1200" b="0" i="0" kern="1200" baseline="0" dirty="0" err="1" smtClean="0">
                <a:solidFill>
                  <a:schemeClr val="tx1"/>
                </a:solidFill>
                <a:effectLst/>
                <a:latin typeface="+mn-lt"/>
                <a:ea typeface="+mn-ea"/>
                <a:cs typeface="+mn-cs"/>
              </a:rPr>
              <a:t>dan</a:t>
            </a:r>
            <a:r>
              <a:rPr lang="en-US" sz="1200" b="0" i="0" kern="1200" baseline="0" dirty="0" smtClean="0">
                <a:solidFill>
                  <a:schemeClr val="tx1"/>
                </a:solidFill>
                <a:effectLst/>
                <a:latin typeface="+mn-lt"/>
                <a:ea typeface="+mn-ea"/>
                <a:cs typeface="+mn-cs"/>
              </a:rPr>
              <a:t> yang </a:t>
            </a:r>
            <a:r>
              <a:rPr lang="en-US" sz="1200" b="0" i="0" kern="1200" baseline="0" dirty="0" err="1" smtClean="0">
                <a:solidFill>
                  <a:schemeClr val="tx1"/>
                </a:solidFill>
                <a:effectLst/>
                <a:latin typeface="+mn-lt"/>
                <a:ea typeface="+mn-ea"/>
                <a:cs typeface="+mn-cs"/>
              </a:rPr>
              <a:t>terakhir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yaitu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pihak</a:t>
            </a:r>
            <a:r>
              <a:rPr lang="en-US" sz="1200" b="0" i="0" kern="1200" baseline="0" dirty="0" smtClean="0">
                <a:solidFill>
                  <a:schemeClr val="tx1"/>
                </a:solidFill>
                <a:effectLst/>
                <a:latin typeface="+mn-lt"/>
                <a:ea typeface="+mn-ea"/>
                <a:cs typeface="+mn-cs"/>
              </a:rPr>
              <a:t> e-commerce </a:t>
            </a:r>
            <a:r>
              <a:rPr lang="en-US" sz="1200" b="0" i="0" kern="1200" baseline="0" dirty="0" err="1" smtClean="0">
                <a:solidFill>
                  <a:schemeClr val="tx1"/>
                </a:solidFill>
                <a:effectLst/>
                <a:latin typeface="+mn-lt"/>
                <a:ea typeface="+mn-ea"/>
                <a:cs typeface="+mn-cs"/>
              </a:rPr>
              <a:t>mendapatkan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keuntungan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iklan</a:t>
            </a:r>
            <a:r>
              <a:rPr lang="en-US" sz="1200" b="0" i="0" kern="1200" baseline="0" dirty="0" smtClean="0">
                <a:solidFill>
                  <a:schemeClr val="tx1"/>
                </a:solidFill>
                <a:effectLst/>
                <a:latin typeface="+mn-lt"/>
                <a:ea typeface="+mn-ea"/>
                <a:cs typeface="+mn-cs"/>
              </a:rPr>
              <a:t> premium yang </a:t>
            </a:r>
            <a:r>
              <a:rPr lang="en-US" sz="1200" b="0" i="0" kern="1200" baseline="0" dirty="0" err="1" smtClean="0">
                <a:solidFill>
                  <a:schemeClr val="tx1"/>
                </a:solidFill>
                <a:effectLst/>
                <a:latin typeface="+mn-lt"/>
                <a:ea typeface="+mn-ea"/>
                <a:cs typeface="+mn-cs"/>
              </a:rPr>
              <a:t>terpasang</a:t>
            </a:r>
            <a:r>
              <a:rPr lang="en-US" sz="1200" b="0" i="0" kern="1200" baseline="0" dirty="0" smtClean="0">
                <a:solidFill>
                  <a:schemeClr val="tx1"/>
                </a:solidFill>
                <a:effectLst/>
                <a:latin typeface="+mn-lt"/>
                <a:ea typeface="+mn-ea"/>
                <a:cs typeface="+mn-cs"/>
              </a:rPr>
              <a:t> di website </a:t>
            </a:r>
            <a:r>
              <a:rPr lang="en-US" sz="1200" b="0" i="0" kern="1200" baseline="0" dirty="0" err="1" smtClean="0">
                <a:solidFill>
                  <a:schemeClr val="tx1"/>
                </a:solidFill>
                <a:effectLst/>
                <a:latin typeface="+mn-lt"/>
                <a:ea typeface="+mn-ea"/>
                <a:cs typeface="+mn-cs"/>
              </a:rPr>
              <a:t>tersebut</a:t>
            </a:r>
            <a:r>
              <a:rPr lang="en-US" sz="1200" b="0" i="0" kern="1200" baseline="0" dirty="0" smtClean="0">
                <a:solidFill>
                  <a:schemeClr val="tx1"/>
                </a:solidFill>
                <a:effectLst/>
                <a:latin typeface="+mn-lt"/>
                <a:ea typeface="+mn-ea"/>
                <a:cs typeface="+mn-cs"/>
              </a:rPr>
              <a:t>. </a:t>
            </a:r>
            <a:endParaRPr lang="id-ID"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13</a:t>
            </a:fld>
            <a:endParaRPr lang="en-US" dirty="0"/>
          </a:p>
        </p:txBody>
      </p:sp>
    </p:spTree>
    <p:extLst>
      <p:ext uri="{BB962C8B-B14F-4D97-AF65-F5344CB8AC3E}">
        <p14:creationId xmlns:p14="http://schemas.microsoft.com/office/powerpoint/2010/main" xmlns="" val="1422994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Keempat</a:t>
            </a:r>
            <a:r>
              <a:rPr lang="id-ID" dirty="0" smtClean="0"/>
              <a:t>,</a:t>
            </a:r>
            <a:r>
              <a:rPr lang="en-US" dirty="0" smtClean="0"/>
              <a:t> shopping mall </a:t>
            </a:r>
            <a:r>
              <a:rPr lang="en-US" dirty="0" err="1" smtClean="0"/>
              <a:t>dengan</a:t>
            </a:r>
            <a:r>
              <a:rPr lang="en-US" dirty="0" smtClean="0"/>
              <a:t> </a:t>
            </a:r>
            <a:r>
              <a:rPr lang="en-US" dirty="0" err="1" smtClean="0"/>
              <a:t>contoh</a:t>
            </a:r>
            <a:r>
              <a:rPr lang="en-US" dirty="0" smtClean="0"/>
              <a:t> </a:t>
            </a:r>
            <a:r>
              <a:rPr lang="en-US" dirty="0" err="1" smtClean="0"/>
              <a:t>yaitu</a:t>
            </a:r>
            <a:r>
              <a:rPr lang="en-US" dirty="0" smtClean="0"/>
              <a:t> blibli.com,</a:t>
            </a:r>
            <a:r>
              <a:rPr lang="en-US" baseline="0" dirty="0" smtClean="0"/>
              <a:t> </a:t>
            </a:r>
            <a:r>
              <a:rPr lang="en-US" baseline="0" dirty="0" err="1" smtClean="0"/>
              <a:t>dimana</a:t>
            </a:r>
            <a:r>
              <a:rPr lang="en-US" baseline="0" dirty="0" smtClean="0"/>
              <a:t> </a:t>
            </a:r>
            <a:r>
              <a:rPr lang="en-US" baseline="0" dirty="0" err="1" smtClean="0"/>
              <a:t>pihak</a:t>
            </a:r>
            <a:r>
              <a:rPr lang="en-US" baseline="0" dirty="0" smtClean="0"/>
              <a:t> e-commerce </a:t>
            </a:r>
            <a:r>
              <a:rPr lang="en-US" baseline="0" dirty="0" err="1" smtClean="0"/>
              <a:t>pada</a:t>
            </a:r>
            <a:r>
              <a:rPr lang="en-US" baseline="0" dirty="0" smtClean="0"/>
              <a:t> shopping mall </a:t>
            </a:r>
            <a:r>
              <a:rPr lang="en-US" baseline="0" dirty="0" err="1" smtClean="0"/>
              <a:t>hanya</a:t>
            </a:r>
            <a:r>
              <a:rPr lang="en-US" baseline="0" dirty="0" smtClean="0"/>
              <a:t> </a:t>
            </a:r>
            <a:r>
              <a:rPr lang="en-US" baseline="0" dirty="0" err="1" smtClean="0"/>
              <a:t>menyediakan</a:t>
            </a:r>
            <a:r>
              <a:rPr lang="en-US" baseline="0" dirty="0" smtClean="0"/>
              <a:t> brand-brand </a:t>
            </a:r>
            <a:r>
              <a:rPr lang="en-US" baseline="0" dirty="0" err="1" smtClean="0"/>
              <a:t>besar</a:t>
            </a:r>
            <a:r>
              <a:rPr lang="en-US" baseline="0" dirty="0" smtClean="0"/>
              <a:t> yang </a:t>
            </a:r>
            <a:r>
              <a:rPr lang="en-US" baseline="0" dirty="0" err="1" smtClean="0"/>
              <a:t>telah</a:t>
            </a:r>
            <a:r>
              <a:rPr lang="en-US" baseline="0" dirty="0" smtClean="0"/>
              <a:t> </a:t>
            </a:r>
            <a:r>
              <a:rPr lang="en-US" baseline="0" dirty="0" err="1" smtClean="0"/>
              <a:t>mempunyai</a:t>
            </a:r>
            <a:r>
              <a:rPr lang="en-US" baseline="0" dirty="0" smtClean="0"/>
              <a:t> </a:t>
            </a:r>
            <a:r>
              <a:rPr lang="en-US" baseline="0" dirty="0" err="1" smtClean="0"/>
              <a:t>nama</a:t>
            </a:r>
            <a:r>
              <a:rPr lang="en-US" baseline="0" dirty="0" smtClean="0"/>
              <a:t> di </a:t>
            </a:r>
            <a:r>
              <a:rPr lang="en-US" baseline="0" dirty="0" err="1" smtClean="0"/>
              <a:t>pasar</a:t>
            </a:r>
            <a:r>
              <a:rPr lang="en-US" baseline="0" dirty="0" smtClean="0"/>
              <a:t> lo</a:t>
            </a:r>
            <a:r>
              <a:rPr lang="id-ID" baseline="0" dirty="0" smtClean="0"/>
              <a:t>kal ataupun internasional. Semua proses serta layanannya kurang lebih sama dengan bentuk bisnis marketplace C2C. Dan untuk masuk juga membutuhkan proses verifikasi yang tidak mudah, dari segi keuntungan pihak e-commerce bisa menarik komisi dari penjual yang notabenenya brand besar tersebut. Kelima, perusahaan Busness to Consumer denga contoh yaitu lazada.com dan bhinneka.com, dimana bisnis ini lebih berfokus pada penjualan barang atau produk miliki perusahaan e-commerce itu sendiri. Sehingga semua keuntungan dari penjualan produk murni dimiliki oleh perusahaan e-commerce dan tidak dibagi dengan pihak lain. Keenam, social media shop, yaitu bisnis e-commerce yang muncul seiring perkembangan sosial media yang makin naik.</a:t>
            </a:r>
            <a:endParaRPr lang="id-ID"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14</a:t>
            </a:fld>
            <a:endParaRPr lang="en-US" dirty="0"/>
          </a:p>
        </p:txBody>
      </p:sp>
    </p:spTree>
    <p:extLst>
      <p:ext uri="{BB962C8B-B14F-4D97-AF65-F5344CB8AC3E}">
        <p14:creationId xmlns:p14="http://schemas.microsoft.com/office/powerpoint/2010/main" xmlns="" val="231918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E-Commerce</a:t>
            </a:r>
            <a:r>
              <a:rPr lang="en-US" baseline="0" dirty="0" smtClean="0"/>
              <a:t> </a:t>
            </a:r>
            <a:r>
              <a:rPr lang="en-US" baseline="0" dirty="0" err="1" smtClean="0"/>
              <a:t>yaitu</a:t>
            </a:r>
            <a:r>
              <a:rPr lang="en-US" baseline="0" dirty="0" smtClean="0"/>
              <a:t> </a:t>
            </a:r>
            <a:r>
              <a:rPr lang="en-US" baseline="0" dirty="0" err="1" smtClean="0"/>
              <a:t>kegiatan</a:t>
            </a:r>
            <a:r>
              <a:rPr lang="en-US" baseline="0" dirty="0" smtClean="0"/>
              <a:t> </a:t>
            </a:r>
            <a:r>
              <a:rPr lang="en-US" baseline="0" dirty="0" err="1" smtClean="0"/>
              <a:t>bisnis</a:t>
            </a:r>
            <a:r>
              <a:rPr lang="en-US" baseline="0" dirty="0" smtClean="0"/>
              <a:t> </a:t>
            </a:r>
            <a:r>
              <a:rPr lang="en-US" baseline="0" dirty="0" err="1" smtClean="0"/>
              <a:t>dengan</a:t>
            </a:r>
            <a:r>
              <a:rPr lang="en-US" baseline="0" dirty="0" smtClean="0"/>
              <a:t> media </a:t>
            </a:r>
            <a:r>
              <a:rPr lang="en-US" baseline="0" dirty="0" err="1" smtClean="0"/>
              <a:t>elektronik</a:t>
            </a:r>
            <a:r>
              <a:rPr lang="en-US" baseline="0" dirty="0" smtClean="0"/>
              <a:t> online. </a:t>
            </a:r>
            <a:r>
              <a:rPr lang="en-US" baseline="0" dirty="0" err="1" smtClean="0"/>
              <a:t>Sejarah</a:t>
            </a:r>
            <a:r>
              <a:rPr lang="en-US" baseline="0" dirty="0" smtClean="0"/>
              <a:t> </a:t>
            </a:r>
            <a:r>
              <a:rPr lang="en-US" baseline="0" dirty="0" err="1" smtClean="0"/>
              <a:t>dari</a:t>
            </a:r>
            <a:r>
              <a:rPr lang="en-US" baseline="0" dirty="0" smtClean="0"/>
              <a:t> e-Commerce </a:t>
            </a:r>
            <a:r>
              <a:rPr lang="en-US" baseline="0" dirty="0" err="1" smtClean="0"/>
              <a:t>tidak</a:t>
            </a:r>
            <a:r>
              <a:rPr lang="en-US" baseline="0" dirty="0" smtClean="0"/>
              <a:t> </a:t>
            </a:r>
            <a:r>
              <a:rPr lang="en-US" baseline="0" dirty="0" err="1" smtClean="0"/>
              <a:t>terlepas</a:t>
            </a:r>
            <a:r>
              <a:rPr lang="en-US" baseline="0" dirty="0" smtClean="0"/>
              <a:t> </a:t>
            </a:r>
            <a:r>
              <a:rPr lang="en-US" baseline="0" dirty="0" err="1" smtClean="0"/>
              <a:t>dari</a:t>
            </a:r>
            <a:r>
              <a:rPr lang="en-US" baseline="0" dirty="0" smtClean="0"/>
              <a:t> </a:t>
            </a:r>
            <a:r>
              <a:rPr lang="en-US" baseline="0" dirty="0" err="1" smtClean="0"/>
              <a:t>sejarah</a:t>
            </a:r>
            <a:r>
              <a:rPr lang="en-US" baseline="0" dirty="0" smtClean="0"/>
              <a:t> </a:t>
            </a:r>
            <a:r>
              <a:rPr lang="en-US" baseline="0" dirty="0" err="1" smtClean="0"/>
              <a:t>dilahirkannya</a:t>
            </a:r>
            <a:r>
              <a:rPr lang="en-US" baseline="0" dirty="0" smtClean="0"/>
              <a:t> internet </a:t>
            </a:r>
            <a:r>
              <a:rPr lang="en-US" baseline="0" dirty="0" err="1" smtClean="0"/>
              <a:t>itu</a:t>
            </a:r>
            <a:r>
              <a:rPr lang="en-US" baseline="0" dirty="0" smtClean="0"/>
              <a:t> </a:t>
            </a:r>
            <a:r>
              <a:rPr lang="en-US" baseline="0" dirty="0" err="1" smtClean="0"/>
              <a:t>sendiri</a:t>
            </a:r>
            <a:r>
              <a:rPr lang="en-US" baseline="0" dirty="0" smtClean="0"/>
              <a:t>, </a:t>
            </a:r>
            <a:r>
              <a:rPr lang="en-US" baseline="0" dirty="0" err="1" smtClean="0"/>
              <a:t>karena</a:t>
            </a:r>
            <a:r>
              <a:rPr lang="en-US" baseline="0" dirty="0" smtClean="0"/>
              <a:t> e-Commerce </a:t>
            </a:r>
            <a:r>
              <a:rPr lang="en-US" baseline="0" dirty="0" err="1" smtClean="0"/>
              <a:t>menggunakan</a:t>
            </a:r>
            <a:r>
              <a:rPr lang="en-US" baseline="0" dirty="0" smtClean="0"/>
              <a:t> media online </a:t>
            </a:r>
            <a:r>
              <a:rPr lang="en-US" baseline="0" dirty="0" err="1" smtClean="0"/>
              <a:t>dalam</a:t>
            </a:r>
            <a:r>
              <a:rPr lang="en-US" baseline="0" dirty="0" smtClean="0"/>
              <a:t> </a:t>
            </a:r>
            <a:r>
              <a:rPr lang="en-US" baseline="0" dirty="0" err="1" smtClean="0"/>
              <a:t>kegiatannya</a:t>
            </a:r>
            <a:r>
              <a:rPr lang="en-US" baseline="0" dirty="0" smtClean="0"/>
              <a:t>. Internet </a:t>
            </a:r>
            <a:r>
              <a:rPr lang="en-US" baseline="0" dirty="0" err="1" smtClean="0"/>
              <a:t>dilahirkan</a:t>
            </a:r>
            <a:r>
              <a:rPr lang="en-US" baseline="0" dirty="0" smtClean="0"/>
              <a:t> </a:t>
            </a:r>
            <a:r>
              <a:rPr lang="en-US" baseline="0" dirty="0" err="1" smtClean="0"/>
              <a:t>pada</a:t>
            </a:r>
            <a:r>
              <a:rPr lang="en-US" baseline="0" dirty="0" smtClean="0"/>
              <a:t> </a:t>
            </a:r>
            <a:r>
              <a:rPr lang="en-US" baseline="0" dirty="0" err="1" smtClean="0"/>
              <a:t>tahun</a:t>
            </a:r>
            <a:r>
              <a:rPr lang="en-US" baseline="0" dirty="0" smtClean="0"/>
              <a:t> 1969 </a:t>
            </a:r>
            <a:r>
              <a:rPr lang="en-US" baseline="0" dirty="0" err="1" smtClean="0"/>
              <a:t>melalui</a:t>
            </a:r>
            <a:r>
              <a:rPr lang="en-US" baseline="0" dirty="0" smtClean="0"/>
              <a:t> project ARPANET </a:t>
            </a:r>
            <a:r>
              <a:rPr lang="en-US" baseline="0" dirty="0" err="1" smtClean="0"/>
              <a:t>yaitu</a:t>
            </a:r>
            <a:r>
              <a:rPr lang="en-US" baseline="0" dirty="0" smtClean="0"/>
              <a:t> project yang </a:t>
            </a:r>
            <a:r>
              <a:rPr lang="en-US" baseline="0" dirty="0" err="1" smtClean="0"/>
              <a:t>dibangun</a:t>
            </a:r>
            <a:r>
              <a:rPr lang="en-US" baseline="0" dirty="0" smtClean="0"/>
              <a:t> </a:t>
            </a:r>
            <a:r>
              <a:rPr lang="en-US" baseline="0" dirty="0" err="1" smtClean="0"/>
              <a:t>oleh</a:t>
            </a:r>
            <a:r>
              <a:rPr lang="en-US" baseline="0" dirty="0" smtClean="0"/>
              <a:t> </a:t>
            </a:r>
            <a:r>
              <a:rPr lang="en-US" baseline="0" dirty="0" err="1" smtClean="0"/>
              <a:t>pemerintah</a:t>
            </a:r>
            <a:r>
              <a:rPr lang="en-US" baseline="0" dirty="0" smtClean="0"/>
              <a:t> AS, </a:t>
            </a:r>
            <a:r>
              <a:rPr lang="en-US" baseline="0" dirty="0" err="1" smtClean="0"/>
              <a:t>tetapi</a:t>
            </a:r>
            <a:r>
              <a:rPr lang="en-US" baseline="0" dirty="0" smtClean="0"/>
              <a:t> internet </a:t>
            </a:r>
            <a:r>
              <a:rPr lang="en-US" baseline="0" dirty="0" err="1" smtClean="0"/>
              <a:t>belum</a:t>
            </a:r>
            <a:r>
              <a:rPr lang="en-US" baseline="0" dirty="0" smtClean="0"/>
              <a:t> </a:t>
            </a:r>
            <a:r>
              <a:rPr lang="en-US" baseline="0" dirty="0" err="1" smtClean="0"/>
              <a:t>dikomersialisasikan</a:t>
            </a:r>
            <a:r>
              <a:rPr lang="en-US" baseline="0" dirty="0" smtClean="0"/>
              <a:t>, </a:t>
            </a:r>
            <a:r>
              <a:rPr lang="en-US" baseline="0" dirty="0" err="1" smtClean="0"/>
              <a:t>hanya</a:t>
            </a:r>
            <a:r>
              <a:rPr lang="en-US" baseline="0" dirty="0" smtClean="0"/>
              <a:t> </a:t>
            </a:r>
            <a:r>
              <a:rPr lang="en-US" baseline="0" dirty="0" err="1" smtClean="0"/>
              <a:t>gunakan</a:t>
            </a:r>
            <a:r>
              <a:rPr lang="en-US" baseline="0" dirty="0" smtClean="0"/>
              <a:t> </a:t>
            </a:r>
            <a:r>
              <a:rPr lang="en-US" baseline="0" dirty="0" err="1" smtClean="0"/>
              <a:t>untuk</a:t>
            </a:r>
            <a:r>
              <a:rPr lang="en-US" baseline="0" dirty="0" smtClean="0"/>
              <a:t> </a:t>
            </a:r>
            <a:r>
              <a:rPr lang="en-US" baseline="0" dirty="0" err="1" smtClean="0"/>
              <a:t>kepentingan</a:t>
            </a:r>
            <a:r>
              <a:rPr lang="en-US" baseline="0" dirty="0" smtClean="0"/>
              <a:t> </a:t>
            </a:r>
            <a:r>
              <a:rPr lang="en-US" baseline="0" dirty="0" err="1" smtClean="0"/>
              <a:t>pemerintahan</a:t>
            </a:r>
            <a:r>
              <a:rPr lang="en-US" baseline="0" dirty="0" smtClean="0"/>
              <a:t>. </a:t>
            </a:r>
            <a:r>
              <a:rPr lang="en-US" baseline="0" dirty="0" err="1" smtClean="0"/>
              <a:t>Pada</a:t>
            </a:r>
            <a:r>
              <a:rPr lang="en-US" baseline="0" dirty="0" smtClean="0"/>
              <a:t> 1990-an internet </a:t>
            </a:r>
            <a:r>
              <a:rPr lang="en-US" baseline="0" dirty="0" err="1" smtClean="0"/>
              <a:t>sudah</a:t>
            </a:r>
            <a:r>
              <a:rPr lang="en-US" baseline="0" dirty="0" smtClean="0"/>
              <a:t> </a:t>
            </a:r>
            <a:r>
              <a:rPr lang="en-US" baseline="0" dirty="0" err="1" smtClean="0"/>
              <a:t>mulai</a:t>
            </a:r>
            <a:r>
              <a:rPr lang="en-US" baseline="0" dirty="0" smtClean="0"/>
              <a:t> </a:t>
            </a:r>
            <a:r>
              <a:rPr lang="en-US" baseline="0" dirty="0" err="1" smtClean="0"/>
              <a:t>dikenal</a:t>
            </a:r>
            <a:r>
              <a:rPr lang="en-US" baseline="0" dirty="0" smtClean="0"/>
              <a:t> </a:t>
            </a:r>
            <a:r>
              <a:rPr lang="en-US" baseline="0" dirty="0" err="1" smtClean="0"/>
              <a:t>dimasyarakat</a:t>
            </a:r>
            <a:r>
              <a:rPr lang="en-US" baseline="0" dirty="0" smtClean="0"/>
              <a:t>, </a:t>
            </a:r>
            <a:r>
              <a:rPr lang="en-US" baseline="0" dirty="0" err="1" smtClean="0"/>
              <a:t>pertumbuhan</a:t>
            </a:r>
            <a:r>
              <a:rPr lang="en-US" baseline="0" dirty="0" smtClean="0"/>
              <a:t> </a:t>
            </a:r>
            <a:r>
              <a:rPr lang="en-US" baseline="0" dirty="0" err="1" smtClean="0"/>
              <a:t>dari</a:t>
            </a:r>
            <a:r>
              <a:rPr lang="en-US" baseline="0" dirty="0" smtClean="0"/>
              <a:t> web </a:t>
            </a:r>
            <a:r>
              <a:rPr lang="en-US" baseline="0" dirty="0" err="1" smtClean="0"/>
              <a:t>sendiri</a:t>
            </a:r>
            <a:r>
              <a:rPr lang="en-US" baseline="0" dirty="0" smtClean="0"/>
              <a:t> </a:t>
            </a:r>
            <a:r>
              <a:rPr lang="en-US" baseline="0" dirty="0" err="1" smtClean="0"/>
              <a:t>sudah</a:t>
            </a:r>
            <a:r>
              <a:rPr lang="en-US" baseline="0" dirty="0" smtClean="0"/>
              <a:t> </a:t>
            </a:r>
            <a:r>
              <a:rPr lang="en-US" baseline="0" dirty="0" err="1" smtClean="0"/>
              <a:t>berembang</a:t>
            </a:r>
            <a:r>
              <a:rPr lang="en-US" baseline="0" dirty="0" smtClean="0"/>
              <a:t> </a:t>
            </a:r>
            <a:r>
              <a:rPr lang="en-US" baseline="0" dirty="0" err="1" smtClean="0"/>
              <a:t>dengan</a:t>
            </a:r>
            <a:r>
              <a:rPr lang="en-US" baseline="0" dirty="0" smtClean="0"/>
              <a:t> </a:t>
            </a:r>
            <a:r>
              <a:rPr lang="en-US" baseline="0" dirty="0" err="1" smtClean="0"/>
              <a:t>pesat</a:t>
            </a:r>
            <a:r>
              <a:rPr lang="en-US" baseline="0" dirty="0" smtClean="0"/>
              <a:t>. </a:t>
            </a:r>
            <a:r>
              <a:rPr lang="en-US" baseline="0" dirty="0" err="1" smtClean="0"/>
              <a:t>Perkembangan</a:t>
            </a:r>
            <a:r>
              <a:rPr lang="en-US" baseline="0" dirty="0" smtClean="0"/>
              <a:t> yang </a:t>
            </a:r>
            <a:r>
              <a:rPr lang="en-US" baseline="0" dirty="0" err="1" smtClean="0"/>
              <a:t>pesat</a:t>
            </a:r>
            <a:r>
              <a:rPr lang="en-US" baseline="0" dirty="0" smtClean="0"/>
              <a:t> </a:t>
            </a:r>
            <a:r>
              <a:rPr lang="en-US" baseline="0" dirty="0" err="1" smtClean="0"/>
              <a:t>itu</a:t>
            </a:r>
            <a:r>
              <a:rPr lang="en-US" baseline="0" dirty="0" smtClean="0"/>
              <a:t> </a:t>
            </a:r>
            <a:r>
              <a:rPr lang="en-US" baseline="0" dirty="0" err="1" smtClean="0"/>
              <a:t>menimbulkan</a:t>
            </a:r>
            <a:r>
              <a:rPr lang="en-US" baseline="0" dirty="0" smtClean="0"/>
              <a:t> </a:t>
            </a:r>
            <a:r>
              <a:rPr lang="en-US" baseline="0" dirty="0" err="1" smtClean="0"/>
              <a:t>inovasi-inovasi</a:t>
            </a:r>
            <a:r>
              <a:rPr lang="en-US" baseline="0" dirty="0" smtClean="0"/>
              <a:t> </a:t>
            </a:r>
            <a:r>
              <a:rPr lang="en-US" baseline="0" dirty="0" err="1" smtClean="0"/>
              <a:t>baru</a:t>
            </a:r>
            <a:r>
              <a:rPr lang="en-US" baseline="0" dirty="0" smtClean="0"/>
              <a:t> </a:t>
            </a:r>
            <a:r>
              <a:rPr lang="en-US" baseline="0" dirty="0" err="1" smtClean="0"/>
              <a:t>pada</a:t>
            </a:r>
            <a:r>
              <a:rPr lang="en-US" baseline="0" dirty="0" smtClean="0"/>
              <a:t> </a:t>
            </a:r>
            <a:r>
              <a:rPr lang="en-US" baseline="0" dirty="0" err="1" smtClean="0"/>
              <a:t>bidang</a:t>
            </a:r>
            <a:r>
              <a:rPr lang="en-US" baseline="0" dirty="0" smtClean="0"/>
              <a:t> </a:t>
            </a:r>
            <a:r>
              <a:rPr lang="en-US" baseline="0" dirty="0" err="1" smtClean="0"/>
              <a:t>aplikasi</a:t>
            </a:r>
            <a:r>
              <a:rPr lang="en-US" baseline="0" dirty="0" smtClean="0"/>
              <a:t> </a:t>
            </a:r>
            <a:r>
              <a:rPr lang="en-US" baseline="0" dirty="0" err="1" smtClean="0"/>
              <a:t>dari</a:t>
            </a:r>
            <a:r>
              <a:rPr lang="en-US" baseline="0" dirty="0" smtClean="0"/>
              <a:t> </a:t>
            </a:r>
            <a:r>
              <a:rPr lang="en-US" baseline="0" dirty="0" err="1" smtClean="0"/>
              <a:t>penjualan</a:t>
            </a:r>
            <a:r>
              <a:rPr lang="en-US" baseline="0" dirty="0" smtClean="0"/>
              <a:t> online </a:t>
            </a:r>
            <a:r>
              <a:rPr lang="en-US" baseline="0" dirty="0" err="1" smtClean="0"/>
              <a:t>samapai</a:t>
            </a:r>
            <a:r>
              <a:rPr lang="en-US" baseline="0" dirty="0" smtClean="0"/>
              <a:t> electronic learning (e-Learning). </a:t>
            </a:r>
            <a:r>
              <a:rPr lang="en-US" baseline="0" dirty="0" err="1" smtClean="0"/>
              <a:t>Pada</a:t>
            </a:r>
            <a:r>
              <a:rPr lang="en-US" baseline="0" dirty="0" smtClean="0"/>
              <a:t> 1999 E-Commerce </a:t>
            </a:r>
            <a:r>
              <a:rPr lang="en-US" baseline="0" dirty="0" err="1" smtClean="0"/>
              <a:t>berfokuskan</a:t>
            </a:r>
            <a:r>
              <a:rPr lang="en-US" baseline="0" dirty="0" smtClean="0"/>
              <a:t> </a:t>
            </a:r>
            <a:r>
              <a:rPr lang="en-US" baseline="0" dirty="0" err="1" smtClean="0"/>
              <a:t>bergerak</a:t>
            </a:r>
            <a:r>
              <a:rPr lang="en-US" baseline="0" dirty="0" smtClean="0"/>
              <a:t> </a:t>
            </a:r>
            <a:r>
              <a:rPr lang="en-US" baseline="0" dirty="0" err="1" smtClean="0"/>
              <a:t>dari</a:t>
            </a:r>
            <a:r>
              <a:rPr lang="en-US" baseline="0" dirty="0" smtClean="0"/>
              <a:t> Business to Consumer </a:t>
            </a:r>
            <a:r>
              <a:rPr lang="en-US" baseline="0" dirty="0" err="1" smtClean="0"/>
              <a:t>menjadi</a:t>
            </a:r>
            <a:r>
              <a:rPr lang="en-US" baseline="0" dirty="0" smtClean="0"/>
              <a:t> Business to </a:t>
            </a:r>
            <a:r>
              <a:rPr lang="en-US" baseline="0" dirty="0" err="1" smtClean="0"/>
              <a:t>Busniness</a:t>
            </a:r>
            <a:r>
              <a:rPr lang="en-US" baseline="0" dirty="0" smtClean="0"/>
              <a:t> </a:t>
            </a:r>
            <a:r>
              <a:rPr lang="en-US" baseline="0" dirty="0" err="1" smtClean="0"/>
              <a:t>yaitu</a:t>
            </a:r>
            <a:r>
              <a:rPr lang="en-US" baseline="0" dirty="0" smtClean="0"/>
              <a:t> </a:t>
            </a:r>
            <a:r>
              <a:rPr lang="en-US" baseline="0" dirty="0" err="1" smtClean="0"/>
              <a:t>dari</a:t>
            </a:r>
            <a:r>
              <a:rPr lang="en-US" baseline="0" dirty="0" smtClean="0"/>
              <a:t> </a:t>
            </a:r>
            <a:r>
              <a:rPr lang="en-US" baseline="0" dirty="0" err="1" smtClean="0"/>
              <a:t>transaksi</a:t>
            </a:r>
            <a:r>
              <a:rPr lang="en-US" baseline="0" dirty="0" smtClean="0"/>
              <a:t> </a:t>
            </a:r>
            <a:r>
              <a:rPr lang="en-US" baseline="0" dirty="0" err="1" smtClean="0"/>
              <a:t>perorangan</a:t>
            </a:r>
            <a:r>
              <a:rPr lang="en-US" baseline="0" dirty="0" smtClean="0"/>
              <a:t> </a:t>
            </a:r>
            <a:r>
              <a:rPr lang="en-US" baseline="0" dirty="0" err="1" smtClean="0"/>
              <a:t>menjadi</a:t>
            </a:r>
            <a:r>
              <a:rPr lang="en-US" baseline="0" dirty="0" smtClean="0"/>
              <a:t> </a:t>
            </a:r>
            <a:r>
              <a:rPr lang="en-US" baseline="0" dirty="0" err="1" smtClean="0"/>
              <a:t>transaksi</a:t>
            </a:r>
            <a:r>
              <a:rPr lang="en-US" baseline="0" dirty="0" smtClean="0"/>
              <a:t> </a:t>
            </a:r>
            <a:r>
              <a:rPr lang="en-US" baseline="0" dirty="0" err="1" smtClean="0"/>
              <a:t>antar</a:t>
            </a:r>
            <a:r>
              <a:rPr lang="en-US" baseline="0" dirty="0" smtClean="0"/>
              <a:t> </a:t>
            </a:r>
            <a:r>
              <a:rPr lang="en-US" baseline="0" dirty="0" err="1" smtClean="0"/>
              <a:t>organisasi</a:t>
            </a:r>
            <a:r>
              <a:rPr lang="en-US" baseline="0" dirty="0" smtClean="0"/>
              <a:t>. </a:t>
            </a:r>
            <a:r>
              <a:rPr lang="en-US" baseline="0" dirty="0" err="1" smtClean="0"/>
              <a:t>Pada</a:t>
            </a:r>
            <a:r>
              <a:rPr lang="en-US" baseline="0" dirty="0" smtClean="0"/>
              <a:t> 2001 </a:t>
            </a:r>
            <a:r>
              <a:rPr lang="en-US" baseline="0" dirty="0" err="1" smtClean="0"/>
              <a:t>fokus</a:t>
            </a:r>
            <a:r>
              <a:rPr lang="en-US" baseline="0" dirty="0" smtClean="0"/>
              <a:t> E-commerce </a:t>
            </a:r>
            <a:r>
              <a:rPr lang="en-US" baseline="0" dirty="0" err="1" smtClean="0"/>
              <a:t>berubah</a:t>
            </a:r>
            <a:r>
              <a:rPr lang="en-US" baseline="0" dirty="0" smtClean="0"/>
              <a:t> </a:t>
            </a:r>
            <a:r>
              <a:rPr lang="en-US" baseline="0" dirty="0" err="1" smtClean="0"/>
              <a:t>lagi</a:t>
            </a:r>
            <a:r>
              <a:rPr lang="en-US" baseline="0" dirty="0" smtClean="0"/>
              <a:t> </a:t>
            </a:r>
            <a:r>
              <a:rPr lang="en-US" baseline="0" dirty="0" err="1" smtClean="0"/>
              <a:t>dari</a:t>
            </a:r>
            <a:r>
              <a:rPr lang="en-US" baseline="0" dirty="0" smtClean="0"/>
              <a:t> Business to Business </a:t>
            </a:r>
            <a:r>
              <a:rPr lang="en-US" baseline="0" dirty="0" err="1" smtClean="0"/>
              <a:t>menjadi</a:t>
            </a:r>
            <a:r>
              <a:rPr lang="en-US" baseline="0" dirty="0" smtClean="0"/>
              <a:t> Business to Employee </a:t>
            </a:r>
            <a:r>
              <a:rPr lang="en-US" baseline="0" dirty="0" err="1" smtClean="0"/>
              <a:t>yaitu</a:t>
            </a:r>
            <a:r>
              <a:rPr lang="en-US" baseline="0" dirty="0" smtClean="0"/>
              <a:t> </a:t>
            </a:r>
            <a:r>
              <a:rPr lang="en-US" baseline="0" dirty="0" err="1" smtClean="0"/>
              <a:t>dari</a:t>
            </a:r>
            <a:r>
              <a:rPr lang="en-US" baseline="0" dirty="0" smtClean="0"/>
              <a:t> </a:t>
            </a:r>
            <a:r>
              <a:rPr lang="en-US" baseline="0" dirty="0" err="1" smtClean="0"/>
              <a:t>transaksi</a:t>
            </a:r>
            <a:r>
              <a:rPr lang="en-US" baseline="0" dirty="0" smtClean="0"/>
              <a:t> </a:t>
            </a:r>
            <a:r>
              <a:rPr lang="en-US" baseline="0" dirty="0" err="1" smtClean="0"/>
              <a:t>antar</a:t>
            </a:r>
            <a:r>
              <a:rPr lang="en-US" baseline="0" dirty="0" smtClean="0"/>
              <a:t> </a:t>
            </a:r>
            <a:r>
              <a:rPr lang="en-US" baseline="0" dirty="0" err="1" smtClean="0"/>
              <a:t>organisasi</a:t>
            </a:r>
            <a:r>
              <a:rPr lang="en-US" baseline="0" dirty="0" smtClean="0"/>
              <a:t> </a:t>
            </a:r>
            <a:r>
              <a:rPr lang="en-US" baseline="0" dirty="0" err="1" smtClean="0"/>
              <a:t>menjadi</a:t>
            </a:r>
            <a:r>
              <a:rPr lang="en-US" baseline="0" dirty="0" smtClean="0"/>
              <a:t> proses </a:t>
            </a:r>
            <a:r>
              <a:rPr lang="en-US" baseline="0" dirty="0" err="1" smtClean="0"/>
              <a:t>bisnis</a:t>
            </a:r>
            <a:r>
              <a:rPr lang="en-US" baseline="0" dirty="0" smtClean="0"/>
              <a:t> yang </a:t>
            </a:r>
            <a:r>
              <a:rPr lang="en-US" baseline="0" dirty="0" err="1" smtClean="0"/>
              <a:t>dijalankan</a:t>
            </a:r>
            <a:r>
              <a:rPr lang="en-US" baseline="0" dirty="0" smtClean="0"/>
              <a:t> </a:t>
            </a:r>
            <a:r>
              <a:rPr lang="en-US" baseline="0" dirty="0" err="1" smtClean="0"/>
              <a:t>dari</a:t>
            </a:r>
            <a:r>
              <a:rPr lang="en-US" baseline="0" dirty="0" smtClean="0"/>
              <a:t> </a:t>
            </a:r>
            <a:r>
              <a:rPr lang="en-US" baseline="0" dirty="0" err="1" smtClean="0"/>
              <a:t>pebisnis</a:t>
            </a:r>
            <a:r>
              <a:rPr lang="en-US" baseline="0" dirty="0" smtClean="0"/>
              <a:t> </a:t>
            </a:r>
            <a:r>
              <a:rPr lang="en-US" baseline="0" dirty="0" err="1" smtClean="0"/>
              <a:t>ke</a:t>
            </a:r>
            <a:r>
              <a:rPr lang="en-US" baseline="0" dirty="0" smtClean="0"/>
              <a:t> </a:t>
            </a:r>
            <a:r>
              <a:rPr lang="en-US" baseline="0" dirty="0" err="1" smtClean="0"/>
              <a:t>karyawan</a:t>
            </a:r>
            <a:r>
              <a:rPr lang="en-US" baseline="0" dirty="0" smtClean="0"/>
              <a:t> yang </a:t>
            </a:r>
            <a:r>
              <a:rPr lang="en-US" baseline="0" dirty="0" err="1" smtClean="0"/>
              <a:t>merupakan</a:t>
            </a:r>
            <a:r>
              <a:rPr lang="en-US" baseline="0" dirty="0" smtClean="0"/>
              <a:t> </a:t>
            </a:r>
            <a:r>
              <a:rPr lang="en-US" baseline="0" dirty="0" err="1" smtClean="0"/>
              <a:t>intrabusiness</a:t>
            </a:r>
            <a:r>
              <a:rPr lang="en-US" baseline="0" dirty="0" smtClean="0"/>
              <a:t>. E-Commerce </a:t>
            </a:r>
            <a:r>
              <a:rPr lang="en-US" baseline="0" dirty="0" err="1" smtClean="0"/>
              <a:t>itu</a:t>
            </a:r>
            <a:r>
              <a:rPr lang="en-US" baseline="0" dirty="0" smtClean="0"/>
              <a:t> </a:t>
            </a:r>
            <a:r>
              <a:rPr lang="en-US" baseline="0" dirty="0" err="1" smtClean="0"/>
              <a:t>sendiri</a:t>
            </a:r>
            <a:r>
              <a:rPr lang="en-US" baseline="0" dirty="0" smtClean="0"/>
              <a:t> </a:t>
            </a:r>
            <a:r>
              <a:rPr lang="en-US" baseline="0" dirty="0" err="1" smtClean="0"/>
              <a:t>juga</a:t>
            </a:r>
            <a:r>
              <a:rPr lang="en-US" baseline="0" dirty="0" smtClean="0"/>
              <a:t> </a:t>
            </a:r>
            <a:r>
              <a:rPr lang="en-US" baseline="0" dirty="0" err="1" smtClean="0"/>
              <a:t>akan</a:t>
            </a:r>
            <a:r>
              <a:rPr lang="en-US" baseline="0" dirty="0" smtClean="0"/>
              <a:t> </a:t>
            </a:r>
            <a:r>
              <a:rPr lang="en-US" baseline="0" dirty="0" err="1" smtClean="0"/>
              <a:t>terus</a:t>
            </a:r>
            <a:r>
              <a:rPr lang="en-US" baseline="0" dirty="0" smtClean="0"/>
              <a:t> </a:t>
            </a:r>
            <a:r>
              <a:rPr lang="en-US" baseline="0" dirty="0" err="1" smtClean="0"/>
              <a:t>berevolusi</a:t>
            </a:r>
            <a:r>
              <a:rPr lang="en-US" baseline="0" dirty="0" smtClean="0"/>
              <a:t> </a:t>
            </a:r>
            <a:r>
              <a:rPr lang="en-US" baseline="0" dirty="0" err="1" smtClean="0"/>
              <a:t>untuk</a:t>
            </a:r>
            <a:r>
              <a:rPr lang="en-US" baseline="0" dirty="0" smtClean="0"/>
              <a:t> </a:t>
            </a:r>
            <a:r>
              <a:rPr lang="en-US" baseline="0" dirty="0" err="1" smtClean="0"/>
              <a:t>menciptakan</a:t>
            </a:r>
            <a:r>
              <a:rPr lang="en-US" baseline="0" dirty="0" smtClean="0"/>
              <a:t> </a:t>
            </a:r>
            <a:r>
              <a:rPr lang="en-US" baseline="0" dirty="0" err="1" smtClean="0"/>
              <a:t>kedinamisan</a:t>
            </a:r>
            <a:r>
              <a:rPr lang="en-US" baseline="0" dirty="0" smtClean="0"/>
              <a:t> </a:t>
            </a:r>
            <a:r>
              <a:rPr lang="en-US" baseline="0" dirty="0" err="1" smtClean="0"/>
              <a:t>bertransaksi</a:t>
            </a:r>
            <a:r>
              <a:rPr lang="en-US" baseline="0" dirty="0" smtClean="0"/>
              <a:t> online.</a:t>
            </a:r>
            <a:endParaRPr lang="en-US"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3</a:t>
            </a:fld>
            <a:endParaRPr lang="en-US" dirty="0"/>
          </a:p>
        </p:txBody>
      </p:sp>
    </p:spTree>
    <p:extLst>
      <p:ext uri="{BB962C8B-B14F-4D97-AF65-F5344CB8AC3E}">
        <p14:creationId xmlns:p14="http://schemas.microsoft.com/office/powerpoint/2010/main" xmlns="" val="715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Kategorisasi</a:t>
            </a:r>
            <a:r>
              <a:rPr lang="en-US" baseline="0" dirty="0" smtClean="0"/>
              <a:t> </a:t>
            </a:r>
            <a:r>
              <a:rPr lang="en-US" baseline="0" dirty="0" err="1" smtClean="0"/>
              <a:t>pada</a:t>
            </a:r>
            <a:r>
              <a:rPr lang="en-US" baseline="0" dirty="0" smtClean="0"/>
              <a:t> electronic commerce </a:t>
            </a:r>
            <a:r>
              <a:rPr lang="en-US" baseline="0" dirty="0" err="1" smtClean="0"/>
              <a:t>ada</a:t>
            </a:r>
            <a:r>
              <a:rPr lang="en-US" baseline="0" dirty="0" smtClean="0"/>
              <a:t> 5, </a:t>
            </a:r>
            <a:r>
              <a:rPr lang="en-US" baseline="0" dirty="0" err="1" smtClean="0"/>
              <a:t>yaitu</a:t>
            </a:r>
            <a:r>
              <a:rPr lang="en-US" baseline="0" dirty="0" smtClean="0"/>
              <a:t> pure vs. partial EC </a:t>
            </a:r>
            <a:r>
              <a:rPr lang="en-US" baseline="0" dirty="0" err="1" smtClean="0"/>
              <a:t>yaitu</a:t>
            </a:r>
            <a:r>
              <a:rPr lang="en-US" baseline="0" dirty="0" smtClean="0"/>
              <a:t> </a:t>
            </a:r>
            <a:r>
              <a:rPr lang="en-US" baseline="0" dirty="0" err="1" smtClean="0"/>
              <a:t>bisnis</a:t>
            </a:r>
            <a:r>
              <a:rPr lang="en-US" baseline="0" dirty="0" smtClean="0"/>
              <a:t> e-commerce </a:t>
            </a:r>
            <a:r>
              <a:rPr lang="en-US" baseline="0" dirty="0" err="1" smtClean="0"/>
              <a:t>tergantun</a:t>
            </a:r>
            <a:r>
              <a:rPr lang="en-US" baseline="0" dirty="0" smtClean="0"/>
              <a:t> </a:t>
            </a:r>
            <a:r>
              <a:rPr lang="en-US" baseline="0" dirty="0" err="1" smtClean="0"/>
              <a:t>dari</a:t>
            </a:r>
            <a:r>
              <a:rPr lang="en-US" baseline="0" dirty="0" smtClean="0"/>
              <a:t> </a:t>
            </a:r>
            <a:r>
              <a:rPr lang="en-US" baseline="0" dirty="0" err="1" smtClean="0"/>
              <a:t>drajat</a:t>
            </a:r>
            <a:r>
              <a:rPr lang="en-US" baseline="0" dirty="0" smtClean="0"/>
              <a:t> </a:t>
            </a:r>
            <a:r>
              <a:rPr lang="en-US" baseline="0" dirty="0" err="1" smtClean="0"/>
              <a:t>digitasi</a:t>
            </a:r>
            <a:r>
              <a:rPr lang="en-US" baseline="0" dirty="0" smtClean="0"/>
              <a:t> (</a:t>
            </a:r>
            <a:r>
              <a:rPr lang="en-US" baseline="0" dirty="0" err="1" smtClean="0"/>
              <a:t>transformasi</a:t>
            </a:r>
            <a:r>
              <a:rPr lang="en-US" baseline="0" dirty="0" smtClean="0"/>
              <a:t> </a:t>
            </a:r>
            <a:r>
              <a:rPr lang="en-US" baseline="0" dirty="0" err="1" smtClean="0"/>
              <a:t>dari</a:t>
            </a:r>
            <a:r>
              <a:rPr lang="en-US" baseline="0" dirty="0" smtClean="0"/>
              <a:t> </a:t>
            </a:r>
            <a:r>
              <a:rPr lang="en-US" baseline="0" dirty="0" err="1" smtClean="0"/>
              <a:t>fisik</a:t>
            </a:r>
            <a:r>
              <a:rPr lang="en-US" baseline="0" dirty="0" smtClean="0"/>
              <a:t> </a:t>
            </a:r>
            <a:r>
              <a:rPr lang="en-US" baseline="0" dirty="0" err="1" smtClean="0"/>
              <a:t>ke</a:t>
            </a:r>
            <a:r>
              <a:rPr lang="en-US" baseline="0" dirty="0" smtClean="0"/>
              <a:t> digital)  </a:t>
            </a:r>
            <a:r>
              <a:rPr lang="en-US" baseline="0" dirty="0" err="1" smtClean="0"/>
              <a:t>seperti</a:t>
            </a:r>
            <a:r>
              <a:rPr lang="en-US" baseline="0" dirty="0" smtClean="0"/>
              <a:t> </a:t>
            </a:r>
            <a:r>
              <a:rPr lang="en-US" baseline="0" dirty="0" err="1" smtClean="0"/>
              <a:t>produk</a:t>
            </a:r>
            <a:r>
              <a:rPr lang="en-US" baseline="0" dirty="0" smtClean="0"/>
              <a:t> (</a:t>
            </a:r>
            <a:r>
              <a:rPr lang="en-US" baseline="0" dirty="0" err="1" smtClean="0"/>
              <a:t>jasa</a:t>
            </a:r>
            <a:r>
              <a:rPr lang="en-US" baseline="0" dirty="0" smtClean="0"/>
              <a:t>) yang </a:t>
            </a:r>
            <a:r>
              <a:rPr lang="en-US" baseline="0" dirty="0" err="1" smtClean="0"/>
              <a:t>dijual</a:t>
            </a:r>
            <a:r>
              <a:rPr lang="en-US" baseline="0" dirty="0" smtClean="0"/>
              <a:t>, proses </a:t>
            </a:r>
            <a:r>
              <a:rPr lang="en-US" baseline="0" dirty="0" err="1" smtClean="0"/>
              <a:t>bisnis</a:t>
            </a:r>
            <a:r>
              <a:rPr lang="en-US" baseline="0" dirty="0" smtClean="0"/>
              <a:t> </a:t>
            </a:r>
            <a:r>
              <a:rPr lang="en-US" baseline="0" dirty="0" err="1" smtClean="0"/>
              <a:t>dan</a:t>
            </a:r>
            <a:r>
              <a:rPr lang="en-US" baseline="0" dirty="0" smtClean="0"/>
              <a:t> </a:t>
            </a:r>
            <a:r>
              <a:rPr lang="en-US" baseline="0" dirty="0" err="1" smtClean="0"/>
              <a:t>agen</a:t>
            </a:r>
            <a:r>
              <a:rPr lang="en-US" baseline="0" dirty="0" smtClean="0"/>
              <a:t> </a:t>
            </a:r>
            <a:r>
              <a:rPr lang="en-US" baseline="0" dirty="0" err="1" smtClean="0"/>
              <a:t>penyalur</a:t>
            </a:r>
            <a:r>
              <a:rPr lang="en-US" baseline="0" dirty="0" smtClean="0"/>
              <a:t> (</a:t>
            </a:r>
            <a:r>
              <a:rPr lang="en-US" baseline="0" dirty="0" err="1" smtClean="0"/>
              <a:t>dengan</a:t>
            </a:r>
            <a:r>
              <a:rPr lang="en-US" baseline="0" dirty="0" smtClean="0"/>
              <a:t> digital intermediary). </a:t>
            </a:r>
            <a:r>
              <a:rPr lang="en-US" baseline="0" dirty="0" err="1" smtClean="0"/>
              <a:t>Kedua</a:t>
            </a:r>
            <a:r>
              <a:rPr lang="en-US" baseline="0" dirty="0" smtClean="0"/>
              <a:t> </a:t>
            </a:r>
            <a:r>
              <a:rPr lang="en-US" baseline="0" dirty="0" err="1" smtClean="0"/>
              <a:t>perusahaan</a:t>
            </a:r>
            <a:r>
              <a:rPr lang="en-US" baseline="0" dirty="0" smtClean="0"/>
              <a:t> brick </a:t>
            </a:r>
            <a:r>
              <a:rPr lang="en-US" baseline="0" dirty="0" err="1" smtClean="0"/>
              <a:t>dan</a:t>
            </a:r>
            <a:r>
              <a:rPr lang="en-US" baseline="0" dirty="0" smtClean="0"/>
              <a:t> mortar </a:t>
            </a:r>
            <a:r>
              <a:rPr lang="en-US" baseline="0" dirty="0" err="1" smtClean="0"/>
              <a:t>yaitu</a:t>
            </a:r>
            <a:r>
              <a:rPr lang="en-US" baseline="0" dirty="0" smtClean="0"/>
              <a:t> </a:t>
            </a:r>
            <a:r>
              <a:rPr lang="en-US" baseline="0" dirty="0" err="1" smtClean="0"/>
              <a:t>perusahaan</a:t>
            </a:r>
            <a:r>
              <a:rPr lang="en-US" baseline="0" dirty="0" smtClean="0"/>
              <a:t> model “</a:t>
            </a:r>
            <a:r>
              <a:rPr lang="en-US" baseline="0" dirty="0" err="1" smtClean="0"/>
              <a:t>ekonomi</a:t>
            </a:r>
            <a:r>
              <a:rPr lang="en-US" baseline="0" dirty="0" smtClean="0"/>
              <a:t> lama” yang </a:t>
            </a:r>
            <a:r>
              <a:rPr lang="en-US" baseline="0" dirty="0" err="1" smtClean="0"/>
              <a:t>melakukan</a:t>
            </a:r>
            <a:r>
              <a:rPr lang="en-US" baseline="0" dirty="0" smtClean="0"/>
              <a:t> </a:t>
            </a:r>
            <a:r>
              <a:rPr lang="en-US" baseline="0" dirty="0" err="1" smtClean="0"/>
              <a:t>sebagaian</a:t>
            </a:r>
            <a:r>
              <a:rPr lang="en-US" baseline="0" dirty="0" smtClean="0"/>
              <a:t> </a:t>
            </a:r>
            <a:r>
              <a:rPr lang="en-US" baseline="0" dirty="0" err="1" smtClean="0"/>
              <a:t>besar</a:t>
            </a:r>
            <a:r>
              <a:rPr lang="en-US" baseline="0" dirty="0" smtClean="0"/>
              <a:t> </a:t>
            </a:r>
            <a:r>
              <a:rPr lang="en-US" baseline="0" dirty="0" err="1" smtClean="0"/>
              <a:t>aktivitas</a:t>
            </a:r>
            <a:r>
              <a:rPr lang="en-US" baseline="0" dirty="0" smtClean="0"/>
              <a:t> </a:t>
            </a:r>
            <a:r>
              <a:rPr lang="en-US" baseline="0" dirty="0" err="1" smtClean="0"/>
              <a:t>bisnisnya</a:t>
            </a:r>
            <a:r>
              <a:rPr lang="en-US" baseline="0" dirty="0" smtClean="0"/>
              <a:t> </a:t>
            </a:r>
            <a:r>
              <a:rPr lang="en-US" baseline="0" dirty="0" err="1" smtClean="0"/>
              <a:t>secara</a:t>
            </a:r>
            <a:r>
              <a:rPr lang="en-US" baseline="0" dirty="0" smtClean="0"/>
              <a:t> manual (off-line), </a:t>
            </a:r>
            <a:r>
              <a:rPr lang="en-US" baseline="0" dirty="0" err="1" smtClean="0"/>
              <a:t>menjual</a:t>
            </a:r>
            <a:r>
              <a:rPr lang="en-US" baseline="0" dirty="0" smtClean="0"/>
              <a:t> </a:t>
            </a:r>
            <a:r>
              <a:rPr lang="en-US" baseline="0" dirty="0" err="1" smtClean="0"/>
              <a:t>produk</a:t>
            </a:r>
            <a:r>
              <a:rPr lang="en-US" baseline="0" dirty="0" smtClean="0"/>
              <a:t> </a:t>
            </a:r>
            <a:r>
              <a:rPr lang="en-US" baseline="0" dirty="0" err="1" smtClean="0"/>
              <a:t>fisik</a:t>
            </a:r>
            <a:r>
              <a:rPr lang="en-US" baseline="0" dirty="0" smtClean="0"/>
              <a:t> </a:t>
            </a:r>
            <a:r>
              <a:rPr lang="en-US" baseline="0" dirty="0" err="1" smtClean="0"/>
              <a:t>melalui</a:t>
            </a:r>
            <a:r>
              <a:rPr lang="en-US" baseline="0" dirty="0" smtClean="0"/>
              <a:t> </a:t>
            </a:r>
            <a:r>
              <a:rPr lang="en-US" baseline="0" dirty="0" err="1" smtClean="0"/>
              <a:t>agen</a:t>
            </a:r>
            <a:r>
              <a:rPr lang="en-US" baseline="0" dirty="0" smtClean="0"/>
              <a:t> </a:t>
            </a:r>
            <a:r>
              <a:rPr lang="en-US" baseline="0" dirty="0" err="1" smtClean="0"/>
              <a:t>penyalur</a:t>
            </a:r>
            <a:r>
              <a:rPr lang="en-US" baseline="0" dirty="0" smtClean="0"/>
              <a:t> </a:t>
            </a:r>
            <a:r>
              <a:rPr lang="en-US" baseline="0" dirty="0" err="1" smtClean="0"/>
              <a:t>fisik</a:t>
            </a:r>
            <a:r>
              <a:rPr lang="en-US" baseline="0" dirty="0" smtClean="0"/>
              <a:t>. </a:t>
            </a:r>
            <a:r>
              <a:rPr lang="en-US" baseline="0" dirty="0" err="1" smtClean="0"/>
              <a:t>Ketiga</a:t>
            </a:r>
            <a:r>
              <a:rPr lang="en-US" baseline="0" dirty="0" smtClean="0"/>
              <a:t> </a:t>
            </a:r>
            <a:r>
              <a:rPr lang="en-US" baseline="0" dirty="0" err="1" smtClean="0"/>
              <a:t>perusahaan</a:t>
            </a:r>
            <a:r>
              <a:rPr lang="en-US" baseline="0" dirty="0" smtClean="0"/>
              <a:t> virtual </a:t>
            </a:r>
            <a:r>
              <a:rPr lang="en-US" baseline="0" dirty="0" err="1" smtClean="0"/>
              <a:t>yaitu</a:t>
            </a:r>
            <a:r>
              <a:rPr lang="en-US" baseline="0" dirty="0" smtClean="0"/>
              <a:t> </a:t>
            </a:r>
            <a:r>
              <a:rPr lang="en-US" baseline="0" dirty="0" err="1" smtClean="0"/>
              <a:t>semua</a:t>
            </a:r>
            <a:r>
              <a:rPr lang="en-US" baseline="0" dirty="0" smtClean="0"/>
              <a:t> </a:t>
            </a:r>
            <a:r>
              <a:rPr lang="en-US" baseline="0" dirty="0" err="1" smtClean="0"/>
              <a:t>aktivitas</a:t>
            </a:r>
            <a:r>
              <a:rPr lang="en-US" baseline="0" dirty="0" smtClean="0"/>
              <a:t> </a:t>
            </a:r>
            <a:r>
              <a:rPr lang="en-US" baseline="0" dirty="0" err="1" smtClean="0"/>
              <a:t>bisnis</a:t>
            </a:r>
            <a:r>
              <a:rPr lang="en-US" baseline="0" dirty="0" smtClean="0"/>
              <a:t> yang </a:t>
            </a:r>
            <a:r>
              <a:rPr lang="en-US" baseline="0" dirty="0" err="1" smtClean="0"/>
              <a:t>dilakukan</a:t>
            </a:r>
            <a:r>
              <a:rPr lang="en-US" baseline="0" dirty="0" smtClean="0"/>
              <a:t> </a:t>
            </a:r>
            <a:r>
              <a:rPr lang="en-US" baseline="0" dirty="0" err="1" smtClean="0"/>
              <a:t>dengan</a:t>
            </a:r>
            <a:r>
              <a:rPr lang="en-US" baseline="0" dirty="0" smtClean="0"/>
              <a:t> online. </a:t>
            </a:r>
            <a:r>
              <a:rPr lang="en-US" baseline="0" dirty="0" err="1" smtClean="0"/>
              <a:t>Keempat</a:t>
            </a:r>
            <a:r>
              <a:rPr lang="en-US" baseline="0" dirty="0" smtClean="0"/>
              <a:t>, </a:t>
            </a:r>
            <a:r>
              <a:rPr lang="en-US" baseline="0" dirty="0" err="1" smtClean="0"/>
              <a:t>perusahaan</a:t>
            </a:r>
            <a:r>
              <a:rPr lang="en-US" baseline="0" dirty="0" smtClean="0"/>
              <a:t> click </a:t>
            </a:r>
            <a:r>
              <a:rPr lang="en-US" baseline="0" dirty="0" err="1" smtClean="0"/>
              <a:t>dan</a:t>
            </a:r>
            <a:r>
              <a:rPr lang="en-US" baseline="0" dirty="0" smtClean="0"/>
              <a:t> mortar </a:t>
            </a:r>
            <a:r>
              <a:rPr lang="en-US" baseline="0" dirty="0" err="1" smtClean="0"/>
              <a:t>yaitu</a:t>
            </a:r>
            <a:r>
              <a:rPr lang="en-US" baseline="0" dirty="0" smtClean="0"/>
              <a:t> </a:t>
            </a:r>
            <a:r>
              <a:rPr lang="en-US" baseline="0" dirty="0" err="1" smtClean="0"/>
              <a:t>melakukan</a:t>
            </a:r>
            <a:r>
              <a:rPr lang="en-US" baseline="0" dirty="0" smtClean="0"/>
              <a:t> </a:t>
            </a:r>
            <a:r>
              <a:rPr lang="en-US" baseline="0" dirty="0" err="1" smtClean="0"/>
              <a:t>aktivitas</a:t>
            </a:r>
            <a:r>
              <a:rPr lang="en-US" baseline="0" dirty="0" smtClean="0"/>
              <a:t> EC, </a:t>
            </a:r>
            <a:r>
              <a:rPr lang="en-US" baseline="0" dirty="0" err="1" smtClean="0"/>
              <a:t>tetapi</a:t>
            </a:r>
            <a:r>
              <a:rPr lang="en-US" baseline="0" dirty="0" smtClean="0"/>
              <a:t> </a:t>
            </a:r>
            <a:r>
              <a:rPr lang="en-US" baseline="0" dirty="0" err="1" smtClean="0"/>
              <a:t>aktivitas</a:t>
            </a:r>
            <a:r>
              <a:rPr lang="en-US" baseline="0" dirty="0" smtClean="0"/>
              <a:t> </a:t>
            </a:r>
            <a:r>
              <a:rPr lang="en-US" baseline="0" dirty="0" err="1" smtClean="0"/>
              <a:t>bisnis</a:t>
            </a:r>
            <a:r>
              <a:rPr lang="en-US" baseline="0" dirty="0" smtClean="0"/>
              <a:t> </a:t>
            </a:r>
            <a:r>
              <a:rPr lang="en-US" baseline="0" dirty="0" err="1" smtClean="0"/>
              <a:t>utama</a:t>
            </a:r>
            <a:r>
              <a:rPr lang="en-US" baseline="0" dirty="0" smtClean="0"/>
              <a:t> </a:t>
            </a:r>
            <a:r>
              <a:rPr lang="en-US" baseline="0" dirty="0" err="1" smtClean="0"/>
              <a:t>dilakukan</a:t>
            </a:r>
            <a:r>
              <a:rPr lang="en-US" baseline="0" dirty="0" smtClean="0"/>
              <a:t> di </a:t>
            </a:r>
            <a:r>
              <a:rPr lang="en-US" baseline="0" dirty="0" err="1" smtClean="0"/>
              <a:t>dunia</a:t>
            </a:r>
            <a:r>
              <a:rPr lang="en-US" baseline="0" dirty="0" smtClean="0"/>
              <a:t> </a:t>
            </a:r>
            <a:r>
              <a:rPr lang="en-US" baseline="0" dirty="0" err="1" smtClean="0"/>
              <a:t>fisik</a:t>
            </a:r>
            <a:r>
              <a:rPr lang="en-US" baseline="0" dirty="0" smtClean="0"/>
              <a:t> </a:t>
            </a:r>
            <a:r>
              <a:rPr lang="en-US" baseline="0" dirty="0" err="1" smtClean="0"/>
              <a:t>juga</a:t>
            </a:r>
            <a:r>
              <a:rPr lang="en-US" baseline="0" dirty="0" smtClean="0"/>
              <a:t>. </a:t>
            </a:r>
            <a:r>
              <a:rPr lang="en-US" baseline="0" dirty="0" err="1" smtClean="0"/>
              <a:t>Kelima</a:t>
            </a:r>
            <a:r>
              <a:rPr lang="en-US" baseline="0" dirty="0" smtClean="0"/>
              <a:t>, </a:t>
            </a:r>
            <a:r>
              <a:rPr lang="en-US" baseline="0" dirty="0" err="1" smtClean="0"/>
              <a:t>pasar</a:t>
            </a:r>
            <a:r>
              <a:rPr lang="en-US" baseline="0" dirty="0" smtClean="0"/>
              <a:t> </a:t>
            </a:r>
            <a:r>
              <a:rPr lang="en-US" baseline="0" dirty="0" err="1" smtClean="0"/>
              <a:t>elektronik</a:t>
            </a:r>
            <a:r>
              <a:rPr lang="en-US" baseline="0" dirty="0" smtClean="0"/>
              <a:t> </a:t>
            </a:r>
            <a:r>
              <a:rPr lang="en-US" baseline="0" dirty="0" err="1" smtClean="0"/>
              <a:t>yaitu</a:t>
            </a:r>
            <a:r>
              <a:rPr lang="en-US" baseline="0" dirty="0" smtClean="0"/>
              <a:t> </a:t>
            </a:r>
            <a:r>
              <a:rPr lang="en-US" baseline="0" dirty="0" err="1" smtClean="0"/>
              <a:t>pasar</a:t>
            </a:r>
            <a:r>
              <a:rPr lang="en-US" baseline="0" dirty="0" smtClean="0"/>
              <a:t> online </a:t>
            </a:r>
            <a:r>
              <a:rPr lang="en-US" baseline="0" dirty="0" err="1" smtClean="0"/>
              <a:t>dimana</a:t>
            </a:r>
            <a:r>
              <a:rPr lang="en-US" baseline="0" dirty="0" smtClean="0"/>
              <a:t> </a:t>
            </a:r>
            <a:r>
              <a:rPr lang="en-US" baseline="0" dirty="0" err="1" smtClean="0"/>
              <a:t>pembeli</a:t>
            </a:r>
            <a:r>
              <a:rPr lang="en-US" baseline="0" dirty="0" smtClean="0"/>
              <a:t> </a:t>
            </a:r>
            <a:r>
              <a:rPr lang="en-US" baseline="0" dirty="0" err="1" smtClean="0"/>
              <a:t>dan</a:t>
            </a:r>
            <a:r>
              <a:rPr lang="en-US" baseline="0" dirty="0" smtClean="0"/>
              <a:t> </a:t>
            </a:r>
            <a:r>
              <a:rPr lang="en-US" baseline="0" dirty="0" err="1" smtClean="0"/>
              <a:t>penjual</a:t>
            </a:r>
            <a:r>
              <a:rPr lang="en-US" baseline="0" dirty="0" smtClean="0"/>
              <a:t> </a:t>
            </a:r>
            <a:r>
              <a:rPr lang="en-US" baseline="0" dirty="0" err="1" smtClean="0"/>
              <a:t>bertemu</a:t>
            </a:r>
            <a:r>
              <a:rPr lang="en-US" baseline="0" dirty="0" smtClean="0"/>
              <a:t> </a:t>
            </a:r>
            <a:r>
              <a:rPr lang="en-US" baseline="0" dirty="0" err="1" smtClean="0"/>
              <a:t>untuk</a:t>
            </a:r>
            <a:r>
              <a:rPr lang="en-US" baseline="0" dirty="0" smtClean="0"/>
              <a:t> </a:t>
            </a:r>
            <a:r>
              <a:rPr lang="en-US" baseline="0" dirty="0" err="1" smtClean="0"/>
              <a:t>bertukar</a:t>
            </a:r>
            <a:r>
              <a:rPr lang="en-US" baseline="0" dirty="0" smtClean="0"/>
              <a:t> </a:t>
            </a:r>
            <a:r>
              <a:rPr lang="en-US" baseline="0" dirty="0" err="1" smtClean="0"/>
              <a:t>produk</a:t>
            </a:r>
            <a:r>
              <a:rPr lang="en-US" baseline="0" dirty="0" smtClean="0"/>
              <a:t>, </a:t>
            </a:r>
            <a:r>
              <a:rPr lang="en-US" baseline="0" dirty="0" err="1" smtClean="0"/>
              <a:t>jasa</a:t>
            </a:r>
            <a:r>
              <a:rPr lang="en-US" baseline="0" dirty="0" smtClean="0"/>
              <a:t>, </a:t>
            </a:r>
            <a:r>
              <a:rPr lang="en-US" baseline="0" dirty="0" err="1" smtClean="0"/>
              <a:t>uang</a:t>
            </a:r>
            <a:r>
              <a:rPr lang="en-US" baseline="0" dirty="0" smtClean="0"/>
              <a:t> </a:t>
            </a:r>
            <a:r>
              <a:rPr lang="en-US" baseline="0" dirty="0" err="1" smtClean="0"/>
              <a:t>atau</a:t>
            </a:r>
            <a:r>
              <a:rPr lang="en-US" baseline="0" dirty="0" smtClean="0"/>
              <a:t> </a:t>
            </a:r>
            <a:r>
              <a:rPr lang="en-US" baseline="0" dirty="0" err="1" smtClean="0"/>
              <a:t>informasi</a:t>
            </a:r>
            <a:endParaRPr lang="en-US" baseline="0" dirty="0" smtClean="0"/>
          </a:p>
        </p:txBody>
      </p:sp>
      <p:sp>
        <p:nvSpPr>
          <p:cNvPr id="4" name="Slide Number Placeholder 3"/>
          <p:cNvSpPr>
            <a:spLocks noGrp="1"/>
          </p:cNvSpPr>
          <p:nvPr>
            <p:ph type="sldNum" sz="quarter" idx="10"/>
          </p:nvPr>
        </p:nvSpPr>
        <p:spPr/>
        <p:txBody>
          <a:bodyPr/>
          <a:lstStyle/>
          <a:p>
            <a:fld id="{04574F48-1E82-47BB-851F-73DAF56CD097}" type="slidenum">
              <a:rPr lang="en-US" smtClean="0"/>
              <a:pPr/>
              <a:t>4</a:t>
            </a:fld>
            <a:endParaRPr lang="en-US" dirty="0"/>
          </a:p>
        </p:txBody>
      </p:sp>
    </p:spTree>
    <p:extLst>
      <p:ext uri="{BB962C8B-B14F-4D97-AF65-F5344CB8AC3E}">
        <p14:creationId xmlns:p14="http://schemas.microsoft.com/office/powerpoint/2010/main" xmlns="" val="39267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Ruang</a:t>
            </a:r>
            <a:r>
              <a:rPr lang="en-US" baseline="0" dirty="0" smtClean="0"/>
              <a:t> </a:t>
            </a:r>
            <a:r>
              <a:rPr lang="en-US" baseline="0" dirty="0" err="1" smtClean="0"/>
              <a:t>lingkup</a:t>
            </a:r>
            <a:r>
              <a:rPr lang="en-US" baseline="0" dirty="0" smtClean="0"/>
              <a:t> </a:t>
            </a:r>
            <a:r>
              <a:rPr lang="en-US" baseline="0" dirty="0" err="1" smtClean="0"/>
              <a:t>dari</a:t>
            </a:r>
            <a:r>
              <a:rPr lang="en-US" baseline="0" dirty="0" smtClean="0"/>
              <a:t> e-commerce </a:t>
            </a:r>
            <a:r>
              <a:rPr lang="id-ID" baseline="0" dirty="0" smtClean="0"/>
              <a:t>yaitu, pertama electronic business yang merupakan lingkup aktifitas perdagangan secara elektronik dalam arti luas artinya dalam lingkupan bisnis yang menggunakan media elektronik dan internet. Kedua yaitu electronic commerce yaitu perdagangan yang dilakukan secara elektronik, mencakup perdagangan via internet, perdagangan dengan fasilitas web internet, dan perdagangan dengan sitem pertukaran data terstruktur secara elektronik.</a:t>
            </a:r>
            <a:endParaRPr lang="en-US" baseline="0" dirty="0" smtClean="0"/>
          </a:p>
        </p:txBody>
      </p:sp>
      <p:sp>
        <p:nvSpPr>
          <p:cNvPr id="4" name="Slide Number Placeholder 3"/>
          <p:cNvSpPr>
            <a:spLocks noGrp="1"/>
          </p:cNvSpPr>
          <p:nvPr>
            <p:ph type="sldNum" sz="quarter" idx="10"/>
          </p:nvPr>
        </p:nvSpPr>
        <p:spPr/>
        <p:txBody>
          <a:bodyPr/>
          <a:lstStyle/>
          <a:p>
            <a:fld id="{04574F48-1E82-47BB-851F-73DAF56CD097}" type="slidenum">
              <a:rPr lang="en-US" smtClean="0"/>
              <a:pPr/>
              <a:t>5</a:t>
            </a:fld>
            <a:endParaRPr lang="en-US" dirty="0"/>
          </a:p>
        </p:txBody>
      </p:sp>
    </p:spTree>
    <p:extLst>
      <p:ext uri="{BB962C8B-B14F-4D97-AF65-F5344CB8AC3E}">
        <p14:creationId xmlns:p14="http://schemas.microsoft.com/office/powerpoint/2010/main" xmlns="" val="290920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Keunggulan</a:t>
            </a:r>
            <a:r>
              <a:rPr lang="en-US" baseline="0" dirty="0" smtClean="0"/>
              <a:t> E-Commerce </a:t>
            </a:r>
            <a:r>
              <a:rPr lang="en-US" baseline="0" dirty="0" err="1" smtClean="0"/>
              <a:t>yaitu</a:t>
            </a:r>
            <a:r>
              <a:rPr lang="en-US" baseline="0" dirty="0" smtClean="0"/>
              <a:t> </a:t>
            </a:r>
            <a:r>
              <a:rPr lang="en-US" baseline="0" dirty="0" err="1" smtClean="0"/>
              <a:t>pertama</a:t>
            </a:r>
            <a:r>
              <a:rPr lang="en-US" baseline="0" dirty="0" smtClean="0"/>
              <a:t> </a:t>
            </a:r>
            <a:r>
              <a:rPr lang="en-US" baseline="0" dirty="0" err="1" smtClean="0"/>
              <a:t>otomatisasi</a:t>
            </a:r>
            <a:r>
              <a:rPr lang="en-US" baseline="0" dirty="0" smtClean="0"/>
              <a:t>, </a:t>
            </a:r>
            <a:r>
              <a:rPr lang="en-US" baseline="0" dirty="0" err="1" smtClean="0"/>
              <a:t>dengan</a:t>
            </a:r>
            <a:r>
              <a:rPr lang="en-US" baseline="0" dirty="0" smtClean="0"/>
              <a:t> </a:t>
            </a:r>
            <a:r>
              <a:rPr lang="en-US" baseline="0" dirty="0" err="1" smtClean="0"/>
              <a:t>adanya</a:t>
            </a:r>
            <a:r>
              <a:rPr lang="en-US" baseline="0" dirty="0" smtClean="0"/>
              <a:t> E-Commerce proses manual </a:t>
            </a:r>
            <a:r>
              <a:rPr lang="en-US" baseline="0" dirty="0" err="1" smtClean="0"/>
              <a:t>dapat</a:t>
            </a:r>
            <a:r>
              <a:rPr lang="en-US" baseline="0" dirty="0" smtClean="0"/>
              <a:t> </a:t>
            </a:r>
            <a:r>
              <a:rPr lang="en-US" baseline="0" dirty="0" err="1" smtClean="0"/>
              <a:t>digantikan</a:t>
            </a:r>
            <a:r>
              <a:rPr lang="en-US" baseline="0" dirty="0" smtClean="0"/>
              <a:t> </a:t>
            </a:r>
            <a:r>
              <a:rPr lang="en-US" baseline="0" dirty="0" err="1" smtClean="0"/>
              <a:t>dengan</a:t>
            </a:r>
            <a:r>
              <a:rPr lang="en-US" baseline="0" dirty="0" smtClean="0"/>
              <a:t> media </a:t>
            </a:r>
            <a:r>
              <a:rPr lang="en-US" baseline="0" dirty="0" err="1" smtClean="0"/>
              <a:t>elektronik</a:t>
            </a:r>
            <a:r>
              <a:rPr lang="en-US" baseline="0" dirty="0" smtClean="0"/>
              <a:t> yang </a:t>
            </a:r>
            <a:r>
              <a:rPr lang="en-US" baseline="0" dirty="0" err="1" smtClean="0"/>
              <a:t>otomatis</a:t>
            </a:r>
            <a:r>
              <a:rPr lang="en-US" baseline="0" dirty="0" smtClean="0"/>
              <a:t>. </a:t>
            </a:r>
            <a:r>
              <a:rPr lang="en-US" baseline="0" dirty="0" err="1" smtClean="0"/>
              <a:t>Kedua</a:t>
            </a:r>
            <a:r>
              <a:rPr lang="en-US" baseline="0" dirty="0" smtClean="0"/>
              <a:t> </a:t>
            </a:r>
            <a:r>
              <a:rPr lang="en-US" baseline="0" dirty="0" err="1" smtClean="0"/>
              <a:t>integrasi</a:t>
            </a:r>
            <a:r>
              <a:rPr lang="en-US" baseline="0" dirty="0" smtClean="0"/>
              <a:t>, </a:t>
            </a:r>
            <a:r>
              <a:rPr lang="en-US" baseline="0" dirty="0" err="1" smtClean="0"/>
              <a:t>yaitu</a:t>
            </a:r>
            <a:r>
              <a:rPr lang="en-US" baseline="0" dirty="0" smtClean="0"/>
              <a:t> </a:t>
            </a:r>
            <a:r>
              <a:rPr lang="en-US" baseline="0" dirty="0" err="1" smtClean="0"/>
              <a:t>dengan</a:t>
            </a:r>
            <a:r>
              <a:rPr lang="en-US" baseline="0" dirty="0" smtClean="0"/>
              <a:t> </a:t>
            </a:r>
            <a:r>
              <a:rPr lang="en-US" baseline="0" dirty="0" err="1" smtClean="0"/>
              <a:t>adanya</a:t>
            </a:r>
            <a:r>
              <a:rPr lang="en-US" baseline="0" dirty="0" smtClean="0"/>
              <a:t> E-Commerce </a:t>
            </a:r>
            <a:r>
              <a:rPr lang="en-US" baseline="0" dirty="0" err="1" smtClean="0"/>
              <a:t>efisensi</a:t>
            </a:r>
            <a:r>
              <a:rPr lang="en-US" baseline="0" dirty="0" smtClean="0"/>
              <a:t> </a:t>
            </a:r>
            <a:r>
              <a:rPr lang="en-US" baseline="0" dirty="0" err="1" smtClean="0"/>
              <a:t>dan</a:t>
            </a:r>
            <a:r>
              <a:rPr lang="en-US" baseline="0" dirty="0" smtClean="0"/>
              <a:t> </a:t>
            </a:r>
            <a:r>
              <a:rPr lang="en-US" baseline="0" dirty="0" err="1" smtClean="0"/>
              <a:t>efetifitas</a:t>
            </a:r>
            <a:r>
              <a:rPr lang="en-US" baseline="0" dirty="0" smtClean="0"/>
              <a:t> </a:t>
            </a:r>
            <a:r>
              <a:rPr lang="en-US" baseline="0" dirty="0" err="1" smtClean="0"/>
              <a:t>sebuah</a:t>
            </a:r>
            <a:r>
              <a:rPr lang="en-US" baseline="0" dirty="0" smtClean="0"/>
              <a:t> </a:t>
            </a:r>
            <a:r>
              <a:rPr lang="en-US" baseline="0" dirty="0" err="1" smtClean="0"/>
              <a:t>kegiatan</a:t>
            </a:r>
            <a:r>
              <a:rPr lang="en-US" baseline="0" dirty="0" smtClean="0"/>
              <a:t> </a:t>
            </a:r>
            <a:r>
              <a:rPr lang="en-US" baseline="0" dirty="0" err="1" smtClean="0"/>
              <a:t>jual-beli</a:t>
            </a:r>
            <a:r>
              <a:rPr lang="en-US" baseline="0" dirty="0" smtClean="0"/>
              <a:t> </a:t>
            </a:r>
            <a:r>
              <a:rPr lang="en-US" baseline="0" dirty="0" err="1" smtClean="0"/>
              <a:t>lebih</a:t>
            </a:r>
            <a:r>
              <a:rPr lang="en-US" baseline="0" dirty="0" smtClean="0"/>
              <a:t> </a:t>
            </a:r>
            <a:r>
              <a:rPr lang="en-US" baseline="0" dirty="0" err="1" smtClean="0"/>
              <a:t>meningkat</a:t>
            </a:r>
            <a:r>
              <a:rPr lang="en-US" baseline="0" dirty="0" smtClean="0"/>
              <a:t>. </a:t>
            </a:r>
            <a:r>
              <a:rPr lang="en-US" baseline="0" dirty="0" err="1" smtClean="0"/>
              <a:t>Ketiga</a:t>
            </a:r>
            <a:r>
              <a:rPr lang="en-US" baseline="0" dirty="0" smtClean="0"/>
              <a:t> </a:t>
            </a:r>
            <a:r>
              <a:rPr lang="en-US" baseline="0" dirty="0" err="1" smtClean="0"/>
              <a:t>publikasi</a:t>
            </a:r>
            <a:r>
              <a:rPr lang="en-US" baseline="0" dirty="0" smtClean="0"/>
              <a:t>, </a:t>
            </a:r>
            <a:r>
              <a:rPr lang="en-US" baseline="0" dirty="0" err="1" smtClean="0"/>
              <a:t>dengan</a:t>
            </a:r>
            <a:r>
              <a:rPr lang="en-US" baseline="0" dirty="0" smtClean="0"/>
              <a:t> E-Commerce </a:t>
            </a:r>
            <a:r>
              <a:rPr lang="en-US" baseline="0" dirty="0" err="1" smtClean="0"/>
              <a:t>pemberian</a:t>
            </a:r>
            <a:r>
              <a:rPr lang="en-US" baseline="0" dirty="0" smtClean="0"/>
              <a:t> </a:t>
            </a:r>
            <a:r>
              <a:rPr lang="en-US" baseline="0" dirty="0" err="1" smtClean="0"/>
              <a:t>jasa</a:t>
            </a:r>
            <a:r>
              <a:rPr lang="en-US" baseline="0" dirty="0" smtClean="0"/>
              <a:t> </a:t>
            </a:r>
            <a:r>
              <a:rPr lang="en-US" baseline="0" dirty="0" err="1" smtClean="0"/>
              <a:t>promosi</a:t>
            </a:r>
            <a:r>
              <a:rPr lang="en-US" baseline="0" dirty="0" smtClean="0"/>
              <a:t> </a:t>
            </a:r>
            <a:r>
              <a:rPr lang="en-US" baseline="0" dirty="0" err="1" smtClean="0"/>
              <a:t>dan</a:t>
            </a:r>
            <a:r>
              <a:rPr lang="en-US" baseline="0" dirty="0" smtClean="0"/>
              <a:t> </a:t>
            </a:r>
            <a:r>
              <a:rPr lang="en-US" baseline="0" dirty="0" err="1" smtClean="0"/>
              <a:t>komunikasi</a:t>
            </a:r>
            <a:r>
              <a:rPr lang="en-US" baseline="0" dirty="0" smtClean="0"/>
              <a:t> </a:t>
            </a:r>
            <a:r>
              <a:rPr lang="en-US" baseline="0" dirty="0" err="1" smtClean="0"/>
              <a:t>atas</a:t>
            </a:r>
            <a:r>
              <a:rPr lang="en-US" baseline="0" dirty="0" smtClean="0"/>
              <a:t> </a:t>
            </a:r>
            <a:r>
              <a:rPr lang="en-US" baseline="0" dirty="0" err="1" smtClean="0"/>
              <a:t>produk</a:t>
            </a:r>
            <a:r>
              <a:rPr lang="en-US" baseline="0" dirty="0" smtClean="0"/>
              <a:t> </a:t>
            </a:r>
            <a:r>
              <a:rPr lang="en-US" baseline="0" dirty="0" err="1" smtClean="0"/>
              <a:t>dan</a:t>
            </a:r>
            <a:r>
              <a:rPr lang="en-US" baseline="0" dirty="0" smtClean="0"/>
              <a:t> </a:t>
            </a:r>
            <a:r>
              <a:rPr lang="en-US" baseline="0" dirty="0" err="1" smtClean="0"/>
              <a:t>jasa</a:t>
            </a:r>
            <a:r>
              <a:rPr lang="en-US" baseline="0" dirty="0" smtClean="0"/>
              <a:t> yang </a:t>
            </a:r>
            <a:r>
              <a:rPr lang="en-US" baseline="0" dirty="0" err="1" smtClean="0"/>
              <a:t>dipasrkan</a:t>
            </a:r>
            <a:r>
              <a:rPr lang="en-US" baseline="0" dirty="0" smtClean="0"/>
              <a:t> </a:t>
            </a:r>
            <a:r>
              <a:rPr lang="en-US" baseline="0" dirty="0" err="1" smtClean="0"/>
              <a:t>lebih</a:t>
            </a:r>
            <a:r>
              <a:rPr lang="en-US" baseline="0" dirty="0" smtClean="0"/>
              <a:t> </a:t>
            </a:r>
            <a:r>
              <a:rPr lang="en-US" baseline="0" dirty="0" err="1" smtClean="0"/>
              <a:t>mudah</a:t>
            </a:r>
            <a:r>
              <a:rPr lang="en-US" baseline="0" dirty="0" smtClean="0"/>
              <a:t>. </a:t>
            </a:r>
            <a:r>
              <a:rPr lang="en-US" baseline="0" dirty="0" err="1" smtClean="0"/>
              <a:t>Keempat</a:t>
            </a:r>
            <a:r>
              <a:rPr lang="en-US" baseline="0" dirty="0" smtClean="0"/>
              <a:t> </a:t>
            </a:r>
            <a:r>
              <a:rPr lang="en-US" baseline="0" dirty="0" err="1" smtClean="0"/>
              <a:t>interaksi</a:t>
            </a:r>
            <a:r>
              <a:rPr lang="en-US" baseline="0" dirty="0" smtClean="0"/>
              <a:t>, </a:t>
            </a:r>
            <a:r>
              <a:rPr lang="en-US" baseline="0" dirty="0" err="1" smtClean="0"/>
              <a:t>dengan</a:t>
            </a:r>
            <a:r>
              <a:rPr lang="en-US" baseline="0" dirty="0" smtClean="0"/>
              <a:t> E-Commerce </a:t>
            </a:r>
            <a:r>
              <a:rPr lang="en-US" baseline="0" dirty="0" err="1" smtClean="0"/>
              <a:t>pertukaran</a:t>
            </a:r>
            <a:r>
              <a:rPr lang="en-US" baseline="0" dirty="0" smtClean="0"/>
              <a:t> data / </a:t>
            </a:r>
            <a:r>
              <a:rPr lang="en-US" baseline="0" dirty="0" err="1" smtClean="0"/>
              <a:t>informasi</a:t>
            </a:r>
            <a:r>
              <a:rPr lang="en-US" baseline="0" dirty="0" smtClean="0"/>
              <a:t> </a:t>
            </a:r>
            <a:r>
              <a:rPr lang="en-US" baseline="0" dirty="0" err="1" smtClean="0"/>
              <a:t>antar</a:t>
            </a:r>
            <a:r>
              <a:rPr lang="en-US" baseline="0" dirty="0" smtClean="0"/>
              <a:t> </a:t>
            </a:r>
            <a:r>
              <a:rPr lang="en-US" baseline="0" dirty="0" err="1" smtClean="0"/>
              <a:t>berbagai</a:t>
            </a:r>
            <a:r>
              <a:rPr lang="en-US" baseline="0" dirty="0" smtClean="0"/>
              <a:t> </a:t>
            </a:r>
            <a:r>
              <a:rPr lang="en-US" baseline="0" dirty="0" err="1" smtClean="0"/>
              <a:t>pihak</a:t>
            </a:r>
            <a:r>
              <a:rPr lang="en-US" baseline="0" dirty="0" smtClean="0"/>
              <a:t> </a:t>
            </a:r>
            <a:r>
              <a:rPr lang="en-US" baseline="0" dirty="0" err="1" smtClean="0"/>
              <a:t>menjadi</a:t>
            </a:r>
            <a:r>
              <a:rPr lang="en-US" baseline="0" dirty="0" smtClean="0"/>
              <a:t> </a:t>
            </a:r>
            <a:r>
              <a:rPr lang="en-US" baseline="0" dirty="0" err="1" smtClean="0"/>
              <a:t>lebih</a:t>
            </a:r>
            <a:r>
              <a:rPr lang="en-US" baseline="0" dirty="0" smtClean="0"/>
              <a:t> </a:t>
            </a:r>
            <a:r>
              <a:rPr lang="en-US" baseline="0" dirty="0" err="1" smtClean="0"/>
              <a:t>mudah</a:t>
            </a:r>
            <a:r>
              <a:rPr lang="en-US" baseline="0" dirty="0" smtClean="0"/>
              <a:t> </a:t>
            </a:r>
            <a:r>
              <a:rPr lang="en-US" baseline="0" dirty="0" err="1" smtClean="0"/>
              <a:t>dan</a:t>
            </a:r>
            <a:r>
              <a:rPr lang="en-US" baseline="0" dirty="0" smtClean="0"/>
              <a:t> </a:t>
            </a:r>
            <a:r>
              <a:rPr lang="en-US" baseline="0" dirty="0" err="1" smtClean="0"/>
              <a:t>meminamlisir</a:t>
            </a:r>
            <a:r>
              <a:rPr lang="en-US" baseline="0" dirty="0" smtClean="0"/>
              <a:t> factor human error. </a:t>
            </a:r>
            <a:r>
              <a:rPr lang="en-US" baseline="0" dirty="0" err="1" smtClean="0"/>
              <a:t>Kelima</a:t>
            </a:r>
            <a:r>
              <a:rPr lang="en-US" baseline="0" dirty="0" smtClean="0"/>
              <a:t> </a:t>
            </a:r>
            <a:r>
              <a:rPr lang="en-US" baseline="0" dirty="0" err="1" smtClean="0"/>
              <a:t>transaksi</a:t>
            </a:r>
            <a:r>
              <a:rPr lang="en-US" baseline="0" dirty="0" smtClean="0"/>
              <a:t>, </a:t>
            </a:r>
            <a:r>
              <a:rPr lang="en-US" baseline="0" dirty="0" err="1" smtClean="0"/>
              <a:t>dengan</a:t>
            </a:r>
            <a:r>
              <a:rPr lang="en-US" baseline="0" dirty="0" smtClean="0"/>
              <a:t> E-Commerce </a:t>
            </a:r>
            <a:r>
              <a:rPr lang="en-US" baseline="0" dirty="0" err="1" smtClean="0"/>
              <a:t>transaksi</a:t>
            </a:r>
            <a:r>
              <a:rPr lang="en-US" baseline="0" dirty="0" smtClean="0"/>
              <a:t> </a:t>
            </a:r>
            <a:r>
              <a:rPr lang="en-US" baseline="0" dirty="0" err="1" smtClean="0"/>
              <a:t>antar</a:t>
            </a:r>
            <a:r>
              <a:rPr lang="en-US" baseline="0" dirty="0" smtClean="0"/>
              <a:t> </a:t>
            </a:r>
            <a:r>
              <a:rPr lang="en-US" baseline="0" dirty="0" err="1" smtClean="0"/>
              <a:t>penjual</a:t>
            </a:r>
            <a:r>
              <a:rPr lang="en-US" baseline="0" dirty="0" smtClean="0"/>
              <a:t> </a:t>
            </a:r>
            <a:r>
              <a:rPr lang="en-US" baseline="0" dirty="0" err="1" smtClean="0"/>
              <a:t>dan</a:t>
            </a:r>
            <a:r>
              <a:rPr lang="en-US" baseline="0" dirty="0" smtClean="0"/>
              <a:t> </a:t>
            </a:r>
            <a:r>
              <a:rPr lang="en-US" baseline="0" dirty="0" err="1" smtClean="0"/>
              <a:t>pembeli</a:t>
            </a:r>
            <a:r>
              <a:rPr lang="en-US" baseline="0" dirty="0" smtClean="0"/>
              <a:t> </a:t>
            </a:r>
            <a:r>
              <a:rPr lang="en-US" baseline="0" dirty="0" err="1" smtClean="0"/>
              <a:t>lebih</a:t>
            </a:r>
            <a:r>
              <a:rPr lang="en-US" baseline="0" dirty="0" smtClean="0"/>
              <a:t> </a:t>
            </a:r>
            <a:r>
              <a:rPr lang="en-US" baseline="0" dirty="0" err="1" smtClean="0"/>
              <a:t>dimudahkan</a:t>
            </a:r>
            <a:r>
              <a:rPr lang="en-US" baseline="0" dirty="0" smtClean="0"/>
              <a:t> </a:t>
            </a:r>
            <a:r>
              <a:rPr lang="en-US" baseline="0" dirty="0" err="1" smtClean="0"/>
              <a:t>seperti</a:t>
            </a:r>
            <a:r>
              <a:rPr lang="en-US" baseline="0" dirty="0" smtClean="0"/>
              <a:t> </a:t>
            </a:r>
            <a:r>
              <a:rPr lang="en-US" baseline="0" dirty="0" err="1" smtClean="0"/>
              <a:t>meningkatnya</a:t>
            </a:r>
            <a:r>
              <a:rPr lang="en-US" baseline="0" dirty="0" smtClean="0"/>
              <a:t> </a:t>
            </a:r>
            <a:r>
              <a:rPr lang="en-US" baseline="0" dirty="0" err="1" smtClean="0"/>
              <a:t>pendapatan</a:t>
            </a:r>
            <a:r>
              <a:rPr lang="en-US" baseline="0" dirty="0" smtClean="0"/>
              <a:t> </a:t>
            </a:r>
            <a:r>
              <a:rPr lang="en-US" baseline="0" dirty="0" err="1" smtClean="0"/>
              <a:t>penjual</a:t>
            </a:r>
            <a:r>
              <a:rPr lang="en-US" baseline="0" dirty="0" smtClean="0"/>
              <a:t> </a:t>
            </a:r>
            <a:r>
              <a:rPr lang="en-US" baseline="0" dirty="0" err="1" smtClean="0"/>
              <a:t>karena</a:t>
            </a:r>
            <a:r>
              <a:rPr lang="en-US" baseline="0" dirty="0" smtClean="0"/>
              <a:t> </a:t>
            </a:r>
            <a:r>
              <a:rPr lang="en-US" baseline="0" dirty="0" err="1" smtClean="0"/>
              <a:t>menggunakan</a:t>
            </a:r>
            <a:r>
              <a:rPr lang="en-US" baseline="0" dirty="0" smtClean="0"/>
              <a:t> online channel yang </a:t>
            </a:r>
            <a:r>
              <a:rPr lang="en-US" baseline="0" dirty="0" err="1" smtClean="0"/>
              <a:t>lebih</a:t>
            </a:r>
            <a:r>
              <a:rPr lang="en-US" baseline="0" dirty="0" smtClean="0"/>
              <a:t> </a:t>
            </a:r>
            <a:r>
              <a:rPr lang="en-US" baseline="0" dirty="0" err="1" smtClean="0"/>
              <a:t>murah</a:t>
            </a:r>
            <a:r>
              <a:rPr lang="en-US" baseline="0" dirty="0" smtClean="0"/>
              <a:t> </a:t>
            </a:r>
            <a:r>
              <a:rPr lang="en-US" baseline="0" dirty="0" err="1" smtClean="0"/>
              <a:t>dan</a:t>
            </a:r>
            <a:r>
              <a:rPr lang="en-US" baseline="0" dirty="0" smtClean="0"/>
              <a:t> </a:t>
            </a:r>
            <a:r>
              <a:rPr lang="en-US" baseline="0" dirty="0" err="1" smtClean="0"/>
              <a:t>pembeli</a:t>
            </a:r>
            <a:r>
              <a:rPr lang="en-US" baseline="0" dirty="0" smtClean="0"/>
              <a:t> </a:t>
            </a:r>
            <a:r>
              <a:rPr lang="en-US" baseline="0" dirty="0" err="1" smtClean="0"/>
              <a:t>diuntungkan</a:t>
            </a:r>
            <a:r>
              <a:rPr lang="en-US" baseline="0" dirty="0" smtClean="0"/>
              <a:t> </a:t>
            </a:r>
            <a:r>
              <a:rPr lang="en-US" baseline="0" dirty="0" err="1" smtClean="0"/>
              <a:t>dengan</a:t>
            </a:r>
            <a:r>
              <a:rPr lang="en-US" baseline="0" dirty="0" smtClean="0"/>
              <a:t> </a:t>
            </a:r>
            <a:r>
              <a:rPr lang="en-US" baseline="0" dirty="0" err="1" smtClean="0"/>
              <a:t>berkurangnya</a:t>
            </a:r>
            <a:r>
              <a:rPr lang="en-US" baseline="0" dirty="0" smtClean="0"/>
              <a:t> </a:t>
            </a:r>
            <a:r>
              <a:rPr lang="en-US" baseline="0" dirty="0" err="1" smtClean="0"/>
              <a:t>biaya</a:t>
            </a:r>
            <a:r>
              <a:rPr lang="en-US" baseline="0" dirty="0" smtClean="0"/>
              <a:t> </a:t>
            </a:r>
            <a:r>
              <a:rPr lang="en-US" baseline="0" dirty="0" err="1" smtClean="0"/>
              <a:t>seperti</a:t>
            </a:r>
            <a:r>
              <a:rPr lang="en-US" baseline="0" dirty="0" smtClean="0"/>
              <a:t> </a:t>
            </a:r>
            <a:r>
              <a:rPr lang="en-US" baseline="0" dirty="0" err="1" smtClean="0"/>
              <a:t>pos</a:t>
            </a:r>
            <a:r>
              <a:rPr lang="en-US" baseline="0" dirty="0" smtClean="0"/>
              <a:t> </a:t>
            </a:r>
            <a:r>
              <a:rPr lang="en-US" baseline="0" dirty="0" err="1" smtClean="0"/>
              <a:t>surat</a:t>
            </a:r>
            <a:r>
              <a:rPr lang="en-US" baseline="0" dirty="0" smtClean="0"/>
              <a:t> </a:t>
            </a:r>
            <a:r>
              <a:rPr lang="en-US" baseline="0" dirty="0" err="1" smtClean="0"/>
              <a:t>dan</a:t>
            </a:r>
            <a:r>
              <a:rPr lang="en-US" baseline="0" dirty="0" smtClean="0"/>
              <a:t> </a:t>
            </a:r>
            <a:r>
              <a:rPr lang="en-US" baseline="0" dirty="0" err="1" smtClean="0"/>
              <a:t>hemat</a:t>
            </a:r>
            <a:r>
              <a:rPr lang="en-US" baseline="0" dirty="0" smtClean="0"/>
              <a:t> </a:t>
            </a:r>
            <a:r>
              <a:rPr lang="en-US" baseline="0" dirty="0" err="1" smtClean="0"/>
              <a:t>waktu</a:t>
            </a:r>
            <a:r>
              <a:rPr lang="en-US" baseline="0" dirty="0" smtClean="0"/>
              <a:t>.</a:t>
            </a:r>
            <a:endParaRPr lang="id-ID"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6</a:t>
            </a:fld>
            <a:endParaRPr lang="en-US" dirty="0"/>
          </a:p>
        </p:txBody>
      </p:sp>
    </p:spTree>
    <p:extLst>
      <p:ext uri="{BB962C8B-B14F-4D97-AF65-F5344CB8AC3E}">
        <p14:creationId xmlns:p14="http://schemas.microsoft.com/office/powerpoint/2010/main" xmlns="" val="95820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Kelemahan</a:t>
            </a:r>
            <a:r>
              <a:rPr lang="en-US" dirty="0" smtClean="0"/>
              <a:t> E-Commerce</a:t>
            </a:r>
            <a:r>
              <a:rPr lang="en-US" baseline="0" dirty="0" smtClean="0"/>
              <a:t> </a:t>
            </a:r>
            <a:r>
              <a:rPr lang="en-US" baseline="0" dirty="0" err="1" smtClean="0"/>
              <a:t>yaitu</a:t>
            </a:r>
            <a:r>
              <a:rPr lang="en-US" baseline="0" dirty="0" smtClean="0"/>
              <a:t>, </a:t>
            </a:r>
            <a:r>
              <a:rPr lang="en-US" baseline="0" dirty="0" err="1" smtClean="0"/>
              <a:t>pertama</a:t>
            </a:r>
            <a:r>
              <a:rPr lang="en-US" baseline="0" dirty="0" smtClean="0"/>
              <a:t> </a:t>
            </a:r>
            <a:r>
              <a:rPr lang="en-US" baseline="0" dirty="0" err="1" smtClean="0"/>
              <a:t>penjelasan</a:t>
            </a:r>
            <a:r>
              <a:rPr lang="en-US" baseline="0" dirty="0" smtClean="0"/>
              <a:t> </a:t>
            </a:r>
            <a:r>
              <a:rPr lang="en-US" baseline="0" dirty="0" err="1" smtClean="0"/>
              <a:t>produk</a:t>
            </a:r>
            <a:r>
              <a:rPr lang="en-US" baseline="0" dirty="0" smtClean="0"/>
              <a:t> </a:t>
            </a:r>
            <a:r>
              <a:rPr lang="en-US" baseline="0" dirty="0" err="1" smtClean="0"/>
              <a:t>kurang</a:t>
            </a:r>
            <a:r>
              <a:rPr lang="en-US" baseline="0" dirty="0" smtClean="0"/>
              <a:t> </a:t>
            </a:r>
            <a:r>
              <a:rPr lang="en-US" baseline="0" dirty="0" err="1" smtClean="0"/>
              <a:t>jelas</a:t>
            </a:r>
            <a:r>
              <a:rPr lang="en-US" baseline="0" dirty="0" smtClean="0"/>
              <a:t>, </a:t>
            </a:r>
            <a:r>
              <a:rPr lang="en-US" baseline="0" dirty="0" err="1" smtClean="0"/>
              <a:t>dengan</a:t>
            </a:r>
            <a:r>
              <a:rPr lang="en-US" baseline="0" dirty="0" smtClean="0"/>
              <a:t> </a:t>
            </a:r>
            <a:r>
              <a:rPr lang="en-US" baseline="0" dirty="0" err="1" smtClean="0"/>
              <a:t>menggunakan</a:t>
            </a:r>
            <a:r>
              <a:rPr lang="en-US" baseline="0" dirty="0" smtClean="0"/>
              <a:t> media </a:t>
            </a:r>
            <a:r>
              <a:rPr lang="en-US" baseline="0" dirty="0" err="1" smtClean="0"/>
              <a:t>halaman</a:t>
            </a:r>
            <a:r>
              <a:rPr lang="en-US" baseline="0" dirty="0" smtClean="0"/>
              <a:t> web </a:t>
            </a:r>
            <a:r>
              <a:rPr lang="en-US" baseline="0" dirty="0" err="1" smtClean="0"/>
              <a:t>terkadang</a:t>
            </a:r>
            <a:r>
              <a:rPr lang="en-US" baseline="0" dirty="0" smtClean="0"/>
              <a:t> </a:t>
            </a:r>
            <a:r>
              <a:rPr lang="en-US" baseline="0" dirty="0" err="1" smtClean="0"/>
              <a:t>informasi</a:t>
            </a:r>
            <a:r>
              <a:rPr lang="en-US" baseline="0" dirty="0" smtClean="0"/>
              <a:t> </a:t>
            </a:r>
            <a:r>
              <a:rPr lang="en-US" baseline="0" dirty="0" err="1" smtClean="0"/>
              <a:t>dari</a:t>
            </a:r>
            <a:r>
              <a:rPr lang="en-US" baseline="0" dirty="0" smtClean="0"/>
              <a:t> </a:t>
            </a:r>
            <a:r>
              <a:rPr lang="en-US" baseline="0" dirty="0" err="1" smtClean="0"/>
              <a:t>produk</a:t>
            </a:r>
            <a:r>
              <a:rPr lang="en-US" baseline="0" dirty="0" smtClean="0"/>
              <a:t> yang </a:t>
            </a:r>
            <a:r>
              <a:rPr lang="en-US" baseline="0" dirty="0" err="1" smtClean="0"/>
              <a:t>ditawarkan</a:t>
            </a:r>
            <a:r>
              <a:rPr lang="en-US" baseline="0" dirty="0" smtClean="0"/>
              <a:t> </a:t>
            </a:r>
            <a:r>
              <a:rPr lang="en-US" baseline="0" dirty="0" err="1" smtClean="0"/>
              <a:t>kurang</a:t>
            </a:r>
            <a:r>
              <a:rPr lang="en-US" baseline="0" dirty="0" smtClean="0"/>
              <a:t> </a:t>
            </a:r>
            <a:r>
              <a:rPr lang="en-US" baseline="0" dirty="0" err="1" smtClean="0"/>
              <a:t>dipaparkan</a:t>
            </a:r>
            <a:r>
              <a:rPr lang="en-US" baseline="0" dirty="0" smtClean="0"/>
              <a:t> </a:t>
            </a:r>
            <a:r>
              <a:rPr lang="en-US" baseline="0" dirty="0" err="1" smtClean="0"/>
              <a:t>dengan</a:t>
            </a:r>
            <a:r>
              <a:rPr lang="en-US" baseline="0" dirty="0" smtClean="0"/>
              <a:t> </a:t>
            </a:r>
            <a:r>
              <a:rPr lang="en-US" baseline="0" dirty="0" err="1" smtClean="0"/>
              <a:t>jelas</a:t>
            </a:r>
            <a:r>
              <a:rPr lang="en-US" baseline="0" dirty="0" smtClean="0"/>
              <a:t> </a:t>
            </a:r>
            <a:r>
              <a:rPr lang="en-US" baseline="0" dirty="0" err="1" smtClean="0"/>
              <a:t>dari</a:t>
            </a:r>
            <a:r>
              <a:rPr lang="en-US" baseline="0" dirty="0" smtClean="0"/>
              <a:t> </a:t>
            </a:r>
            <a:r>
              <a:rPr lang="en-US" baseline="0" dirty="0" err="1" smtClean="0"/>
              <a:t>penjual</a:t>
            </a:r>
            <a:r>
              <a:rPr lang="en-US" baseline="0" dirty="0" smtClean="0"/>
              <a:t> </a:t>
            </a:r>
            <a:r>
              <a:rPr lang="en-US" baseline="0" dirty="0" err="1" smtClean="0"/>
              <a:t>sehingga</a:t>
            </a:r>
            <a:r>
              <a:rPr lang="en-US" baseline="0" dirty="0" smtClean="0"/>
              <a:t> </a:t>
            </a:r>
            <a:r>
              <a:rPr lang="en-US" baseline="0" dirty="0" err="1" smtClean="0"/>
              <a:t>pembeli</a:t>
            </a:r>
            <a:r>
              <a:rPr lang="en-US" baseline="0" dirty="0" smtClean="0"/>
              <a:t> </a:t>
            </a:r>
            <a:r>
              <a:rPr lang="en-US" baseline="0" dirty="0" err="1" smtClean="0"/>
              <a:t>harus</a:t>
            </a:r>
            <a:r>
              <a:rPr lang="en-US" baseline="0" dirty="0" smtClean="0"/>
              <a:t> </a:t>
            </a:r>
            <a:r>
              <a:rPr lang="en-US" baseline="0" dirty="0" err="1" smtClean="0"/>
              <a:t>bertanya</a:t>
            </a:r>
            <a:r>
              <a:rPr lang="en-US" baseline="0" dirty="0" smtClean="0"/>
              <a:t> </a:t>
            </a:r>
            <a:r>
              <a:rPr lang="en-US" baseline="0" dirty="0" err="1" smtClean="0"/>
              <a:t>lagi</a:t>
            </a:r>
            <a:r>
              <a:rPr lang="en-US" baseline="0" dirty="0" smtClean="0"/>
              <a:t> </a:t>
            </a:r>
            <a:r>
              <a:rPr lang="en-US" baseline="0" dirty="0" err="1" smtClean="0"/>
              <a:t>kepada</a:t>
            </a:r>
            <a:r>
              <a:rPr lang="en-US" baseline="0" dirty="0" smtClean="0"/>
              <a:t> </a:t>
            </a:r>
            <a:r>
              <a:rPr lang="en-US" baseline="0" dirty="0" err="1" smtClean="0"/>
              <a:t>pembeli</a:t>
            </a:r>
            <a:r>
              <a:rPr lang="en-US" baseline="0" dirty="0" smtClean="0"/>
              <a:t> </a:t>
            </a:r>
            <a:r>
              <a:rPr lang="en-US" baseline="0" dirty="0" err="1" smtClean="0"/>
              <a:t>mengenai</a:t>
            </a:r>
            <a:r>
              <a:rPr lang="en-US" baseline="0" dirty="0" smtClean="0"/>
              <a:t> </a:t>
            </a:r>
            <a:r>
              <a:rPr lang="en-US" baseline="0" dirty="0" err="1" smtClean="0"/>
              <a:t>informasi</a:t>
            </a:r>
            <a:r>
              <a:rPr lang="en-US" baseline="0" dirty="0" smtClean="0"/>
              <a:t> </a:t>
            </a:r>
            <a:r>
              <a:rPr lang="en-US" baseline="0" dirty="0" err="1" smtClean="0"/>
              <a:t>lebih</a:t>
            </a:r>
            <a:r>
              <a:rPr lang="en-US" baseline="0" dirty="0" smtClean="0"/>
              <a:t> </a:t>
            </a:r>
            <a:r>
              <a:rPr lang="en-US" baseline="0" dirty="0" err="1" smtClean="0"/>
              <a:t>lanjut</a:t>
            </a:r>
            <a:r>
              <a:rPr lang="en-US" baseline="0" dirty="0" smtClean="0"/>
              <a:t> </a:t>
            </a:r>
            <a:r>
              <a:rPr lang="en-US" baseline="0" dirty="0" err="1" smtClean="0"/>
              <a:t>dari</a:t>
            </a:r>
            <a:r>
              <a:rPr lang="en-US" baseline="0" dirty="0" smtClean="0"/>
              <a:t> </a:t>
            </a:r>
            <a:r>
              <a:rPr lang="en-US" baseline="0" dirty="0" err="1" smtClean="0"/>
              <a:t>produk</a:t>
            </a:r>
            <a:r>
              <a:rPr lang="en-US" baseline="0" dirty="0" smtClean="0"/>
              <a:t> </a:t>
            </a:r>
            <a:r>
              <a:rPr lang="en-US" baseline="0" dirty="0" err="1" smtClean="0"/>
              <a:t>tersebut</a:t>
            </a:r>
            <a:r>
              <a:rPr lang="en-US" baseline="0" dirty="0" smtClean="0"/>
              <a:t>. </a:t>
            </a:r>
            <a:r>
              <a:rPr lang="en-US" baseline="0" dirty="0" err="1" smtClean="0"/>
              <a:t>Kedua</a:t>
            </a:r>
            <a:r>
              <a:rPr lang="en-US" baseline="0" dirty="0" smtClean="0"/>
              <a:t> </a:t>
            </a:r>
            <a:r>
              <a:rPr lang="en-US" baseline="0" dirty="0" err="1" smtClean="0"/>
              <a:t>harga</a:t>
            </a:r>
            <a:r>
              <a:rPr lang="en-US" baseline="0" dirty="0" smtClean="0"/>
              <a:t> </a:t>
            </a:r>
            <a:r>
              <a:rPr lang="en-US" baseline="0" dirty="0" err="1" smtClean="0"/>
              <a:t>terkadang</a:t>
            </a:r>
            <a:r>
              <a:rPr lang="en-US" baseline="0" dirty="0" smtClean="0"/>
              <a:t> </a:t>
            </a:r>
            <a:r>
              <a:rPr lang="en-US" baseline="0" dirty="0" err="1" smtClean="0"/>
              <a:t>tidak</a:t>
            </a:r>
            <a:r>
              <a:rPr lang="en-US" baseline="0" dirty="0" smtClean="0"/>
              <a:t> </a:t>
            </a:r>
            <a:r>
              <a:rPr lang="en-US" baseline="0" dirty="0" err="1" smtClean="0"/>
              <a:t>sesuai</a:t>
            </a:r>
            <a:endParaRPr lang="id-ID"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7</a:t>
            </a:fld>
            <a:endParaRPr lang="en-US" dirty="0"/>
          </a:p>
        </p:txBody>
      </p:sp>
    </p:spTree>
    <p:extLst>
      <p:ext uri="{BB962C8B-B14F-4D97-AF65-F5344CB8AC3E}">
        <p14:creationId xmlns:p14="http://schemas.microsoft.com/office/powerpoint/2010/main" xmlns="" val="3731316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Klasfikasi</a:t>
            </a:r>
            <a:r>
              <a:rPr lang="en-US" baseline="0" dirty="0" smtClean="0"/>
              <a:t> e-Commerce </a:t>
            </a:r>
            <a:r>
              <a:rPr lang="en-US" baseline="0" dirty="0" err="1" smtClean="0"/>
              <a:t>ada</a:t>
            </a:r>
            <a:r>
              <a:rPr lang="en-US" baseline="0" dirty="0" smtClean="0"/>
              <a:t> 6 </a:t>
            </a:r>
            <a:r>
              <a:rPr lang="en-US" baseline="0" dirty="0" err="1" smtClean="0"/>
              <a:t>yaitu</a:t>
            </a:r>
            <a:r>
              <a:rPr lang="en-US" baseline="0" dirty="0" smtClean="0"/>
              <a:t>, </a:t>
            </a:r>
            <a:r>
              <a:rPr lang="en-US" baseline="0" dirty="0" err="1" smtClean="0"/>
              <a:t>pertama</a:t>
            </a:r>
            <a:r>
              <a:rPr lang="en-US" baseline="0" dirty="0" smtClean="0"/>
              <a:t> Business to Business </a:t>
            </a:r>
            <a:r>
              <a:rPr lang="en-US" baseline="0" dirty="0" err="1" smtClean="0"/>
              <a:t>atau</a:t>
            </a:r>
            <a:r>
              <a:rPr lang="en-US" baseline="0" dirty="0" smtClean="0"/>
              <a:t> </a:t>
            </a:r>
            <a:r>
              <a:rPr lang="en-US" baseline="0" dirty="0" err="1" smtClean="0"/>
              <a:t>disingkat</a:t>
            </a:r>
            <a:r>
              <a:rPr lang="en-US" baseline="0" dirty="0" smtClean="0"/>
              <a:t> B2B </a:t>
            </a:r>
            <a:r>
              <a:rPr lang="en-US" baseline="0" dirty="0" err="1" smtClean="0"/>
              <a:t>tipe</a:t>
            </a:r>
            <a:r>
              <a:rPr lang="en-US" baseline="0" dirty="0" smtClean="0"/>
              <a:t> </a:t>
            </a:r>
            <a:r>
              <a:rPr lang="en-US" baseline="0" dirty="0" err="1" smtClean="0"/>
              <a:t>ini</a:t>
            </a:r>
            <a:r>
              <a:rPr lang="en-US" baseline="0" dirty="0" smtClean="0"/>
              <a:t> </a:t>
            </a:r>
            <a:r>
              <a:rPr lang="en-US" baseline="0" dirty="0" err="1" smtClean="0"/>
              <a:t>meliputi</a:t>
            </a:r>
            <a:r>
              <a:rPr lang="en-US" baseline="0" dirty="0" smtClean="0"/>
              <a:t> </a:t>
            </a:r>
            <a:r>
              <a:rPr lang="en-US" baseline="0" dirty="0" err="1" smtClean="0"/>
              <a:t>transaksi</a:t>
            </a:r>
            <a:r>
              <a:rPr lang="en-US" baseline="0" dirty="0" smtClean="0"/>
              <a:t> </a:t>
            </a:r>
            <a:r>
              <a:rPr lang="en-US" baseline="0" dirty="0" err="1" smtClean="0"/>
              <a:t>antar</a:t>
            </a:r>
            <a:r>
              <a:rPr lang="en-US" baseline="0" dirty="0" smtClean="0"/>
              <a:t> </a:t>
            </a:r>
            <a:r>
              <a:rPr lang="en-US" baseline="0" dirty="0" err="1" smtClean="0"/>
              <a:t>organisasi</a:t>
            </a:r>
            <a:r>
              <a:rPr lang="en-US" baseline="0" dirty="0" smtClean="0"/>
              <a:t> yang </a:t>
            </a:r>
            <a:r>
              <a:rPr lang="en-US" baseline="0" dirty="0" err="1" smtClean="0"/>
              <a:t>dilakukan</a:t>
            </a:r>
            <a:r>
              <a:rPr lang="en-US" baseline="0" dirty="0" smtClean="0"/>
              <a:t> di  Electronic market. </a:t>
            </a:r>
            <a:r>
              <a:rPr lang="en-US" baseline="0" dirty="0" err="1" smtClean="0"/>
              <a:t>Kedua</a:t>
            </a:r>
            <a:r>
              <a:rPr lang="en-US" baseline="0" dirty="0" smtClean="0"/>
              <a:t> </a:t>
            </a:r>
            <a:r>
              <a:rPr lang="en-US" baseline="0" dirty="0" err="1" smtClean="0"/>
              <a:t>yaitu</a:t>
            </a:r>
            <a:r>
              <a:rPr lang="en-US" baseline="0" dirty="0" smtClean="0"/>
              <a:t> Business to Costumer </a:t>
            </a:r>
            <a:r>
              <a:rPr lang="en-US" baseline="0" dirty="0" err="1" smtClean="0"/>
              <a:t>atau</a:t>
            </a:r>
            <a:r>
              <a:rPr lang="en-US" baseline="0" dirty="0" smtClean="0"/>
              <a:t> </a:t>
            </a:r>
            <a:r>
              <a:rPr lang="en-US" baseline="0" dirty="0" err="1" smtClean="0"/>
              <a:t>disingkat</a:t>
            </a:r>
            <a:r>
              <a:rPr lang="en-US" baseline="0" dirty="0" smtClean="0"/>
              <a:t> B2C </a:t>
            </a:r>
            <a:r>
              <a:rPr lang="en-US" baseline="0" dirty="0" err="1" smtClean="0"/>
              <a:t>tipe</a:t>
            </a:r>
            <a:r>
              <a:rPr lang="en-US" baseline="0" dirty="0" smtClean="0"/>
              <a:t> </a:t>
            </a:r>
            <a:r>
              <a:rPr lang="en-US" baseline="0" dirty="0" err="1" smtClean="0"/>
              <a:t>ini</a:t>
            </a:r>
            <a:r>
              <a:rPr lang="en-US" baseline="0" dirty="0" smtClean="0"/>
              <a:t> </a:t>
            </a:r>
            <a:r>
              <a:rPr lang="en-US" baseline="0" dirty="0" err="1" smtClean="0"/>
              <a:t>merupakan</a:t>
            </a:r>
            <a:r>
              <a:rPr lang="en-US" baseline="0" dirty="0" smtClean="0"/>
              <a:t> </a:t>
            </a:r>
            <a:r>
              <a:rPr lang="en-US" baseline="0" dirty="0" err="1" smtClean="0"/>
              <a:t>transaksi</a:t>
            </a:r>
            <a:r>
              <a:rPr lang="en-US" baseline="0" dirty="0" smtClean="0"/>
              <a:t> </a:t>
            </a:r>
            <a:r>
              <a:rPr lang="en-US" baseline="0" dirty="0" err="1" smtClean="0"/>
              <a:t>eceran</a:t>
            </a:r>
            <a:r>
              <a:rPr lang="en-US" baseline="0" dirty="0" smtClean="0"/>
              <a:t> </a:t>
            </a:r>
            <a:r>
              <a:rPr lang="en-US" baseline="0" dirty="0" err="1" smtClean="0"/>
              <a:t>dengan</a:t>
            </a:r>
            <a:r>
              <a:rPr lang="en-US" baseline="0" dirty="0" smtClean="0"/>
              <a:t> </a:t>
            </a:r>
            <a:r>
              <a:rPr lang="en-US" baseline="0" dirty="0" err="1" smtClean="0"/>
              <a:t>pembeli</a:t>
            </a:r>
            <a:r>
              <a:rPr lang="en-US" baseline="0" dirty="0" smtClean="0"/>
              <a:t> </a:t>
            </a:r>
            <a:r>
              <a:rPr lang="en-US" baseline="0" dirty="0" err="1" smtClean="0"/>
              <a:t>perorangan</a:t>
            </a:r>
            <a:r>
              <a:rPr lang="en-US" baseline="0" dirty="0" smtClean="0"/>
              <a:t>. </a:t>
            </a:r>
            <a:r>
              <a:rPr lang="en-US" baseline="0" dirty="0" err="1" smtClean="0"/>
              <a:t>Ketiga</a:t>
            </a:r>
            <a:r>
              <a:rPr lang="en-US" baseline="0" dirty="0" smtClean="0"/>
              <a:t> </a:t>
            </a:r>
            <a:r>
              <a:rPr lang="en-US" baseline="0" dirty="0" err="1" smtClean="0"/>
              <a:t>yaitu</a:t>
            </a:r>
            <a:r>
              <a:rPr lang="en-US" baseline="0" dirty="0" smtClean="0"/>
              <a:t> Customer to Customer </a:t>
            </a:r>
            <a:r>
              <a:rPr lang="en-US" baseline="0" dirty="0" err="1" smtClean="0"/>
              <a:t>atau</a:t>
            </a:r>
            <a:r>
              <a:rPr lang="en-US" baseline="0" dirty="0" smtClean="0"/>
              <a:t> </a:t>
            </a:r>
            <a:r>
              <a:rPr lang="en-US" baseline="0" dirty="0" err="1" smtClean="0"/>
              <a:t>disingkat</a:t>
            </a:r>
            <a:r>
              <a:rPr lang="en-US" baseline="0" dirty="0" smtClean="0"/>
              <a:t> C2C </a:t>
            </a:r>
            <a:r>
              <a:rPr lang="en-US" baseline="0" dirty="0" err="1" smtClean="0"/>
              <a:t>tipe</a:t>
            </a:r>
            <a:r>
              <a:rPr lang="en-US" baseline="0" dirty="0" smtClean="0"/>
              <a:t> </a:t>
            </a:r>
            <a:r>
              <a:rPr lang="en-US" baseline="0" dirty="0" err="1" smtClean="0"/>
              <a:t>ini</a:t>
            </a:r>
            <a:r>
              <a:rPr lang="en-US" baseline="0" dirty="0" smtClean="0"/>
              <a:t> </a:t>
            </a:r>
            <a:r>
              <a:rPr lang="en-US" baseline="0" dirty="0" err="1" smtClean="0"/>
              <a:t>dimana</a:t>
            </a:r>
            <a:r>
              <a:rPr lang="en-US" baseline="0" dirty="0" smtClean="0"/>
              <a:t> </a:t>
            </a:r>
            <a:r>
              <a:rPr lang="en-US" baseline="0" dirty="0" err="1" smtClean="0"/>
              <a:t>konsumen</a:t>
            </a:r>
            <a:r>
              <a:rPr lang="en-US" baseline="0" dirty="0" smtClean="0"/>
              <a:t> </a:t>
            </a:r>
            <a:r>
              <a:rPr lang="en-US" baseline="0" dirty="0" err="1" smtClean="0"/>
              <a:t>menual</a:t>
            </a:r>
            <a:r>
              <a:rPr lang="en-US" baseline="0" dirty="0" smtClean="0"/>
              <a:t> </a:t>
            </a:r>
            <a:r>
              <a:rPr lang="en-US" baseline="0" dirty="0" err="1" smtClean="0"/>
              <a:t>secara</a:t>
            </a:r>
            <a:r>
              <a:rPr lang="en-US" baseline="0" dirty="0" smtClean="0"/>
              <a:t> </a:t>
            </a:r>
            <a:r>
              <a:rPr lang="en-US" baseline="0" dirty="0" err="1" smtClean="0"/>
              <a:t>langsung</a:t>
            </a:r>
            <a:r>
              <a:rPr lang="en-US" baseline="0" dirty="0" smtClean="0"/>
              <a:t> </a:t>
            </a:r>
            <a:r>
              <a:rPr lang="en-US" baseline="0" dirty="0" err="1" smtClean="0"/>
              <a:t>ke</a:t>
            </a:r>
            <a:r>
              <a:rPr lang="en-US" baseline="0" dirty="0" smtClean="0"/>
              <a:t> </a:t>
            </a:r>
            <a:r>
              <a:rPr lang="en-US" baseline="0" dirty="0" err="1" smtClean="0"/>
              <a:t>konsumen</a:t>
            </a:r>
            <a:r>
              <a:rPr lang="en-US" baseline="0" dirty="0" smtClean="0"/>
              <a:t> lain, </a:t>
            </a:r>
            <a:r>
              <a:rPr lang="en-US" baseline="0" dirty="0" err="1" smtClean="0"/>
              <a:t>atau</a:t>
            </a:r>
            <a:r>
              <a:rPr lang="en-US" baseline="0" dirty="0" smtClean="0"/>
              <a:t> </a:t>
            </a:r>
            <a:r>
              <a:rPr lang="en-US" baseline="0" dirty="0" err="1" smtClean="0"/>
              <a:t>mengiklankan</a:t>
            </a:r>
            <a:r>
              <a:rPr lang="en-US" baseline="0" dirty="0" smtClean="0"/>
              <a:t> </a:t>
            </a:r>
            <a:r>
              <a:rPr lang="en-US" baseline="0" dirty="0" err="1" smtClean="0"/>
              <a:t>jasa</a:t>
            </a:r>
            <a:r>
              <a:rPr lang="en-US" baseline="0" dirty="0" smtClean="0"/>
              <a:t> </a:t>
            </a:r>
            <a:r>
              <a:rPr lang="en-US" baseline="0" dirty="0" err="1" smtClean="0"/>
              <a:t>pribadi</a:t>
            </a:r>
            <a:r>
              <a:rPr lang="en-US" baseline="0" dirty="0" smtClean="0"/>
              <a:t> di </a:t>
            </a:r>
            <a:r>
              <a:rPr lang="en-US" baseline="0" dirty="0" err="1" smtClean="0"/>
              <a:t>intenet</a:t>
            </a:r>
            <a:r>
              <a:rPr lang="en-US" baseline="0" dirty="0" smtClean="0"/>
              <a:t>. </a:t>
            </a:r>
            <a:r>
              <a:rPr lang="en-US" baseline="0" dirty="0" err="1" smtClean="0"/>
              <a:t>Keemapt</a:t>
            </a:r>
            <a:r>
              <a:rPr lang="en-US" baseline="0" dirty="0" smtClean="0"/>
              <a:t> </a:t>
            </a:r>
            <a:r>
              <a:rPr lang="en-US" baseline="0" dirty="0" err="1" smtClean="0"/>
              <a:t>yaitu</a:t>
            </a:r>
            <a:r>
              <a:rPr lang="en-US" baseline="0" dirty="0" smtClean="0"/>
              <a:t> Customer to </a:t>
            </a:r>
            <a:r>
              <a:rPr lang="en-US" baseline="0" dirty="0" err="1" smtClean="0"/>
              <a:t>Busciness</a:t>
            </a:r>
            <a:r>
              <a:rPr lang="en-US" baseline="0" dirty="0" smtClean="0"/>
              <a:t> </a:t>
            </a:r>
            <a:r>
              <a:rPr lang="en-US" baseline="0" dirty="0" err="1" smtClean="0"/>
              <a:t>atau</a:t>
            </a:r>
            <a:r>
              <a:rPr lang="en-US" baseline="0" dirty="0" smtClean="0"/>
              <a:t> </a:t>
            </a:r>
            <a:r>
              <a:rPr lang="en-US" baseline="0" dirty="0" err="1" smtClean="0"/>
              <a:t>disingkat</a:t>
            </a:r>
            <a:r>
              <a:rPr lang="en-US" baseline="0" dirty="0" smtClean="0"/>
              <a:t> C2B </a:t>
            </a:r>
            <a:r>
              <a:rPr lang="en-US" baseline="0" dirty="0" err="1" smtClean="0"/>
              <a:t>tipe</a:t>
            </a:r>
            <a:r>
              <a:rPr lang="en-US" baseline="0" dirty="0" smtClean="0"/>
              <a:t> </a:t>
            </a:r>
            <a:r>
              <a:rPr lang="en-US" baseline="0" dirty="0" err="1" smtClean="0"/>
              <a:t>ini</a:t>
            </a:r>
            <a:r>
              <a:rPr lang="en-US" baseline="0" dirty="0" smtClean="0"/>
              <a:t> </a:t>
            </a:r>
            <a:r>
              <a:rPr lang="en-US" baseline="0" dirty="0" err="1" smtClean="0"/>
              <a:t>dimana</a:t>
            </a:r>
            <a:r>
              <a:rPr lang="en-US" baseline="0" dirty="0" smtClean="0"/>
              <a:t> </a:t>
            </a:r>
            <a:r>
              <a:rPr lang="en-US" baseline="0" dirty="0" err="1" smtClean="0"/>
              <a:t>perseorangan</a:t>
            </a:r>
            <a:r>
              <a:rPr lang="en-US" baseline="0" dirty="0" smtClean="0"/>
              <a:t> yang </a:t>
            </a:r>
            <a:r>
              <a:rPr lang="en-US" baseline="0" dirty="0" err="1" smtClean="0"/>
              <a:t>menjual</a:t>
            </a:r>
            <a:r>
              <a:rPr lang="en-US" baseline="0" dirty="0" smtClean="0"/>
              <a:t> </a:t>
            </a:r>
            <a:r>
              <a:rPr lang="en-US" baseline="0" dirty="0" err="1" smtClean="0"/>
              <a:t>produk</a:t>
            </a:r>
            <a:r>
              <a:rPr lang="en-US" baseline="0" dirty="0" smtClean="0"/>
              <a:t> </a:t>
            </a:r>
            <a:r>
              <a:rPr lang="en-US" baseline="0" dirty="0" err="1" smtClean="0"/>
              <a:t>atau</a:t>
            </a:r>
            <a:r>
              <a:rPr lang="en-US" baseline="0" dirty="0" smtClean="0"/>
              <a:t> </a:t>
            </a:r>
            <a:r>
              <a:rPr lang="en-US" baseline="0" dirty="0" err="1" smtClean="0"/>
              <a:t>layanan</a:t>
            </a:r>
            <a:r>
              <a:rPr lang="en-US" baseline="0" dirty="0" smtClean="0"/>
              <a:t> </a:t>
            </a:r>
            <a:r>
              <a:rPr lang="en-US" baseline="0" dirty="0" err="1" smtClean="0"/>
              <a:t>ke</a:t>
            </a:r>
            <a:r>
              <a:rPr lang="en-US" baseline="0" dirty="0" smtClean="0"/>
              <a:t> </a:t>
            </a:r>
            <a:r>
              <a:rPr lang="en-US" baseline="0" dirty="0" err="1" smtClean="0"/>
              <a:t>organisasi</a:t>
            </a:r>
            <a:r>
              <a:rPr lang="en-US" baseline="0" dirty="0" smtClean="0"/>
              <a:t>, </a:t>
            </a:r>
            <a:r>
              <a:rPr lang="en-US" baseline="0" dirty="0" err="1" smtClean="0"/>
              <a:t>perseorangan</a:t>
            </a:r>
            <a:r>
              <a:rPr lang="en-US" baseline="0" dirty="0" smtClean="0"/>
              <a:t> yang </a:t>
            </a:r>
            <a:r>
              <a:rPr lang="en-US" baseline="0" dirty="0" err="1" smtClean="0"/>
              <a:t>mencari</a:t>
            </a:r>
            <a:r>
              <a:rPr lang="en-US" baseline="0" dirty="0" smtClean="0"/>
              <a:t> </a:t>
            </a:r>
            <a:r>
              <a:rPr lang="en-US" baseline="0" dirty="0" err="1" smtClean="0"/>
              <a:t>penjual</a:t>
            </a:r>
            <a:r>
              <a:rPr lang="en-US" baseline="0" dirty="0" smtClean="0"/>
              <a:t>, </a:t>
            </a:r>
            <a:r>
              <a:rPr lang="en-US" baseline="0" dirty="0" err="1" smtClean="0"/>
              <a:t>berinteraksi</a:t>
            </a:r>
            <a:r>
              <a:rPr lang="en-US" baseline="0" dirty="0" smtClean="0"/>
              <a:t> </a:t>
            </a:r>
            <a:r>
              <a:rPr lang="en-US" baseline="0" dirty="0" err="1" smtClean="0"/>
              <a:t>dan</a:t>
            </a:r>
            <a:r>
              <a:rPr lang="en-US" baseline="0" dirty="0" smtClean="0"/>
              <a:t> </a:t>
            </a:r>
            <a:r>
              <a:rPr lang="en-US" baseline="0" dirty="0" err="1" smtClean="0"/>
              <a:t>menyepakati</a:t>
            </a:r>
            <a:r>
              <a:rPr lang="en-US" baseline="0" dirty="0" smtClean="0"/>
              <a:t> </a:t>
            </a:r>
            <a:r>
              <a:rPr lang="en-US" baseline="0" dirty="0" err="1" smtClean="0"/>
              <a:t>suatu</a:t>
            </a:r>
            <a:r>
              <a:rPr lang="en-US" baseline="0" dirty="0" smtClean="0"/>
              <a:t> </a:t>
            </a:r>
            <a:r>
              <a:rPr lang="en-US" baseline="0" dirty="0" err="1" smtClean="0"/>
              <a:t>transaksi</a:t>
            </a:r>
            <a:r>
              <a:rPr lang="en-US" baseline="0" dirty="0" smtClean="0"/>
              <a:t>. </a:t>
            </a:r>
            <a:r>
              <a:rPr lang="en-US" baseline="0" dirty="0" err="1" smtClean="0"/>
              <a:t>Keenam</a:t>
            </a:r>
            <a:r>
              <a:rPr lang="en-US" baseline="0" dirty="0" smtClean="0"/>
              <a:t> </a:t>
            </a:r>
            <a:r>
              <a:rPr lang="en-US" baseline="0" dirty="0" err="1" smtClean="0"/>
              <a:t>yaitu</a:t>
            </a:r>
            <a:r>
              <a:rPr lang="en-US" baseline="0" dirty="0" smtClean="0"/>
              <a:t> Nonbusiness e-Commerce </a:t>
            </a:r>
            <a:r>
              <a:rPr lang="en-US" baseline="0" dirty="0" err="1" smtClean="0"/>
              <a:t>tipe</a:t>
            </a:r>
            <a:r>
              <a:rPr lang="en-US" baseline="0" dirty="0" smtClean="0"/>
              <a:t> </a:t>
            </a:r>
            <a:r>
              <a:rPr lang="en-US" baseline="0" dirty="0" err="1" smtClean="0"/>
              <a:t>ini</a:t>
            </a:r>
            <a:r>
              <a:rPr lang="en-US" baseline="0" dirty="0" smtClean="0"/>
              <a:t> </a:t>
            </a:r>
            <a:r>
              <a:rPr lang="en-US" baseline="0" dirty="0" err="1" smtClean="0"/>
              <a:t>dimana</a:t>
            </a:r>
            <a:r>
              <a:rPr lang="en-US" baseline="0" dirty="0" smtClean="0"/>
              <a:t> </a:t>
            </a:r>
            <a:r>
              <a:rPr lang="en-US" baseline="0" dirty="0" err="1" smtClean="0"/>
              <a:t>lembaga</a:t>
            </a:r>
            <a:r>
              <a:rPr lang="en-US" baseline="0" dirty="0" smtClean="0"/>
              <a:t> non </a:t>
            </a:r>
            <a:r>
              <a:rPr lang="en-US" baseline="0" dirty="0" err="1" smtClean="0"/>
              <a:t>bisnis</a:t>
            </a:r>
            <a:r>
              <a:rPr lang="en-US" baseline="0" dirty="0" smtClean="0"/>
              <a:t> </a:t>
            </a:r>
            <a:r>
              <a:rPr lang="en-US" baseline="0" dirty="0" err="1" smtClean="0"/>
              <a:t>seperti</a:t>
            </a:r>
            <a:r>
              <a:rPr lang="en-US" baseline="0" dirty="0" smtClean="0"/>
              <a:t> </a:t>
            </a:r>
            <a:r>
              <a:rPr lang="en-US" baseline="0" dirty="0" err="1" smtClean="0"/>
              <a:t>akademis</a:t>
            </a:r>
            <a:r>
              <a:rPr lang="en-US" baseline="0" dirty="0" smtClean="0"/>
              <a:t> , </a:t>
            </a:r>
            <a:r>
              <a:rPr lang="en-US" baseline="0" dirty="0" err="1" smtClean="0"/>
              <a:t>organisasi</a:t>
            </a:r>
            <a:r>
              <a:rPr lang="en-US" baseline="0" dirty="0" smtClean="0"/>
              <a:t>, </a:t>
            </a:r>
            <a:r>
              <a:rPr lang="en-US" baseline="0" dirty="0" err="1" smtClean="0"/>
              <a:t>organisasi</a:t>
            </a:r>
            <a:r>
              <a:rPr lang="en-US" baseline="0" dirty="0" smtClean="0"/>
              <a:t> </a:t>
            </a:r>
            <a:r>
              <a:rPr lang="en-US" baseline="0" dirty="0" err="1" smtClean="0"/>
              <a:t>keagamaan</a:t>
            </a:r>
            <a:r>
              <a:rPr lang="en-US" baseline="0" dirty="0" smtClean="0"/>
              <a:t>, </a:t>
            </a:r>
            <a:r>
              <a:rPr lang="en-US" baseline="0" dirty="0" err="1" smtClean="0"/>
              <a:t>organisasi</a:t>
            </a:r>
            <a:r>
              <a:rPr lang="en-US" baseline="0" dirty="0" smtClean="0"/>
              <a:t> social </a:t>
            </a:r>
            <a:r>
              <a:rPr lang="en-US" baseline="0" dirty="0" err="1" smtClean="0"/>
              <a:t>dan</a:t>
            </a:r>
            <a:r>
              <a:rPr lang="en-US" baseline="0" dirty="0" smtClean="0"/>
              <a:t> </a:t>
            </a:r>
            <a:r>
              <a:rPr lang="en-US" baseline="0" dirty="0" err="1" smtClean="0"/>
              <a:t>lembaga</a:t>
            </a:r>
            <a:r>
              <a:rPr lang="en-US" baseline="0" dirty="0" smtClean="0"/>
              <a:t> </a:t>
            </a:r>
            <a:r>
              <a:rPr lang="en-US" baseline="0" dirty="0" err="1" smtClean="0"/>
              <a:t>pemerintahan</a:t>
            </a:r>
            <a:r>
              <a:rPr lang="en-US" baseline="0" dirty="0" smtClean="0"/>
              <a:t> yang </a:t>
            </a:r>
            <a:r>
              <a:rPr lang="en-US" baseline="0" dirty="0" err="1" smtClean="0"/>
              <a:t>menggunakan</a:t>
            </a:r>
            <a:r>
              <a:rPr lang="en-US" baseline="0" dirty="0" smtClean="0"/>
              <a:t> </a:t>
            </a:r>
            <a:r>
              <a:rPr lang="en-US" baseline="0" dirty="0" err="1" smtClean="0"/>
              <a:t>berbagai</a:t>
            </a:r>
            <a:r>
              <a:rPr lang="en-US" baseline="0" dirty="0" smtClean="0"/>
              <a:t> </a:t>
            </a:r>
            <a:r>
              <a:rPr lang="en-US" baseline="0" dirty="0" err="1" smtClean="0"/>
              <a:t>tipe</a:t>
            </a:r>
            <a:r>
              <a:rPr lang="en-US" baseline="0" dirty="0" smtClean="0"/>
              <a:t> e-Commerce </a:t>
            </a:r>
            <a:r>
              <a:rPr lang="en-US" baseline="0" dirty="0" err="1" smtClean="0"/>
              <a:t>utnuk</a:t>
            </a:r>
            <a:r>
              <a:rPr lang="en-US" baseline="0" dirty="0" smtClean="0"/>
              <a:t> </a:t>
            </a:r>
            <a:r>
              <a:rPr lang="en-US" baseline="0" dirty="0" err="1" smtClean="0"/>
              <a:t>mengurangi</a:t>
            </a:r>
            <a:r>
              <a:rPr lang="en-US" baseline="0" dirty="0" smtClean="0"/>
              <a:t> </a:t>
            </a:r>
            <a:r>
              <a:rPr lang="en-US" baseline="0" dirty="0" err="1" smtClean="0"/>
              <a:t>biaya</a:t>
            </a:r>
            <a:r>
              <a:rPr lang="en-US" baseline="0" dirty="0" smtClean="0"/>
              <a:t> </a:t>
            </a:r>
            <a:r>
              <a:rPr lang="en-US" baseline="0" dirty="0" err="1" smtClean="0"/>
              <a:t>guna</a:t>
            </a:r>
            <a:r>
              <a:rPr lang="en-US" baseline="0" dirty="0" smtClean="0"/>
              <a:t> </a:t>
            </a:r>
            <a:r>
              <a:rPr lang="en-US" baseline="0" dirty="0" err="1" smtClean="0"/>
              <a:t>meningkatkan</a:t>
            </a:r>
            <a:r>
              <a:rPr lang="en-US" baseline="0" dirty="0" smtClean="0"/>
              <a:t> </a:t>
            </a:r>
            <a:r>
              <a:rPr lang="en-US" baseline="0" dirty="0" err="1" smtClean="0"/>
              <a:t>operasi</a:t>
            </a:r>
            <a:r>
              <a:rPr lang="en-US" baseline="0" dirty="0" smtClean="0"/>
              <a:t> </a:t>
            </a:r>
            <a:r>
              <a:rPr lang="en-US" baseline="0" dirty="0" err="1" smtClean="0"/>
              <a:t>dan</a:t>
            </a:r>
            <a:r>
              <a:rPr lang="en-US" baseline="0" dirty="0" smtClean="0"/>
              <a:t> </a:t>
            </a:r>
            <a:r>
              <a:rPr lang="en-US" baseline="0" dirty="0" err="1" smtClean="0"/>
              <a:t>layanan</a:t>
            </a:r>
            <a:r>
              <a:rPr lang="en-US" baseline="0" dirty="0" smtClean="0"/>
              <a:t> public. </a:t>
            </a:r>
            <a:r>
              <a:rPr lang="en-US" baseline="0" dirty="0" err="1" smtClean="0"/>
              <a:t>Ketujuh</a:t>
            </a:r>
            <a:r>
              <a:rPr lang="en-US" baseline="0" dirty="0" smtClean="0"/>
              <a:t> </a:t>
            </a:r>
            <a:r>
              <a:rPr lang="en-US" baseline="0" dirty="0" err="1" smtClean="0"/>
              <a:t>yaitu</a:t>
            </a:r>
            <a:r>
              <a:rPr lang="en-US" baseline="0" dirty="0" smtClean="0"/>
              <a:t> </a:t>
            </a:r>
            <a:r>
              <a:rPr lang="en-US" baseline="0" dirty="0" err="1" smtClean="0"/>
              <a:t>Intrabusiness</a:t>
            </a:r>
            <a:r>
              <a:rPr lang="en-US" baseline="0" dirty="0" smtClean="0"/>
              <a:t> e-Commerce </a:t>
            </a:r>
            <a:r>
              <a:rPr lang="en-US" baseline="0" dirty="0" err="1" smtClean="0"/>
              <a:t>tipe</a:t>
            </a:r>
            <a:r>
              <a:rPr lang="en-US" baseline="0" dirty="0" smtClean="0"/>
              <a:t> </a:t>
            </a:r>
            <a:r>
              <a:rPr lang="en-US" baseline="0" dirty="0" err="1" smtClean="0"/>
              <a:t>ini</a:t>
            </a:r>
            <a:r>
              <a:rPr lang="en-US" baseline="0" dirty="0" smtClean="0"/>
              <a:t> </a:t>
            </a:r>
            <a:r>
              <a:rPr lang="en-US" baseline="0" dirty="0" err="1" smtClean="0"/>
              <a:t>termasuk</a:t>
            </a:r>
            <a:r>
              <a:rPr lang="en-US" baseline="0" dirty="0" smtClean="0"/>
              <a:t> </a:t>
            </a:r>
            <a:r>
              <a:rPr lang="en-US" baseline="0" dirty="0" err="1" smtClean="0"/>
              <a:t>kategori</a:t>
            </a:r>
            <a:r>
              <a:rPr lang="en-US" baseline="0" dirty="0" smtClean="0"/>
              <a:t> </a:t>
            </a:r>
            <a:r>
              <a:rPr lang="en-US" baseline="0" dirty="0" err="1" smtClean="0"/>
              <a:t>semua</a:t>
            </a:r>
            <a:r>
              <a:rPr lang="en-US" baseline="0" dirty="0" smtClean="0"/>
              <a:t> </a:t>
            </a:r>
            <a:r>
              <a:rPr lang="en-US" baseline="0" dirty="0" err="1" smtClean="0"/>
              <a:t>aktivitas</a:t>
            </a:r>
            <a:r>
              <a:rPr lang="en-US" baseline="0" dirty="0" smtClean="0"/>
              <a:t> intern </a:t>
            </a:r>
            <a:r>
              <a:rPr lang="en-US" baseline="0" dirty="0" err="1" smtClean="0"/>
              <a:t>organisasi</a:t>
            </a:r>
            <a:r>
              <a:rPr lang="en-US" baseline="0" dirty="0" smtClean="0"/>
              <a:t>, </a:t>
            </a:r>
            <a:r>
              <a:rPr lang="en-US" baseline="0" dirty="0" err="1" smtClean="0"/>
              <a:t>biasanya</a:t>
            </a:r>
            <a:r>
              <a:rPr lang="en-US" baseline="0" dirty="0" smtClean="0"/>
              <a:t> </a:t>
            </a:r>
            <a:r>
              <a:rPr lang="en-US" baseline="0" dirty="0" err="1" smtClean="0"/>
              <a:t>dijalankan</a:t>
            </a:r>
            <a:r>
              <a:rPr lang="en-US" baseline="0" dirty="0" smtClean="0"/>
              <a:t> di </a:t>
            </a:r>
            <a:r>
              <a:rPr lang="en-US" baseline="0" dirty="0" err="1" smtClean="0"/>
              <a:t>intenet</a:t>
            </a:r>
            <a:r>
              <a:rPr lang="en-US" baseline="0" dirty="0" smtClean="0"/>
              <a:t> yang </a:t>
            </a:r>
            <a:r>
              <a:rPr lang="en-US" baseline="0" dirty="0" err="1" smtClean="0"/>
              <a:t>melibatkan</a:t>
            </a:r>
            <a:r>
              <a:rPr lang="en-US" baseline="0" dirty="0" smtClean="0"/>
              <a:t> </a:t>
            </a:r>
            <a:r>
              <a:rPr lang="en-US" baseline="0" dirty="0" err="1" smtClean="0"/>
              <a:t>pertukaran</a:t>
            </a:r>
            <a:r>
              <a:rPr lang="en-US" baseline="0" dirty="0" smtClean="0"/>
              <a:t> </a:t>
            </a:r>
            <a:r>
              <a:rPr lang="en-US" baseline="0" dirty="0" err="1" smtClean="0"/>
              <a:t>barang</a:t>
            </a:r>
            <a:r>
              <a:rPr lang="en-US" baseline="0" dirty="0" smtClean="0"/>
              <a:t>, </a:t>
            </a:r>
            <a:r>
              <a:rPr lang="en-US" baseline="0" dirty="0" err="1" smtClean="0"/>
              <a:t>jasa</a:t>
            </a:r>
            <a:r>
              <a:rPr lang="en-US" baseline="0" dirty="0" smtClean="0"/>
              <a:t>/</a:t>
            </a:r>
            <a:r>
              <a:rPr lang="en-US" baseline="0" dirty="0" err="1" smtClean="0"/>
              <a:t>informasi</a:t>
            </a:r>
            <a:r>
              <a:rPr lang="en-US" baseline="0" dirty="0" smtClean="0"/>
              <a:t>.</a:t>
            </a:r>
            <a:endParaRPr lang="id-ID"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8</a:t>
            </a:fld>
            <a:endParaRPr lang="en-US" dirty="0"/>
          </a:p>
        </p:txBody>
      </p:sp>
    </p:spTree>
    <p:extLst>
      <p:ext uri="{BB962C8B-B14F-4D97-AF65-F5344CB8AC3E}">
        <p14:creationId xmlns:p14="http://schemas.microsoft.com/office/powerpoint/2010/main" xmlns="" val="2714566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Jika</a:t>
            </a:r>
            <a:r>
              <a:rPr lang="en-US" baseline="0" dirty="0" smtClean="0"/>
              <a:t> di </a:t>
            </a:r>
            <a:r>
              <a:rPr lang="en-US" baseline="0" dirty="0" err="1" smtClean="0"/>
              <a:t>klasifikasikan</a:t>
            </a:r>
            <a:r>
              <a:rPr lang="en-US" baseline="0" dirty="0" smtClean="0"/>
              <a:t>, </a:t>
            </a:r>
            <a:r>
              <a:rPr lang="en-US" baseline="0" dirty="0" err="1" smtClean="0"/>
              <a:t>sistem</a:t>
            </a:r>
            <a:r>
              <a:rPr lang="en-US" baseline="0" dirty="0" smtClean="0"/>
              <a:t> </a:t>
            </a:r>
            <a:r>
              <a:rPr lang="id-ID" baseline="0" noProof="0" dirty="0" smtClean="0"/>
              <a:t>e-commerce terbagi menjadi tiga tipe aplikasi. Pertama, electronic market (EMs), EMs adalah sebuah sarana yang menggunakan teknologi informasi dan komunikasi untuk melakukan/menyajikan penawaran dalam sebuah segmen pasar, sehingga pembeli dapat membandingkan berbagai macam harga yang ditawarkan. Dalam arti lain EMs adalah sebuah sistem informasi antar organisasi yang menyediakan fasilitas-fasilitas bagi para penjual dan pembeli untuk pertukaran informasi tentang harga produk yang ditawarkan. Keuntungan bagi pemebeli dengan aplikasi ini yaitu lebih nyata dan efisien terhadap waktu dan bagi penjual dapat mendistribusikan infromasi mengenai produknya lebih cepat. Kedua, eletronic data interchange (EDI), adalah sarana untuk mengefisienkan pertukaran data transaksi-transaksi reguler yang berulang dalam jumlah besar antara organisasi-organisasi komersial. EDI sangat luas penggunaannya, biasanya digunakan oleh kelompok retail yang besar ketika melakukan bisnis dagang dengan para supplier mereka. Keuntungan menggunakan EDI adalah waktu pemesanan yang singkat, mengurangi biaya, mengurangi kesalahan, memperoleh respon yang cepat, pengiriman faktur yang cepat dan akurat serta pembayaran dapat dilakukan secara elektronik. Ketiga, internet commerce, adalah penggunaan internet berbasis teknologi informasi dan komunikasi untuk perdaganan. Kegiatan komersial ini seperti iklan dalam penjualan produk dan jasa. Transaksi yang dilakukan diantara lain pemesanan/pembelian barang dimana barang akan dikirim melalui pos atau sarana lain setelah uang di transfer ke rekening penjual. Keuntungan aplikasi ini harga lebih murah mengingat membuat situs diinternet lebih murah biayanya dibandingkan dengan membuka outlet retail di berbagai tempat. </a:t>
            </a:r>
          </a:p>
          <a:p>
            <a:r>
              <a:rPr lang="id-ID" baseline="0" noProof="0" dirty="0" smtClean="0"/>
              <a:t>Sumber (pubo, 2000:2)</a:t>
            </a:r>
            <a:endParaRPr lang="id-ID"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9</a:t>
            </a:fld>
            <a:endParaRPr lang="en-US" dirty="0"/>
          </a:p>
        </p:txBody>
      </p:sp>
    </p:spTree>
    <p:extLst>
      <p:ext uri="{BB962C8B-B14F-4D97-AF65-F5344CB8AC3E}">
        <p14:creationId xmlns:p14="http://schemas.microsoft.com/office/powerpoint/2010/main" xmlns="" val="327746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Infrastruktur-infrastruktur</a:t>
            </a:r>
            <a:r>
              <a:rPr lang="en-US" dirty="0" smtClean="0"/>
              <a:t> </a:t>
            </a:r>
            <a:r>
              <a:rPr lang="en-US" dirty="0" err="1" smtClean="0"/>
              <a:t>untuk</a:t>
            </a:r>
            <a:r>
              <a:rPr lang="en-US" baseline="0" dirty="0" smtClean="0"/>
              <a:t> </a:t>
            </a:r>
            <a:r>
              <a:rPr lang="en-US" baseline="0" dirty="0" err="1" smtClean="0"/>
              <a:t>membangun</a:t>
            </a:r>
            <a:r>
              <a:rPr lang="en-US" baseline="0" dirty="0" smtClean="0"/>
              <a:t> </a:t>
            </a:r>
            <a:r>
              <a:rPr lang="en-US" baseline="0" dirty="0" err="1" smtClean="0"/>
              <a:t>sebuah</a:t>
            </a:r>
            <a:r>
              <a:rPr lang="en-US" baseline="0" dirty="0" smtClean="0"/>
              <a:t> EC. </a:t>
            </a:r>
            <a:r>
              <a:rPr lang="en-US" baseline="0" dirty="0" err="1" smtClean="0"/>
              <a:t>Pertama</a:t>
            </a:r>
            <a:r>
              <a:rPr lang="en-US" baseline="0" dirty="0" smtClean="0"/>
              <a:t>, </a:t>
            </a:r>
            <a:r>
              <a:rPr lang="en-US" baseline="0" dirty="0" err="1" smtClean="0"/>
              <a:t>infrastruktur</a:t>
            </a:r>
            <a:r>
              <a:rPr lang="en-US" baseline="0" dirty="0" smtClean="0"/>
              <a:t> </a:t>
            </a:r>
            <a:r>
              <a:rPr lang="en-US" baseline="0" dirty="0" err="1" smtClean="0"/>
              <a:t>jasa</a:t>
            </a:r>
            <a:r>
              <a:rPr lang="en-US" baseline="0" dirty="0" smtClean="0"/>
              <a:t> </a:t>
            </a:r>
            <a:r>
              <a:rPr lang="en-US" baseline="0" dirty="0" err="1" smtClean="0"/>
              <a:t>bisnis</a:t>
            </a:r>
            <a:r>
              <a:rPr lang="en-US" baseline="0" dirty="0" smtClean="0"/>
              <a:t> </a:t>
            </a:r>
            <a:r>
              <a:rPr lang="en-US" baseline="0" dirty="0" err="1" smtClean="0"/>
              <a:t>dimana</a:t>
            </a:r>
            <a:r>
              <a:rPr lang="en-US" baseline="0" dirty="0" smtClean="0"/>
              <a:t> </a:t>
            </a:r>
            <a:r>
              <a:rPr lang="en-US" baseline="0" dirty="0" err="1" smtClean="0"/>
              <a:t>infrastruktur</a:t>
            </a:r>
            <a:r>
              <a:rPr lang="en-US" baseline="0" dirty="0" smtClean="0"/>
              <a:t> </a:t>
            </a:r>
            <a:r>
              <a:rPr lang="en-US" baseline="0" dirty="0" err="1" smtClean="0"/>
              <a:t>ini</a:t>
            </a:r>
            <a:r>
              <a:rPr lang="en-US" baseline="0" dirty="0" smtClean="0"/>
              <a:t> </a:t>
            </a:r>
            <a:r>
              <a:rPr lang="en-US" baseline="0" dirty="0" err="1" smtClean="0"/>
              <a:t>umumnya</a:t>
            </a:r>
            <a:r>
              <a:rPr lang="en-US" baseline="0" dirty="0" smtClean="0"/>
              <a:t> </a:t>
            </a:r>
            <a:r>
              <a:rPr lang="en-US" baseline="0" dirty="0" err="1" smtClean="0"/>
              <a:t>terdiri</a:t>
            </a:r>
            <a:r>
              <a:rPr lang="en-US" baseline="0" dirty="0" smtClean="0"/>
              <a:t> </a:t>
            </a:r>
            <a:r>
              <a:rPr lang="en-US" baseline="0" dirty="0" err="1" smtClean="0"/>
              <a:t>dari</a:t>
            </a:r>
            <a:r>
              <a:rPr lang="en-US" baseline="0" dirty="0" smtClean="0"/>
              <a:t> </a:t>
            </a:r>
            <a:r>
              <a:rPr lang="en-US" baseline="0" dirty="0" err="1" smtClean="0"/>
              <a:t>keamanan</a:t>
            </a:r>
            <a:r>
              <a:rPr lang="en-US" baseline="0" dirty="0" smtClean="0"/>
              <a:t> </a:t>
            </a:r>
            <a:r>
              <a:rPr lang="en-US" baseline="0" dirty="0" err="1" smtClean="0"/>
              <a:t>kartu</a:t>
            </a:r>
            <a:r>
              <a:rPr lang="en-US" baseline="0" dirty="0" smtClean="0"/>
              <a:t> </a:t>
            </a:r>
            <a:r>
              <a:rPr lang="en-US" baseline="0" dirty="0" err="1" smtClean="0"/>
              <a:t>cerdas</a:t>
            </a:r>
            <a:r>
              <a:rPr lang="en-US" baseline="0" dirty="0" smtClean="0"/>
              <a:t> (</a:t>
            </a:r>
            <a:r>
              <a:rPr lang="en-US" baseline="0" dirty="0" err="1" smtClean="0"/>
              <a:t>otentikasi</a:t>
            </a:r>
            <a:r>
              <a:rPr lang="en-US" baseline="0" dirty="0" smtClean="0"/>
              <a:t>), </a:t>
            </a:r>
            <a:r>
              <a:rPr lang="en-US" baseline="0" dirty="0" err="1" smtClean="0"/>
              <a:t>pembayaran</a:t>
            </a:r>
            <a:r>
              <a:rPr lang="en-US" baseline="0" dirty="0" smtClean="0"/>
              <a:t> </a:t>
            </a:r>
            <a:r>
              <a:rPr lang="en-US" baseline="0" dirty="0" err="1" smtClean="0"/>
              <a:t>elektronik</a:t>
            </a:r>
            <a:r>
              <a:rPr lang="en-US" baseline="0" dirty="0" smtClean="0"/>
              <a:t>, </a:t>
            </a:r>
            <a:r>
              <a:rPr lang="en-US" baseline="0" dirty="0" err="1" smtClean="0"/>
              <a:t>direktori</a:t>
            </a:r>
            <a:r>
              <a:rPr lang="en-US" baseline="0" dirty="0" smtClean="0"/>
              <a:t>/</a:t>
            </a:r>
            <a:r>
              <a:rPr lang="en-US" baseline="0" dirty="0" err="1" smtClean="0"/>
              <a:t>katalog</a:t>
            </a:r>
            <a:r>
              <a:rPr lang="en-US" baseline="0" dirty="0" smtClean="0"/>
              <a:t>. </a:t>
            </a:r>
            <a:r>
              <a:rPr lang="en-US" baseline="0" dirty="0" err="1" smtClean="0"/>
              <a:t>Kedua</a:t>
            </a:r>
            <a:r>
              <a:rPr lang="en-US" baseline="0" dirty="0" smtClean="0"/>
              <a:t>, </a:t>
            </a:r>
            <a:r>
              <a:rPr lang="en-US" baseline="0" dirty="0" err="1" smtClean="0"/>
              <a:t>infrastruktur</a:t>
            </a:r>
            <a:r>
              <a:rPr lang="en-US" baseline="0" dirty="0" smtClean="0"/>
              <a:t> </a:t>
            </a:r>
            <a:r>
              <a:rPr lang="en-US" baseline="0" dirty="0" err="1" smtClean="0"/>
              <a:t>distribusi</a:t>
            </a:r>
            <a:r>
              <a:rPr lang="en-US" baseline="0" dirty="0" smtClean="0"/>
              <a:t> </a:t>
            </a:r>
            <a:r>
              <a:rPr lang="en-US" baseline="0" dirty="0" err="1" smtClean="0"/>
              <a:t>informasi</a:t>
            </a:r>
            <a:r>
              <a:rPr lang="en-US" baseline="0" dirty="0" smtClean="0"/>
              <a:t> </a:t>
            </a:r>
            <a:r>
              <a:rPr lang="en-US" baseline="0" dirty="0" err="1" smtClean="0"/>
              <a:t>dan</a:t>
            </a:r>
            <a:r>
              <a:rPr lang="en-US" baseline="0" dirty="0" smtClean="0"/>
              <a:t> </a:t>
            </a:r>
            <a:r>
              <a:rPr lang="en-US" baseline="0" dirty="0" err="1" smtClean="0"/>
              <a:t>pesan</a:t>
            </a:r>
            <a:r>
              <a:rPr lang="en-US" baseline="0" dirty="0" smtClean="0"/>
              <a:t> yang </a:t>
            </a:r>
            <a:r>
              <a:rPr lang="en-US" baseline="0" dirty="0" err="1" smtClean="0"/>
              <a:t>meliputi</a:t>
            </a:r>
            <a:r>
              <a:rPr lang="en-US" baseline="0" dirty="0" smtClean="0"/>
              <a:t> Electronic Data Interchange (EDI), e-mail, hypertext </a:t>
            </a:r>
            <a:r>
              <a:rPr lang="en-US" baseline="0" dirty="0" err="1" smtClean="0"/>
              <a:t>dan</a:t>
            </a:r>
            <a:r>
              <a:rPr lang="en-US" baseline="0" dirty="0" smtClean="0"/>
              <a:t> transfer protocol. </a:t>
            </a:r>
            <a:r>
              <a:rPr lang="en-US" baseline="0" dirty="0" err="1" smtClean="0"/>
              <a:t>Ketiga</a:t>
            </a:r>
            <a:r>
              <a:rPr lang="en-US" baseline="0" dirty="0" smtClean="0"/>
              <a:t>, </a:t>
            </a:r>
            <a:r>
              <a:rPr lang="en-US" baseline="0" dirty="0" err="1" smtClean="0"/>
              <a:t>infrastruktur</a:t>
            </a:r>
            <a:r>
              <a:rPr lang="en-US" baseline="0" dirty="0" smtClean="0"/>
              <a:t> </a:t>
            </a:r>
            <a:r>
              <a:rPr lang="en-US" baseline="0" dirty="0" err="1" smtClean="0"/>
              <a:t>publikasi</a:t>
            </a:r>
            <a:r>
              <a:rPr lang="en-US" baseline="0" dirty="0" smtClean="0"/>
              <a:t> </a:t>
            </a:r>
            <a:r>
              <a:rPr lang="en-US" baseline="0" dirty="0" err="1" smtClean="0"/>
              <a:t>jaringan</a:t>
            </a:r>
            <a:r>
              <a:rPr lang="en-US" baseline="0" dirty="0" smtClean="0"/>
              <a:t> </a:t>
            </a:r>
            <a:r>
              <a:rPr lang="en-US" baseline="0" dirty="0" err="1" smtClean="0"/>
              <a:t>dan</a:t>
            </a:r>
            <a:r>
              <a:rPr lang="en-US" baseline="0" dirty="0" smtClean="0"/>
              <a:t> </a:t>
            </a:r>
            <a:r>
              <a:rPr lang="en-US" baseline="0" dirty="0" err="1" smtClean="0"/>
              <a:t>kandungan</a:t>
            </a:r>
            <a:r>
              <a:rPr lang="en-US" baseline="0" dirty="0" smtClean="0"/>
              <a:t> multimedia yang </a:t>
            </a:r>
            <a:r>
              <a:rPr lang="en-US" baseline="0" dirty="0" err="1" smtClean="0"/>
              <a:t>mencakup</a:t>
            </a:r>
            <a:r>
              <a:rPr lang="en-US" baseline="0" dirty="0" smtClean="0"/>
              <a:t> </a:t>
            </a:r>
            <a:r>
              <a:rPr lang="en-US" baseline="0" dirty="0" err="1" smtClean="0"/>
              <a:t>bahasa</a:t>
            </a:r>
            <a:r>
              <a:rPr lang="en-US" baseline="0" dirty="0" smtClean="0"/>
              <a:t> </a:t>
            </a:r>
            <a:r>
              <a:rPr lang="en-US" baseline="0" dirty="0" err="1" smtClean="0"/>
              <a:t>permrograman</a:t>
            </a:r>
            <a:r>
              <a:rPr lang="en-US" baseline="0" dirty="0" smtClean="0"/>
              <a:t> </a:t>
            </a:r>
            <a:r>
              <a:rPr lang="en-US" baseline="0" dirty="0" err="1" smtClean="0"/>
              <a:t>dan</a:t>
            </a:r>
            <a:r>
              <a:rPr lang="en-US" baseline="0" dirty="0" smtClean="0"/>
              <a:t> multimedia </a:t>
            </a:r>
            <a:r>
              <a:rPr lang="en-US" baseline="0" dirty="0" err="1" smtClean="0"/>
              <a:t>seperi</a:t>
            </a:r>
            <a:r>
              <a:rPr lang="en-US" baseline="0" dirty="0" smtClean="0"/>
              <a:t> HTML, Java, Flash, WWW, VRML, PHP, ASP </a:t>
            </a:r>
            <a:r>
              <a:rPr lang="en-US" baseline="0" dirty="0" err="1" smtClean="0"/>
              <a:t>dan</a:t>
            </a:r>
            <a:r>
              <a:rPr lang="en-US" baseline="0" dirty="0" smtClean="0"/>
              <a:t> </a:t>
            </a:r>
            <a:r>
              <a:rPr lang="en-US" baseline="0" dirty="0" err="1" smtClean="0"/>
              <a:t>sebagainya</a:t>
            </a:r>
            <a:r>
              <a:rPr lang="en-US" baseline="0" dirty="0" smtClean="0"/>
              <a:t>. </a:t>
            </a:r>
            <a:r>
              <a:rPr lang="en-US" baseline="0" dirty="0" err="1" smtClean="0"/>
              <a:t>Keempat</a:t>
            </a:r>
            <a:r>
              <a:rPr lang="en-US" baseline="0" dirty="0" smtClean="0"/>
              <a:t>, </a:t>
            </a:r>
            <a:r>
              <a:rPr lang="en-US" baseline="0" dirty="0" err="1" smtClean="0"/>
              <a:t>infrastruktur</a:t>
            </a:r>
            <a:r>
              <a:rPr lang="en-US" baseline="0" dirty="0" smtClean="0"/>
              <a:t> </a:t>
            </a:r>
            <a:r>
              <a:rPr lang="en-US" baseline="0" dirty="0" err="1" smtClean="0"/>
              <a:t>jaringan</a:t>
            </a:r>
            <a:r>
              <a:rPr lang="en-US" baseline="0" dirty="0" smtClean="0"/>
              <a:t> yang </a:t>
            </a:r>
            <a:r>
              <a:rPr lang="en-US" baseline="0" dirty="0" err="1" smtClean="0"/>
              <a:t>terdiri</a:t>
            </a:r>
            <a:r>
              <a:rPr lang="en-US" baseline="0" dirty="0" smtClean="0"/>
              <a:t> </a:t>
            </a:r>
            <a:r>
              <a:rPr lang="en-US" baseline="0" dirty="0" err="1" smtClean="0"/>
              <a:t>dari</a:t>
            </a:r>
            <a:r>
              <a:rPr lang="en-US" baseline="0" dirty="0" smtClean="0"/>
              <a:t> </a:t>
            </a:r>
            <a:r>
              <a:rPr lang="en-US" baseline="0" dirty="0" err="1" smtClean="0"/>
              <a:t>pembangunan</a:t>
            </a:r>
            <a:r>
              <a:rPr lang="en-US" baseline="0" dirty="0" smtClean="0"/>
              <a:t> </a:t>
            </a:r>
            <a:r>
              <a:rPr lang="en-US" baseline="0" dirty="0" err="1" smtClean="0"/>
              <a:t>sebuah</a:t>
            </a:r>
            <a:r>
              <a:rPr lang="en-US" baseline="0" dirty="0" smtClean="0"/>
              <a:t> </a:t>
            </a:r>
            <a:r>
              <a:rPr lang="en-US" baseline="0" dirty="0" err="1" smtClean="0"/>
              <a:t>jaringan</a:t>
            </a:r>
            <a:r>
              <a:rPr lang="en-US" baseline="0" dirty="0" smtClean="0"/>
              <a:t> internet </a:t>
            </a:r>
            <a:r>
              <a:rPr lang="en-US" baseline="0" dirty="0" err="1" smtClean="0"/>
              <a:t>baik</a:t>
            </a:r>
            <a:r>
              <a:rPr lang="en-US" baseline="0" dirty="0" smtClean="0"/>
              <a:t> LAN, MAN, WAN.</a:t>
            </a:r>
            <a:endParaRPr lang="id-ID" dirty="0"/>
          </a:p>
        </p:txBody>
      </p:sp>
      <p:sp>
        <p:nvSpPr>
          <p:cNvPr id="4" name="Slide Number Placeholder 3"/>
          <p:cNvSpPr>
            <a:spLocks noGrp="1"/>
          </p:cNvSpPr>
          <p:nvPr>
            <p:ph type="sldNum" sz="quarter" idx="10"/>
          </p:nvPr>
        </p:nvSpPr>
        <p:spPr/>
        <p:txBody>
          <a:bodyPr/>
          <a:lstStyle/>
          <a:p>
            <a:fld id="{04574F48-1E82-47BB-851F-73DAF56CD097}" type="slidenum">
              <a:rPr lang="en-US" smtClean="0"/>
              <a:pPr/>
              <a:t>10</a:t>
            </a:fld>
            <a:endParaRPr lang="en-US" dirty="0"/>
          </a:p>
        </p:txBody>
      </p:sp>
    </p:spTree>
    <p:extLst>
      <p:ext uri="{BB962C8B-B14F-4D97-AF65-F5344CB8AC3E}">
        <p14:creationId xmlns:p14="http://schemas.microsoft.com/office/powerpoint/2010/main" xmlns="" val="3980047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38871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465421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2983924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0490120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0554262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pPr/>
              <a:t>11/20/2014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9293999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pPr/>
              <a:t>11/20/2014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5830331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876416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83054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15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32816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98684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11/20/2014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41284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11/20/2014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2226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11/20/2014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66234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3682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56813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AD347D-5ACD-4C99-B74B-A9C85AD731AF}" type="datetimeFigureOut">
              <a:rPr lang="en-US" smtClean="0"/>
              <a:pPr/>
              <a:t>11/20/2014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79119655"/>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fanny.staff.uns.ac.id/files/2011/09/E-Commerce-1.pptx" TargetMode="External"/><Relationship Id="rId2" Type="http://schemas.openxmlformats.org/officeDocument/2006/relationships/hyperlink" Target="http://repository.usu.ac.id/bitstream/123456789/28850/4/Chapter%20II.pdf"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ronnyfch.files.wordpress.com/2008/04/02a-konsep-perencanaan-model-bisnis-e-commerce.pp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6"/>
          <p:cNvSpPr/>
          <p:nvPr/>
        </p:nvSpPr>
        <p:spPr>
          <a:xfrm>
            <a:off x="10622280" y="0"/>
            <a:ext cx="1569720" cy="1844040"/>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sp>
        <p:nvSpPr>
          <p:cNvPr id="2" name="Title 1"/>
          <p:cNvSpPr>
            <a:spLocks noGrp="1"/>
          </p:cNvSpPr>
          <p:nvPr>
            <p:ph type="ctrTitle"/>
          </p:nvPr>
        </p:nvSpPr>
        <p:spPr>
          <a:xfrm>
            <a:off x="1773338" y="1090508"/>
            <a:ext cx="8574622" cy="2616199"/>
          </a:xfrm>
        </p:spPr>
        <p:txBody>
          <a:bodyPr>
            <a:normAutofit/>
          </a:bodyPr>
          <a:lstStyle/>
          <a:p>
            <a:r>
              <a:rPr lang="id-ID"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r>
            <a:br>
              <a:rPr lang="id-ID"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id-ID"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TUBES PTI</a:t>
            </a:r>
            <a:br>
              <a:rPr lang="id-ID"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E-Commerce</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a:xfrm>
            <a:off x="2595137" y="4209626"/>
            <a:ext cx="6987645" cy="2404534"/>
          </a:xfrm>
        </p:spPr>
        <p:txBody>
          <a:bodyPr>
            <a:normAutofit fontScale="85000" lnSpcReduction="20000"/>
          </a:bodyPr>
          <a:lstStyle/>
          <a:p>
            <a:r>
              <a:rPr lang="id-ID" sz="3200" b="1" spc="50" dirty="0" smtClean="0">
                <a:ln w="9525" cmpd="sng">
                  <a:solidFill>
                    <a:schemeClr val="accent1"/>
                  </a:solidFill>
                  <a:prstDash val="solid"/>
                </a:ln>
                <a:solidFill>
                  <a:srgbClr val="70AD47">
                    <a:tint val="1000"/>
                  </a:srgbClr>
                </a:solidFill>
                <a:effectLst>
                  <a:glow rad="38100">
                    <a:schemeClr val="accent1">
                      <a:alpha val="40000"/>
                    </a:schemeClr>
                  </a:glow>
                </a:effectLst>
              </a:rPr>
              <a:t>Anggota Kelompok :</a:t>
            </a:r>
          </a:p>
          <a:p>
            <a:pPr marL="514350" indent="-514350">
              <a:buAutoNum type="arabicPeriod"/>
            </a:pPr>
            <a:r>
              <a:rPr lang="id-ID" sz="3200" dirty="0" smtClean="0"/>
              <a:t>Graham Desmon S. (1301141264)</a:t>
            </a:r>
          </a:p>
          <a:p>
            <a:pPr marL="514350" indent="-514350">
              <a:buAutoNum type="arabicPeriod"/>
            </a:pPr>
            <a:r>
              <a:rPr lang="id-ID" sz="3200" dirty="0" smtClean="0"/>
              <a:t>Ananda Faisal F. (</a:t>
            </a:r>
            <a:r>
              <a:rPr lang="id-ID" sz="3100" dirty="0" smtClean="0">
                <a:effectLst/>
              </a:rPr>
              <a:t>1301144324)</a:t>
            </a:r>
            <a:endParaRPr lang="id-ID" sz="3200" dirty="0" smtClean="0"/>
          </a:p>
          <a:p>
            <a:pPr marL="514350" indent="-514350">
              <a:buAutoNum type="arabicPeriod"/>
            </a:pPr>
            <a:r>
              <a:rPr lang="id-ID" sz="3200" dirty="0" smtClean="0"/>
              <a:t>Riska Dwiyansari (1301144304)</a:t>
            </a:r>
          </a:p>
          <a:p>
            <a:pPr marL="514350" indent="-514350">
              <a:buAutoNum type="arabicPeriod"/>
            </a:pPr>
            <a:r>
              <a:rPr lang="id-ID" sz="3200" dirty="0" smtClean="0"/>
              <a:t>Admining Hastuti (1301144174)</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15600" y="-225637"/>
            <a:ext cx="1805401" cy="2277775"/>
          </a:xfrm>
          <a:prstGeom prst="rect">
            <a:avLst/>
          </a:prstGeom>
        </p:spPr>
      </p:pic>
    </p:spTree>
    <p:extLst>
      <p:ext uri="{BB962C8B-B14F-4D97-AF65-F5344CB8AC3E}">
        <p14:creationId xmlns:p14="http://schemas.microsoft.com/office/powerpoint/2010/main" xmlns="" val="1808105155"/>
      </p:ext>
    </p:extLst>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1481" y="1043411"/>
            <a:ext cx="10018713" cy="5044441"/>
          </a:xfrm>
        </p:spPr>
        <p:txBody>
          <a:bodyPr>
            <a:normAutofit/>
          </a:bodyPr>
          <a:lstStyle/>
          <a:p>
            <a:pPr marL="0" indent="0">
              <a:buNone/>
            </a:pPr>
            <a:endParaRPr lang="en-US" dirty="0" smtClean="0"/>
          </a:p>
          <a:p>
            <a:r>
              <a:rPr lang="en-US" dirty="0" err="1" smtClean="0"/>
              <a:t>Infrastruktur</a:t>
            </a:r>
            <a:r>
              <a:rPr lang="en-US" dirty="0" smtClean="0"/>
              <a:t> </a:t>
            </a:r>
            <a:r>
              <a:rPr lang="en-US" dirty="0" err="1" smtClean="0"/>
              <a:t>jasa</a:t>
            </a:r>
            <a:r>
              <a:rPr lang="en-US" dirty="0" smtClean="0"/>
              <a:t> </a:t>
            </a:r>
            <a:r>
              <a:rPr lang="en-US" dirty="0" err="1" smtClean="0"/>
              <a:t>bisnis</a:t>
            </a:r>
            <a:endParaRPr lang="en-US" dirty="0" smtClean="0"/>
          </a:p>
          <a:p>
            <a:r>
              <a:rPr lang="en-US" dirty="0" err="1" smtClean="0"/>
              <a:t>Infrastruktur</a:t>
            </a:r>
            <a:r>
              <a:rPr lang="en-US" dirty="0" smtClean="0"/>
              <a:t> </a:t>
            </a:r>
            <a:r>
              <a:rPr lang="en-US" dirty="0" err="1" smtClean="0"/>
              <a:t>distribusi</a:t>
            </a:r>
            <a:r>
              <a:rPr lang="en-US" dirty="0" smtClean="0"/>
              <a:t> </a:t>
            </a:r>
            <a:r>
              <a:rPr lang="en-US" dirty="0" err="1" smtClean="0"/>
              <a:t>informasi</a:t>
            </a:r>
            <a:r>
              <a:rPr lang="en-US" dirty="0" smtClean="0"/>
              <a:t> </a:t>
            </a:r>
            <a:r>
              <a:rPr lang="en-US" dirty="0" err="1" smtClean="0"/>
              <a:t>dan</a:t>
            </a:r>
            <a:r>
              <a:rPr lang="en-US" dirty="0" smtClean="0"/>
              <a:t> </a:t>
            </a:r>
            <a:r>
              <a:rPr lang="en-US" dirty="0" err="1" smtClean="0"/>
              <a:t>pesan</a:t>
            </a:r>
            <a:r>
              <a:rPr lang="en-US" dirty="0" smtClean="0"/>
              <a:t> </a:t>
            </a:r>
          </a:p>
          <a:p>
            <a:r>
              <a:rPr lang="en-US" dirty="0" err="1" smtClean="0"/>
              <a:t>Infrastruktur</a:t>
            </a:r>
            <a:r>
              <a:rPr lang="en-US" dirty="0" smtClean="0"/>
              <a:t> </a:t>
            </a:r>
            <a:r>
              <a:rPr lang="en-US" dirty="0" err="1" smtClean="0"/>
              <a:t>publikasi</a:t>
            </a:r>
            <a:r>
              <a:rPr lang="en-US" dirty="0" smtClean="0"/>
              <a:t> </a:t>
            </a:r>
            <a:r>
              <a:rPr lang="en-US" dirty="0" err="1" smtClean="0"/>
              <a:t>jaringan</a:t>
            </a:r>
            <a:r>
              <a:rPr lang="en-US" dirty="0" smtClean="0"/>
              <a:t> </a:t>
            </a:r>
            <a:r>
              <a:rPr lang="en-US" dirty="0" err="1" smtClean="0"/>
              <a:t>dan</a:t>
            </a:r>
            <a:r>
              <a:rPr lang="en-US" dirty="0" smtClean="0"/>
              <a:t> </a:t>
            </a:r>
            <a:r>
              <a:rPr lang="en-US" dirty="0" err="1" smtClean="0"/>
              <a:t>kandungan</a:t>
            </a:r>
            <a:r>
              <a:rPr lang="en-US" dirty="0" smtClean="0"/>
              <a:t> multimedia</a:t>
            </a:r>
          </a:p>
          <a:p>
            <a:r>
              <a:rPr lang="en-US" dirty="0" err="1" smtClean="0"/>
              <a:t>Infrastruktur</a:t>
            </a:r>
            <a:r>
              <a:rPr lang="en-US" dirty="0" smtClean="0"/>
              <a:t> </a:t>
            </a:r>
            <a:r>
              <a:rPr lang="en-US" dirty="0" err="1" smtClean="0"/>
              <a:t>jaringan</a:t>
            </a:r>
            <a:endParaRPr lang="en-US" dirty="0" smtClean="0"/>
          </a:p>
          <a:p>
            <a:endParaRPr lang="en-US" dirty="0"/>
          </a:p>
          <a:p>
            <a:pPr marL="36900" indent="0">
              <a:buNone/>
            </a:pPr>
            <a:r>
              <a:rPr lang="en-US" dirty="0" err="1" smtClean="0"/>
              <a:t>Sumber</a:t>
            </a:r>
            <a:r>
              <a:rPr lang="en-US" dirty="0" smtClean="0"/>
              <a:t> (Anon,2009:6)</a:t>
            </a:r>
            <a:endParaRPr lang="id-ID" dirty="0"/>
          </a:p>
        </p:txBody>
      </p:sp>
      <p:sp>
        <p:nvSpPr>
          <p:cNvPr id="6" name="Round Diagonal Corner Rectangle 5"/>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
        <p:nvSpPr>
          <p:cNvPr id="10" name="TextBox 9"/>
          <p:cNvSpPr txBox="1"/>
          <p:nvPr/>
        </p:nvSpPr>
        <p:spPr>
          <a:xfrm>
            <a:off x="1756404" y="162623"/>
            <a:ext cx="625983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err="1" smtClean="0">
                <a:ln w="0"/>
                <a:effectLst>
                  <a:outerShdw blurRad="38100" dist="19050" dir="2700000" algn="tl" rotWithShape="0">
                    <a:schemeClr val="dk1">
                      <a:alpha val="40000"/>
                    </a:schemeClr>
                  </a:outerShdw>
                </a:effectLst>
              </a:rPr>
              <a:t>Infrastruktur</a:t>
            </a:r>
            <a:r>
              <a:rPr lang="en-US" sz="4000" b="1" dirty="0" smtClean="0">
                <a:ln w="0"/>
                <a:effectLst>
                  <a:outerShdw blurRad="38100" dist="19050" dir="2700000" algn="tl" rotWithShape="0">
                    <a:schemeClr val="dk1">
                      <a:alpha val="40000"/>
                    </a:schemeClr>
                  </a:outerShdw>
                </a:effectLst>
              </a:rPr>
              <a:t> E-Commerce</a:t>
            </a:r>
            <a:endParaRPr lang="en-US" sz="40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999166707"/>
      </p:ext>
    </p:extLst>
  </p:cSld>
  <p:clrMapOvr>
    <a:masterClrMapping/>
  </p:clrMapOvr>
  <p:transition spd="slow">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Diagonal Corner Rectangle 7"/>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sp>
        <p:nvSpPr>
          <p:cNvPr id="3" name="Content Placeholder 2"/>
          <p:cNvSpPr>
            <a:spLocks noGrp="1"/>
          </p:cNvSpPr>
          <p:nvPr>
            <p:ph idx="1"/>
          </p:nvPr>
        </p:nvSpPr>
        <p:spPr/>
        <p:txBody>
          <a:bodyPr>
            <a:normAutofit/>
          </a:bodyPr>
          <a:lstStyle/>
          <a:p>
            <a:r>
              <a:rPr lang="id-ID" dirty="0" smtClean="0"/>
              <a:t>Commerce service provider</a:t>
            </a:r>
          </a:p>
          <a:p>
            <a:r>
              <a:rPr lang="id-ID" dirty="0" smtClean="0"/>
              <a:t>Elektronik cash </a:t>
            </a:r>
          </a:p>
          <a:p>
            <a:r>
              <a:rPr lang="id-ID" dirty="0" smtClean="0"/>
              <a:t>Elektronik check</a:t>
            </a:r>
          </a:p>
          <a:p>
            <a:r>
              <a:rPr lang="id-ID" dirty="0" smtClean="0"/>
              <a:t>Eletronik wallet</a:t>
            </a:r>
          </a:p>
          <a:p>
            <a:r>
              <a:rPr lang="id-ID" dirty="0" smtClean="0"/>
              <a:t>Phonecash </a:t>
            </a:r>
          </a:p>
          <a:p>
            <a:r>
              <a:rPr lang="id-ID" dirty="0" smtClean="0"/>
              <a:t>Telephone billing system</a:t>
            </a:r>
          </a:p>
          <a:p>
            <a:r>
              <a:rPr lang="id-ID" dirty="0" smtClean="0"/>
              <a:t>Microtransaction</a:t>
            </a:r>
          </a:p>
          <a:p>
            <a:endParaRPr lang="id-ID" dirty="0"/>
          </a:p>
          <a:p>
            <a:pPr marL="36900" indent="0">
              <a:buNone/>
            </a:pPr>
            <a:r>
              <a:rPr lang="id-ID" dirty="0"/>
              <a:t>Sumber </a:t>
            </a:r>
            <a:r>
              <a:rPr lang="id-ID" dirty="0" smtClean="0"/>
              <a:t>(Anon,2010:29)</a:t>
            </a:r>
          </a:p>
          <a:p>
            <a:endParaRPr lang="id-ID" dirty="0"/>
          </a:p>
        </p:txBody>
      </p:sp>
      <p:sp>
        <p:nvSpPr>
          <p:cNvPr id="4" name="TextBox 3"/>
          <p:cNvSpPr txBox="1"/>
          <p:nvPr/>
        </p:nvSpPr>
        <p:spPr>
          <a:xfrm>
            <a:off x="1756404" y="162623"/>
            <a:ext cx="749427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id-ID" sz="4000" b="1" dirty="0" smtClean="0">
                <a:ln w="0"/>
                <a:effectLst>
                  <a:outerShdw blurRad="38100" dist="19050" dir="2700000" algn="tl" rotWithShape="0">
                    <a:schemeClr val="dk1">
                      <a:alpha val="40000"/>
                    </a:schemeClr>
                  </a:outerShdw>
                </a:effectLst>
              </a:rPr>
              <a:t>Istilah-istilah pada</a:t>
            </a:r>
            <a:r>
              <a:rPr lang="en-US" sz="4000" b="1" dirty="0" smtClean="0">
                <a:ln w="0"/>
                <a:effectLst>
                  <a:outerShdw blurRad="38100" dist="19050" dir="2700000" algn="tl" rotWithShape="0">
                    <a:schemeClr val="dk1">
                      <a:alpha val="40000"/>
                    </a:schemeClr>
                  </a:outerShdw>
                </a:effectLst>
              </a:rPr>
              <a:t> E-Commerce</a:t>
            </a:r>
            <a:endParaRPr lang="en-US" sz="4000" b="1" dirty="0">
              <a:ln w="0"/>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Tree>
    <p:extLst>
      <p:ext uri="{BB962C8B-B14F-4D97-AF65-F5344CB8AC3E}">
        <p14:creationId xmlns:p14="http://schemas.microsoft.com/office/powerpoint/2010/main" xmlns="" val="19267489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bg/>
                                          </p:spTgt>
                                        </p:tgtEl>
                                        <p:attrNameLst>
                                          <p:attrName>style.visibility</p:attrName>
                                        </p:attrNameLst>
                                      </p:cBhvr>
                                      <p:to>
                                        <p:strVal val="visible"/>
                                      </p:to>
                                    </p:set>
                                    <p:animEffect transition="in" filter="fade">
                                      <p:cBhvr>
                                        <p:cTn id="45" dur="2000"/>
                                        <p:tgtEl>
                                          <p:spTgt spid="4">
                                            <p:bg/>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0" end="0"/>
                                            </p:txEl>
                                          </p:spTgt>
                                        </p:tgtEl>
                                        <p:attrNameLst>
                                          <p:attrName>style.visibility</p:attrName>
                                        </p:attrNameLst>
                                      </p:cBhvr>
                                      <p:to>
                                        <p:strVal val="visible"/>
                                      </p:to>
                                    </p:set>
                                    <p:animEffect transition="in" filter="fade">
                                      <p:cBhvr>
                                        <p:cTn id="50"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1164" y="162623"/>
            <a:ext cx="586359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smtClean="0">
                <a:ln w="0"/>
                <a:effectLst>
                  <a:outerShdw blurRad="38100" dist="19050" dir="2700000" algn="tl" rotWithShape="0">
                    <a:schemeClr val="dk1">
                      <a:alpha val="40000"/>
                    </a:schemeClr>
                  </a:outerShdw>
                </a:effectLst>
              </a:rPr>
              <a:t>Perusahaan E-Commerce</a:t>
            </a:r>
            <a:endParaRPr lang="en-US" sz="4000" b="1" dirty="0">
              <a:ln w="0"/>
              <a:effectLst>
                <a:outerShdw blurRad="38100" dist="19050" dir="2700000" algn="tl" rotWithShape="0">
                  <a:schemeClr val="dk1">
                    <a:alpha val="40000"/>
                  </a:schemeClr>
                </a:outerShdw>
              </a:effectLst>
            </a:endParaRPr>
          </a:p>
        </p:txBody>
      </p:sp>
      <p:sp>
        <p:nvSpPr>
          <p:cNvPr id="6" name="Round Diagonal Corner Rectangle 5"/>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
        <p:nvSpPr>
          <p:cNvPr id="8" name="Rectangle 3"/>
          <p:cNvSpPr txBox="1">
            <a:spLocks noChangeArrowheads="1"/>
          </p:cNvSpPr>
          <p:nvPr/>
        </p:nvSpPr>
        <p:spPr>
          <a:xfrm>
            <a:off x="1661160" y="1676400"/>
            <a:ext cx="3906838" cy="4195763"/>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200" b="1" dirty="0" smtClean="0"/>
              <a:t>EC </a:t>
            </a:r>
            <a:r>
              <a:rPr lang="en-US" sz="2200" b="1" dirty="0" err="1" smtClean="0"/>
              <a:t>Sukses</a:t>
            </a:r>
            <a:endParaRPr lang="en-US" sz="2200" b="1" dirty="0" smtClean="0"/>
          </a:p>
          <a:p>
            <a:pPr lvl="1"/>
            <a:r>
              <a:rPr lang="en-US" sz="1800" b="1" dirty="0" smtClean="0"/>
              <a:t>Virtual EC</a:t>
            </a:r>
          </a:p>
          <a:p>
            <a:pPr lvl="2"/>
            <a:r>
              <a:rPr lang="en-US" b="1" dirty="0" smtClean="0"/>
              <a:t>eBay</a:t>
            </a:r>
          </a:p>
          <a:p>
            <a:pPr lvl="2"/>
            <a:r>
              <a:rPr lang="en-US" b="1" dirty="0" smtClean="0"/>
              <a:t>VeriSign</a:t>
            </a:r>
          </a:p>
          <a:p>
            <a:pPr lvl="2"/>
            <a:r>
              <a:rPr lang="en-US" b="1" dirty="0" smtClean="0"/>
              <a:t>AOL</a:t>
            </a:r>
          </a:p>
          <a:p>
            <a:pPr lvl="2"/>
            <a:r>
              <a:rPr lang="en-US" b="1" dirty="0" smtClean="0"/>
              <a:t>Checkpoint</a:t>
            </a:r>
          </a:p>
          <a:p>
            <a:pPr lvl="1">
              <a:spcBef>
                <a:spcPct val="40000"/>
              </a:spcBef>
            </a:pPr>
            <a:r>
              <a:rPr lang="en-US" sz="1800" b="1" dirty="0" smtClean="0"/>
              <a:t>Click &amp; mortar</a:t>
            </a:r>
          </a:p>
          <a:p>
            <a:pPr lvl="2"/>
            <a:r>
              <a:rPr lang="en-US" b="1" dirty="0" smtClean="0"/>
              <a:t>Cisco</a:t>
            </a:r>
          </a:p>
          <a:p>
            <a:pPr lvl="2"/>
            <a:r>
              <a:rPr lang="en-US" b="1" dirty="0" smtClean="0"/>
              <a:t>General Electric</a:t>
            </a:r>
          </a:p>
          <a:p>
            <a:pPr lvl="2"/>
            <a:r>
              <a:rPr lang="en-US" b="1" dirty="0" smtClean="0"/>
              <a:t>IBM</a:t>
            </a:r>
          </a:p>
          <a:p>
            <a:pPr lvl="2"/>
            <a:r>
              <a:rPr lang="en-US" b="1" dirty="0" smtClean="0"/>
              <a:t>Intel</a:t>
            </a:r>
          </a:p>
          <a:p>
            <a:pPr lvl="2"/>
            <a:r>
              <a:rPr lang="en-US" b="1" dirty="0" smtClean="0"/>
              <a:t>Schwab</a:t>
            </a:r>
            <a:endParaRPr lang="en-US" b="1" dirty="0"/>
          </a:p>
        </p:txBody>
      </p:sp>
      <p:sp>
        <p:nvSpPr>
          <p:cNvPr id="9" name="Rectangle 4"/>
          <p:cNvSpPr txBox="1">
            <a:spLocks noChangeArrowheads="1"/>
          </p:cNvSpPr>
          <p:nvPr/>
        </p:nvSpPr>
        <p:spPr>
          <a:xfrm>
            <a:off x="6263640" y="1681163"/>
            <a:ext cx="4953000" cy="4191000"/>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b="1" dirty="0" smtClean="0"/>
              <a:t>EC </a:t>
            </a:r>
            <a:r>
              <a:rPr lang="en-US" sz="2000" b="1" dirty="0" err="1" smtClean="0"/>
              <a:t>Gagal</a:t>
            </a:r>
            <a:endParaRPr lang="en-US" sz="2000" b="1" dirty="0" smtClean="0"/>
          </a:p>
          <a:p>
            <a:pPr lvl="1"/>
            <a:r>
              <a:rPr lang="en-US" sz="1800" b="1" dirty="0" smtClean="0"/>
              <a:t>1999 </a:t>
            </a:r>
            <a:r>
              <a:rPr lang="en-US" sz="1800" b="1" dirty="0" err="1" smtClean="0"/>
              <a:t>perusahaan</a:t>
            </a:r>
            <a:r>
              <a:rPr lang="en-US" sz="1800" b="1" dirty="0" smtClean="0"/>
              <a:t> </a:t>
            </a:r>
            <a:r>
              <a:rPr lang="en-US" sz="1800" b="1" i="1" dirty="0" smtClean="0"/>
              <a:t>dot-com</a:t>
            </a:r>
            <a:r>
              <a:rPr lang="en-US" sz="1800" b="1" dirty="0" smtClean="0"/>
              <a:t> </a:t>
            </a:r>
            <a:r>
              <a:rPr lang="en-US" sz="1800" b="1" dirty="0" err="1" smtClean="0"/>
              <a:t>mulai</a:t>
            </a:r>
            <a:r>
              <a:rPr lang="en-US" sz="1800" b="1" dirty="0" smtClean="0"/>
              <a:t> </a:t>
            </a:r>
            <a:r>
              <a:rPr lang="en-US" sz="1800" b="1" dirty="0" err="1" smtClean="0"/>
              <a:t>bertumbangan</a:t>
            </a:r>
            <a:endParaRPr lang="en-US" sz="1800" b="1" dirty="0" smtClean="0"/>
          </a:p>
          <a:p>
            <a:pPr lvl="1">
              <a:spcBef>
                <a:spcPct val="40000"/>
              </a:spcBef>
            </a:pPr>
            <a:r>
              <a:rPr lang="en-US" sz="1800" b="1" dirty="0" smtClean="0"/>
              <a:t>EC </a:t>
            </a:r>
            <a:r>
              <a:rPr lang="en-US" sz="1800" b="1" dirty="0" err="1" smtClean="0"/>
              <a:t>belum</a:t>
            </a:r>
            <a:r>
              <a:rPr lang="en-US" sz="1800" b="1" dirty="0" smtClean="0"/>
              <a:t> </a:t>
            </a:r>
            <a:r>
              <a:rPr lang="en-US" sz="1800" b="1" dirty="0" err="1" smtClean="0"/>
              <a:t>mati</a:t>
            </a:r>
            <a:r>
              <a:rPr lang="en-US" sz="1800" b="1" dirty="0" smtClean="0"/>
              <a:t>! </a:t>
            </a:r>
          </a:p>
          <a:p>
            <a:pPr lvl="2"/>
            <a:r>
              <a:rPr lang="en-US" sz="1900" b="1" dirty="0" smtClean="0"/>
              <a:t>Tingkat </a:t>
            </a:r>
            <a:r>
              <a:rPr lang="en-US" sz="1900" b="1" dirty="0" err="1" smtClean="0"/>
              <a:t>kegagalan</a:t>
            </a:r>
            <a:r>
              <a:rPr lang="en-US" sz="1900" b="1" dirty="0" smtClean="0"/>
              <a:t> dot-com </a:t>
            </a:r>
            <a:r>
              <a:rPr lang="en-US" sz="1900" b="1" dirty="0" err="1" smtClean="0"/>
              <a:t>turun</a:t>
            </a:r>
            <a:r>
              <a:rPr lang="en-US" sz="1900" b="1" dirty="0" smtClean="0"/>
              <a:t> </a:t>
            </a:r>
            <a:r>
              <a:rPr lang="en-US" sz="1900" b="1" dirty="0" err="1" smtClean="0"/>
              <a:t>drastis</a:t>
            </a:r>
            <a:endParaRPr lang="en-US" sz="1900" b="1" dirty="0" smtClean="0"/>
          </a:p>
          <a:p>
            <a:pPr lvl="2"/>
            <a:r>
              <a:rPr lang="en-US" sz="1900" b="1" dirty="0" err="1" smtClean="0"/>
              <a:t>Terjadi</a:t>
            </a:r>
            <a:r>
              <a:rPr lang="en-US" sz="1900" b="1" dirty="0" smtClean="0"/>
              <a:t> </a:t>
            </a:r>
            <a:r>
              <a:rPr lang="en-US" sz="1900" b="1" dirty="0" err="1" smtClean="0"/>
              <a:t>konsolidasi</a:t>
            </a:r>
            <a:r>
              <a:rPr lang="en-US" sz="1900" b="1" dirty="0" smtClean="0"/>
              <a:t> EC</a:t>
            </a:r>
          </a:p>
          <a:p>
            <a:pPr lvl="2"/>
            <a:r>
              <a:rPr lang="en-US" sz="1900" b="1" dirty="0" err="1" smtClean="0"/>
              <a:t>Banyak</a:t>
            </a:r>
            <a:r>
              <a:rPr lang="en-US" sz="1900" b="1" dirty="0" smtClean="0"/>
              <a:t> </a:t>
            </a:r>
            <a:r>
              <a:rPr lang="en-US" sz="1900" b="1" dirty="0" err="1" smtClean="0"/>
              <a:t>perusahaan</a:t>
            </a:r>
            <a:r>
              <a:rPr lang="en-US" sz="1900" b="1" dirty="0" smtClean="0"/>
              <a:t> </a:t>
            </a:r>
            <a:r>
              <a:rPr lang="en-US" sz="1900" b="1" i="1" dirty="0" smtClean="0"/>
              <a:t>pure</a:t>
            </a:r>
            <a:r>
              <a:rPr lang="en-US" sz="1900" b="1" dirty="0" smtClean="0"/>
              <a:t> EC </a:t>
            </a:r>
            <a:r>
              <a:rPr lang="en-US" sz="1900" b="1" dirty="0" err="1" smtClean="0"/>
              <a:t>memperluas</a:t>
            </a:r>
            <a:r>
              <a:rPr lang="en-US" sz="1900" b="1" dirty="0" smtClean="0"/>
              <a:t> </a:t>
            </a:r>
            <a:r>
              <a:rPr lang="en-US" sz="1900" b="1" dirty="0" err="1" smtClean="0"/>
              <a:t>operasinya</a:t>
            </a:r>
            <a:r>
              <a:rPr lang="en-US" sz="1900" b="1" dirty="0" smtClean="0"/>
              <a:t> </a:t>
            </a:r>
            <a:r>
              <a:rPr lang="en-US" sz="1900" b="1" dirty="0" err="1" smtClean="0"/>
              <a:t>dan</a:t>
            </a:r>
            <a:r>
              <a:rPr lang="en-US" sz="1900" b="1" dirty="0" smtClean="0"/>
              <a:t> </a:t>
            </a:r>
            <a:r>
              <a:rPr lang="en-US" sz="1900" b="1" dirty="0" err="1" smtClean="0"/>
              <a:t>berhasil</a:t>
            </a:r>
            <a:r>
              <a:rPr lang="en-US" sz="1900" b="1" dirty="0" smtClean="0"/>
              <a:t> </a:t>
            </a:r>
            <a:r>
              <a:rPr lang="en-US" sz="1900" b="1" dirty="0" err="1" smtClean="0"/>
              <a:t>meningkatkan</a:t>
            </a:r>
            <a:r>
              <a:rPr lang="en-US" sz="1900" b="1" dirty="0" smtClean="0"/>
              <a:t> </a:t>
            </a:r>
            <a:r>
              <a:rPr lang="en-US" sz="1900" b="1" dirty="0" err="1" smtClean="0"/>
              <a:t>penjualan</a:t>
            </a:r>
            <a:r>
              <a:rPr lang="en-US" sz="1900" b="1" dirty="0" smtClean="0"/>
              <a:t> (Amazon.com)</a:t>
            </a:r>
            <a:endParaRPr lang="en-US" sz="1900" b="1" dirty="0"/>
          </a:p>
        </p:txBody>
      </p:sp>
      <p:sp>
        <p:nvSpPr>
          <p:cNvPr id="10" name="Rectangle 9"/>
          <p:cNvSpPr/>
          <p:nvPr/>
        </p:nvSpPr>
        <p:spPr>
          <a:xfrm>
            <a:off x="1977125" y="5872163"/>
            <a:ext cx="2804294" cy="369332"/>
          </a:xfrm>
          <a:prstGeom prst="rect">
            <a:avLst/>
          </a:prstGeom>
        </p:spPr>
        <p:txBody>
          <a:bodyPr wrap="none">
            <a:spAutoFit/>
          </a:bodyPr>
          <a:lstStyle/>
          <a:p>
            <a:r>
              <a:rPr lang="en-US" dirty="0" err="1"/>
              <a:t>Sumber</a:t>
            </a:r>
            <a:r>
              <a:rPr lang="en-US" dirty="0"/>
              <a:t> (</a:t>
            </a:r>
            <a:r>
              <a:rPr lang="en-US" dirty="0" smtClean="0"/>
              <a:t>ronnyfch,2008:28)</a:t>
            </a:r>
            <a:endParaRPr lang="en-US" dirty="0"/>
          </a:p>
        </p:txBody>
      </p:sp>
    </p:spTree>
    <p:extLst>
      <p:ext uri="{BB962C8B-B14F-4D97-AF65-F5344CB8AC3E}">
        <p14:creationId xmlns:p14="http://schemas.microsoft.com/office/powerpoint/2010/main" xmlns="" val="23039172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additive="base">
                                        <p:cTn id="2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additive="base">
                                        <p:cTn id="2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 calcmode="lin" valueType="num">
                                      <p:cBhvr additive="base">
                                        <p:cTn id="3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 calcmode="lin" valueType="num">
                                      <p:cBhvr additive="base">
                                        <p:cTn id="3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 calcmode="lin" valueType="num">
                                      <p:cBhvr additive="base">
                                        <p:cTn id="4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anim calcmode="lin" valueType="num">
                                      <p:cBhvr additive="base">
                                        <p:cTn id="5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 calcmode="lin" valueType="num">
                                      <p:cBhvr additive="base">
                                        <p:cTn id="5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
                                            <p:txEl>
                                              <p:pRg st="11" end="11"/>
                                            </p:txEl>
                                          </p:spTgt>
                                        </p:tgtEl>
                                        <p:attrNameLst>
                                          <p:attrName>style.visibility</p:attrName>
                                        </p:attrNameLst>
                                      </p:cBhvr>
                                      <p:to>
                                        <p:strVal val="visible"/>
                                      </p:to>
                                    </p:set>
                                    <p:anim calcmode="lin" valueType="num">
                                      <p:cBhvr additive="base">
                                        <p:cTn id="59"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xEl>
                                              <p:pRg st="0" end="0"/>
                                            </p:txEl>
                                          </p:spTgt>
                                        </p:tgtEl>
                                        <p:attrNameLst>
                                          <p:attrName>style.visibility</p:attrName>
                                        </p:attrNameLst>
                                      </p:cBhvr>
                                      <p:to>
                                        <p:strVal val="visible"/>
                                      </p:to>
                                    </p:set>
                                    <p:anim calcmode="lin" valueType="num">
                                      <p:cBhvr additive="base">
                                        <p:cTn id="6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
                                            <p:txEl>
                                              <p:pRg st="1" end="1"/>
                                            </p:txEl>
                                          </p:spTgt>
                                        </p:tgtEl>
                                        <p:attrNameLst>
                                          <p:attrName>style.visibility</p:attrName>
                                        </p:attrNameLst>
                                      </p:cBhvr>
                                      <p:to>
                                        <p:strVal val="visible"/>
                                      </p:to>
                                    </p:set>
                                    <p:anim calcmode="lin" valueType="num">
                                      <p:cBhvr additive="base">
                                        <p:cTn id="6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
                                            <p:txEl>
                                              <p:pRg st="2" end="2"/>
                                            </p:txEl>
                                          </p:spTgt>
                                        </p:tgtEl>
                                        <p:attrNameLst>
                                          <p:attrName>style.visibility</p:attrName>
                                        </p:attrNameLst>
                                      </p:cBhvr>
                                      <p:to>
                                        <p:strVal val="visible"/>
                                      </p:to>
                                    </p:set>
                                    <p:anim calcmode="lin" valueType="num">
                                      <p:cBhvr additive="base">
                                        <p:cTn id="7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
                                            <p:txEl>
                                              <p:pRg st="3" end="3"/>
                                            </p:txEl>
                                          </p:spTgt>
                                        </p:tgtEl>
                                        <p:attrNameLst>
                                          <p:attrName>style.visibility</p:attrName>
                                        </p:attrNameLst>
                                      </p:cBhvr>
                                      <p:to>
                                        <p:strVal val="visible"/>
                                      </p:to>
                                    </p:set>
                                    <p:anim calcmode="lin" valueType="num">
                                      <p:cBhvr additive="base">
                                        <p:cTn id="7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
                                            <p:txEl>
                                              <p:pRg st="4" end="4"/>
                                            </p:txEl>
                                          </p:spTgt>
                                        </p:tgtEl>
                                        <p:attrNameLst>
                                          <p:attrName>style.visibility</p:attrName>
                                        </p:attrNameLst>
                                      </p:cBhvr>
                                      <p:to>
                                        <p:strVal val="visible"/>
                                      </p:to>
                                    </p:set>
                                    <p:anim calcmode="lin" valueType="num">
                                      <p:cBhvr additive="base">
                                        <p:cTn id="7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4" end="4"/>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
                                            <p:txEl>
                                              <p:pRg st="5" end="5"/>
                                            </p:txEl>
                                          </p:spTgt>
                                        </p:tgtEl>
                                        <p:attrNameLst>
                                          <p:attrName>style.visibility</p:attrName>
                                        </p:attrNameLst>
                                      </p:cBhvr>
                                      <p:to>
                                        <p:strVal val="visible"/>
                                      </p:to>
                                    </p:set>
                                    <p:anim calcmode="lin" valueType="num">
                                      <p:cBhvr additive="base">
                                        <p:cTn id="8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
                                            <p:txEl>
                                              <p:pRg st="5" end="5"/>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0">
                                            <p:txEl>
                                              <p:pRg st="0" end="0"/>
                                            </p:txEl>
                                          </p:spTgt>
                                        </p:tgtEl>
                                        <p:attrNameLst>
                                          <p:attrName>style.visibility</p:attrName>
                                        </p:attrNameLst>
                                      </p:cBhvr>
                                      <p:to>
                                        <p:strVal val="visible"/>
                                      </p:to>
                                    </p:set>
                                    <p:anim calcmode="lin" valueType="num">
                                      <p:cBhvr additive="base">
                                        <p:cTn id="8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8" grpId="0" build="allAtOnce"/>
      <p:bldP spid="9" grpId="0" build="allAtOnce"/>
      <p:bldP spid="10"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750" y="1539239"/>
            <a:ext cx="10018713" cy="5044441"/>
          </a:xfrm>
        </p:spPr>
        <p:txBody>
          <a:bodyPr>
            <a:normAutofit/>
          </a:bodyPr>
          <a:lstStyle/>
          <a:p>
            <a:r>
              <a:rPr lang="en-US" dirty="0" smtClean="0"/>
              <a:t>Perusahaan B2B</a:t>
            </a:r>
          </a:p>
          <a:p>
            <a:pPr marL="0" indent="0">
              <a:buNone/>
            </a:pPr>
            <a:endParaRPr lang="en-US" dirty="0"/>
          </a:p>
          <a:p>
            <a:pPr marL="0" indent="0">
              <a:buNone/>
            </a:pPr>
            <a:endParaRPr lang="id-ID" dirty="0" smtClean="0"/>
          </a:p>
          <a:p>
            <a:pPr marL="0" indent="0">
              <a:buNone/>
            </a:pPr>
            <a:endParaRPr lang="en-US" dirty="0"/>
          </a:p>
          <a:p>
            <a:r>
              <a:rPr lang="en-US" dirty="0" smtClean="0"/>
              <a:t>Perusahaan C2C</a:t>
            </a:r>
          </a:p>
          <a:p>
            <a:pPr marL="0" indent="0">
              <a:buNone/>
            </a:pPr>
            <a:endParaRPr lang="en-US" dirty="0" smtClean="0"/>
          </a:p>
          <a:p>
            <a:pPr marL="0" indent="0">
              <a:buNone/>
            </a:pPr>
            <a:endParaRPr lang="en-US" dirty="0" smtClean="0"/>
          </a:p>
          <a:p>
            <a:r>
              <a:rPr lang="en-US" dirty="0" err="1" smtClean="0"/>
              <a:t>Classifed</a:t>
            </a:r>
            <a:r>
              <a:rPr lang="en-US" dirty="0"/>
              <a:t> </a:t>
            </a:r>
            <a:r>
              <a:rPr lang="en-US" dirty="0" smtClean="0"/>
              <a:t>/ </a:t>
            </a:r>
            <a:r>
              <a:rPr lang="en-US" dirty="0" err="1" smtClean="0"/>
              <a:t>Iklan</a:t>
            </a:r>
            <a:r>
              <a:rPr lang="en-US" dirty="0" smtClean="0"/>
              <a:t> </a:t>
            </a:r>
            <a:r>
              <a:rPr lang="en-US" dirty="0" err="1" smtClean="0"/>
              <a:t>baris</a:t>
            </a:r>
            <a:endParaRPr lang="en-US" dirty="0" smtClean="0"/>
          </a:p>
          <a:p>
            <a:endParaRPr lang="en-US" dirty="0"/>
          </a:p>
          <a:p>
            <a:pPr marL="0" indent="0">
              <a:buNone/>
            </a:pPr>
            <a:endParaRPr lang="en-US" dirty="0" smtClean="0"/>
          </a:p>
          <a:p>
            <a:pPr marL="0" indent="0">
              <a:buNone/>
            </a:pPr>
            <a:endParaRPr lang="id-ID" dirty="0"/>
          </a:p>
        </p:txBody>
      </p:sp>
      <p:sp>
        <p:nvSpPr>
          <p:cNvPr id="5" name="TextBox 4"/>
          <p:cNvSpPr txBox="1"/>
          <p:nvPr/>
        </p:nvSpPr>
        <p:spPr>
          <a:xfrm>
            <a:off x="1756404" y="162623"/>
            <a:ext cx="604647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smtClean="0">
                <a:ln w="0"/>
                <a:effectLst>
                  <a:outerShdw blurRad="38100" dist="19050" dir="2700000" algn="tl" rotWithShape="0">
                    <a:schemeClr val="dk1">
                      <a:alpha val="40000"/>
                    </a:schemeClr>
                  </a:outerShdw>
                </a:effectLst>
              </a:rPr>
              <a:t>E-Commerce di Indonesia</a:t>
            </a:r>
            <a:endParaRPr lang="en-US" sz="4000" b="1" dirty="0">
              <a:ln w="0"/>
              <a:effectLst>
                <a:outerShdw blurRad="38100" dist="19050" dir="2700000" algn="tl" rotWithShape="0">
                  <a:schemeClr val="dk1">
                    <a:alpha val="40000"/>
                  </a:schemeClr>
                </a:outerShdw>
              </a:effectLst>
            </a:endParaRPr>
          </a:p>
        </p:txBody>
      </p:sp>
      <p:sp>
        <p:nvSpPr>
          <p:cNvPr id="6" name="Round Diagonal Corner Rectangle 5"/>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008617" y="1932072"/>
            <a:ext cx="1733052" cy="1145858"/>
          </a:xfrm>
          <a:prstGeom prst="rect">
            <a:avLst/>
          </a:prstGeom>
        </p:spPr>
      </p:pic>
      <p:pic>
        <p:nvPicPr>
          <p:cNvPr id="1036" name="Picture 12" descr="Jual Beli di Seluruh Indonesia - berniaga.com - Halaman Depan"/>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008617" y="5127717"/>
            <a:ext cx="3419475" cy="857251"/>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Tokopedia"/>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027398" y="3688765"/>
            <a:ext cx="1110691" cy="975399"/>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14"/>
          <p:cNvPicPr>
            <a:picLocks noChangeAspect="1"/>
          </p:cNvPicPr>
          <p:nvPr/>
        </p:nvPicPr>
        <p:blipFill>
          <a:blip r:embed="rId7"/>
          <a:stretch>
            <a:fillRect/>
          </a:stretch>
        </p:blipFill>
        <p:spPr>
          <a:xfrm>
            <a:off x="5860959" y="5120436"/>
            <a:ext cx="2266950" cy="819150"/>
          </a:xfrm>
          <a:prstGeom prst="rect">
            <a:avLst/>
          </a:prstGeom>
        </p:spPr>
      </p:pic>
      <p:sp>
        <p:nvSpPr>
          <p:cNvPr id="16" name="TextBox 15"/>
          <p:cNvSpPr txBox="1"/>
          <p:nvPr/>
        </p:nvSpPr>
        <p:spPr>
          <a:xfrm>
            <a:off x="135305" y="6125355"/>
            <a:ext cx="9734781" cy="646331"/>
          </a:xfrm>
          <a:prstGeom prst="rect">
            <a:avLst/>
          </a:prstGeom>
          <a:noFill/>
        </p:spPr>
        <p:txBody>
          <a:bodyPr wrap="none" rtlCol="0">
            <a:spAutoFit/>
          </a:bodyPr>
          <a:lstStyle/>
          <a:p>
            <a:r>
              <a:rPr lang="en-US" dirty="0" err="1" smtClean="0"/>
              <a:t>Sumber</a:t>
            </a:r>
            <a:r>
              <a:rPr lang="en-US" dirty="0"/>
              <a:t> </a:t>
            </a:r>
            <a:r>
              <a:rPr lang="en-US" dirty="0" smtClean="0"/>
              <a:t>(maxmanroe.com/mengenal-5-bentuk-bisnis-ecommerce-yang-ada-di-indonesia.html</a:t>
            </a:r>
            <a:r>
              <a:rPr lang="id-ID" dirty="0" smtClean="0"/>
              <a:t> dan </a:t>
            </a:r>
          </a:p>
          <a:p>
            <a:r>
              <a:rPr lang="id-ID" dirty="0" smtClean="0"/>
              <a:t>irfan</a:t>
            </a:r>
            <a:r>
              <a:rPr lang="id-ID" dirty="0"/>
              <a:t>, http://its.academia.edu/syarfans </a:t>
            </a:r>
            <a:r>
              <a:rPr lang="en-US" dirty="0" smtClean="0"/>
              <a:t>)</a:t>
            </a:r>
            <a:endParaRPr lang="id-ID" dirty="0"/>
          </a:p>
        </p:txBody>
      </p:sp>
    </p:spTree>
    <p:extLst>
      <p:ext uri="{BB962C8B-B14F-4D97-AF65-F5344CB8AC3E}">
        <p14:creationId xmlns:p14="http://schemas.microsoft.com/office/powerpoint/2010/main" xmlns="" val="1862231613"/>
      </p:ext>
    </p:extLst>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036"/>
                                        </p:tgtEl>
                                        <p:attrNameLst>
                                          <p:attrName>style.visibility</p:attrName>
                                        </p:attrNameLst>
                                      </p:cBhvr>
                                      <p:to>
                                        <p:strVal val="visible"/>
                                      </p:to>
                                    </p:set>
                                    <p:animEffect transition="in" filter="wipe(down)">
                                      <p:cBhvr>
                                        <p:cTn id="13" dur="500"/>
                                        <p:tgtEl>
                                          <p:spTgt spid="1036"/>
                                        </p:tgtEl>
                                      </p:cBhvr>
                                    </p:animEffect>
                                  </p:childTnLst>
                                </p:cTn>
                              </p:par>
                              <p:par>
                                <p:cTn id="14" presetID="22" presetClass="entr" presetSubtype="4"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animEffect transition="in" filter="wipe(down)">
                                      <p:cBhvr>
                                        <p:cTn id="16" dur="500"/>
                                        <p:tgtEl>
                                          <p:spTgt spid="1040"/>
                                        </p:tgtEl>
                                      </p:cBhvr>
                                    </p:animEffect>
                                  </p:childTnLst>
                                </p:cTn>
                              </p:par>
                              <p:par>
                                <p:cTn id="17" presetID="2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1481" y="1043411"/>
            <a:ext cx="10018713" cy="5044441"/>
          </a:xfrm>
        </p:spPr>
        <p:txBody>
          <a:bodyPr>
            <a:normAutofit/>
          </a:bodyPr>
          <a:lstStyle/>
          <a:p>
            <a:pPr marL="0" indent="0">
              <a:buNone/>
            </a:pPr>
            <a:endParaRPr lang="en-US" dirty="0" smtClean="0"/>
          </a:p>
          <a:p>
            <a:r>
              <a:rPr lang="en-US" dirty="0" smtClean="0"/>
              <a:t>Shopping Mall</a:t>
            </a:r>
          </a:p>
          <a:p>
            <a:endParaRPr lang="en-US" dirty="0"/>
          </a:p>
          <a:p>
            <a:pPr marL="0" indent="0">
              <a:buNone/>
            </a:pPr>
            <a:endParaRPr lang="en-US" dirty="0" smtClean="0"/>
          </a:p>
          <a:p>
            <a:r>
              <a:rPr lang="en-US" dirty="0" smtClean="0"/>
              <a:t>Perusahaan B2C</a:t>
            </a:r>
          </a:p>
          <a:p>
            <a:endParaRPr lang="en-US" dirty="0"/>
          </a:p>
          <a:p>
            <a:pPr marL="0" indent="0">
              <a:buNone/>
            </a:pPr>
            <a:endParaRPr lang="en-US" dirty="0" smtClean="0"/>
          </a:p>
          <a:p>
            <a:r>
              <a:rPr lang="en-US" dirty="0" smtClean="0"/>
              <a:t>Social Media Shop</a:t>
            </a:r>
          </a:p>
          <a:p>
            <a:pPr marL="0" indent="0">
              <a:buNone/>
            </a:pPr>
            <a:endParaRPr lang="id-ID" dirty="0"/>
          </a:p>
        </p:txBody>
      </p:sp>
      <p:sp>
        <p:nvSpPr>
          <p:cNvPr id="5" name="TextBox 4"/>
          <p:cNvSpPr txBox="1"/>
          <p:nvPr/>
        </p:nvSpPr>
        <p:spPr>
          <a:xfrm>
            <a:off x="1756404" y="162623"/>
            <a:ext cx="601599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smtClean="0">
                <a:ln w="0"/>
                <a:effectLst>
                  <a:outerShdw blurRad="38100" dist="19050" dir="2700000" algn="tl" rotWithShape="0">
                    <a:schemeClr val="dk1">
                      <a:alpha val="40000"/>
                    </a:schemeClr>
                  </a:outerShdw>
                </a:effectLst>
              </a:rPr>
              <a:t>E-Commerce di Indonesia</a:t>
            </a:r>
            <a:endParaRPr lang="en-US" sz="4000" b="1" dirty="0">
              <a:ln w="0"/>
              <a:effectLst>
                <a:outerShdw blurRad="38100" dist="19050" dir="2700000" algn="tl" rotWithShape="0">
                  <a:schemeClr val="dk1">
                    <a:alpha val="40000"/>
                  </a:schemeClr>
                </a:outerShdw>
              </a:effectLst>
            </a:endParaRPr>
          </a:p>
        </p:txBody>
      </p:sp>
      <p:sp>
        <p:nvSpPr>
          <p:cNvPr id="6" name="Round Diagonal Corner Rectangle 5"/>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pic>
        <p:nvPicPr>
          <p:cNvPr id="3074" name="Picture 2" descr="https://s3.static-src.com/resources/images/logo-blibli.png.pagespeed.ce.ZXW6B8vRkD.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030095" y="2046174"/>
            <a:ext cx="1485900" cy="619126"/>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rv-live-01.lazada.co.id/images/2014/logo/id.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030095" y="3319281"/>
            <a:ext cx="2221865" cy="697563"/>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Bhinneka.Com"/>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664412" y="3319281"/>
            <a:ext cx="928843" cy="928843"/>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p:cNvSpPr txBox="1"/>
          <p:nvPr/>
        </p:nvSpPr>
        <p:spPr>
          <a:xfrm>
            <a:off x="136692" y="5044548"/>
            <a:ext cx="9255419" cy="369332"/>
          </a:xfrm>
          <a:prstGeom prst="rect">
            <a:avLst/>
          </a:prstGeom>
          <a:noFill/>
        </p:spPr>
        <p:txBody>
          <a:bodyPr wrap="none" rtlCol="0">
            <a:spAutoFit/>
          </a:bodyPr>
          <a:lstStyle/>
          <a:p>
            <a:r>
              <a:rPr lang="en-US" dirty="0" err="1" smtClean="0"/>
              <a:t>Sumber</a:t>
            </a:r>
            <a:r>
              <a:rPr lang="en-US" dirty="0"/>
              <a:t> </a:t>
            </a:r>
            <a:r>
              <a:rPr lang="en-US" dirty="0" smtClean="0"/>
              <a:t>(maxmanroe.com/mengenal-5-bentuk-bisnis-ecommerce-yang-ada-di-indonesia.html)</a:t>
            </a:r>
            <a:endParaRPr lang="id-ID" dirty="0"/>
          </a:p>
        </p:txBody>
      </p:sp>
    </p:spTree>
    <p:extLst>
      <p:ext uri="{BB962C8B-B14F-4D97-AF65-F5344CB8AC3E}">
        <p14:creationId xmlns:p14="http://schemas.microsoft.com/office/powerpoint/2010/main" xmlns="" val="1298173420"/>
      </p:ext>
    </p:extLst>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dirty="0" smtClean="0"/>
              <a:t>Daftar Pustaka</a:t>
            </a:r>
            <a:endParaRPr lang="id-ID" dirty="0"/>
          </a:p>
        </p:txBody>
      </p:sp>
      <p:sp>
        <p:nvSpPr>
          <p:cNvPr id="3" name="Content Placeholder 2"/>
          <p:cNvSpPr>
            <a:spLocks noGrp="1"/>
          </p:cNvSpPr>
          <p:nvPr>
            <p:ph idx="1"/>
          </p:nvPr>
        </p:nvSpPr>
        <p:spPr/>
        <p:txBody>
          <a:bodyPr/>
          <a:lstStyle/>
          <a:p>
            <a:r>
              <a:rPr lang="id-ID" dirty="0">
                <a:hlinkClick r:id="rId2"/>
              </a:rPr>
              <a:t>http://</a:t>
            </a:r>
            <a:r>
              <a:rPr lang="id-ID" dirty="0" smtClean="0">
                <a:hlinkClick r:id="rId2"/>
              </a:rPr>
              <a:t>repository.usu.ac.id/bitstream/123456789/28850/4/Chapter%20II.pdf</a:t>
            </a:r>
            <a:endParaRPr lang="id-ID" dirty="0" smtClean="0"/>
          </a:p>
          <a:p>
            <a:r>
              <a:rPr lang="en-US" dirty="0">
                <a:hlinkClick r:id="rId3"/>
              </a:rPr>
              <a:t>http://</a:t>
            </a:r>
            <a:r>
              <a:rPr lang="en-US" dirty="0" smtClean="0">
                <a:hlinkClick r:id="rId3"/>
              </a:rPr>
              <a:t>fanny.staff.uns.ac.id/files/2011/09/E-Commerce-1.pptx</a:t>
            </a:r>
            <a:endParaRPr lang="id-ID" dirty="0" smtClean="0"/>
          </a:p>
          <a:p>
            <a:r>
              <a:rPr lang="en-US" dirty="0">
                <a:hlinkClick r:id="rId4"/>
              </a:rPr>
              <a:t>http://</a:t>
            </a:r>
            <a:r>
              <a:rPr lang="en-US" dirty="0" smtClean="0">
                <a:hlinkClick r:id="rId4"/>
              </a:rPr>
              <a:t>ronnyfch.files.wordpress.com/2008/04/02a-konsep-perencanaan-model-bisnis-e-commerce.ppt</a:t>
            </a:r>
            <a:endParaRPr lang="id-ID" dirty="0" smtClean="0"/>
          </a:p>
          <a:p>
            <a:r>
              <a:rPr lang="id-ID" dirty="0"/>
              <a:t>http://www.mdp.ac.id/materi/2010-2011-2/SI414/021019/SI414-021019-539-3.ppt</a:t>
            </a:r>
            <a:endParaRPr lang="en-US" dirty="0" smtClean="0"/>
          </a:p>
          <a:p>
            <a:r>
              <a:rPr lang="en-US" dirty="0" err="1" smtClean="0"/>
              <a:t>Purbo</a:t>
            </a:r>
            <a:r>
              <a:rPr lang="en-US" dirty="0" smtClean="0"/>
              <a:t>, </a:t>
            </a:r>
            <a:r>
              <a:rPr lang="en-US" dirty="0" err="1" smtClean="0"/>
              <a:t>Onno</a:t>
            </a:r>
            <a:r>
              <a:rPr lang="en-US" dirty="0" smtClean="0"/>
              <a:t> W., 2000, </a:t>
            </a:r>
            <a:r>
              <a:rPr lang="en-US" dirty="0" err="1" smtClean="0"/>
              <a:t>Mengenal</a:t>
            </a:r>
            <a:r>
              <a:rPr lang="en-US" dirty="0" smtClean="0"/>
              <a:t> E-Commerce, PT </a:t>
            </a:r>
            <a:r>
              <a:rPr lang="en-US" dirty="0" err="1" smtClean="0"/>
              <a:t>Elex</a:t>
            </a:r>
            <a:r>
              <a:rPr lang="en-US" dirty="0" smtClean="0"/>
              <a:t> Media </a:t>
            </a:r>
            <a:r>
              <a:rPr lang="en-US" dirty="0" err="1" smtClean="0"/>
              <a:t>Komputindo</a:t>
            </a:r>
            <a:r>
              <a:rPr lang="en-US" dirty="0" smtClean="0"/>
              <a:t>, Jakarta, hlm.2.</a:t>
            </a:r>
            <a:endParaRPr lang="id-ID" dirty="0" smtClean="0"/>
          </a:p>
          <a:p>
            <a:endParaRPr lang="id-ID" dirty="0"/>
          </a:p>
        </p:txBody>
      </p:sp>
      <p:pic>
        <p:nvPicPr>
          <p:cNvPr id="5" name="Picture 4"/>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Tree>
    <p:extLst>
      <p:ext uri="{BB962C8B-B14F-4D97-AF65-F5344CB8AC3E}">
        <p14:creationId xmlns:p14="http://schemas.microsoft.com/office/powerpoint/2010/main" xmlns="" val="3864406523"/>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323" y="1023937"/>
            <a:ext cx="10018713" cy="3124201"/>
          </a:xfrm>
        </p:spPr>
        <p:txBody>
          <a:bodyPr>
            <a:normAutofit/>
          </a:bodyPr>
          <a:lstStyle/>
          <a:p>
            <a:r>
              <a:rPr lang="id-ID" noProof="1" smtClean="0"/>
              <a:t>Pada</a:t>
            </a:r>
            <a:r>
              <a:rPr lang="en-US" dirty="0" smtClean="0"/>
              <a:t> website whatis.com, E-Commerce </a:t>
            </a:r>
            <a:r>
              <a:rPr lang="en-US" dirty="0" err="1" smtClean="0"/>
              <a:t>yaitu</a:t>
            </a:r>
            <a:r>
              <a:rPr lang="en-US" dirty="0" smtClean="0"/>
              <a:t> </a:t>
            </a:r>
            <a:r>
              <a:rPr lang="en-US" dirty="0" err="1" smtClean="0"/>
              <a:t>berhubungan</a:t>
            </a:r>
            <a:r>
              <a:rPr lang="en-US" dirty="0" smtClean="0"/>
              <a:t> </a:t>
            </a:r>
            <a:r>
              <a:rPr lang="en-US" dirty="0" err="1" smtClean="0"/>
              <a:t>dengan</a:t>
            </a:r>
            <a:r>
              <a:rPr lang="en-US" dirty="0" smtClean="0"/>
              <a:t> </a:t>
            </a:r>
            <a:r>
              <a:rPr lang="en-US" dirty="0" err="1" smtClean="0"/>
              <a:t>pembelian</a:t>
            </a:r>
            <a:r>
              <a:rPr lang="en-US" dirty="0" smtClean="0"/>
              <a:t> </a:t>
            </a:r>
            <a:r>
              <a:rPr lang="en-US" dirty="0" err="1" smtClean="0"/>
              <a:t>dan</a:t>
            </a:r>
            <a:r>
              <a:rPr lang="en-US" dirty="0" smtClean="0"/>
              <a:t> </a:t>
            </a:r>
            <a:r>
              <a:rPr lang="en-US" dirty="0" err="1" smtClean="0"/>
              <a:t>penjualan</a:t>
            </a:r>
            <a:r>
              <a:rPr lang="en-US" dirty="0" smtClean="0"/>
              <a:t> </a:t>
            </a:r>
            <a:r>
              <a:rPr lang="en-US" dirty="0" err="1" smtClean="0"/>
              <a:t>barang</a:t>
            </a:r>
            <a:r>
              <a:rPr lang="en-US" dirty="0" smtClean="0"/>
              <a:t> </a:t>
            </a:r>
            <a:r>
              <a:rPr lang="en-US" dirty="0" err="1" smtClean="0"/>
              <a:t>atau</a:t>
            </a:r>
            <a:r>
              <a:rPr lang="en-US" dirty="0" smtClean="0"/>
              <a:t> </a:t>
            </a:r>
            <a:r>
              <a:rPr lang="en-US" dirty="0" err="1" smtClean="0"/>
              <a:t>jasa</a:t>
            </a:r>
            <a:r>
              <a:rPr lang="en-US" dirty="0" smtClean="0"/>
              <a:t> </a:t>
            </a:r>
            <a:r>
              <a:rPr lang="en-US" dirty="0" err="1" smtClean="0"/>
              <a:t>melalui</a:t>
            </a:r>
            <a:r>
              <a:rPr lang="en-US" dirty="0" smtClean="0"/>
              <a:t> media internet </a:t>
            </a:r>
            <a:r>
              <a:rPr lang="en-US" dirty="0" err="1" smtClean="0"/>
              <a:t>khususnya</a:t>
            </a:r>
            <a:r>
              <a:rPr lang="en-US" dirty="0" smtClean="0"/>
              <a:t> WWW(World Wide Web)</a:t>
            </a:r>
          </a:p>
          <a:p>
            <a:r>
              <a:rPr lang="en-US" dirty="0" err="1" smtClean="0"/>
              <a:t>Menurut</a:t>
            </a:r>
            <a:r>
              <a:rPr lang="en-US" dirty="0" smtClean="0"/>
              <a:t> David Baum (1999) yang </a:t>
            </a:r>
            <a:r>
              <a:rPr lang="en-US" dirty="0" err="1" smtClean="0"/>
              <a:t>diterjemahkan</a:t>
            </a:r>
            <a:r>
              <a:rPr lang="en-US" dirty="0" smtClean="0"/>
              <a:t> </a:t>
            </a:r>
            <a:r>
              <a:rPr lang="en-US" dirty="0" err="1" smtClean="0"/>
              <a:t>oleh</a:t>
            </a:r>
            <a:r>
              <a:rPr lang="en-US" dirty="0" smtClean="0"/>
              <a:t> </a:t>
            </a:r>
            <a:r>
              <a:rPr lang="en-US" dirty="0" err="1" smtClean="0"/>
              <a:t>Onno</a:t>
            </a:r>
            <a:r>
              <a:rPr lang="en-US" dirty="0" smtClean="0"/>
              <a:t> W. </a:t>
            </a:r>
            <a:r>
              <a:rPr lang="en-US" dirty="0" err="1" smtClean="0"/>
              <a:t>Purbo</a:t>
            </a:r>
            <a:r>
              <a:rPr lang="en-US" dirty="0" smtClean="0"/>
              <a:t>, e-commerce </a:t>
            </a:r>
            <a:r>
              <a:rPr lang="en-US" dirty="0" err="1" smtClean="0"/>
              <a:t>merupakan</a:t>
            </a:r>
            <a:r>
              <a:rPr lang="en-US" dirty="0" smtClean="0"/>
              <a:t> </a:t>
            </a:r>
            <a:r>
              <a:rPr lang="en-US" dirty="0" err="1" smtClean="0"/>
              <a:t>satu</a:t>
            </a:r>
            <a:r>
              <a:rPr lang="en-US" dirty="0" smtClean="0"/>
              <a:t> set </a:t>
            </a:r>
            <a:r>
              <a:rPr lang="en-US" dirty="0" err="1" smtClean="0"/>
              <a:t>dinamis</a:t>
            </a:r>
            <a:r>
              <a:rPr lang="en-US" dirty="0" smtClean="0"/>
              <a:t> </a:t>
            </a:r>
            <a:r>
              <a:rPr lang="en-US" dirty="0" err="1" smtClean="0"/>
              <a:t>teknologi</a:t>
            </a:r>
            <a:r>
              <a:rPr lang="en-US" dirty="0" smtClean="0"/>
              <a:t>, </a:t>
            </a:r>
            <a:r>
              <a:rPr lang="en-US" dirty="0" err="1" smtClean="0"/>
              <a:t>aplikasi</a:t>
            </a:r>
            <a:r>
              <a:rPr lang="en-US" dirty="0" smtClean="0"/>
              <a:t>, </a:t>
            </a:r>
            <a:r>
              <a:rPr lang="en-US" dirty="0" err="1" smtClean="0"/>
              <a:t>dan</a:t>
            </a:r>
            <a:r>
              <a:rPr lang="en-US" dirty="0" smtClean="0"/>
              <a:t> proses </a:t>
            </a:r>
            <a:r>
              <a:rPr lang="en-US" dirty="0" err="1" smtClean="0"/>
              <a:t>bisnis</a:t>
            </a:r>
            <a:r>
              <a:rPr lang="en-US" dirty="0" smtClean="0"/>
              <a:t> yang </a:t>
            </a:r>
            <a:r>
              <a:rPr lang="en-US" dirty="0" err="1" smtClean="0"/>
              <a:t>menghubungkan</a:t>
            </a:r>
            <a:r>
              <a:rPr lang="en-US" dirty="0" smtClean="0"/>
              <a:t> </a:t>
            </a:r>
            <a:r>
              <a:rPr lang="en-US" dirty="0" err="1" smtClean="0"/>
              <a:t>perusahaan</a:t>
            </a:r>
            <a:r>
              <a:rPr lang="en-US" dirty="0" smtClean="0"/>
              <a:t>, </a:t>
            </a:r>
            <a:r>
              <a:rPr lang="en-US" dirty="0" err="1" smtClean="0"/>
              <a:t>konsumen</a:t>
            </a:r>
            <a:r>
              <a:rPr lang="en-US" dirty="0" smtClean="0"/>
              <a:t>, </a:t>
            </a:r>
            <a:r>
              <a:rPr lang="en-US" dirty="0" err="1" smtClean="0"/>
              <a:t>dan</a:t>
            </a:r>
            <a:r>
              <a:rPr lang="en-US" dirty="0" smtClean="0"/>
              <a:t> </a:t>
            </a:r>
            <a:r>
              <a:rPr lang="en-US" dirty="0" err="1" smtClean="0"/>
              <a:t>komunitas</a:t>
            </a:r>
            <a:r>
              <a:rPr lang="en-US" dirty="0" smtClean="0"/>
              <a:t> </a:t>
            </a:r>
            <a:r>
              <a:rPr lang="en-US" dirty="0" err="1" smtClean="0"/>
              <a:t>tertentu</a:t>
            </a:r>
            <a:r>
              <a:rPr lang="en-US" dirty="0" smtClean="0"/>
              <a:t> </a:t>
            </a:r>
            <a:r>
              <a:rPr lang="en-US" dirty="0" err="1" smtClean="0"/>
              <a:t>melalui</a:t>
            </a:r>
            <a:r>
              <a:rPr lang="en-US" dirty="0" smtClean="0"/>
              <a:t> </a:t>
            </a:r>
            <a:r>
              <a:rPr lang="en-US" dirty="0" err="1" smtClean="0"/>
              <a:t>transaksi</a:t>
            </a:r>
            <a:r>
              <a:rPr lang="en-US" dirty="0" smtClean="0"/>
              <a:t> </a:t>
            </a:r>
            <a:r>
              <a:rPr lang="en-US" dirty="0" err="1" smtClean="0"/>
              <a:t>elektronik</a:t>
            </a:r>
            <a:r>
              <a:rPr lang="en-US" dirty="0" smtClean="0"/>
              <a:t>  </a:t>
            </a:r>
            <a:r>
              <a:rPr lang="en-US" dirty="0" err="1" smtClean="0"/>
              <a:t>dan</a:t>
            </a:r>
            <a:r>
              <a:rPr lang="en-US" dirty="0" smtClean="0"/>
              <a:t> </a:t>
            </a:r>
            <a:r>
              <a:rPr lang="en-US" dirty="0" err="1" smtClean="0"/>
              <a:t>perdagangan</a:t>
            </a:r>
            <a:r>
              <a:rPr lang="en-US" dirty="0" smtClean="0"/>
              <a:t> </a:t>
            </a:r>
            <a:r>
              <a:rPr lang="en-US" dirty="0" err="1" smtClean="0"/>
              <a:t>barang</a:t>
            </a:r>
            <a:r>
              <a:rPr lang="en-US" dirty="0" smtClean="0"/>
              <a:t>, </a:t>
            </a:r>
            <a:r>
              <a:rPr lang="en-US" dirty="0" err="1" smtClean="0"/>
              <a:t>pelayanan</a:t>
            </a:r>
            <a:r>
              <a:rPr lang="en-US" dirty="0" smtClean="0"/>
              <a:t>, </a:t>
            </a:r>
            <a:r>
              <a:rPr lang="en-US" dirty="0" err="1" smtClean="0"/>
              <a:t>dan</a:t>
            </a:r>
            <a:r>
              <a:rPr lang="en-US" dirty="0" smtClean="0"/>
              <a:t> </a:t>
            </a:r>
            <a:r>
              <a:rPr lang="en-US" dirty="0" err="1" smtClean="0"/>
              <a:t>informasi</a:t>
            </a:r>
            <a:r>
              <a:rPr lang="en-US" dirty="0" smtClean="0"/>
              <a:t> yang </a:t>
            </a:r>
            <a:r>
              <a:rPr lang="en-US" dirty="0" err="1" smtClean="0"/>
              <a:t>dilakuakn</a:t>
            </a:r>
            <a:r>
              <a:rPr lang="en-US" dirty="0" smtClean="0"/>
              <a:t> </a:t>
            </a:r>
            <a:r>
              <a:rPr lang="en-US" dirty="0" err="1" smtClean="0"/>
              <a:t>secara</a:t>
            </a:r>
            <a:r>
              <a:rPr lang="en-US" dirty="0" smtClean="0"/>
              <a:t> </a:t>
            </a:r>
            <a:r>
              <a:rPr lang="en-US" dirty="0" err="1" smtClean="0"/>
              <a:t>elektronik</a:t>
            </a:r>
            <a:endParaRPr lang="en-US" dirty="0" smtClean="0"/>
          </a:p>
          <a:p>
            <a:r>
              <a:rPr lang="en-US" dirty="0"/>
              <a:t>E-commerce </a:t>
            </a:r>
            <a:r>
              <a:rPr lang="en-US" dirty="0" err="1"/>
              <a:t>berhubungan</a:t>
            </a:r>
            <a:r>
              <a:rPr lang="en-US" dirty="0"/>
              <a:t> </a:t>
            </a:r>
            <a:r>
              <a:rPr lang="en-US" dirty="0" err="1"/>
              <a:t>dengan</a:t>
            </a:r>
            <a:r>
              <a:rPr lang="en-US" dirty="0"/>
              <a:t> </a:t>
            </a:r>
            <a:r>
              <a:rPr lang="en-US" dirty="0" err="1"/>
              <a:t>penjualan</a:t>
            </a:r>
            <a:r>
              <a:rPr lang="en-US" dirty="0"/>
              <a:t>, </a:t>
            </a:r>
            <a:r>
              <a:rPr lang="en-US" dirty="0" err="1"/>
              <a:t>periklanan</a:t>
            </a:r>
            <a:r>
              <a:rPr lang="en-US" dirty="0"/>
              <a:t>, </a:t>
            </a:r>
            <a:r>
              <a:rPr lang="en-US" dirty="0" err="1" smtClean="0"/>
              <a:t>pemesanan</a:t>
            </a:r>
            <a:r>
              <a:rPr lang="en-US" dirty="0"/>
              <a:t> </a:t>
            </a:r>
            <a:r>
              <a:rPr lang="en-US" dirty="0" err="1" smtClean="0"/>
              <a:t>produk</a:t>
            </a:r>
            <a:r>
              <a:rPr lang="en-US" dirty="0" smtClean="0"/>
              <a:t> </a:t>
            </a:r>
            <a:r>
              <a:rPr lang="en-US" dirty="0"/>
              <a:t>yang </a:t>
            </a:r>
            <a:r>
              <a:rPr lang="en-US" dirty="0" err="1"/>
              <a:t>semuanya</a:t>
            </a:r>
            <a:r>
              <a:rPr lang="en-US" dirty="0"/>
              <a:t> </a:t>
            </a:r>
            <a:r>
              <a:rPr lang="en-US" dirty="0" err="1"/>
              <a:t>dikerjakan</a:t>
            </a:r>
            <a:r>
              <a:rPr lang="en-US" dirty="0"/>
              <a:t> </a:t>
            </a:r>
            <a:r>
              <a:rPr lang="en-US" dirty="0" err="1"/>
              <a:t>melalui</a:t>
            </a:r>
            <a:r>
              <a:rPr lang="en-US" dirty="0"/>
              <a:t> internet. (Gary Coulter &amp; </a:t>
            </a:r>
            <a:r>
              <a:rPr lang="en-US" dirty="0" smtClean="0"/>
              <a:t>John </a:t>
            </a:r>
            <a:r>
              <a:rPr lang="en-US" dirty="0" err="1" smtClean="0"/>
              <a:t>Buddemeir</a:t>
            </a:r>
            <a:r>
              <a:rPr lang="en-US" dirty="0"/>
              <a:t>)</a:t>
            </a:r>
          </a:p>
        </p:txBody>
      </p:sp>
      <p:sp>
        <p:nvSpPr>
          <p:cNvPr id="5" name="TextBox 4"/>
          <p:cNvSpPr txBox="1"/>
          <p:nvPr/>
        </p:nvSpPr>
        <p:spPr>
          <a:xfrm>
            <a:off x="1874520" y="52268"/>
            <a:ext cx="37185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smtClean="0">
                <a:ln w="0"/>
                <a:effectLst>
                  <a:outerShdw blurRad="38100" dist="19050" dir="2700000" algn="tl" rotWithShape="0">
                    <a:schemeClr val="dk1">
                      <a:alpha val="40000"/>
                    </a:schemeClr>
                  </a:outerShdw>
                </a:effectLst>
              </a:rPr>
              <a:t>E-Commerce ?</a:t>
            </a:r>
            <a:endParaRPr lang="en-US" sz="4000" b="1" dirty="0">
              <a:ln w="0"/>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13319" y="4148138"/>
            <a:ext cx="4676121" cy="2709862"/>
          </a:xfrm>
          <a:prstGeom prst="rect">
            <a:avLst/>
          </a:prstGeom>
        </p:spPr>
      </p:pic>
      <p:sp>
        <p:nvSpPr>
          <p:cNvPr id="2" name="TextBox 1"/>
          <p:cNvSpPr txBox="1"/>
          <p:nvPr/>
        </p:nvSpPr>
        <p:spPr>
          <a:xfrm>
            <a:off x="5041417" y="6488668"/>
            <a:ext cx="2334742" cy="369332"/>
          </a:xfrm>
          <a:prstGeom prst="rect">
            <a:avLst/>
          </a:prstGeom>
          <a:noFill/>
        </p:spPr>
        <p:txBody>
          <a:bodyPr wrap="none" rtlCol="0">
            <a:spAutoFit/>
          </a:bodyPr>
          <a:lstStyle/>
          <a:p>
            <a:r>
              <a:rPr lang="en-US" dirty="0" err="1" smtClean="0"/>
              <a:t>Sumber</a:t>
            </a:r>
            <a:r>
              <a:rPr lang="en-US" dirty="0" smtClean="0"/>
              <a:t> Episerver.com</a:t>
            </a:r>
            <a:endParaRPr lang="id-ID" dirty="0"/>
          </a:p>
        </p:txBody>
      </p:sp>
      <p:sp>
        <p:nvSpPr>
          <p:cNvPr id="8" name="Round Diagonal Corner Rectangle 7"/>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Tree>
    <p:extLst>
      <p:ext uri="{BB962C8B-B14F-4D97-AF65-F5344CB8AC3E}">
        <p14:creationId xmlns:p14="http://schemas.microsoft.com/office/powerpoint/2010/main" xmlns="" val="31277165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anim calcmode="lin" valueType="num">
                                      <p:cBhvr additive="base">
                                        <p:cTn id="23" dur="500" fill="hold"/>
                                        <p:tgtEl>
                                          <p:spTgt spid="5">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additive="base">
                                        <p:cTn id="2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8787" y="1523562"/>
            <a:ext cx="10018713" cy="4266686"/>
          </a:xfrm>
        </p:spPr>
        <p:txBody>
          <a:bodyPr>
            <a:normAutofit/>
          </a:bodyPr>
          <a:lstStyle/>
          <a:p>
            <a:r>
              <a:rPr lang="en-US" dirty="0" smtClean="0"/>
              <a:t>1969: Internet </a:t>
            </a:r>
            <a:r>
              <a:rPr lang="en-US" dirty="0" err="1" smtClean="0"/>
              <a:t>dilahirkan</a:t>
            </a:r>
            <a:r>
              <a:rPr lang="en-US" dirty="0" smtClean="0"/>
              <a:t> </a:t>
            </a:r>
            <a:r>
              <a:rPr lang="en-US" dirty="0" err="1" smtClean="0"/>
              <a:t>dari</a:t>
            </a:r>
            <a:r>
              <a:rPr lang="en-US" dirty="0" smtClean="0"/>
              <a:t> </a:t>
            </a:r>
            <a:r>
              <a:rPr lang="en-US" dirty="0" err="1" smtClean="0"/>
              <a:t>riset</a:t>
            </a:r>
            <a:r>
              <a:rPr lang="en-US" dirty="0" smtClean="0"/>
              <a:t> </a:t>
            </a:r>
            <a:r>
              <a:rPr lang="en-US" dirty="0" err="1" smtClean="0"/>
              <a:t>pemerintah</a:t>
            </a:r>
            <a:r>
              <a:rPr lang="en-US" dirty="0" smtClean="0"/>
              <a:t> AS </a:t>
            </a:r>
            <a:r>
              <a:rPr lang="en-US" dirty="0" err="1" smtClean="0"/>
              <a:t>hanya</a:t>
            </a:r>
            <a:r>
              <a:rPr lang="en-US" dirty="0" smtClean="0"/>
              <a:t> </a:t>
            </a:r>
            <a:r>
              <a:rPr lang="en-US" dirty="0" err="1" smtClean="0"/>
              <a:t>untuk</a:t>
            </a:r>
            <a:r>
              <a:rPr lang="en-US" dirty="0" smtClean="0"/>
              <a:t> </a:t>
            </a:r>
            <a:r>
              <a:rPr lang="en-US" dirty="0" err="1" smtClean="0"/>
              <a:t>pemerintahan</a:t>
            </a:r>
            <a:endParaRPr lang="en-US" dirty="0" smtClean="0"/>
          </a:p>
          <a:p>
            <a:r>
              <a:rPr lang="en-US" dirty="0" smtClean="0"/>
              <a:t>1990-an : </a:t>
            </a:r>
            <a:r>
              <a:rPr lang="en-US" dirty="0" err="1" smtClean="0"/>
              <a:t>komersialisasi</a:t>
            </a:r>
            <a:r>
              <a:rPr lang="en-US" dirty="0" smtClean="0"/>
              <a:t> internet </a:t>
            </a:r>
            <a:r>
              <a:rPr lang="en-US" dirty="0" err="1" smtClean="0"/>
              <a:t>dan</a:t>
            </a:r>
            <a:r>
              <a:rPr lang="en-US" dirty="0" smtClean="0"/>
              <a:t> </a:t>
            </a:r>
            <a:r>
              <a:rPr lang="en-US" dirty="0" err="1" smtClean="0"/>
              <a:t>pertumuhan</a:t>
            </a:r>
            <a:r>
              <a:rPr lang="en-US" dirty="0" smtClean="0"/>
              <a:t> </a:t>
            </a:r>
            <a:r>
              <a:rPr lang="en-US" dirty="0" err="1" smtClean="0"/>
              <a:t>perusahaan</a:t>
            </a:r>
            <a:r>
              <a:rPr lang="en-US" dirty="0" smtClean="0"/>
              <a:t> dot-coms </a:t>
            </a:r>
            <a:r>
              <a:rPr lang="en-US" dirty="0" err="1" smtClean="0"/>
              <a:t>atau</a:t>
            </a:r>
            <a:r>
              <a:rPr lang="en-US" dirty="0" smtClean="0"/>
              <a:t> internet start-ups</a:t>
            </a:r>
          </a:p>
          <a:p>
            <a:r>
              <a:rPr lang="en-US" dirty="0" err="1" smtClean="0"/>
              <a:t>Inovasi</a:t>
            </a:r>
            <a:r>
              <a:rPr lang="en-US" dirty="0" smtClean="0"/>
              <a:t> </a:t>
            </a:r>
            <a:r>
              <a:rPr lang="en-US" dirty="0" err="1" smtClean="0"/>
              <a:t>bidang</a:t>
            </a:r>
            <a:r>
              <a:rPr lang="en-US" dirty="0" smtClean="0"/>
              <a:t> </a:t>
            </a:r>
            <a:r>
              <a:rPr lang="en-US" dirty="0" err="1" smtClean="0"/>
              <a:t>aplikasi</a:t>
            </a:r>
            <a:r>
              <a:rPr lang="en-US" dirty="0" smtClean="0"/>
              <a:t> </a:t>
            </a:r>
            <a:r>
              <a:rPr lang="en-US" dirty="0" err="1" smtClean="0"/>
              <a:t>dari</a:t>
            </a:r>
            <a:r>
              <a:rPr lang="en-US" dirty="0" smtClean="0"/>
              <a:t> </a:t>
            </a:r>
            <a:r>
              <a:rPr lang="en-US" dirty="0" err="1" smtClean="0"/>
              <a:t>penjualan</a:t>
            </a:r>
            <a:r>
              <a:rPr lang="en-US" dirty="0" smtClean="0"/>
              <a:t> online </a:t>
            </a:r>
            <a:r>
              <a:rPr lang="en-US" dirty="0" err="1" smtClean="0"/>
              <a:t>sampai</a:t>
            </a:r>
            <a:r>
              <a:rPr lang="en-US" dirty="0" smtClean="0"/>
              <a:t> e-Learning</a:t>
            </a:r>
          </a:p>
          <a:p>
            <a:r>
              <a:rPr lang="en-US" dirty="0" smtClean="0"/>
              <a:t>1999 : focus EC </a:t>
            </a:r>
            <a:r>
              <a:rPr lang="en-US" dirty="0" err="1" smtClean="0"/>
              <a:t>bergerak</a:t>
            </a:r>
            <a:r>
              <a:rPr lang="en-US" dirty="0" smtClean="0"/>
              <a:t> </a:t>
            </a:r>
            <a:r>
              <a:rPr lang="en-US" dirty="0" err="1" smtClean="0"/>
              <a:t>dari</a:t>
            </a:r>
            <a:r>
              <a:rPr lang="en-US" dirty="0" smtClean="0"/>
              <a:t> B2C </a:t>
            </a:r>
            <a:r>
              <a:rPr lang="en-US" dirty="0" err="1" smtClean="0"/>
              <a:t>ke</a:t>
            </a:r>
            <a:r>
              <a:rPr lang="en-US" dirty="0" smtClean="0"/>
              <a:t> B2B</a:t>
            </a:r>
          </a:p>
          <a:p>
            <a:r>
              <a:rPr lang="en-US" dirty="0" smtClean="0"/>
              <a:t>2001 : </a:t>
            </a:r>
            <a:r>
              <a:rPr lang="en-US" dirty="0" err="1" smtClean="0"/>
              <a:t>terjadi</a:t>
            </a:r>
            <a:r>
              <a:rPr lang="en-US" dirty="0" smtClean="0"/>
              <a:t> </a:t>
            </a:r>
            <a:r>
              <a:rPr lang="en-US" dirty="0" err="1" smtClean="0"/>
              <a:t>pergerakan</a:t>
            </a:r>
            <a:r>
              <a:rPr lang="en-US" dirty="0" smtClean="0"/>
              <a:t> focus </a:t>
            </a:r>
            <a:r>
              <a:rPr lang="en-US" dirty="0" err="1" smtClean="0"/>
              <a:t>dari</a:t>
            </a:r>
            <a:r>
              <a:rPr lang="en-US" dirty="0" smtClean="0"/>
              <a:t> B2B </a:t>
            </a:r>
            <a:r>
              <a:rPr lang="en-US" dirty="0" err="1" smtClean="0"/>
              <a:t>ke</a:t>
            </a:r>
            <a:r>
              <a:rPr lang="en-US" dirty="0" smtClean="0"/>
              <a:t> B2E, e-Commerce, e-Government, e-Learning </a:t>
            </a:r>
            <a:r>
              <a:rPr lang="en-US" dirty="0" err="1" smtClean="0"/>
              <a:t>dan</a:t>
            </a:r>
            <a:r>
              <a:rPr lang="en-US" dirty="0" smtClean="0"/>
              <a:t> m-Commerce</a:t>
            </a:r>
          </a:p>
          <a:p>
            <a:r>
              <a:rPr lang="en-US" dirty="0" smtClean="0"/>
              <a:t>e-Commerce </a:t>
            </a:r>
            <a:r>
              <a:rPr lang="en-US" dirty="0" err="1" smtClean="0"/>
              <a:t>akan</a:t>
            </a:r>
            <a:r>
              <a:rPr lang="en-US" dirty="0" smtClean="0"/>
              <a:t> </a:t>
            </a:r>
            <a:r>
              <a:rPr lang="en-US" dirty="0" err="1" smtClean="0"/>
              <a:t>terus</a:t>
            </a:r>
            <a:r>
              <a:rPr lang="en-US" dirty="0" smtClean="0"/>
              <a:t> </a:t>
            </a:r>
            <a:r>
              <a:rPr lang="en-US" dirty="0" err="1" smtClean="0"/>
              <a:t>bervolusi</a:t>
            </a:r>
            <a:endParaRPr lang="en-US" dirty="0" smtClean="0"/>
          </a:p>
          <a:p>
            <a:pPr marL="0" indent="0">
              <a:buNone/>
            </a:pPr>
            <a:r>
              <a:rPr lang="en-US" dirty="0" err="1" smtClean="0"/>
              <a:t>Sumber</a:t>
            </a:r>
            <a:r>
              <a:rPr lang="en-US" dirty="0" smtClean="0"/>
              <a:t> (Lestari,2011:12)</a:t>
            </a:r>
          </a:p>
          <a:p>
            <a:pPr marL="0" indent="0">
              <a:buNone/>
            </a:pPr>
            <a:endParaRPr lang="en-US" dirty="0"/>
          </a:p>
        </p:txBody>
      </p:sp>
      <p:sp>
        <p:nvSpPr>
          <p:cNvPr id="5" name="TextBox 4"/>
          <p:cNvSpPr txBox="1"/>
          <p:nvPr/>
        </p:nvSpPr>
        <p:spPr>
          <a:xfrm>
            <a:off x="1987262" y="96142"/>
            <a:ext cx="4831772" cy="707886"/>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4000" b="1" dirty="0" err="1" smtClean="0">
                <a:ln w="0"/>
                <a:effectLst>
                  <a:outerShdw blurRad="38100" dist="19050" dir="2700000" algn="tl" rotWithShape="0">
                    <a:schemeClr val="dk1">
                      <a:alpha val="40000"/>
                    </a:schemeClr>
                  </a:outerShdw>
                </a:effectLst>
              </a:rPr>
              <a:t>Sejarah</a:t>
            </a:r>
            <a:r>
              <a:rPr lang="en-US" sz="4000" b="1" dirty="0" smtClean="0">
                <a:ln w="0"/>
                <a:effectLst>
                  <a:outerShdw blurRad="38100" dist="19050" dir="2700000" algn="tl" rotWithShape="0">
                    <a:schemeClr val="dk1">
                      <a:alpha val="40000"/>
                    </a:schemeClr>
                  </a:outerShdw>
                </a:effectLst>
              </a:rPr>
              <a:t> E-Commerce</a:t>
            </a:r>
            <a:endParaRPr lang="en-US" sz="4000" b="1" dirty="0">
              <a:ln w="0"/>
              <a:effectLst>
                <a:outerShdw blurRad="38100" dist="19050" dir="2700000" algn="tl" rotWithShape="0">
                  <a:schemeClr val="dk1">
                    <a:alpha val="40000"/>
                  </a:schemeClr>
                </a:outerShdw>
              </a:effectLst>
            </a:endParaRPr>
          </a:p>
        </p:txBody>
      </p:sp>
      <p:sp>
        <p:nvSpPr>
          <p:cNvPr id="9" name="Round Diagonal Corner Rectangle 8"/>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Tree>
    <p:extLst>
      <p:ext uri="{BB962C8B-B14F-4D97-AF65-F5344CB8AC3E}">
        <p14:creationId xmlns:p14="http://schemas.microsoft.com/office/powerpoint/2010/main" xmlns="" val="1580014921"/>
      </p:ext>
    </p:extLst>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bg/>
                                          </p:spTgt>
                                        </p:tgtEl>
                                        <p:attrNameLst>
                                          <p:attrName>style.visibility</p:attrName>
                                        </p:attrNameLst>
                                      </p:cBhvr>
                                      <p:to>
                                        <p:strVal val="visible"/>
                                      </p:to>
                                    </p:set>
                                    <p:animEffect transition="in" filter="fade">
                                      <p:cBhvr>
                                        <p:cTn id="40" dur="2000"/>
                                        <p:tgtEl>
                                          <p:spTgt spid="5">
                                            <p:bg/>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fade">
                                      <p:cBhvr>
                                        <p:cTn id="45"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323" y="1664017"/>
            <a:ext cx="10018713" cy="3124201"/>
          </a:xfrm>
        </p:spPr>
        <p:txBody>
          <a:bodyPr>
            <a:normAutofit/>
          </a:bodyPr>
          <a:lstStyle/>
          <a:p>
            <a:r>
              <a:rPr lang="en-US" dirty="0" smtClean="0"/>
              <a:t>Pure vs. Partial EC</a:t>
            </a:r>
          </a:p>
          <a:p>
            <a:r>
              <a:rPr lang="en-US" dirty="0" smtClean="0"/>
              <a:t>Perusahaan Brick &amp; Mortar</a:t>
            </a:r>
          </a:p>
          <a:p>
            <a:r>
              <a:rPr lang="en-US" dirty="0" smtClean="0"/>
              <a:t>Perusahaan Virtual (pure-play)</a:t>
            </a:r>
          </a:p>
          <a:p>
            <a:r>
              <a:rPr lang="en-US" dirty="0" smtClean="0"/>
              <a:t>Perusahaan Click &amp; Mortar</a:t>
            </a:r>
          </a:p>
          <a:p>
            <a:r>
              <a:rPr lang="en-US" dirty="0" err="1" smtClean="0"/>
              <a:t>Pasar</a:t>
            </a:r>
            <a:r>
              <a:rPr lang="en-US" dirty="0" smtClean="0"/>
              <a:t> </a:t>
            </a:r>
            <a:r>
              <a:rPr lang="en-US" dirty="0" err="1" smtClean="0"/>
              <a:t>elektronik</a:t>
            </a:r>
            <a:r>
              <a:rPr lang="en-US" dirty="0" smtClean="0"/>
              <a:t> (e-marketplace)</a:t>
            </a:r>
            <a:endParaRPr lang="en-US" dirty="0"/>
          </a:p>
          <a:p>
            <a:pPr marL="0" indent="0">
              <a:buNone/>
            </a:pPr>
            <a:r>
              <a:rPr lang="en-US" dirty="0" err="1" smtClean="0"/>
              <a:t>Sumber</a:t>
            </a:r>
            <a:r>
              <a:rPr lang="en-US" dirty="0" smtClean="0"/>
              <a:t> (ronnyfch,2008:7)</a:t>
            </a:r>
          </a:p>
        </p:txBody>
      </p:sp>
      <p:sp>
        <p:nvSpPr>
          <p:cNvPr id="5" name="TextBox 4"/>
          <p:cNvSpPr txBox="1"/>
          <p:nvPr/>
        </p:nvSpPr>
        <p:spPr>
          <a:xfrm>
            <a:off x="1941542" y="105606"/>
            <a:ext cx="6028978"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err="1" smtClean="0">
                <a:ln w="0"/>
                <a:effectLst>
                  <a:outerShdw blurRad="38100" dist="19050" dir="2700000" algn="tl" rotWithShape="0">
                    <a:schemeClr val="dk1">
                      <a:alpha val="40000"/>
                    </a:schemeClr>
                  </a:outerShdw>
                </a:effectLst>
              </a:rPr>
              <a:t>Kategorisasi</a:t>
            </a:r>
            <a:r>
              <a:rPr lang="en-US" sz="4000" b="1" dirty="0" smtClean="0">
                <a:ln w="0"/>
                <a:effectLst>
                  <a:outerShdw blurRad="38100" dist="19050" dir="2700000" algn="tl" rotWithShape="0">
                    <a:schemeClr val="dk1">
                      <a:alpha val="40000"/>
                    </a:schemeClr>
                  </a:outerShdw>
                </a:effectLst>
              </a:rPr>
              <a:t> E-Commerce</a:t>
            </a:r>
            <a:endParaRPr lang="en-US" sz="4000" b="1" dirty="0">
              <a:ln w="0"/>
              <a:effectLst>
                <a:outerShdw blurRad="38100" dist="19050" dir="2700000" algn="tl" rotWithShape="0">
                  <a:schemeClr val="dk1">
                    <a:alpha val="40000"/>
                  </a:schemeClr>
                </a:outerShdw>
              </a:effectLst>
            </a:endParaRPr>
          </a:p>
        </p:txBody>
      </p:sp>
      <p:sp>
        <p:nvSpPr>
          <p:cNvPr id="7" name="Round Diagonal Corner Rectangle 6"/>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Tree>
    <p:extLst>
      <p:ext uri="{BB962C8B-B14F-4D97-AF65-F5344CB8AC3E}">
        <p14:creationId xmlns:p14="http://schemas.microsoft.com/office/powerpoint/2010/main" xmlns="" val="1239650358"/>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323" y="1907857"/>
            <a:ext cx="10018713" cy="3124201"/>
          </a:xfrm>
        </p:spPr>
        <p:txBody>
          <a:bodyPr>
            <a:normAutofit/>
          </a:bodyPr>
          <a:lstStyle/>
          <a:p>
            <a:r>
              <a:rPr lang="en-US" dirty="0" smtClean="0"/>
              <a:t>Electronic Business</a:t>
            </a:r>
          </a:p>
          <a:p>
            <a:r>
              <a:rPr lang="en-US" dirty="0" smtClean="0"/>
              <a:t>Electronic Commerce</a:t>
            </a:r>
          </a:p>
          <a:p>
            <a:pPr marL="0" indent="0">
              <a:buNone/>
            </a:pPr>
            <a:endParaRPr lang="en-US" dirty="0"/>
          </a:p>
          <a:p>
            <a:pPr marL="0" indent="0">
              <a:buNone/>
            </a:pPr>
            <a:r>
              <a:rPr lang="en-US" dirty="0" err="1" smtClean="0"/>
              <a:t>Sumber</a:t>
            </a:r>
            <a:r>
              <a:rPr lang="en-US" dirty="0" smtClean="0"/>
              <a:t> (fanny,2011:5)</a:t>
            </a:r>
          </a:p>
        </p:txBody>
      </p:sp>
      <p:sp>
        <p:nvSpPr>
          <p:cNvPr id="5" name="TextBox 4"/>
          <p:cNvSpPr txBox="1"/>
          <p:nvPr/>
        </p:nvSpPr>
        <p:spPr>
          <a:xfrm>
            <a:off x="1896426" y="182093"/>
            <a:ext cx="6927534"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err="1" smtClean="0">
                <a:ln w="0"/>
                <a:effectLst>
                  <a:outerShdw blurRad="38100" dist="19050" dir="2700000" algn="tl" rotWithShape="0">
                    <a:schemeClr val="dk1">
                      <a:alpha val="40000"/>
                    </a:schemeClr>
                  </a:outerShdw>
                </a:effectLst>
              </a:rPr>
              <a:t>Ruang</a:t>
            </a:r>
            <a:r>
              <a:rPr lang="en-US" sz="4000" b="1" dirty="0" smtClean="0">
                <a:ln w="0"/>
                <a:effectLst>
                  <a:outerShdw blurRad="38100" dist="19050" dir="2700000" algn="tl" rotWithShape="0">
                    <a:schemeClr val="dk1">
                      <a:alpha val="40000"/>
                    </a:schemeClr>
                  </a:outerShdw>
                </a:effectLst>
              </a:rPr>
              <a:t> </a:t>
            </a:r>
            <a:r>
              <a:rPr lang="en-US" sz="4000" b="1" dirty="0" err="1" smtClean="0">
                <a:ln w="0"/>
                <a:effectLst>
                  <a:outerShdw blurRad="38100" dist="19050" dir="2700000" algn="tl" rotWithShape="0">
                    <a:schemeClr val="dk1">
                      <a:alpha val="40000"/>
                    </a:schemeClr>
                  </a:outerShdw>
                </a:effectLst>
              </a:rPr>
              <a:t>Lingkupi</a:t>
            </a:r>
            <a:r>
              <a:rPr lang="en-US" sz="4000" b="1" dirty="0" smtClean="0">
                <a:ln w="0"/>
                <a:effectLst>
                  <a:outerShdw blurRad="38100" dist="19050" dir="2700000" algn="tl" rotWithShape="0">
                    <a:schemeClr val="dk1">
                      <a:alpha val="40000"/>
                    </a:schemeClr>
                  </a:outerShdw>
                </a:effectLst>
              </a:rPr>
              <a:t> E-Commerce</a:t>
            </a:r>
            <a:endParaRPr lang="en-US" sz="4000" b="1" dirty="0">
              <a:ln w="0"/>
              <a:effectLst>
                <a:outerShdw blurRad="38100" dist="19050" dir="2700000" algn="tl" rotWithShape="0">
                  <a:schemeClr val="dk1">
                    <a:alpha val="40000"/>
                  </a:schemeClr>
                </a:outerShdw>
              </a:effectLst>
            </a:endParaRPr>
          </a:p>
        </p:txBody>
      </p:sp>
      <p:sp>
        <p:nvSpPr>
          <p:cNvPr id="7" name="Round Diagonal Corner Rectangle 6"/>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Tree>
    <p:extLst>
      <p:ext uri="{BB962C8B-B14F-4D97-AF65-F5344CB8AC3E}">
        <p14:creationId xmlns:p14="http://schemas.microsoft.com/office/powerpoint/2010/main" xmlns="" val="81967946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604132"/>
            <a:ext cx="10018713" cy="3379348"/>
          </a:xfrm>
        </p:spPr>
        <p:txBody>
          <a:bodyPr>
            <a:normAutofit/>
          </a:bodyPr>
          <a:lstStyle/>
          <a:p>
            <a:r>
              <a:rPr lang="en-US" dirty="0" err="1" smtClean="0"/>
              <a:t>otomatisasi</a:t>
            </a:r>
            <a:endParaRPr lang="en-US" dirty="0" smtClean="0"/>
          </a:p>
          <a:p>
            <a:r>
              <a:rPr lang="en-US" dirty="0" err="1" smtClean="0"/>
              <a:t>Integrasi</a:t>
            </a:r>
            <a:endParaRPr lang="en-US" dirty="0" smtClean="0"/>
          </a:p>
          <a:p>
            <a:r>
              <a:rPr lang="en-US" dirty="0" err="1" smtClean="0"/>
              <a:t>Publikasi</a:t>
            </a:r>
            <a:endParaRPr lang="en-US" dirty="0" smtClean="0"/>
          </a:p>
          <a:p>
            <a:r>
              <a:rPr lang="en-US" dirty="0" err="1" smtClean="0"/>
              <a:t>Interaksi</a:t>
            </a:r>
            <a:endParaRPr lang="en-US" dirty="0" smtClean="0"/>
          </a:p>
          <a:p>
            <a:r>
              <a:rPr lang="en-US" dirty="0" err="1" smtClean="0"/>
              <a:t>Transaksi</a:t>
            </a:r>
            <a:endParaRPr lang="en-US" dirty="0" smtClean="0"/>
          </a:p>
          <a:p>
            <a:endParaRPr lang="en-US" dirty="0" smtClean="0"/>
          </a:p>
          <a:p>
            <a:pPr marL="0" indent="0">
              <a:buNone/>
            </a:pPr>
            <a:r>
              <a:rPr lang="en-US" dirty="0" err="1" smtClean="0"/>
              <a:t>Sumber</a:t>
            </a:r>
            <a:r>
              <a:rPr lang="en-US" dirty="0" smtClean="0"/>
              <a:t> (</a:t>
            </a:r>
            <a:r>
              <a:rPr lang="en-US" dirty="0" err="1" smtClean="0"/>
              <a:t>Kurniawan</a:t>
            </a:r>
            <a:r>
              <a:rPr lang="en-US" dirty="0" smtClean="0"/>
              <a:t>, 2012:5)</a:t>
            </a:r>
            <a:endParaRPr lang="id-ID" dirty="0"/>
          </a:p>
        </p:txBody>
      </p:sp>
      <p:sp>
        <p:nvSpPr>
          <p:cNvPr id="5" name="TextBox 4"/>
          <p:cNvSpPr txBox="1"/>
          <p:nvPr/>
        </p:nvSpPr>
        <p:spPr>
          <a:xfrm>
            <a:off x="1802124" y="139587"/>
            <a:ext cx="598551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err="1" smtClean="0">
                <a:ln w="0"/>
                <a:effectLst>
                  <a:outerShdw blurRad="38100" dist="19050" dir="2700000" algn="tl" rotWithShape="0">
                    <a:schemeClr val="dk1">
                      <a:alpha val="40000"/>
                    </a:schemeClr>
                  </a:outerShdw>
                </a:effectLst>
              </a:rPr>
              <a:t>Keunggulan</a:t>
            </a:r>
            <a:r>
              <a:rPr lang="en-US" sz="4000" b="1" dirty="0" smtClean="0">
                <a:ln w="0"/>
                <a:effectLst>
                  <a:outerShdw blurRad="38100" dist="19050" dir="2700000" algn="tl" rotWithShape="0">
                    <a:schemeClr val="dk1">
                      <a:alpha val="40000"/>
                    </a:schemeClr>
                  </a:outerShdw>
                </a:effectLst>
              </a:rPr>
              <a:t> E-Commerce</a:t>
            </a:r>
            <a:endParaRPr lang="en-US" sz="4000" b="1" dirty="0">
              <a:ln w="0"/>
              <a:effectLst>
                <a:outerShdw blurRad="38100" dist="19050" dir="2700000" algn="tl" rotWithShape="0">
                  <a:schemeClr val="dk1">
                    <a:alpha val="40000"/>
                  </a:schemeClr>
                </a:outerShdw>
              </a:effectLst>
            </a:endParaRPr>
          </a:p>
        </p:txBody>
      </p:sp>
      <p:sp>
        <p:nvSpPr>
          <p:cNvPr id="6" name="Round Diagonal Corner Rectangle 5"/>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Tree>
    <p:extLst>
      <p:ext uri="{BB962C8B-B14F-4D97-AF65-F5344CB8AC3E}">
        <p14:creationId xmlns:p14="http://schemas.microsoft.com/office/powerpoint/2010/main" xmlns="" val="2781686775"/>
      </p:ext>
    </p:extLst>
  </p:cSld>
  <p:clrMapOvr>
    <a:masterClrMapping/>
  </p:clrMapOvr>
  <p:transition spd="slow">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41164" y="223583"/>
            <a:ext cx="5650521" cy="707886"/>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4000" b="1" dirty="0" err="1" smtClean="0">
                <a:ln w="0"/>
                <a:effectLst>
                  <a:outerShdw blurRad="38100" dist="19050" dir="2700000" algn="tl" rotWithShape="0">
                    <a:schemeClr val="dk1">
                      <a:alpha val="40000"/>
                    </a:schemeClr>
                  </a:outerShdw>
                </a:effectLst>
              </a:rPr>
              <a:t>Kelemahan</a:t>
            </a:r>
            <a:r>
              <a:rPr lang="en-US" sz="4000" b="1" dirty="0" smtClean="0">
                <a:ln w="0"/>
                <a:effectLst>
                  <a:outerShdw blurRad="38100" dist="19050" dir="2700000" algn="tl" rotWithShape="0">
                    <a:schemeClr val="dk1">
                      <a:alpha val="40000"/>
                    </a:schemeClr>
                  </a:outerShdw>
                </a:effectLst>
              </a:rPr>
              <a:t> E-Commerce</a:t>
            </a:r>
            <a:endParaRPr lang="en-US" sz="4000" b="1" dirty="0">
              <a:ln w="0"/>
              <a:effectLst>
                <a:outerShdw blurRad="38100" dist="19050" dir="2700000" algn="tl" rotWithShape="0">
                  <a:schemeClr val="dk1">
                    <a:alpha val="40000"/>
                  </a:schemeClr>
                </a:outerShdw>
              </a:effectLst>
            </a:endParaRPr>
          </a:p>
        </p:txBody>
      </p:sp>
      <p:sp>
        <p:nvSpPr>
          <p:cNvPr id="10" name="Content Placeholder 2"/>
          <p:cNvSpPr txBox="1">
            <a:spLocks/>
          </p:cNvSpPr>
          <p:nvPr/>
        </p:nvSpPr>
        <p:spPr>
          <a:xfrm>
            <a:off x="1541460" y="1601101"/>
            <a:ext cx="10018713" cy="3124201"/>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err="1" smtClean="0"/>
              <a:t>Penjelasan</a:t>
            </a:r>
            <a:r>
              <a:rPr lang="en-US" dirty="0" smtClean="0"/>
              <a:t> </a:t>
            </a:r>
            <a:r>
              <a:rPr lang="en-US" dirty="0" err="1" smtClean="0"/>
              <a:t>produk</a:t>
            </a:r>
            <a:r>
              <a:rPr lang="en-US" dirty="0" smtClean="0"/>
              <a:t> </a:t>
            </a:r>
            <a:r>
              <a:rPr lang="en-US" dirty="0" err="1" smtClean="0"/>
              <a:t>kurang</a:t>
            </a:r>
            <a:r>
              <a:rPr lang="en-US" dirty="0" smtClean="0"/>
              <a:t> </a:t>
            </a:r>
            <a:r>
              <a:rPr lang="en-US" dirty="0" err="1" smtClean="0"/>
              <a:t>jelas</a:t>
            </a:r>
            <a:endParaRPr lang="en-US" dirty="0" smtClean="0"/>
          </a:p>
          <a:p>
            <a:r>
              <a:rPr lang="en-US" dirty="0" err="1" smtClean="0"/>
              <a:t>Harga</a:t>
            </a:r>
            <a:r>
              <a:rPr lang="en-US" dirty="0" smtClean="0"/>
              <a:t> </a:t>
            </a:r>
            <a:r>
              <a:rPr lang="en-US" dirty="0" err="1" smtClean="0"/>
              <a:t>terkadang</a:t>
            </a:r>
            <a:r>
              <a:rPr lang="en-US" dirty="0" smtClean="0"/>
              <a:t> </a:t>
            </a:r>
            <a:r>
              <a:rPr lang="en-US" dirty="0" err="1" smtClean="0"/>
              <a:t>tidak</a:t>
            </a:r>
            <a:r>
              <a:rPr lang="en-US" dirty="0" smtClean="0"/>
              <a:t> </a:t>
            </a:r>
            <a:r>
              <a:rPr lang="en-US" dirty="0" err="1" smtClean="0"/>
              <a:t>sesuai</a:t>
            </a:r>
            <a:endParaRPr lang="en-US" dirty="0"/>
          </a:p>
          <a:p>
            <a:r>
              <a:rPr lang="en-US" dirty="0" err="1" smtClean="0"/>
              <a:t>Produk</a:t>
            </a:r>
            <a:r>
              <a:rPr lang="en-US" dirty="0" smtClean="0"/>
              <a:t> </a:t>
            </a:r>
            <a:r>
              <a:rPr lang="en-US" dirty="0" err="1" smtClean="0"/>
              <a:t>kurang</a:t>
            </a:r>
            <a:r>
              <a:rPr lang="en-US" dirty="0" smtClean="0"/>
              <a:t> </a:t>
            </a:r>
            <a:r>
              <a:rPr lang="en-US" dirty="0" err="1" smtClean="0"/>
              <a:t>dikenal</a:t>
            </a:r>
            <a:r>
              <a:rPr lang="en-US" dirty="0" smtClean="0"/>
              <a:t> </a:t>
            </a:r>
            <a:r>
              <a:rPr lang="en-US" dirty="0" err="1" smtClean="0"/>
              <a:t>oleh</a:t>
            </a:r>
            <a:r>
              <a:rPr lang="en-US" dirty="0" smtClean="0"/>
              <a:t> </a:t>
            </a:r>
            <a:r>
              <a:rPr lang="en-US" dirty="0" err="1" smtClean="0"/>
              <a:t>masyarakat</a:t>
            </a:r>
            <a:endParaRPr lang="en-US" dirty="0" smtClean="0"/>
          </a:p>
          <a:p>
            <a:r>
              <a:rPr lang="en-US" dirty="0" err="1" smtClean="0"/>
              <a:t>Kurang</a:t>
            </a:r>
            <a:r>
              <a:rPr lang="en-US" dirty="0" smtClean="0"/>
              <a:t> </a:t>
            </a:r>
            <a:r>
              <a:rPr lang="en-US" dirty="0" err="1" smtClean="0"/>
              <a:t>aman</a:t>
            </a:r>
            <a:r>
              <a:rPr lang="en-US" dirty="0" smtClean="0"/>
              <a:t> </a:t>
            </a:r>
            <a:r>
              <a:rPr lang="en-US" dirty="0" err="1" smtClean="0"/>
              <a:t>dalam</a:t>
            </a:r>
            <a:r>
              <a:rPr lang="en-US" dirty="0" smtClean="0"/>
              <a:t> </a:t>
            </a:r>
            <a:r>
              <a:rPr lang="en-US" dirty="0" err="1" smtClean="0"/>
              <a:t>melakukan</a:t>
            </a:r>
            <a:r>
              <a:rPr lang="en-US" dirty="0" smtClean="0"/>
              <a:t> </a:t>
            </a:r>
            <a:r>
              <a:rPr lang="en-US" dirty="0" err="1" smtClean="0"/>
              <a:t>transaksi</a:t>
            </a:r>
            <a:endParaRPr lang="en-US" dirty="0" smtClean="0"/>
          </a:p>
          <a:p>
            <a:r>
              <a:rPr lang="en-US" dirty="0" err="1" smtClean="0"/>
              <a:t>Tampilan</a:t>
            </a:r>
            <a:r>
              <a:rPr lang="en-US" dirty="0" smtClean="0"/>
              <a:t> </a:t>
            </a:r>
            <a:r>
              <a:rPr lang="en-US" dirty="0" err="1" smtClean="0"/>
              <a:t>produk</a:t>
            </a:r>
            <a:r>
              <a:rPr lang="en-US" dirty="0" smtClean="0"/>
              <a:t> </a:t>
            </a:r>
            <a:r>
              <a:rPr lang="en-US" dirty="0" err="1" smtClean="0"/>
              <a:t>kurang</a:t>
            </a:r>
            <a:r>
              <a:rPr lang="en-US" dirty="0" smtClean="0"/>
              <a:t> </a:t>
            </a:r>
            <a:r>
              <a:rPr lang="en-US" dirty="0" err="1" smtClean="0"/>
              <a:t>jelas</a:t>
            </a:r>
            <a:r>
              <a:rPr lang="en-US" dirty="0" smtClean="0"/>
              <a:t> </a:t>
            </a:r>
            <a:r>
              <a:rPr lang="en-US" dirty="0" err="1" smtClean="0"/>
              <a:t>sering</a:t>
            </a:r>
            <a:r>
              <a:rPr lang="en-US" dirty="0" smtClean="0"/>
              <a:t> </a:t>
            </a:r>
            <a:r>
              <a:rPr lang="en-US" dirty="0" err="1" smtClean="0"/>
              <a:t>dijadikan</a:t>
            </a: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tindak</a:t>
            </a:r>
            <a:r>
              <a:rPr lang="en-US" dirty="0" smtClean="0"/>
              <a:t> </a:t>
            </a:r>
            <a:r>
              <a:rPr lang="en-US" dirty="0" err="1" smtClean="0"/>
              <a:t>kejahatan</a:t>
            </a:r>
            <a:r>
              <a:rPr lang="en-US" dirty="0" smtClean="0"/>
              <a:t>, </a:t>
            </a:r>
            <a:r>
              <a:rPr lang="en-US" dirty="0" err="1" smtClean="0"/>
              <a:t>khusunya</a:t>
            </a:r>
            <a:r>
              <a:rPr lang="en-US" dirty="0" smtClean="0"/>
              <a:t> </a:t>
            </a:r>
            <a:r>
              <a:rPr lang="en-US" dirty="0" err="1" smtClean="0"/>
              <a:t>penipuan</a:t>
            </a:r>
            <a:r>
              <a:rPr lang="en-US" dirty="0" smtClean="0"/>
              <a:t>.</a:t>
            </a:r>
          </a:p>
          <a:p>
            <a:pPr marL="0" indent="0">
              <a:buNone/>
            </a:pPr>
            <a:r>
              <a:rPr lang="en-US" dirty="0" err="1"/>
              <a:t>Sumber</a:t>
            </a:r>
            <a:r>
              <a:rPr lang="en-US" dirty="0"/>
              <a:t> (</a:t>
            </a:r>
            <a:r>
              <a:rPr lang="en-US" dirty="0" smtClean="0"/>
              <a:t>Lestari,2011:13)</a:t>
            </a:r>
            <a:endParaRPr lang="en-US" dirty="0"/>
          </a:p>
        </p:txBody>
      </p:sp>
      <p:sp>
        <p:nvSpPr>
          <p:cNvPr id="5" name="Round Diagonal Corner Rectangle 4"/>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Tree>
    <p:extLst>
      <p:ext uri="{BB962C8B-B14F-4D97-AF65-F5344CB8AC3E}">
        <p14:creationId xmlns:p14="http://schemas.microsoft.com/office/powerpoint/2010/main" xmlns="" val="2091540717"/>
      </p:ext>
    </p:extLst>
  </p:cSld>
  <p:clrMapOvr>
    <a:masterClrMapping/>
  </p:clrMapOvr>
  <p:transition spd="slow">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7364" y="162623"/>
            <a:ext cx="566547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err="1" smtClean="0">
                <a:ln w="0"/>
                <a:effectLst>
                  <a:outerShdw blurRad="38100" dist="19050" dir="2700000" algn="tl" rotWithShape="0">
                    <a:schemeClr val="dk1">
                      <a:alpha val="40000"/>
                    </a:schemeClr>
                  </a:outerShdw>
                </a:effectLst>
              </a:rPr>
              <a:t>Klasifikasi</a:t>
            </a:r>
            <a:r>
              <a:rPr lang="en-US" sz="4000" b="1" dirty="0" smtClean="0">
                <a:ln w="0"/>
                <a:effectLst>
                  <a:outerShdw blurRad="38100" dist="19050" dir="2700000" algn="tl" rotWithShape="0">
                    <a:schemeClr val="dk1">
                      <a:alpha val="40000"/>
                    </a:schemeClr>
                  </a:outerShdw>
                </a:effectLst>
              </a:rPr>
              <a:t> E-Commerce</a:t>
            </a:r>
            <a:endParaRPr lang="en-US" sz="4000" b="1" dirty="0">
              <a:ln w="0"/>
              <a:effectLst>
                <a:outerShdw blurRad="38100" dist="19050" dir="2700000" algn="tl" rotWithShape="0">
                  <a:schemeClr val="dk1">
                    <a:alpha val="40000"/>
                  </a:schemeClr>
                </a:outerShdw>
              </a:effectLst>
            </a:endParaRPr>
          </a:p>
        </p:txBody>
      </p:sp>
      <p:sp>
        <p:nvSpPr>
          <p:cNvPr id="10" name="Content Placeholder 2"/>
          <p:cNvSpPr txBox="1">
            <a:spLocks/>
          </p:cNvSpPr>
          <p:nvPr/>
        </p:nvSpPr>
        <p:spPr>
          <a:xfrm>
            <a:off x="1541460" y="1494421"/>
            <a:ext cx="10018713" cy="399197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t>Business to Business</a:t>
            </a:r>
          </a:p>
          <a:p>
            <a:r>
              <a:rPr lang="en-US" dirty="0" smtClean="0"/>
              <a:t>Business to Costumer</a:t>
            </a:r>
          </a:p>
          <a:p>
            <a:r>
              <a:rPr lang="en-US" dirty="0" smtClean="0"/>
              <a:t>Customer to Customer</a:t>
            </a:r>
          </a:p>
          <a:p>
            <a:r>
              <a:rPr lang="en-US" dirty="0" smtClean="0"/>
              <a:t>Customer to Business</a:t>
            </a:r>
          </a:p>
          <a:p>
            <a:r>
              <a:rPr lang="en-US" dirty="0" smtClean="0"/>
              <a:t>Nonbusiness e-Commerce</a:t>
            </a:r>
          </a:p>
          <a:p>
            <a:r>
              <a:rPr lang="en-US" dirty="0" err="1" smtClean="0"/>
              <a:t>Intrabusiness</a:t>
            </a:r>
            <a:r>
              <a:rPr lang="en-US" dirty="0" smtClean="0"/>
              <a:t> (</a:t>
            </a:r>
            <a:r>
              <a:rPr lang="en-US" dirty="0" err="1" smtClean="0"/>
              <a:t>organiszational</a:t>
            </a:r>
            <a:r>
              <a:rPr lang="en-US" dirty="0" smtClean="0"/>
              <a:t>) e-Commerce</a:t>
            </a:r>
          </a:p>
          <a:p>
            <a:pPr marL="0" indent="0">
              <a:buNone/>
            </a:pPr>
            <a:r>
              <a:rPr lang="en-US" dirty="0" err="1" smtClean="0"/>
              <a:t>Sumber</a:t>
            </a:r>
            <a:r>
              <a:rPr lang="en-US" dirty="0" smtClean="0"/>
              <a:t> </a:t>
            </a:r>
            <a:r>
              <a:rPr lang="en-US" dirty="0"/>
              <a:t>(</a:t>
            </a:r>
            <a:r>
              <a:rPr lang="en-US" dirty="0" smtClean="0"/>
              <a:t>Lestari,2011:11)</a:t>
            </a:r>
            <a:endParaRPr lang="en-US" dirty="0"/>
          </a:p>
        </p:txBody>
      </p:sp>
      <p:sp>
        <p:nvSpPr>
          <p:cNvPr id="5" name="Round Diagonal Corner Rectangle 4"/>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Tree>
    <p:extLst>
      <p:ext uri="{BB962C8B-B14F-4D97-AF65-F5344CB8AC3E}">
        <p14:creationId xmlns:p14="http://schemas.microsoft.com/office/powerpoint/2010/main" xmlns="" val="3214264456"/>
      </p:ext>
    </p:extLst>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1481" y="1043411"/>
            <a:ext cx="10018713" cy="5044441"/>
          </a:xfrm>
        </p:spPr>
        <p:txBody>
          <a:bodyPr>
            <a:normAutofit/>
          </a:bodyPr>
          <a:lstStyle/>
          <a:p>
            <a:pPr marL="0" indent="0">
              <a:buNone/>
            </a:pPr>
            <a:endParaRPr lang="en-US" dirty="0" smtClean="0"/>
          </a:p>
          <a:p>
            <a:r>
              <a:rPr lang="en-US" dirty="0" smtClean="0"/>
              <a:t>Electronic Market</a:t>
            </a:r>
          </a:p>
          <a:p>
            <a:r>
              <a:rPr lang="en-US" dirty="0" smtClean="0"/>
              <a:t>Electronic Data Interchange</a:t>
            </a:r>
          </a:p>
          <a:p>
            <a:r>
              <a:rPr lang="en-US" dirty="0" smtClean="0"/>
              <a:t>Internet Commerce</a:t>
            </a:r>
          </a:p>
          <a:p>
            <a:endParaRPr lang="en-US" dirty="0"/>
          </a:p>
          <a:p>
            <a:pPr marL="36900" indent="0">
              <a:buNone/>
            </a:pPr>
            <a:endParaRPr lang="en-US" dirty="0"/>
          </a:p>
          <a:p>
            <a:pPr marL="36900" indent="0">
              <a:buNone/>
            </a:pPr>
            <a:r>
              <a:rPr lang="en-US" dirty="0" err="1" smtClean="0"/>
              <a:t>Sumber</a:t>
            </a:r>
            <a:r>
              <a:rPr lang="en-US" dirty="0" smtClean="0"/>
              <a:t> (</a:t>
            </a:r>
            <a:r>
              <a:rPr lang="en-US" dirty="0" err="1" smtClean="0"/>
              <a:t>Purbo</a:t>
            </a:r>
            <a:r>
              <a:rPr lang="en-US" dirty="0" smtClean="0"/>
              <a:t> ,2000:2)</a:t>
            </a:r>
            <a:endParaRPr lang="id-ID" dirty="0"/>
          </a:p>
        </p:txBody>
      </p:sp>
      <p:sp>
        <p:nvSpPr>
          <p:cNvPr id="6" name="Round Diagonal Corner Rectangle 5"/>
          <p:cNvSpPr/>
          <p:nvPr/>
        </p:nvSpPr>
        <p:spPr>
          <a:xfrm>
            <a:off x="11388571" y="-9402"/>
            <a:ext cx="800869" cy="925464"/>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d-ID"/>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27006" y="-122345"/>
            <a:ext cx="923997" cy="1165756"/>
          </a:xfrm>
          <a:prstGeom prst="rect">
            <a:avLst/>
          </a:prstGeom>
        </p:spPr>
      </p:pic>
      <p:sp>
        <p:nvSpPr>
          <p:cNvPr id="10" name="TextBox 9"/>
          <p:cNvSpPr txBox="1"/>
          <p:nvPr/>
        </p:nvSpPr>
        <p:spPr>
          <a:xfrm>
            <a:off x="1756404" y="162623"/>
            <a:ext cx="781431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4000" b="1" dirty="0" err="1" smtClean="0">
                <a:ln w="0"/>
                <a:effectLst>
                  <a:outerShdw blurRad="38100" dist="19050" dir="2700000" algn="tl" rotWithShape="0">
                    <a:schemeClr val="dk1">
                      <a:alpha val="40000"/>
                    </a:schemeClr>
                  </a:outerShdw>
                </a:effectLst>
              </a:rPr>
              <a:t>Aplikasi</a:t>
            </a:r>
            <a:r>
              <a:rPr lang="en-US" sz="4000" b="1" dirty="0" smtClean="0">
                <a:ln w="0"/>
                <a:effectLst>
                  <a:outerShdw blurRad="38100" dist="19050" dir="2700000" algn="tl" rotWithShape="0">
                    <a:schemeClr val="dk1">
                      <a:alpha val="40000"/>
                    </a:schemeClr>
                  </a:outerShdw>
                </a:effectLst>
              </a:rPr>
              <a:t> </a:t>
            </a:r>
            <a:r>
              <a:rPr lang="en-US" sz="4000" b="1" dirty="0" err="1" smtClean="0">
                <a:ln w="0"/>
                <a:effectLst>
                  <a:outerShdw blurRad="38100" dist="19050" dir="2700000" algn="tl" rotWithShape="0">
                    <a:schemeClr val="dk1">
                      <a:alpha val="40000"/>
                    </a:schemeClr>
                  </a:outerShdw>
                </a:effectLst>
              </a:rPr>
              <a:t>Sistem</a:t>
            </a:r>
            <a:r>
              <a:rPr lang="id-ID" sz="4000" b="1" dirty="0" smtClean="0">
                <a:ln w="0"/>
                <a:effectLst>
                  <a:outerShdw blurRad="38100" dist="19050" dir="2700000" algn="tl" rotWithShape="0">
                    <a:schemeClr val="dk1">
                      <a:alpha val="40000"/>
                    </a:schemeClr>
                  </a:outerShdw>
                </a:effectLst>
              </a:rPr>
              <a:t> </a:t>
            </a:r>
            <a:r>
              <a:rPr lang="en-US" sz="4000" b="1" dirty="0" smtClean="0">
                <a:ln w="0"/>
                <a:effectLst>
                  <a:outerShdw blurRad="38100" dist="19050" dir="2700000" algn="tl" rotWithShape="0">
                    <a:schemeClr val="dk1">
                      <a:alpha val="40000"/>
                    </a:schemeClr>
                  </a:outerShdw>
                </a:effectLst>
              </a:rPr>
              <a:t>E-Commerce</a:t>
            </a:r>
            <a:endParaRPr lang="en-US" sz="40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972307755"/>
      </p:ext>
    </p:extLst>
  </p:cSld>
  <p:clrMapOvr>
    <a:masterClrMapping/>
  </p:clrMapOvr>
  <p:transition spd="slow">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TC104033929[[fn=Slate]]</Template>
  <TotalTime>642</TotalTime>
  <Words>2067</Words>
  <Application>Microsoft Office PowerPoint</Application>
  <PresentationFormat>Custom</PresentationFormat>
  <Paragraphs>155</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Slate</vt:lpstr>
      <vt:lpstr> TUBES PTI E-Commerce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Daftar Pustaka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Desmon</dc:creator>
  <cp:lastModifiedBy>acer</cp:lastModifiedBy>
  <cp:revision>49</cp:revision>
  <dcterms:created xsi:type="dcterms:W3CDTF">2014-11-09T11:51:08Z</dcterms:created>
  <dcterms:modified xsi:type="dcterms:W3CDTF">2014-11-20T12:22:04Z</dcterms:modified>
</cp:coreProperties>
</file>