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1"/>
  </p:notesMasterIdLst>
  <p:handoutMasterIdLst>
    <p:handoutMasterId r:id="rId12"/>
  </p:handoutMasterIdLst>
  <p:sldIdLst>
    <p:sldId id="338" r:id="rId5"/>
    <p:sldId id="291" r:id="rId6"/>
    <p:sldId id="349" r:id="rId7"/>
    <p:sldId id="350" r:id="rId8"/>
    <p:sldId id="351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FF00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07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-172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2 pada slide </a:t>
            </a:r>
            <a:r>
              <a:rPr lang="en-US" dirty="0" err="1"/>
              <a:t>sebelumnya</a:t>
            </a:r>
            <a:r>
              <a:rPr lang="en-US" dirty="0"/>
              <a:t> (Segment null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costumer_code</a:t>
            </a:r>
            <a:r>
              <a:rPr lang="en-US" dirty="0"/>
              <a:t>= 20006698 ).</a:t>
            </a:r>
            <a:br>
              <a:rPr lang="en-US" dirty="0"/>
            </a:br>
            <a:r>
              <a:rPr lang="en-US" dirty="0"/>
              <a:t>Note: </a:t>
            </a:r>
            <a:r>
              <a:rPr lang="en-US" dirty="0" err="1"/>
              <a:t>untuk</a:t>
            </a:r>
            <a:r>
              <a:rPr lang="en-US" dirty="0"/>
              <a:t> table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left join </a:t>
            </a:r>
            <a:r>
              <a:rPr lang="en-US" dirty="0" err="1"/>
              <a:t>dengan</a:t>
            </a:r>
            <a:r>
              <a:rPr lang="en-US" dirty="0"/>
              <a:t> segment,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segment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.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12/8/2021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12/8/2021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12/8/2021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175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9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 November 2021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008" y="293731"/>
            <a:ext cx="6422849" cy="8945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73A1E3B-08B1-4755-80B6-DAFFAEA3FC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r="1" b="1470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6008" y="1325380"/>
            <a:ext cx="6816836" cy="7761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Lini</a:t>
            </a:r>
            <a:r>
              <a:rPr lang="en-US" sz="2000" dirty="0">
                <a:solidFill>
                  <a:schemeClr val="tx1"/>
                </a:solidFill>
              </a:rPr>
              <a:t> Janssen </a:t>
            </a:r>
            <a:r>
              <a:rPr lang="en-US" sz="2000" dirty="0" err="1">
                <a:solidFill>
                  <a:schemeClr val="tx1"/>
                </a:solidFill>
              </a:rPr>
              <a:t>masih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muncul</a:t>
            </a:r>
            <a:r>
              <a:rPr lang="en-US" sz="2000" dirty="0">
                <a:solidFill>
                  <a:schemeClr val="tx1"/>
                </a:solidFill>
              </a:rPr>
              <a:t> di dashboard overview executive marketing </a:t>
            </a:r>
            <a:r>
              <a:rPr lang="en-US" sz="2000" dirty="0" err="1">
                <a:solidFill>
                  <a:schemeClr val="tx1"/>
                </a:solidFill>
              </a:rPr>
              <a:t>bagian</a:t>
            </a:r>
            <a:r>
              <a:rPr lang="en-US" sz="2000" dirty="0">
                <a:solidFill>
                  <a:schemeClr val="tx1"/>
                </a:solidFill>
              </a:rPr>
              <a:t> sales contribution by </a:t>
            </a:r>
            <a:r>
              <a:rPr lang="en-US" sz="2000" dirty="0" err="1">
                <a:solidFill>
                  <a:schemeClr val="tx1"/>
                </a:solidFill>
              </a:rPr>
              <a:t>lini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615697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19B51A1E-902D-48AF-9020-955120F399B6}" type="slidenum">
              <a:rPr lang="en-US" i="0">
                <a:solidFill>
                  <a:srgbClr val="595959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2</a:t>
            </a:fld>
            <a:endParaRPr lang="en-US" i="0">
              <a:solidFill>
                <a:srgbClr val="595959"/>
              </a:solidFill>
              <a:latin typeface="Calibri" panose="020F0502020204030204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E1AB580-F7B0-48CD-9E33-E19E1386AAEF}"/>
              </a:ext>
            </a:extLst>
          </p:cNvPr>
          <p:cNvSpPr txBox="1">
            <a:spLocks/>
          </p:cNvSpPr>
          <p:nvPr/>
        </p:nvSpPr>
        <p:spPr>
          <a:xfrm>
            <a:off x="4636008" y="2298263"/>
            <a:ext cx="6422849" cy="77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Solution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2CA1CEF-C80A-4DD2-AA45-88C15ECB36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13"/>
          <a:stretch/>
        </p:blipFill>
        <p:spPr>
          <a:xfrm>
            <a:off x="4636008" y="4046303"/>
            <a:ext cx="7555992" cy="2615938"/>
          </a:xfrm>
          <a:prstGeom prst="rect">
            <a:avLst/>
          </a:prstGeom>
        </p:spPr>
      </p:pic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41FC6822-DFF3-48E7-B051-D3DAC60A5772}"/>
              </a:ext>
            </a:extLst>
          </p:cNvPr>
          <p:cNvSpPr txBox="1">
            <a:spLocks/>
          </p:cNvSpPr>
          <p:nvPr/>
        </p:nvSpPr>
        <p:spPr>
          <a:xfrm>
            <a:off x="4636008" y="3074404"/>
            <a:ext cx="6906768" cy="7761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Menambahkan</a:t>
            </a:r>
            <a:r>
              <a:rPr lang="en-US" sz="2000" dirty="0">
                <a:solidFill>
                  <a:schemeClr val="tx1"/>
                </a:solidFill>
              </a:rPr>
              <a:t> exclude </a:t>
            </a:r>
            <a:r>
              <a:rPr lang="en-US" sz="2000" dirty="0" err="1">
                <a:solidFill>
                  <a:schemeClr val="tx1"/>
                </a:solidFill>
              </a:rPr>
              <a:t>terhadap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lini_code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jansses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 104 pada notebook </a:t>
            </a:r>
            <a:r>
              <a:rPr lang="en-US" sz="2000" dirty="0" err="1">
                <a:solidFill>
                  <a:schemeClr val="tx1"/>
                </a:solidFill>
              </a:rPr>
              <a:t>made_marketing_New_clone</a:t>
            </a:r>
            <a:r>
              <a:rPr lang="en-US" sz="2000" dirty="0">
                <a:solidFill>
                  <a:schemeClr val="tx1"/>
                </a:solidFill>
              </a:rPr>
              <a:t> paragraph Batch_2a_Trx_Sales_82_Kurs+Lini_Fix_2020 (trx_sales_82_kurs2)</a:t>
            </a:r>
          </a:p>
          <a:p>
            <a:pPr indent="-228600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2E6E7F-79F3-49A0-878F-7F3C127C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4293"/>
            <a:ext cx="11294944" cy="43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Hierarchy Code mismatched – </a:t>
            </a:r>
            <a:r>
              <a:rPr lang="en-US" dirty="0" err="1"/>
              <a:t>Material_Code</a:t>
            </a:r>
            <a:r>
              <a:rPr lang="en-US" dirty="0"/>
              <a:t>=11002221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F5D31-6C06-4E49-8C9E-3D73A43AAA4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8105" y="1121122"/>
            <a:ext cx="6895900" cy="819224"/>
          </a:xfrm>
        </p:spPr>
        <p:txBody>
          <a:bodyPr>
            <a:normAutofit/>
          </a:bodyPr>
          <a:lstStyle/>
          <a:p>
            <a:r>
              <a:rPr lang="nl-NL" sz="1600" i="0" dirty="0">
                <a:solidFill>
                  <a:srgbClr val="FF0000"/>
                </a:solidFill>
              </a:rPr>
              <a:t>Source: db_admedika.kf_convert_hierarchy</a:t>
            </a:r>
            <a:endParaRPr lang="en-US" sz="1600" i="0" dirty="0">
              <a:solidFill>
                <a:srgbClr val="FF0000"/>
              </a:solidFill>
            </a:endParaRPr>
          </a:p>
          <a:p>
            <a:endParaRPr lang="en-US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4CED9-8C93-428D-BC29-8DB4BF95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6878"/>
            <a:ext cx="12192000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7B4EF8-4651-4FB2-ADEE-7C8C1CC11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3345"/>
            <a:ext cx="12192000" cy="81922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9D06BCD-C895-4063-B295-1B0C11D0B4EA}"/>
              </a:ext>
            </a:extLst>
          </p:cNvPr>
          <p:cNvSpPr txBox="1">
            <a:spLocks/>
          </p:cNvSpPr>
          <p:nvPr/>
        </p:nvSpPr>
        <p:spPr>
          <a:xfrm>
            <a:off x="432000" y="2433059"/>
            <a:ext cx="6895900" cy="81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i="0" dirty="0">
                <a:solidFill>
                  <a:srgbClr val="00B050"/>
                </a:solidFill>
              </a:rPr>
              <a:t>Source: db_admedika.kf_master_product_hierarchy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6C7B8B-08AA-44B4-AF7D-F1DFFE04B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4411"/>
            <a:ext cx="12192000" cy="802737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121E35B-77D0-49BA-89CD-91277A722737}"/>
              </a:ext>
            </a:extLst>
          </p:cNvPr>
          <p:cNvSpPr txBox="1">
            <a:spLocks/>
          </p:cNvSpPr>
          <p:nvPr/>
        </p:nvSpPr>
        <p:spPr>
          <a:xfrm>
            <a:off x="328105" y="4046699"/>
            <a:ext cx="11180452" cy="1503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i="0" dirty="0"/>
              <a:t>Source: </a:t>
            </a:r>
            <a:r>
              <a:rPr lang="nl-NL" sz="1600" i="0" dirty="0">
                <a:solidFill>
                  <a:srgbClr val="FF0000"/>
                </a:solidFill>
              </a:rPr>
              <a:t>db_admedika.kf_convert_hierarchy </a:t>
            </a:r>
            <a:r>
              <a:rPr lang="nl-NL" sz="1600" i="0" dirty="0"/>
              <a:t>join </a:t>
            </a:r>
            <a:r>
              <a:rPr lang="nl-NL" sz="1600" i="0" dirty="0">
                <a:solidFill>
                  <a:srgbClr val="00B050"/>
                </a:solidFill>
              </a:rPr>
              <a:t>db_admedika.kf_master_product_hierarchy </a:t>
            </a:r>
          </a:p>
          <a:p>
            <a:r>
              <a:rPr lang="nl-NL" sz="1600" i="0" dirty="0"/>
              <a:t>Join table antara </a:t>
            </a:r>
            <a:r>
              <a:rPr lang="nl-NL" sz="1600" i="0" dirty="0">
                <a:solidFill>
                  <a:schemeClr val="bg1"/>
                </a:solidFill>
                <a:highlight>
                  <a:srgbClr val="FF0000"/>
                </a:highlight>
              </a:rPr>
              <a:t>db_admedika.kf_convert_hierarchy</a:t>
            </a:r>
            <a:r>
              <a:rPr lang="nl-NL" sz="1600" i="0" dirty="0">
                <a:solidFill>
                  <a:schemeClr val="accent2">
                    <a:lumMod val="75000"/>
                  </a:schemeClr>
                </a:solidFill>
                <a:highlight>
                  <a:srgbClr val="FF0000"/>
                </a:highlight>
              </a:rPr>
              <a:t>  </a:t>
            </a:r>
            <a:r>
              <a:rPr lang="nl-NL" sz="1600" i="0" dirty="0"/>
              <a:t>dengan </a:t>
            </a:r>
            <a:r>
              <a:rPr lang="nl-NL" sz="1600" i="0" dirty="0">
                <a:solidFill>
                  <a:srgbClr val="002060"/>
                </a:solidFill>
                <a:highlight>
                  <a:srgbClr val="00FF00"/>
                </a:highlight>
              </a:rPr>
              <a:t>db_admedika.kf_master_product_hierarchy</a:t>
            </a:r>
            <a:r>
              <a:rPr lang="nl-NL" sz="1600" i="0" dirty="0">
                <a:solidFill>
                  <a:srgbClr val="002060"/>
                </a:solidFill>
              </a:rPr>
              <a:t>  </a:t>
            </a:r>
            <a:r>
              <a:rPr lang="nl-NL" sz="1600" i="0" dirty="0"/>
              <a:t>menggunakan kolom </a:t>
            </a:r>
            <a:r>
              <a:rPr lang="nl-NL" sz="1600" i="0" dirty="0">
                <a:highlight>
                  <a:srgbClr val="FF00FF"/>
                </a:highlight>
              </a:rPr>
              <a:t>product_hierarchy_code</a:t>
            </a:r>
            <a:r>
              <a:rPr lang="nl-NL" sz="1600" i="0" dirty="0"/>
              <a:t>, akan tetapi untuk material_code= 11002221 </a:t>
            </a:r>
            <a:r>
              <a:rPr lang="nl-NL" sz="1600" i="0" dirty="0">
                <a:highlight>
                  <a:srgbClr val="FF00FF"/>
                </a:highlight>
              </a:rPr>
              <a:t>product_hierarchy_code  </a:t>
            </a:r>
            <a:r>
              <a:rPr lang="nl-NL" sz="1600" i="0" dirty="0"/>
              <a:t> pada </a:t>
            </a:r>
            <a:r>
              <a:rPr lang="nl-NL" sz="1600" i="0" dirty="0">
                <a:solidFill>
                  <a:schemeClr val="bg1"/>
                </a:solidFill>
                <a:highlight>
                  <a:srgbClr val="FF0000"/>
                </a:highlight>
              </a:rPr>
              <a:t>db_admedika.kf_convert_hierarchy </a:t>
            </a:r>
            <a:r>
              <a:rPr lang="nl-NL" sz="1600" i="0" dirty="0"/>
              <a:t>berbeda dengan </a:t>
            </a:r>
            <a:r>
              <a:rPr lang="nl-NL" sz="1600" i="0" dirty="0">
                <a:highlight>
                  <a:srgbClr val="FF00FF"/>
                </a:highlight>
              </a:rPr>
              <a:t>product_hierarchy_code </a:t>
            </a:r>
            <a:r>
              <a:rPr lang="nl-NL" sz="1600" i="0" dirty="0"/>
              <a:t>pada </a:t>
            </a:r>
            <a:r>
              <a:rPr lang="nl-NL" sz="1600" i="0" dirty="0">
                <a:highlight>
                  <a:srgbClr val="00FF00"/>
                </a:highlight>
              </a:rPr>
              <a:t>db_admedika.kf_master_product_hierarchy </a:t>
            </a:r>
            <a:r>
              <a:rPr lang="nl-NL" sz="1600" i="0" dirty="0"/>
              <a:t>sehingga menghasilkan nilai product_hierarchy_5 (brand) menjadi null.</a:t>
            </a:r>
            <a:endParaRPr lang="en-US" sz="1600" i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6FEE34-A086-4983-8B67-742C581AAC31}"/>
              </a:ext>
            </a:extLst>
          </p:cNvPr>
          <p:cNvCxnSpPr/>
          <p:nvPr/>
        </p:nvCxnSpPr>
        <p:spPr>
          <a:xfrm>
            <a:off x="4166647" y="2236780"/>
            <a:ext cx="1216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F0AB77-4B22-4E51-9439-BB1141335892}"/>
              </a:ext>
            </a:extLst>
          </p:cNvPr>
          <p:cNvCxnSpPr>
            <a:cxnSpLocks/>
          </p:cNvCxnSpPr>
          <p:nvPr/>
        </p:nvCxnSpPr>
        <p:spPr>
          <a:xfrm>
            <a:off x="148001" y="3737213"/>
            <a:ext cx="15393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531F5-C4D2-4CB4-B8D8-AA1886DF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0177"/>
            <a:ext cx="12192000" cy="809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3ADFC3-1D39-4329-AC39-D76B84D3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1981"/>
            <a:ext cx="12192000" cy="7407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12E6E7F-79F3-49A0-878F-7F3C127C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394293"/>
            <a:ext cx="11492907" cy="43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Hierarchy Code mismatched – </a:t>
            </a:r>
            <a:r>
              <a:rPr lang="en-US" dirty="0" err="1"/>
              <a:t>Material_Code</a:t>
            </a:r>
            <a:r>
              <a:rPr lang="en-US" dirty="0"/>
              <a:t>= 11001985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F5D31-6C06-4E49-8C9E-3D73A43AAA4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8105" y="1121122"/>
            <a:ext cx="6895900" cy="819224"/>
          </a:xfrm>
        </p:spPr>
        <p:txBody>
          <a:bodyPr>
            <a:normAutofit/>
          </a:bodyPr>
          <a:lstStyle/>
          <a:p>
            <a:r>
              <a:rPr lang="nl-NL" sz="1600" i="0" dirty="0">
                <a:solidFill>
                  <a:srgbClr val="FF0000"/>
                </a:solidFill>
              </a:rPr>
              <a:t>Source: db_admedika.kf_convert_hierarchy</a:t>
            </a:r>
            <a:endParaRPr lang="en-US" sz="1600" i="0" dirty="0">
              <a:solidFill>
                <a:srgbClr val="FF0000"/>
              </a:solidFill>
            </a:endParaRPr>
          </a:p>
          <a:p>
            <a:endParaRPr lang="en-US" i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9D06BCD-C895-4063-B295-1B0C11D0B4EA}"/>
              </a:ext>
            </a:extLst>
          </p:cNvPr>
          <p:cNvSpPr txBox="1">
            <a:spLocks/>
          </p:cNvSpPr>
          <p:nvPr/>
        </p:nvSpPr>
        <p:spPr>
          <a:xfrm>
            <a:off x="432000" y="2433059"/>
            <a:ext cx="6895900" cy="81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i="0" dirty="0">
                <a:solidFill>
                  <a:srgbClr val="00B050"/>
                </a:solidFill>
              </a:rPr>
              <a:t>Source: db_admedika.kf_master_product_hierarchy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121E35B-77D0-49BA-89CD-91277A722737}"/>
              </a:ext>
            </a:extLst>
          </p:cNvPr>
          <p:cNvSpPr txBox="1">
            <a:spLocks/>
          </p:cNvSpPr>
          <p:nvPr/>
        </p:nvSpPr>
        <p:spPr>
          <a:xfrm>
            <a:off x="328105" y="4046699"/>
            <a:ext cx="11180452" cy="1503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i="0" dirty="0"/>
              <a:t>Source: </a:t>
            </a:r>
            <a:r>
              <a:rPr lang="nl-NL" sz="1600" i="0" dirty="0">
                <a:solidFill>
                  <a:srgbClr val="FF0000"/>
                </a:solidFill>
              </a:rPr>
              <a:t>db_admedika.kf_convert_hierarchy </a:t>
            </a:r>
            <a:r>
              <a:rPr lang="nl-NL" sz="1600" i="0" dirty="0"/>
              <a:t>join </a:t>
            </a:r>
            <a:r>
              <a:rPr lang="nl-NL" sz="1600" i="0" dirty="0">
                <a:solidFill>
                  <a:srgbClr val="00B050"/>
                </a:solidFill>
              </a:rPr>
              <a:t>db_admedika.kf_master_product_hierarchy </a:t>
            </a:r>
          </a:p>
          <a:p>
            <a:r>
              <a:rPr lang="nl-NL" sz="1600" i="0" dirty="0"/>
              <a:t>Join table antara </a:t>
            </a:r>
            <a:r>
              <a:rPr lang="nl-NL" sz="1600" i="0" dirty="0">
                <a:solidFill>
                  <a:schemeClr val="bg1"/>
                </a:solidFill>
                <a:highlight>
                  <a:srgbClr val="FF0000"/>
                </a:highlight>
              </a:rPr>
              <a:t>db_admedika.kf_convert_hierarchy</a:t>
            </a:r>
            <a:r>
              <a:rPr lang="nl-NL" sz="1600" i="0" dirty="0">
                <a:solidFill>
                  <a:schemeClr val="accent2">
                    <a:lumMod val="75000"/>
                  </a:schemeClr>
                </a:solidFill>
                <a:highlight>
                  <a:srgbClr val="FF0000"/>
                </a:highlight>
              </a:rPr>
              <a:t>  </a:t>
            </a:r>
            <a:r>
              <a:rPr lang="nl-NL" sz="1600" i="0" dirty="0"/>
              <a:t>dengan </a:t>
            </a:r>
            <a:r>
              <a:rPr lang="nl-NL" sz="1600" i="0" dirty="0">
                <a:solidFill>
                  <a:srgbClr val="002060"/>
                </a:solidFill>
                <a:highlight>
                  <a:srgbClr val="00FF00"/>
                </a:highlight>
              </a:rPr>
              <a:t>db_admedika.kf_master_product_hierarchy</a:t>
            </a:r>
            <a:r>
              <a:rPr lang="nl-NL" sz="1600" i="0" dirty="0">
                <a:solidFill>
                  <a:srgbClr val="002060"/>
                </a:solidFill>
              </a:rPr>
              <a:t>  </a:t>
            </a:r>
            <a:r>
              <a:rPr lang="nl-NL" sz="1600" i="0" dirty="0"/>
              <a:t>menggunakan kolom </a:t>
            </a:r>
            <a:r>
              <a:rPr lang="nl-NL" sz="1600" i="0" dirty="0">
                <a:highlight>
                  <a:srgbClr val="FF00FF"/>
                </a:highlight>
              </a:rPr>
              <a:t>product_hierarchy_code</a:t>
            </a:r>
            <a:r>
              <a:rPr lang="nl-NL" sz="1600" i="0" dirty="0"/>
              <a:t>, akan tetapi untuk material_code= </a:t>
            </a:r>
            <a:r>
              <a:rPr lang="nl-NL" sz="1600" i="0" dirty="0">
                <a:solidFill>
                  <a:schemeClr val="tx1"/>
                </a:solidFill>
              </a:rPr>
              <a:t>11001985</a:t>
            </a:r>
            <a:r>
              <a:rPr lang="nl-NL" sz="1600" i="0" dirty="0"/>
              <a:t> </a:t>
            </a:r>
            <a:r>
              <a:rPr lang="nl-NL" sz="1600" i="0" dirty="0">
                <a:highlight>
                  <a:srgbClr val="FF00FF"/>
                </a:highlight>
              </a:rPr>
              <a:t>product_hierarchy_code  </a:t>
            </a:r>
            <a:r>
              <a:rPr lang="nl-NL" sz="1600" i="0" dirty="0"/>
              <a:t> pada </a:t>
            </a:r>
            <a:r>
              <a:rPr lang="nl-NL" sz="1600" i="0" dirty="0">
                <a:solidFill>
                  <a:schemeClr val="bg1"/>
                </a:solidFill>
                <a:highlight>
                  <a:srgbClr val="FF0000"/>
                </a:highlight>
              </a:rPr>
              <a:t>db_admedika.kf_convert_hierarchy </a:t>
            </a:r>
            <a:r>
              <a:rPr lang="nl-NL" sz="1600" i="0" dirty="0"/>
              <a:t>berbeda dengan </a:t>
            </a:r>
            <a:r>
              <a:rPr lang="nl-NL" sz="1600" i="0" dirty="0">
                <a:highlight>
                  <a:srgbClr val="FF00FF"/>
                </a:highlight>
              </a:rPr>
              <a:t>product_hierarchy_code </a:t>
            </a:r>
            <a:r>
              <a:rPr lang="nl-NL" sz="1600" i="0" dirty="0"/>
              <a:t>pada </a:t>
            </a:r>
            <a:r>
              <a:rPr lang="nl-NL" sz="1600" i="0" dirty="0">
                <a:highlight>
                  <a:srgbClr val="00FF00"/>
                </a:highlight>
              </a:rPr>
              <a:t>db_admedika.kf_master_product_hierarchy </a:t>
            </a:r>
            <a:r>
              <a:rPr lang="nl-NL" sz="1600" i="0" dirty="0"/>
              <a:t>sehingga menghasilkan nilai product_hierarchy_5 (brand) menjadi null.</a:t>
            </a:r>
            <a:endParaRPr lang="en-US" sz="1600" i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6FEE34-A086-4983-8B67-742C581AAC31}"/>
              </a:ext>
            </a:extLst>
          </p:cNvPr>
          <p:cNvCxnSpPr/>
          <p:nvPr/>
        </p:nvCxnSpPr>
        <p:spPr>
          <a:xfrm>
            <a:off x="4166647" y="2151939"/>
            <a:ext cx="1216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F0AB77-4B22-4E51-9439-BB1141335892}"/>
              </a:ext>
            </a:extLst>
          </p:cNvPr>
          <p:cNvCxnSpPr>
            <a:cxnSpLocks/>
          </p:cNvCxnSpPr>
          <p:nvPr/>
        </p:nvCxnSpPr>
        <p:spPr>
          <a:xfrm>
            <a:off x="148001" y="3737213"/>
            <a:ext cx="15393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3F6ACD6-8C48-43C2-BA1B-8883491E3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5987"/>
            <a:ext cx="12192000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2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3FE90-38F6-41EC-919E-C4709224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7" y="3929279"/>
            <a:ext cx="5539393" cy="9644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17C7A1-E63F-4AEA-BA4E-DE140457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 null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costumer_code</a:t>
            </a:r>
            <a:r>
              <a:rPr lang="en-US" dirty="0"/>
              <a:t>= 20006698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7EABB-66A4-4FB9-AA13-D3A9FE4001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56607" y="953165"/>
            <a:ext cx="6895900" cy="360000"/>
          </a:xfrm>
        </p:spPr>
        <p:txBody>
          <a:bodyPr>
            <a:normAutofit lnSpcReduction="10000"/>
          </a:bodyPr>
          <a:lstStyle/>
          <a:p>
            <a:r>
              <a:rPr lang="en-US" i="0" dirty="0"/>
              <a:t>Method: </a:t>
            </a:r>
            <a:r>
              <a:rPr lang="en-US" i="0" dirty="0" err="1"/>
              <a:t>Telusuri</a:t>
            </a:r>
            <a:r>
              <a:rPr lang="en-US" i="0" dirty="0"/>
              <a:t> table dm_market_operation1 dan </a:t>
            </a:r>
            <a:r>
              <a:rPr lang="en-US" i="0" dirty="0" err="1"/>
              <a:t>pembentuknya</a:t>
            </a:r>
            <a:endParaRPr lang="en-US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2898E-605D-43D9-B059-574D0C874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1" r="16965" b="13128"/>
          <a:stretch/>
        </p:blipFill>
        <p:spPr>
          <a:xfrm>
            <a:off x="193397" y="5781040"/>
            <a:ext cx="5956019" cy="372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0143C-38A4-41AA-8ABF-F0C60C428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56" y="2273850"/>
            <a:ext cx="4584766" cy="576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311D2-DBEE-4F6E-929A-F07AD49ECA13}"/>
              </a:ext>
            </a:extLst>
          </p:cNvPr>
          <p:cNvSpPr txBox="1"/>
          <p:nvPr/>
        </p:nvSpPr>
        <p:spPr>
          <a:xfrm>
            <a:off x="642396" y="4988233"/>
            <a:ext cx="526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Costumer Segment Join db_kf.kf_sales_82_new tx82 (</a:t>
            </a:r>
            <a:r>
              <a:rPr lang="en-US" dirty="0" err="1"/>
              <a:t>pembentuk</a:t>
            </a:r>
            <a:r>
              <a:rPr lang="en-US" dirty="0"/>
              <a:t> db_mart_kf.trx_sales_82_kurs2)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04F0-7ECF-45C9-BC53-B82672E257BC}"/>
              </a:ext>
            </a:extLst>
          </p:cNvPr>
          <p:cNvSpPr txBox="1"/>
          <p:nvPr/>
        </p:nvSpPr>
        <p:spPr>
          <a:xfrm>
            <a:off x="628258" y="1512000"/>
            <a:ext cx="468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customer_code</a:t>
            </a:r>
            <a:r>
              <a:rPr lang="en-US" dirty="0"/>
              <a:t>=20006698 pada table dm_market_operation1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02640-2704-4A1B-8CF7-F903D57DCB00}"/>
              </a:ext>
            </a:extLst>
          </p:cNvPr>
          <p:cNvSpPr txBox="1"/>
          <p:nvPr/>
        </p:nvSpPr>
        <p:spPr>
          <a:xfrm>
            <a:off x="628258" y="3064181"/>
            <a:ext cx="468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customer_code</a:t>
            </a:r>
            <a:r>
              <a:rPr lang="en-US" dirty="0"/>
              <a:t>= 20006698 pada db_mart_kf.trx_sales_82_kurs2 (</a:t>
            </a:r>
            <a:r>
              <a:rPr lang="en-US" dirty="0" err="1"/>
              <a:t>Pembentuk</a:t>
            </a:r>
            <a:r>
              <a:rPr lang="en-US" dirty="0"/>
              <a:t> dm_market_operation1)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AF1B0F-34DE-4AE4-918F-E69A91018823}"/>
              </a:ext>
            </a:extLst>
          </p:cNvPr>
          <p:cNvCxnSpPr>
            <a:cxnSpLocks/>
          </p:cNvCxnSpPr>
          <p:nvPr/>
        </p:nvCxnSpPr>
        <p:spPr>
          <a:xfrm>
            <a:off x="6388232" y="1385165"/>
            <a:ext cx="0" cy="521894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1445A-FC61-4785-A587-5B3F8F19A102}"/>
              </a:ext>
            </a:extLst>
          </p:cNvPr>
          <p:cNvSpPr txBox="1"/>
          <p:nvPr/>
        </p:nvSpPr>
        <p:spPr>
          <a:xfrm>
            <a:off x="6996255" y="2585806"/>
            <a:ext cx="46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B061D-FC3B-417B-8747-B79B6C897222}"/>
              </a:ext>
            </a:extLst>
          </p:cNvPr>
          <p:cNvSpPr txBox="1"/>
          <p:nvPr/>
        </p:nvSpPr>
        <p:spPr>
          <a:xfrm>
            <a:off x="6865862" y="1385165"/>
            <a:ext cx="4642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400" dirty="0" err="1"/>
              <a:t>Penyebab</a:t>
            </a:r>
            <a:r>
              <a:rPr lang="en-US" sz="1400" dirty="0"/>
              <a:t> segment </a:t>
            </a:r>
            <a:r>
              <a:rPr lang="en-US" sz="1400" dirty="0" err="1"/>
              <a:t>tertulis</a:t>
            </a:r>
            <a:r>
              <a:rPr lang="en-US" sz="1400" dirty="0"/>
              <a:t> “</a:t>
            </a:r>
            <a:r>
              <a:rPr lang="en-US" sz="1400" dirty="0" err="1"/>
              <a:t>Pabrik</a:t>
            </a:r>
            <a:r>
              <a:rPr lang="en-US" sz="1400" dirty="0"/>
              <a:t>” di db_mart_kf.trx_sales_82_kurs2, </a:t>
            </a:r>
            <a:r>
              <a:rPr lang="en-US" sz="1400" dirty="0" err="1"/>
              <a:t>tetapi</a:t>
            </a:r>
            <a:r>
              <a:rPr lang="en-US" sz="1400" dirty="0"/>
              <a:t> segment </a:t>
            </a:r>
            <a:r>
              <a:rPr lang="en-US" sz="1400" dirty="0" err="1"/>
              <a:t>tertulis</a:t>
            </a:r>
            <a:r>
              <a:rPr lang="en-US" sz="1400" dirty="0"/>
              <a:t> null di dm_market_operation1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107 customer_code_82 </a:t>
            </a:r>
            <a:r>
              <a:rPr lang="en-US" sz="1400" dirty="0" err="1"/>
              <a:t>dengan</a:t>
            </a:r>
            <a:r>
              <a:rPr lang="en-US" sz="1400" dirty="0"/>
              <a:t> distributor_code_82 KFHO </a:t>
            </a:r>
            <a:r>
              <a:rPr lang="en-US" sz="1400" dirty="0" err="1"/>
              <a:t>termasuk</a:t>
            </a:r>
            <a:r>
              <a:rPr lang="en-US" sz="1400" dirty="0"/>
              <a:t> di </a:t>
            </a:r>
            <a:r>
              <a:rPr lang="en-US" sz="1400" dirty="0" err="1"/>
              <a:t>dalamnya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customer_code_82= 20006698 yang </a:t>
            </a:r>
            <a:r>
              <a:rPr lang="en-US" sz="1400" dirty="0" err="1"/>
              <a:t>dikecualikan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data </a:t>
            </a:r>
            <a:r>
              <a:rPr lang="en-US" sz="1400" dirty="0" err="1"/>
              <a:t>transaksi</a:t>
            </a:r>
            <a:r>
              <a:rPr lang="en-US" sz="1400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F9EFBC-4102-4303-BDC9-D14EF0491E6F}"/>
              </a:ext>
            </a:extLst>
          </p:cNvPr>
          <p:cNvCxnSpPr>
            <a:cxnSpLocks/>
          </p:cNvCxnSpPr>
          <p:nvPr/>
        </p:nvCxnSpPr>
        <p:spPr>
          <a:xfrm>
            <a:off x="727238" y="2562113"/>
            <a:ext cx="5359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73A056-4C8C-4460-B2D2-D8B4E06B9952}"/>
              </a:ext>
            </a:extLst>
          </p:cNvPr>
          <p:cNvCxnSpPr>
            <a:cxnSpLocks/>
          </p:cNvCxnSpPr>
          <p:nvPr/>
        </p:nvCxnSpPr>
        <p:spPr>
          <a:xfrm>
            <a:off x="2082242" y="4245318"/>
            <a:ext cx="5359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A94129-9746-4D21-ADC1-BDA13E07FE40}"/>
              </a:ext>
            </a:extLst>
          </p:cNvPr>
          <p:cNvCxnSpPr>
            <a:cxnSpLocks/>
          </p:cNvCxnSpPr>
          <p:nvPr/>
        </p:nvCxnSpPr>
        <p:spPr>
          <a:xfrm>
            <a:off x="4997550" y="5967521"/>
            <a:ext cx="9736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982623-CCD5-4EC5-B861-B0AE7CA1CDD5}"/>
              </a:ext>
            </a:extLst>
          </p:cNvPr>
          <p:cNvSpPr txBox="1"/>
          <p:nvPr/>
        </p:nvSpPr>
        <p:spPr>
          <a:xfrm>
            <a:off x="6865861" y="3064181"/>
            <a:ext cx="4642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r>
              <a:rPr lang="en-US" sz="1400" dirty="0"/>
              <a:t> </a:t>
            </a:r>
            <a:r>
              <a:rPr lang="en-US" sz="1400" dirty="0" err="1"/>
              <a:t>Penyebab</a:t>
            </a:r>
            <a:r>
              <a:rPr lang="en-US" sz="1400" dirty="0"/>
              <a:t> segment </a:t>
            </a:r>
            <a:r>
              <a:rPr lang="en-US" sz="1400" dirty="0" err="1"/>
              <a:t>tertulis</a:t>
            </a:r>
            <a:r>
              <a:rPr lang="en-US" sz="1400" dirty="0"/>
              <a:t> null di db_mart_kf.trx_sales_82_kurs2 dan di dm_market_operation1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ketidakcocokan</a:t>
            </a:r>
            <a:r>
              <a:rPr lang="en-US" sz="1400" dirty="0"/>
              <a:t> pada proses join table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>
                <a:highlight>
                  <a:srgbClr val="00FF00"/>
                </a:highlight>
              </a:rPr>
              <a:t>kf_customer_segment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table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>
                <a:highlight>
                  <a:srgbClr val="FF00FF"/>
                </a:highlight>
              </a:rPr>
              <a:t>kf_sales_82_new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 </a:t>
            </a:r>
            <a:r>
              <a:rPr lang="en-US" sz="1400" dirty="0" err="1">
                <a:highlight>
                  <a:srgbClr val="00FF00"/>
                </a:highlight>
              </a:rPr>
              <a:t>distributor_code_master</a:t>
            </a:r>
            <a:r>
              <a:rPr lang="en-US" sz="1400" dirty="0">
                <a:highlight>
                  <a:srgbClr val="00FF00"/>
                </a:highlight>
              </a:rPr>
              <a:t> </a:t>
            </a:r>
            <a:r>
              <a:rPr lang="en-US" sz="1400" dirty="0"/>
              <a:t>dan </a:t>
            </a:r>
            <a:r>
              <a:rPr lang="en-US" sz="1400" dirty="0">
                <a:highlight>
                  <a:srgbClr val="FF00FF"/>
                </a:highlight>
              </a:rPr>
              <a:t>distributor_code_82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577742-7BB4-4260-BC6C-3AC479E0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61" y="4510731"/>
            <a:ext cx="4399499" cy="908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C5D41B-A82A-4D95-A948-E4ADCA264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861" y="5418885"/>
            <a:ext cx="3479601" cy="13681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197256-E9CB-455F-978B-D23BE6E89028}"/>
              </a:ext>
            </a:extLst>
          </p:cNvPr>
          <p:cNvCxnSpPr>
            <a:cxnSpLocks/>
          </p:cNvCxnSpPr>
          <p:nvPr/>
        </p:nvCxnSpPr>
        <p:spPr>
          <a:xfrm>
            <a:off x="8997712" y="4793644"/>
            <a:ext cx="16734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40591-6809-4975-92D8-EDBA6CDD24D2}"/>
              </a:ext>
            </a:extLst>
          </p:cNvPr>
          <p:cNvCxnSpPr>
            <a:cxnSpLocks/>
          </p:cNvCxnSpPr>
          <p:nvPr/>
        </p:nvCxnSpPr>
        <p:spPr>
          <a:xfrm>
            <a:off x="8481019" y="5657282"/>
            <a:ext cx="13534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5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90AF9F-1FB8-4FD8-888A-B0F7180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Perbedaan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Mei 2021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41A11-5273-4D98-B1B4-0A4680C906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6708" y="1234244"/>
            <a:ext cx="11238584" cy="1172424"/>
          </a:xfrm>
        </p:spPr>
        <p:txBody>
          <a:bodyPr>
            <a:normAutofit/>
          </a:bodyPr>
          <a:lstStyle/>
          <a:p>
            <a:r>
              <a:rPr lang="en-US" i="0" dirty="0" err="1"/>
              <a:t>Deskripsi</a:t>
            </a:r>
            <a:r>
              <a:rPr lang="en-US" i="0" dirty="0"/>
              <a:t> </a:t>
            </a:r>
            <a:r>
              <a:rPr lang="en-US" i="0" dirty="0" err="1"/>
              <a:t>masalah</a:t>
            </a:r>
            <a:r>
              <a:rPr lang="en-US" i="0" dirty="0"/>
              <a:t>: </a:t>
            </a:r>
            <a:r>
              <a:rPr lang="en-US" i="0" dirty="0" err="1"/>
              <a:t>terjadi</a:t>
            </a:r>
            <a:r>
              <a:rPr lang="en-US" i="0" dirty="0"/>
              <a:t> </a:t>
            </a:r>
            <a:r>
              <a:rPr lang="en-US" i="0" dirty="0" err="1"/>
              <a:t>perbedaan</a:t>
            </a:r>
            <a:r>
              <a:rPr lang="en-US" i="0" dirty="0"/>
              <a:t> data </a:t>
            </a:r>
            <a:r>
              <a:rPr lang="en-US" i="0" dirty="0" err="1"/>
              <a:t>transaksi</a:t>
            </a:r>
            <a:r>
              <a:rPr lang="en-US" i="0" dirty="0"/>
              <a:t> </a:t>
            </a:r>
            <a:r>
              <a:rPr lang="en-US" i="0" dirty="0" err="1"/>
              <a:t>antara</a:t>
            </a:r>
            <a:r>
              <a:rPr lang="en-US" i="0" dirty="0"/>
              <a:t> data SAP dan </a:t>
            </a:r>
            <a:r>
              <a:rPr lang="en-US" i="0" dirty="0" err="1"/>
              <a:t>tim</a:t>
            </a:r>
            <a:r>
              <a:rPr lang="en-US" i="0" dirty="0"/>
              <a:t> Big Data, </a:t>
            </a:r>
            <a:r>
              <a:rPr lang="en-US" i="0" dirty="0" err="1"/>
              <a:t>meskipun</a:t>
            </a:r>
            <a:r>
              <a:rPr lang="en-US" i="0" dirty="0"/>
              <a:t> data di </a:t>
            </a:r>
            <a:r>
              <a:rPr lang="en-US" i="0" dirty="0" err="1"/>
              <a:t>tim</a:t>
            </a:r>
            <a:r>
              <a:rPr lang="en-US" i="0" dirty="0"/>
              <a:t> Big Data </a:t>
            </a:r>
            <a:r>
              <a:rPr lang="en-US" i="0" dirty="0" err="1"/>
              <a:t>sudah</a:t>
            </a:r>
            <a:r>
              <a:rPr lang="en-US" i="0" dirty="0"/>
              <a:t> </a:t>
            </a:r>
            <a:r>
              <a:rPr lang="en-US" i="0" dirty="0" err="1"/>
              <a:t>dikurangi</a:t>
            </a:r>
            <a:r>
              <a:rPr lang="en-US" i="0" dirty="0"/>
              <a:t> </a:t>
            </a:r>
            <a:r>
              <a:rPr lang="en-US" i="0" dirty="0" err="1"/>
              <a:t>dengan</a:t>
            </a:r>
            <a:r>
              <a:rPr lang="en-US" i="0" dirty="0"/>
              <a:t> data </a:t>
            </a:r>
            <a:r>
              <a:rPr lang="en-US" i="0" dirty="0" err="1"/>
              <a:t>dari</a:t>
            </a:r>
            <a:r>
              <a:rPr lang="en-US" i="0" dirty="0"/>
              <a:t> </a:t>
            </a:r>
            <a:r>
              <a:rPr lang="en-US" i="0" dirty="0" err="1"/>
              <a:t>bossnet</a:t>
            </a:r>
            <a:endParaRPr lang="en-US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F6F65-D36F-47A3-82D9-AA067918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6" y="3135033"/>
            <a:ext cx="11440160" cy="1359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828A7-EC97-45CE-9C15-FC5ADB6DFB4D}"/>
              </a:ext>
            </a:extLst>
          </p:cNvPr>
          <p:cNvSpPr txBox="1"/>
          <p:nvPr/>
        </p:nvSpPr>
        <p:spPr>
          <a:xfrm>
            <a:off x="584462" y="2573518"/>
            <a:ext cx="49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err="1"/>
              <a:t>db_admedika.kf_customer_segment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DE292-0448-4289-AE5E-E316920B0232}"/>
              </a:ext>
            </a:extLst>
          </p:cNvPr>
          <p:cNvSpPr txBox="1"/>
          <p:nvPr/>
        </p:nvSpPr>
        <p:spPr>
          <a:xfrm>
            <a:off x="6871486" y="2495690"/>
            <a:ext cx="49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db_kf.kf_sales_82_new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AC077-88D9-4060-B1E2-EF00CF96A443}"/>
              </a:ext>
            </a:extLst>
          </p:cNvPr>
          <p:cNvCxnSpPr>
            <a:cxnSpLocks/>
          </p:cNvCxnSpPr>
          <p:nvPr/>
        </p:nvCxnSpPr>
        <p:spPr>
          <a:xfrm>
            <a:off x="2233071" y="3429000"/>
            <a:ext cx="173948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EB3E8-3A1C-4F0F-BCB5-B07BAC108D57}"/>
              </a:ext>
            </a:extLst>
          </p:cNvPr>
          <p:cNvCxnSpPr>
            <a:cxnSpLocks/>
          </p:cNvCxnSpPr>
          <p:nvPr/>
        </p:nvCxnSpPr>
        <p:spPr>
          <a:xfrm>
            <a:off x="8002773" y="3444188"/>
            <a:ext cx="13668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8AC6B6-622C-4F5A-89A1-CDDDA955EC62}"/>
              </a:ext>
            </a:extLst>
          </p:cNvPr>
          <p:cNvSpPr txBox="1"/>
          <p:nvPr/>
        </p:nvSpPr>
        <p:spPr>
          <a:xfrm>
            <a:off x="344628" y="4837331"/>
            <a:ext cx="4996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Penyebab</a:t>
            </a:r>
            <a:r>
              <a:rPr lang="en-US" dirty="0"/>
              <a:t>: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distributor code di table </a:t>
            </a:r>
            <a:r>
              <a:rPr lang="en-US" dirty="0" err="1"/>
              <a:t>kf_customer_segment</a:t>
            </a:r>
            <a:r>
              <a:rPr lang="en-US" dirty="0"/>
              <a:t> dan kf_sales_82_new,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proses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table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menggunak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distributor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AC6718-8650-4FD4-A455-B29A1DF6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942" y="5004572"/>
            <a:ext cx="6568138" cy="9187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D6E78A-F959-4609-9A85-9D1D88494478}"/>
              </a:ext>
            </a:extLst>
          </p:cNvPr>
          <p:cNvCxnSpPr>
            <a:cxnSpLocks/>
          </p:cNvCxnSpPr>
          <p:nvPr/>
        </p:nvCxnSpPr>
        <p:spPr>
          <a:xfrm>
            <a:off x="5580668" y="5463926"/>
            <a:ext cx="5432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238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721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Garamond</vt:lpstr>
      <vt:lpstr>Helvetica Light</vt:lpstr>
      <vt:lpstr>Open Sans</vt:lpstr>
      <vt:lpstr>Times New Roman</vt:lpstr>
      <vt:lpstr>Wingdings 2</vt:lpstr>
      <vt:lpstr>DividendVTI</vt:lpstr>
      <vt:lpstr>Data Validation</vt:lpstr>
      <vt:lpstr>problem</vt:lpstr>
      <vt:lpstr>Product Hierarchy Code mismatched – Material_Code=11002221</vt:lpstr>
      <vt:lpstr>Product Hierarchy Code mismatched – Material_Code= 11001985 </vt:lpstr>
      <vt:lpstr>Segment null untuk costumer_code= 20006698 </vt:lpstr>
      <vt:lpstr>Perbedaan Data Transaksi Mei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2021-11-19T00:58:25Z</dcterms:created>
  <dcterms:modified xsi:type="dcterms:W3CDTF">2021-12-08T02:32:29Z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