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6F7E6-AA66-479D-BEA9-859B900423BA}" v="304" dt="2023-11-17T00:48:44.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rajwal6362venom/choclate-sales-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1070" y="709731"/>
            <a:ext cx="9144000" cy="1490457"/>
          </a:xfrm>
        </p:spPr>
        <p:txBody>
          <a:bodyPr>
            <a:normAutofit fontScale="90000"/>
          </a:bodyPr>
          <a:lstStyle/>
          <a:p>
            <a:r>
              <a:rPr lang="en-US" b="1" dirty="0">
                <a:cs typeface="Calibri Light"/>
              </a:rPr>
              <a:t>BI AND ANALYTICS FOR CHOCOLATE INDUSTRY</a:t>
            </a:r>
            <a:endParaRPr lang="en-US" b="1"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GROUP 11</a:t>
            </a:r>
          </a:p>
          <a:p>
            <a:r>
              <a:rPr lang="en-US" dirty="0">
                <a:cs typeface="Calibri"/>
              </a:rPr>
              <a:t>FAISAL HAMID SHAIK</a:t>
            </a:r>
          </a:p>
          <a:p>
            <a:r>
              <a:rPr lang="en-US" dirty="0">
                <a:cs typeface="Calibri"/>
              </a:rPr>
              <a:t>SATYANARAYANA MEKARTHI</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2354-8D14-4AAE-3340-AEFA70DAA7C1}"/>
              </a:ext>
            </a:extLst>
          </p:cNvPr>
          <p:cNvSpPr>
            <a:spLocks noGrp="1"/>
          </p:cNvSpPr>
          <p:nvPr>
            <p:ph type="title"/>
          </p:nvPr>
        </p:nvSpPr>
        <p:spPr>
          <a:xfrm>
            <a:off x="838200" y="365125"/>
            <a:ext cx="10515600" cy="896268"/>
          </a:xfrm>
        </p:spPr>
        <p:txBody>
          <a:bodyPr>
            <a:normAutofit/>
          </a:bodyPr>
          <a:lstStyle/>
          <a:p>
            <a:r>
              <a:rPr lang="en-US" sz="4000" b="1" dirty="0">
                <a:cs typeface="Calibri Light"/>
              </a:rPr>
              <a:t>DRILL THROUGH</a:t>
            </a:r>
            <a:endParaRPr lang="en-US" sz="4000" b="1" dirty="0"/>
          </a:p>
        </p:txBody>
      </p:sp>
      <p:pic>
        <p:nvPicPr>
          <p:cNvPr id="4" name="Content Placeholder 3" descr="A screenshot of a computer&#10;&#10;Description automatically generated">
            <a:extLst>
              <a:ext uri="{FF2B5EF4-FFF2-40B4-BE49-F238E27FC236}">
                <a16:creationId xmlns:a16="http://schemas.microsoft.com/office/drawing/2014/main" id="{7E4EB5D4-4EEA-70A3-12F6-B0A7136700D2}"/>
              </a:ext>
            </a:extLst>
          </p:cNvPr>
          <p:cNvPicPr>
            <a:picLocks noGrp="1" noChangeAspect="1"/>
          </p:cNvPicPr>
          <p:nvPr>
            <p:ph idx="1"/>
          </p:nvPr>
        </p:nvPicPr>
        <p:blipFill>
          <a:blip r:embed="rId2"/>
          <a:stretch>
            <a:fillRect/>
          </a:stretch>
        </p:blipFill>
        <p:spPr>
          <a:xfrm>
            <a:off x="837127" y="1229645"/>
            <a:ext cx="9390844" cy="4813495"/>
          </a:xfrm>
        </p:spPr>
      </p:pic>
    </p:spTree>
    <p:extLst>
      <p:ext uri="{BB962C8B-B14F-4D97-AF65-F5344CB8AC3E}">
        <p14:creationId xmlns:p14="http://schemas.microsoft.com/office/powerpoint/2010/main" val="147351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CD39-E8FC-575C-705E-A784C80537D9}"/>
              </a:ext>
            </a:extLst>
          </p:cNvPr>
          <p:cNvSpPr>
            <a:spLocks noGrp="1"/>
          </p:cNvSpPr>
          <p:nvPr>
            <p:ph type="title"/>
          </p:nvPr>
        </p:nvSpPr>
        <p:spPr>
          <a:xfrm>
            <a:off x="838200" y="365125"/>
            <a:ext cx="10515600" cy="703085"/>
          </a:xfrm>
        </p:spPr>
        <p:txBody>
          <a:bodyPr>
            <a:normAutofit/>
          </a:bodyPr>
          <a:lstStyle/>
          <a:p>
            <a:r>
              <a:rPr lang="en-US" sz="4000" b="1" dirty="0">
                <a:cs typeface="Calibri Light"/>
              </a:rPr>
              <a:t>STORY TELLING</a:t>
            </a:r>
            <a:endParaRPr lang="en-US" sz="4000" b="1" dirty="0"/>
          </a:p>
        </p:txBody>
      </p:sp>
      <p:sp>
        <p:nvSpPr>
          <p:cNvPr id="3" name="Content Placeholder 2">
            <a:extLst>
              <a:ext uri="{FF2B5EF4-FFF2-40B4-BE49-F238E27FC236}">
                <a16:creationId xmlns:a16="http://schemas.microsoft.com/office/drawing/2014/main" id="{31201599-C73E-47A0-2C66-D5B5D1CF12A7}"/>
              </a:ext>
            </a:extLst>
          </p:cNvPr>
          <p:cNvSpPr>
            <a:spLocks noGrp="1"/>
          </p:cNvSpPr>
          <p:nvPr>
            <p:ph idx="1"/>
          </p:nvPr>
        </p:nvSpPr>
        <p:spPr>
          <a:xfrm>
            <a:off x="838200" y="1289006"/>
            <a:ext cx="10515600" cy="5274323"/>
          </a:xfrm>
        </p:spPr>
        <p:txBody>
          <a:bodyPr vert="horz" lIns="91440" tIns="45720" rIns="91440" bIns="45720" rtlCol="0" anchor="t">
            <a:noAutofit/>
          </a:bodyPr>
          <a:lstStyle/>
          <a:p>
            <a:r>
              <a:rPr lang="en-US" sz="1700" dirty="0">
                <a:ea typeface="+mn-lt"/>
                <a:cs typeface="+mn-lt"/>
              </a:rPr>
              <a:t>We analyzed a dataset on the chocolate industry and created dashboards to easily understand the information. The data included details like salesperson, geography, product, sales, units sold, cost, profit, and profit percentage. From this, we found that the USA had the highest chocolate sales, followed by India, New Zealand, Canada, Australia, and the UK.</a:t>
            </a:r>
          </a:p>
          <a:p>
            <a:r>
              <a:rPr lang="en-US" sz="1700" dirty="0">
                <a:ea typeface="+mn-lt"/>
                <a:cs typeface="+mn-lt"/>
              </a:rPr>
              <a:t>WE also looked at which chocolate products were the most popular. The top five products in terms of units sold were White Chocolate, Peanut Butter Cubes, Smooth Silky Salty, Raspberry Choco, and Spicy Special Slims. These products were the favorites among consumers.</a:t>
            </a:r>
          </a:p>
          <a:p>
            <a:r>
              <a:rPr lang="en-US" sz="1700" dirty="0">
                <a:ea typeface="+mn-lt"/>
                <a:cs typeface="+mn-lt"/>
              </a:rPr>
              <a:t>Additionally, we examined the profits generated by each product. The top five products making the most profit were Raspberry Choco, Peanut Butter Cubes, White Chocolate, Smooth Silky Salty, and Spicy Special Slims. This information helps businesses understand which products are most successful and can guide decisions to boost revenue.</a:t>
            </a:r>
          </a:p>
          <a:p>
            <a:r>
              <a:rPr lang="en-US" sz="1700" dirty="0">
                <a:ea typeface="+mn-lt"/>
                <a:cs typeface="+mn-lt"/>
              </a:rPr>
              <a:t>So, the analysis of the chocolate industry data through dashboards revealed insights about sales in different regions, popular products based on units sold, and the most profitable products. This information is valuable for making smart business decisions and meeting consumer preferences.</a:t>
            </a:r>
          </a:p>
          <a:p>
            <a:r>
              <a:rPr lang="en-US" sz="1700" dirty="0">
                <a:ea typeface="+mn-lt"/>
                <a:cs typeface="+mn-lt"/>
              </a:rPr>
              <a:t>In this project for the chocolate industry data we made a pie chart to display how much profit comes from different places  i.e., geographies. Then, we created a table that shows details like which product makes how much profit in each place. After that, we made a bar graph to show the total profit each product brings. The cool part is the "drill-through" feature. If we pick a specific place on the pie chart, you can see all the details about that place. And if you choose a product from the bar graph, you get a detailed table showing everything about that product. Also, the pie chart updates to show where that product is popular. This way, the visuals help explore the chocolate industry data in a simple way.</a:t>
            </a:r>
            <a:endParaRPr lang="en-US" sz="1700">
              <a:cs typeface="Calibri"/>
            </a:endParaRPr>
          </a:p>
        </p:txBody>
      </p:sp>
    </p:spTree>
    <p:extLst>
      <p:ext uri="{BB962C8B-B14F-4D97-AF65-F5344CB8AC3E}">
        <p14:creationId xmlns:p14="http://schemas.microsoft.com/office/powerpoint/2010/main" val="214488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4BDB-740A-E16B-D116-C0E03D8650DE}"/>
              </a:ext>
            </a:extLst>
          </p:cNvPr>
          <p:cNvSpPr>
            <a:spLocks noGrp="1"/>
          </p:cNvSpPr>
          <p:nvPr>
            <p:ph type="title"/>
          </p:nvPr>
        </p:nvSpPr>
        <p:spPr>
          <a:xfrm>
            <a:off x="838200" y="365125"/>
            <a:ext cx="10515600" cy="542099"/>
          </a:xfrm>
        </p:spPr>
        <p:txBody>
          <a:bodyPr>
            <a:normAutofit/>
          </a:bodyPr>
          <a:lstStyle/>
          <a:p>
            <a:r>
              <a:rPr lang="en-US" sz="1800" b="1" dirty="0">
                <a:ea typeface="+mj-lt"/>
                <a:cs typeface="+mj-lt"/>
              </a:rPr>
              <a:t>The actions we would recommend based on the data are :</a:t>
            </a:r>
            <a:endParaRPr lang="en-US" sz="1800" b="1" dirty="0">
              <a:cs typeface="Calibri Light"/>
            </a:endParaRPr>
          </a:p>
        </p:txBody>
      </p:sp>
      <p:sp>
        <p:nvSpPr>
          <p:cNvPr id="3" name="Content Placeholder 2">
            <a:extLst>
              <a:ext uri="{FF2B5EF4-FFF2-40B4-BE49-F238E27FC236}">
                <a16:creationId xmlns:a16="http://schemas.microsoft.com/office/drawing/2014/main" id="{CB7C726D-DFEB-C5AC-B0C2-F88CFC0FBEB9}"/>
              </a:ext>
            </a:extLst>
          </p:cNvPr>
          <p:cNvSpPr>
            <a:spLocks noGrp="1"/>
          </p:cNvSpPr>
          <p:nvPr>
            <p:ph idx="1"/>
          </p:nvPr>
        </p:nvSpPr>
        <p:spPr>
          <a:xfrm>
            <a:off x="838200" y="1042161"/>
            <a:ext cx="10515600" cy="5134802"/>
          </a:xfrm>
        </p:spPr>
        <p:txBody>
          <a:bodyPr vert="horz" lIns="91440" tIns="45720" rIns="91440" bIns="45720" rtlCol="0" anchor="t">
            <a:normAutofit/>
          </a:bodyPr>
          <a:lstStyle/>
          <a:p>
            <a:r>
              <a:rPr lang="en-US" sz="1800" dirty="0">
                <a:ea typeface="+mn-lt"/>
                <a:cs typeface="+mn-lt"/>
              </a:rPr>
              <a:t>Focus on the USA: Since lots of people in the USA really like our chocolates, let's do extra work to sell more there. We can make special deals and ads that match what people in the USA love.</a:t>
            </a:r>
            <a:endParaRPr lang="en-US" sz="1800" dirty="0">
              <a:cs typeface="Calibri"/>
            </a:endParaRPr>
          </a:p>
          <a:p>
            <a:r>
              <a:rPr lang="en-US" sz="1800" dirty="0">
                <a:ea typeface="+mn-lt"/>
                <a:cs typeface="+mn-lt"/>
              </a:rPr>
              <a:t>Sell the Best Chocolates: Let's pay attention to selling our top chocolates like White Chocolate, Peanut Butter Cubes, Smooth Silky Salty, Raspberry Choco, and Spicy Special Slims. We should spend more time and money on ads for these chocolates and maybe even think about making more types that people really enjoy.</a:t>
            </a:r>
            <a:endParaRPr lang="en-US" sz="1800" dirty="0">
              <a:cs typeface="Calibri" panose="020F0502020204030204"/>
            </a:endParaRPr>
          </a:p>
          <a:p>
            <a:r>
              <a:rPr lang="en-US" sz="1800" dirty="0">
                <a:ea typeface="+mn-lt"/>
                <a:cs typeface="+mn-lt"/>
              </a:rPr>
              <a:t>Change Prices Smartly: They can change the prices of the chocolates based on how much money they make. If some chocolates make a lot of money, they can keep the prices the same or maybe even raise them a bit. This way, they can make sure they're making a good profit and still offer prices that people like.</a:t>
            </a:r>
            <a:endParaRPr lang="en-US" sz="1800">
              <a:cs typeface="Calibri" panose="020F0502020204030204"/>
            </a:endParaRPr>
          </a:p>
          <a:p>
            <a:r>
              <a:rPr lang="en-US" sz="1800" dirty="0">
                <a:ea typeface="+mn-lt"/>
                <a:cs typeface="+mn-lt"/>
              </a:rPr>
              <a:t>Look Deeper into Sales: We have a cool feature that lets us look deeper into different places or chocolates. Let's use this to understand what people in different areas really like. We can also figure out which chocolates are popular in different places and make sure we have enough of those chocolates available.</a:t>
            </a:r>
            <a:endParaRPr lang="en-US" sz="1800" dirty="0">
              <a:cs typeface="Calibri"/>
            </a:endParaRPr>
          </a:p>
          <a:p>
            <a:endParaRPr lang="en-US" sz="1800" dirty="0">
              <a:cs typeface="Calibri"/>
            </a:endParaRPr>
          </a:p>
          <a:p>
            <a:endParaRPr lang="en-US" sz="1600" dirty="0">
              <a:cs typeface="Calibri"/>
            </a:endParaRPr>
          </a:p>
          <a:p>
            <a:endParaRPr lang="en-US" sz="1600" dirty="0">
              <a:cs typeface="Calibri"/>
            </a:endParaRPr>
          </a:p>
          <a:p>
            <a:endParaRPr lang="en-US" sz="1600" dirty="0">
              <a:cs typeface="Calibri"/>
            </a:endParaRPr>
          </a:p>
          <a:p>
            <a:endParaRPr lang="en-US" sz="1600" dirty="0">
              <a:cs typeface="Calibri"/>
            </a:endParaRPr>
          </a:p>
          <a:p>
            <a:endParaRPr lang="en-US" dirty="0">
              <a:cs typeface="Calibri"/>
            </a:endParaRPr>
          </a:p>
        </p:txBody>
      </p:sp>
    </p:spTree>
    <p:extLst>
      <p:ext uri="{BB962C8B-B14F-4D97-AF65-F5344CB8AC3E}">
        <p14:creationId xmlns:p14="http://schemas.microsoft.com/office/powerpoint/2010/main" val="143092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C210-E45B-7037-22E3-265930BC86DC}"/>
              </a:ext>
            </a:extLst>
          </p:cNvPr>
          <p:cNvSpPr>
            <a:spLocks noGrp="1"/>
          </p:cNvSpPr>
          <p:nvPr>
            <p:ph type="title"/>
          </p:nvPr>
        </p:nvSpPr>
        <p:spPr>
          <a:xfrm>
            <a:off x="945524" y="2758449"/>
            <a:ext cx="10515600" cy="1325563"/>
          </a:xfrm>
        </p:spPr>
        <p:txBody>
          <a:bodyPr>
            <a:normAutofit/>
          </a:bodyPr>
          <a:lstStyle/>
          <a:p>
            <a:pPr algn="ctr"/>
            <a:r>
              <a:rPr lang="en-US" sz="5000" b="1" dirty="0">
                <a:cs typeface="Calibri Light" panose="020F0302020204030204"/>
              </a:rPr>
              <a:t>THANK YOU</a:t>
            </a:r>
          </a:p>
        </p:txBody>
      </p:sp>
    </p:spTree>
    <p:extLst>
      <p:ext uri="{BB962C8B-B14F-4D97-AF65-F5344CB8AC3E}">
        <p14:creationId xmlns:p14="http://schemas.microsoft.com/office/powerpoint/2010/main" val="80985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BC97-58B3-1500-B981-16ABC89118F6}"/>
              </a:ext>
            </a:extLst>
          </p:cNvPr>
          <p:cNvSpPr>
            <a:spLocks noGrp="1"/>
          </p:cNvSpPr>
          <p:nvPr>
            <p:ph type="title"/>
          </p:nvPr>
        </p:nvSpPr>
        <p:spPr/>
        <p:txBody>
          <a:bodyPr>
            <a:normAutofit/>
          </a:bodyPr>
          <a:lstStyle/>
          <a:p>
            <a:r>
              <a:rPr lang="en-US" sz="4000" dirty="0">
                <a:cs typeface="Calibri Light"/>
              </a:rPr>
              <a:t>LINK TO DATASET</a:t>
            </a:r>
            <a:endParaRPr lang="en-US" sz="4000" dirty="0"/>
          </a:p>
        </p:txBody>
      </p:sp>
      <p:sp>
        <p:nvSpPr>
          <p:cNvPr id="3" name="Content Placeholder 2">
            <a:extLst>
              <a:ext uri="{FF2B5EF4-FFF2-40B4-BE49-F238E27FC236}">
                <a16:creationId xmlns:a16="http://schemas.microsoft.com/office/drawing/2014/main" id="{C5A2FE40-151F-ED8F-021F-3DA605C4553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https://www.kaggle.com/datasets/prajwal6362venom/choclate-sales-project/</a:t>
            </a:r>
            <a:endParaRPr lang="en-US">
              <a:ea typeface="+mn-lt"/>
              <a:cs typeface="+mn-lt"/>
            </a:endParaRPr>
          </a:p>
          <a:p>
            <a:r>
              <a:rPr lang="en-US" dirty="0">
                <a:cs typeface="Calibri"/>
              </a:rPr>
              <a:t>No modifications made to the dataset.</a:t>
            </a:r>
          </a:p>
        </p:txBody>
      </p:sp>
    </p:spTree>
    <p:extLst>
      <p:ext uri="{BB962C8B-B14F-4D97-AF65-F5344CB8AC3E}">
        <p14:creationId xmlns:p14="http://schemas.microsoft.com/office/powerpoint/2010/main" val="355788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9B22-79DC-7A06-D34B-6A9D86413D39}"/>
              </a:ext>
            </a:extLst>
          </p:cNvPr>
          <p:cNvSpPr>
            <a:spLocks noGrp="1"/>
          </p:cNvSpPr>
          <p:nvPr>
            <p:ph type="title"/>
          </p:nvPr>
        </p:nvSpPr>
        <p:spPr/>
        <p:txBody>
          <a:bodyPr>
            <a:normAutofit/>
          </a:bodyPr>
          <a:lstStyle/>
          <a:p>
            <a:r>
              <a:rPr lang="en-US" sz="4000" b="1" dirty="0">
                <a:cs typeface="Calibri Light"/>
              </a:rPr>
              <a:t>SKETCH</a:t>
            </a:r>
            <a:endParaRPr lang="en-US" sz="4000" b="1" dirty="0"/>
          </a:p>
        </p:txBody>
      </p:sp>
      <p:pic>
        <p:nvPicPr>
          <p:cNvPr id="4" name="Content Placeholder 3" descr="A white board with writing on it&#10;&#10;Description automatically generated">
            <a:extLst>
              <a:ext uri="{FF2B5EF4-FFF2-40B4-BE49-F238E27FC236}">
                <a16:creationId xmlns:a16="http://schemas.microsoft.com/office/drawing/2014/main" id="{8D9CADA1-E313-FDAF-3828-B50AE784FFCA}"/>
              </a:ext>
            </a:extLst>
          </p:cNvPr>
          <p:cNvPicPr>
            <a:picLocks noGrp="1" noChangeAspect="1"/>
          </p:cNvPicPr>
          <p:nvPr>
            <p:ph idx="1"/>
          </p:nvPr>
        </p:nvPicPr>
        <p:blipFill>
          <a:blip r:embed="rId2"/>
          <a:stretch>
            <a:fillRect/>
          </a:stretch>
        </p:blipFill>
        <p:spPr>
          <a:xfrm>
            <a:off x="880057" y="1469875"/>
            <a:ext cx="10034788" cy="4901852"/>
          </a:xfrm>
        </p:spPr>
      </p:pic>
    </p:spTree>
    <p:extLst>
      <p:ext uri="{BB962C8B-B14F-4D97-AF65-F5344CB8AC3E}">
        <p14:creationId xmlns:p14="http://schemas.microsoft.com/office/powerpoint/2010/main" val="10331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0FBE-2DF2-2AFB-8A79-CE62E2271C8F}"/>
              </a:ext>
            </a:extLst>
          </p:cNvPr>
          <p:cNvSpPr>
            <a:spLocks noGrp="1"/>
          </p:cNvSpPr>
          <p:nvPr>
            <p:ph type="title"/>
          </p:nvPr>
        </p:nvSpPr>
        <p:spPr/>
        <p:txBody>
          <a:bodyPr>
            <a:normAutofit/>
          </a:bodyPr>
          <a:lstStyle/>
          <a:p>
            <a:r>
              <a:rPr lang="en-US" sz="4000" b="1" dirty="0">
                <a:cs typeface="Calibri Light"/>
              </a:rPr>
              <a:t>STORYBOARD</a:t>
            </a:r>
            <a:endParaRPr lang="en-US" sz="4000" b="1" dirty="0"/>
          </a:p>
        </p:txBody>
      </p:sp>
      <p:pic>
        <p:nvPicPr>
          <p:cNvPr id="4" name="Content Placeholder 3" descr="A screenshot of a graph&#10;&#10;Description automatically generated">
            <a:extLst>
              <a:ext uri="{FF2B5EF4-FFF2-40B4-BE49-F238E27FC236}">
                <a16:creationId xmlns:a16="http://schemas.microsoft.com/office/drawing/2014/main" id="{99C89BEF-3196-8404-CEB8-602315533225}"/>
              </a:ext>
            </a:extLst>
          </p:cNvPr>
          <p:cNvPicPr>
            <a:picLocks noGrp="1" noChangeAspect="1"/>
          </p:cNvPicPr>
          <p:nvPr>
            <p:ph idx="1"/>
          </p:nvPr>
        </p:nvPicPr>
        <p:blipFill>
          <a:blip r:embed="rId2"/>
          <a:stretch>
            <a:fillRect/>
          </a:stretch>
        </p:blipFill>
        <p:spPr>
          <a:xfrm>
            <a:off x="837127" y="1710232"/>
            <a:ext cx="9530365" cy="4614321"/>
          </a:xfrm>
        </p:spPr>
      </p:pic>
    </p:spTree>
    <p:extLst>
      <p:ext uri="{BB962C8B-B14F-4D97-AF65-F5344CB8AC3E}">
        <p14:creationId xmlns:p14="http://schemas.microsoft.com/office/powerpoint/2010/main" val="151966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B631-EF15-AF88-66E6-E58D4BE49C22}"/>
              </a:ext>
            </a:extLst>
          </p:cNvPr>
          <p:cNvSpPr>
            <a:spLocks noGrp="1"/>
          </p:cNvSpPr>
          <p:nvPr>
            <p:ph type="title"/>
          </p:nvPr>
        </p:nvSpPr>
        <p:spPr/>
        <p:txBody>
          <a:bodyPr>
            <a:normAutofit/>
          </a:bodyPr>
          <a:lstStyle/>
          <a:p>
            <a:r>
              <a:rPr lang="en-US" sz="4000" b="1" dirty="0">
                <a:cs typeface="Calibri Light"/>
              </a:rPr>
              <a:t>DASHBOARDS</a:t>
            </a:r>
            <a:endParaRPr lang="en-US" sz="4000" b="1" dirty="0"/>
          </a:p>
        </p:txBody>
      </p:sp>
      <p:pic>
        <p:nvPicPr>
          <p:cNvPr id="4" name="Content Placeholder 3">
            <a:extLst>
              <a:ext uri="{FF2B5EF4-FFF2-40B4-BE49-F238E27FC236}">
                <a16:creationId xmlns:a16="http://schemas.microsoft.com/office/drawing/2014/main" id="{FD37B3D9-1B48-7D84-4BDD-B2BCBF7E9EA4}"/>
              </a:ext>
            </a:extLst>
          </p:cNvPr>
          <p:cNvPicPr>
            <a:picLocks noGrp="1" noChangeAspect="1"/>
          </p:cNvPicPr>
          <p:nvPr>
            <p:ph idx="1"/>
          </p:nvPr>
        </p:nvPicPr>
        <p:blipFill>
          <a:blip r:embed="rId2"/>
          <a:stretch>
            <a:fillRect/>
          </a:stretch>
        </p:blipFill>
        <p:spPr>
          <a:xfrm>
            <a:off x="837128" y="1499892"/>
            <a:ext cx="9594759" cy="4487649"/>
          </a:xfrm>
        </p:spPr>
      </p:pic>
    </p:spTree>
    <p:extLst>
      <p:ext uri="{BB962C8B-B14F-4D97-AF65-F5344CB8AC3E}">
        <p14:creationId xmlns:p14="http://schemas.microsoft.com/office/powerpoint/2010/main" val="210708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386-5B6E-4407-46E2-976AD19D3746}"/>
              </a:ext>
            </a:extLst>
          </p:cNvPr>
          <p:cNvSpPr>
            <a:spLocks noGrp="1"/>
          </p:cNvSpPr>
          <p:nvPr>
            <p:ph type="title"/>
          </p:nvPr>
        </p:nvSpPr>
        <p:spPr/>
        <p:txBody>
          <a:bodyPr>
            <a:normAutofit/>
          </a:bodyPr>
          <a:lstStyle/>
          <a:p>
            <a:r>
              <a:rPr lang="en-US" sz="4000" b="1" dirty="0">
                <a:cs typeface="Calibri Light"/>
              </a:rPr>
              <a:t>DASHBOARDS</a:t>
            </a:r>
            <a:endParaRPr lang="en-US" sz="4000" dirty="0">
              <a:cs typeface="Calibri Light" panose="020F0302020204030204"/>
            </a:endParaRPr>
          </a:p>
        </p:txBody>
      </p:sp>
      <p:pic>
        <p:nvPicPr>
          <p:cNvPr id="4" name="Content Placeholder 3" descr="A screenshot of a graph&#10;&#10;Description automatically generated">
            <a:extLst>
              <a:ext uri="{FF2B5EF4-FFF2-40B4-BE49-F238E27FC236}">
                <a16:creationId xmlns:a16="http://schemas.microsoft.com/office/drawing/2014/main" id="{F7149389-2834-6B17-189E-C92167EC9C77}"/>
              </a:ext>
            </a:extLst>
          </p:cNvPr>
          <p:cNvPicPr>
            <a:picLocks noGrp="1" noChangeAspect="1"/>
          </p:cNvPicPr>
          <p:nvPr>
            <p:ph idx="1"/>
          </p:nvPr>
        </p:nvPicPr>
        <p:blipFill>
          <a:blip r:embed="rId2"/>
          <a:stretch>
            <a:fillRect/>
          </a:stretch>
        </p:blipFill>
        <p:spPr>
          <a:xfrm>
            <a:off x="837127" y="1471338"/>
            <a:ext cx="9873802" cy="4909658"/>
          </a:xfrm>
        </p:spPr>
      </p:pic>
    </p:spTree>
    <p:extLst>
      <p:ext uri="{BB962C8B-B14F-4D97-AF65-F5344CB8AC3E}">
        <p14:creationId xmlns:p14="http://schemas.microsoft.com/office/powerpoint/2010/main" val="398544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3659-493B-DBF9-4D4D-0CFD9A394366}"/>
              </a:ext>
            </a:extLst>
          </p:cNvPr>
          <p:cNvSpPr>
            <a:spLocks noGrp="1"/>
          </p:cNvSpPr>
          <p:nvPr>
            <p:ph type="title"/>
          </p:nvPr>
        </p:nvSpPr>
        <p:spPr/>
        <p:txBody>
          <a:bodyPr>
            <a:normAutofit/>
          </a:bodyPr>
          <a:lstStyle/>
          <a:p>
            <a:r>
              <a:rPr lang="en-US" sz="4000" b="1" dirty="0">
                <a:cs typeface="Calibri Light"/>
              </a:rPr>
              <a:t>FILTERS</a:t>
            </a:r>
            <a:endParaRPr lang="en-US" sz="4000" dirty="0">
              <a:cs typeface="Calibri Light" panose="020F0302020204030204"/>
            </a:endParaRPr>
          </a:p>
        </p:txBody>
      </p:sp>
      <p:sp>
        <p:nvSpPr>
          <p:cNvPr id="6" name="Content Placeholder 5">
            <a:extLst>
              <a:ext uri="{FF2B5EF4-FFF2-40B4-BE49-F238E27FC236}">
                <a16:creationId xmlns:a16="http://schemas.microsoft.com/office/drawing/2014/main" id="{98C9BF34-0744-BB13-06D7-560236F4D975}"/>
              </a:ext>
            </a:extLst>
          </p:cNvPr>
          <p:cNvSpPr>
            <a:spLocks noGrp="1"/>
          </p:cNvSpPr>
          <p:nvPr>
            <p:ph idx="1"/>
          </p:nvPr>
        </p:nvSpPr>
        <p:spPr>
          <a:xfrm>
            <a:off x="784538" y="1407063"/>
            <a:ext cx="10515600" cy="5081139"/>
          </a:xfrm>
        </p:spPr>
        <p:txBody>
          <a:bodyPr vert="horz" lIns="91440" tIns="45720" rIns="91440" bIns="45720" rtlCol="0" anchor="t">
            <a:normAutofit/>
          </a:bodyPr>
          <a:lstStyle/>
          <a:p>
            <a:r>
              <a:rPr lang="en-US" sz="2400" dirty="0">
                <a:cs typeface="Calibri"/>
              </a:rPr>
              <a:t>Before filter</a:t>
            </a:r>
          </a:p>
          <a:p>
            <a:endParaRPr lang="en-US" sz="2400" dirty="0">
              <a:cs typeface="Calibri"/>
            </a:endParaRPr>
          </a:p>
        </p:txBody>
      </p:sp>
      <p:pic>
        <p:nvPicPr>
          <p:cNvPr id="7" name="Picture 6">
            <a:extLst>
              <a:ext uri="{FF2B5EF4-FFF2-40B4-BE49-F238E27FC236}">
                <a16:creationId xmlns:a16="http://schemas.microsoft.com/office/drawing/2014/main" id="{D6C62868-ACC3-0652-4CED-C136CE1314A3}"/>
              </a:ext>
            </a:extLst>
          </p:cNvPr>
          <p:cNvPicPr>
            <a:picLocks noChangeAspect="1"/>
          </p:cNvPicPr>
          <p:nvPr/>
        </p:nvPicPr>
        <p:blipFill>
          <a:blip r:embed="rId2"/>
          <a:stretch>
            <a:fillRect/>
          </a:stretch>
        </p:blipFill>
        <p:spPr>
          <a:xfrm>
            <a:off x="837127" y="1914978"/>
            <a:ext cx="9101070" cy="4004691"/>
          </a:xfrm>
          <a:prstGeom prst="rect">
            <a:avLst/>
          </a:prstGeom>
        </p:spPr>
      </p:pic>
    </p:spTree>
    <p:extLst>
      <p:ext uri="{BB962C8B-B14F-4D97-AF65-F5344CB8AC3E}">
        <p14:creationId xmlns:p14="http://schemas.microsoft.com/office/powerpoint/2010/main" val="192506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D050-FD7F-2A6A-7287-50F1A2E60D9C}"/>
              </a:ext>
            </a:extLst>
          </p:cNvPr>
          <p:cNvSpPr>
            <a:spLocks noGrp="1"/>
          </p:cNvSpPr>
          <p:nvPr>
            <p:ph type="title"/>
          </p:nvPr>
        </p:nvSpPr>
        <p:spPr/>
        <p:txBody>
          <a:bodyPr>
            <a:normAutofit/>
          </a:bodyPr>
          <a:lstStyle/>
          <a:p>
            <a:r>
              <a:rPr lang="en-US" sz="4000" b="1" dirty="0">
                <a:cs typeface="Calibri Light"/>
              </a:rPr>
              <a:t>FILTERS</a:t>
            </a:r>
            <a:endParaRPr lang="en-US" sz="4000" b="1" dirty="0"/>
          </a:p>
        </p:txBody>
      </p:sp>
      <p:sp>
        <p:nvSpPr>
          <p:cNvPr id="3" name="Content Placeholder 2">
            <a:extLst>
              <a:ext uri="{FF2B5EF4-FFF2-40B4-BE49-F238E27FC236}">
                <a16:creationId xmlns:a16="http://schemas.microsoft.com/office/drawing/2014/main" id="{46C5BBC3-0385-A093-2771-6599FB3C8BD8}"/>
              </a:ext>
            </a:extLst>
          </p:cNvPr>
          <p:cNvSpPr>
            <a:spLocks noGrp="1"/>
          </p:cNvSpPr>
          <p:nvPr>
            <p:ph idx="1"/>
          </p:nvPr>
        </p:nvSpPr>
        <p:spPr>
          <a:xfrm>
            <a:off x="838200" y="1385597"/>
            <a:ext cx="10515600" cy="4791366"/>
          </a:xfrm>
        </p:spPr>
        <p:txBody>
          <a:bodyPr vert="horz" lIns="91440" tIns="45720" rIns="91440" bIns="45720" rtlCol="0" anchor="t">
            <a:normAutofit/>
          </a:bodyPr>
          <a:lstStyle/>
          <a:p>
            <a:r>
              <a:rPr lang="en-US" sz="2400" dirty="0">
                <a:cs typeface="Calibri"/>
              </a:rPr>
              <a:t>After filter</a:t>
            </a:r>
          </a:p>
          <a:p>
            <a:endParaRPr lang="en-US" sz="2400" dirty="0">
              <a:cs typeface="Calibri"/>
            </a:endParaRPr>
          </a:p>
        </p:txBody>
      </p:sp>
      <p:pic>
        <p:nvPicPr>
          <p:cNvPr id="4" name="Picture 3" descr="A screenshot of a computer&#10;&#10;Description automatically generated">
            <a:extLst>
              <a:ext uri="{FF2B5EF4-FFF2-40B4-BE49-F238E27FC236}">
                <a16:creationId xmlns:a16="http://schemas.microsoft.com/office/drawing/2014/main" id="{24D210CD-2CD7-C7CD-45F5-601CC1E83278}"/>
              </a:ext>
            </a:extLst>
          </p:cNvPr>
          <p:cNvPicPr>
            <a:picLocks noChangeAspect="1"/>
          </p:cNvPicPr>
          <p:nvPr/>
        </p:nvPicPr>
        <p:blipFill>
          <a:blip r:embed="rId2"/>
          <a:stretch>
            <a:fillRect/>
          </a:stretch>
        </p:blipFill>
        <p:spPr>
          <a:xfrm>
            <a:off x="837127" y="1846640"/>
            <a:ext cx="8886422" cy="4216494"/>
          </a:xfrm>
          <a:prstGeom prst="rect">
            <a:avLst/>
          </a:prstGeom>
        </p:spPr>
      </p:pic>
    </p:spTree>
    <p:extLst>
      <p:ext uri="{BB962C8B-B14F-4D97-AF65-F5344CB8AC3E}">
        <p14:creationId xmlns:p14="http://schemas.microsoft.com/office/powerpoint/2010/main" val="21033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F99C-10A8-E68A-6F99-ABD40AE952ED}"/>
              </a:ext>
            </a:extLst>
          </p:cNvPr>
          <p:cNvSpPr>
            <a:spLocks noGrp="1"/>
          </p:cNvSpPr>
          <p:nvPr>
            <p:ph type="title"/>
          </p:nvPr>
        </p:nvSpPr>
        <p:spPr>
          <a:xfrm>
            <a:off x="838200" y="365125"/>
            <a:ext cx="10515600" cy="853338"/>
          </a:xfrm>
        </p:spPr>
        <p:txBody>
          <a:bodyPr>
            <a:normAutofit/>
          </a:bodyPr>
          <a:lstStyle/>
          <a:p>
            <a:r>
              <a:rPr lang="en-US" sz="4000" b="1" dirty="0">
                <a:cs typeface="Calibri Light"/>
              </a:rPr>
              <a:t>DRILL THROUGH</a:t>
            </a:r>
            <a:endParaRPr lang="en-US" sz="4000" b="1" dirty="0"/>
          </a:p>
        </p:txBody>
      </p:sp>
      <p:pic>
        <p:nvPicPr>
          <p:cNvPr id="4" name="Content Placeholder 3" descr="A screenshot of a computer&#10;&#10;Description automatically generated">
            <a:extLst>
              <a:ext uri="{FF2B5EF4-FFF2-40B4-BE49-F238E27FC236}">
                <a16:creationId xmlns:a16="http://schemas.microsoft.com/office/drawing/2014/main" id="{30493BF4-680D-559C-7EE2-BC9DB1721B7D}"/>
              </a:ext>
            </a:extLst>
          </p:cNvPr>
          <p:cNvPicPr>
            <a:picLocks noGrp="1" noChangeAspect="1"/>
          </p:cNvPicPr>
          <p:nvPr>
            <p:ph idx="1"/>
          </p:nvPr>
        </p:nvPicPr>
        <p:blipFill>
          <a:blip r:embed="rId2"/>
          <a:stretch>
            <a:fillRect/>
          </a:stretch>
        </p:blipFill>
        <p:spPr>
          <a:xfrm>
            <a:off x="837127" y="1390751"/>
            <a:ext cx="9519633" cy="4577144"/>
          </a:xfrm>
        </p:spPr>
      </p:pic>
    </p:spTree>
    <p:extLst>
      <p:ext uri="{BB962C8B-B14F-4D97-AF65-F5344CB8AC3E}">
        <p14:creationId xmlns:p14="http://schemas.microsoft.com/office/powerpoint/2010/main" val="705774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BI AND ANALYTICS FOR CHOCOLATE INDUSTRY</vt:lpstr>
      <vt:lpstr>LINK TO DATASET</vt:lpstr>
      <vt:lpstr>SKETCH</vt:lpstr>
      <vt:lpstr>STORYBOARD</vt:lpstr>
      <vt:lpstr>DASHBOARDS</vt:lpstr>
      <vt:lpstr>DASHBOARDS</vt:lpstr>
      <vt:lpstr>FILTERS</vt:lpstr>
      <vt:lpstr>FILTERS</vt:lpstr>
      <vt:lpstr>DRILL THROUGH</vt:lpstr>
      <vt:lpstr>DRILL THROUGH</vt:lpstr>
      <vt:lpstr>STORY TELLING</vt:lpstr>
      <vt:lpstr>The actions we would recommend based on the data are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144</cp:revision>
  <dcterms:created xsi:type="dcterms:W3CDTF">2023-11-17T00:04:22Z</dcterms:created>
  <dcterms:modified xsi:type="dcterms:W3CDTF">2023-11-17T00:50:16Z</dcterms:modified>
</cp:coreProperties>
</file>