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32" autoAdjust="0"/>
  </p:normalViewPr>
  <p:slideViewPr>
    <p:cSldViewPr snapToGrid="0" showGuides="1">
      <p:cViewPr varScale="1">
        <p:scale>
          <a:sx n="71" d="100"/>
          <a:sy n="71" d="100"/>
        </p:scale>
        <p:origin x="1138" y="53"/>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A4C5B-5D6A-4D94-B589-F5BF5CAB1D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GB"/>
        </a:p>
      </dgm:t>
    </dgm:pt>
    <dgm:pt modelId="{BF3B0350-AD7D-46B4-8E2A-4731FA7A57C5}">
      <dgm:prSet phldrT="[Text]"/>
      <dgm:spPr/>
      <dgm:t>
        <a:bodyPr/>
        <a:lstStyle/>
        <a:p>
          <a:r>
            <a:rPr lang="en-GB" dirty="0"/>
            <a:t>72m Quotes</a:t>
          </a:r>
        </a:p>
      </dgm:t>
    </dgm:pt>
    <dgm:pt modelId="{6A2254DE-E260-42EC-B878-AC727A5FCCB9}" type="parTrans" cxnId="{4648B4FA-4921-4705-9279-054915D509EF}">
      <dgm:prSet/>
      <dgm:spPr/>
      <dgm:t>
        <a:bodyPr/>
        <a:lstStyle/>
        <a:p>
          <a:endParaRPr lang="en-GB"/>
        </a:p>
      </dgm:t>
    </dgm:pt>
    <dgm:pt modelId="{D797B1A0-239C-4EBB-8A69-FCB210A5D74E}" type="sibTrans" cxnId="{4648B4FA-4921-4705-9279-054915D509EF}">
      <dgm:prSet/>
      <dgm:spPr/>
      <dgm:t>
        <a:bodyPr/>
        <a:lstStyle/>
        <a:p>
          <a:endParaRPr lang="en-GB"/>
        </a:p>
      </dgm:t>
    </dgm:pt>
    <dgm:pt modelId="{1B3E08D2-17D8-4F4C-A1FC-D270C21BC88C}">
      <dgm:prSet phldrT="[Text]"/>
      <dgm:spPr/>
      <dgm:t>
        <a:bodyPr/>
        <a:lstStyle/>
        <a:p>
          <a:r>
            <a:rPr lang="en-GB" dirty="0"/>
            <a:t>0.2% take out an application</a:t>
          </a:r>
        </a:p>
      </dgm:t>
    </dgm:pt>
    <dgm:pt modelId="{61C872EC-ECF8-488D-838E-AE6657FC734C}" type="parTrans" cxnId="{CC715B49-4D53-4288-A66F-6ABEBB514A48}">
      <dgm:prSet/>
      <dgm:spPr/>
      <dgm:t>
        <a:bodyPr/>
        <a:lstStyle/>
        <a:p>
          <a:endParaRPr lang="en-GB"/>
        </a:p>
      </dgm:t>
    </dgm:pt>
    <dgm:pt modelId="{0B37DE04-1DCF-4891-9795-D40749574120}" type="sibTrans" cxnId="{CC715B49-4D53-4288-A66F-6ABEBB514A48}">
      <dgm:prSet/>
      <dgm:spPr/>
      <dgm:t>
        <a:bodyPr/>
        <a:lstStyle/>
        <a:p>
          <a:endParaRPr lang="en-GB"/>
        </a:p>
      </dgm:t>
    </dgm:pt>
    <dgm:pt modelId="{610548CD-781B-4049-9EA3-892060CD2F1F}">
      <dgm:prSet phldrT="[Text]"/>
      <dgm:spPr/>
      <dgm:t>
        <a:bodyPr/>
        <a:lstStyle/>
        <a:p>
          <a:r>
            <a:rPr lang="en-GB" dirty="0"/>
            <a:t>120k Applications</a:t>
          </a:r>
        </a:p>
      </dgm:t>
    </dgm:pt>
    <dgm:pt modelId="{B89A9298-2DC6-458D-B5BD-404BF92AD80F}" type="parTrans" cxnId="{0F55564C-C95E-4078-A151-DB80C14B7A4E}">
      <dgm:prSet/>
      <dgm:spPr/>
      <dgm:t>
        <a:bodyPr/>
        <a:lstStyle/>
        <a:p>
          <a:endParaRPr lang="en-GB"/>
        </a:p>
      </dgm:t>
    </dgm:pt>
    <dgm:pt modelId="{30781FDB-B515-4D1F-9125-F09283406968}" type="sibTrans" cxnId="{0F55564C-C95E-4078-A151-DB80C14B7A4E}">
      <dgm:prSet/>
      <dgm:spPr/>
      <dgm:t>
        <a:bodyPr/>
        <a:lstStyle/>
        <a:p>
          <a:endParaRPr lang="en-GB"/>
        </a:p>
      </dgm:t>
    </dgm:pt>
    <dgm:pt modelId="{2A231DEC-152C-4823-9236-41FF70C65119}">
      <dgm:prSet phldrT="[Text]"/>
      <dgm:spPr/>
      <dgm:t>
        <a:bodyPr/>
        <a:lstStyle/>
        <a:p>
          <a:r>
            <a:rPr lang="en-GB" dirty="0"/>
            <a:t>44% accepted for a loan</a:t>
          </a:r>
        </a:p>
      </dgm:t>
    </dgm:pt>
    <dgm:pt modelId="{F5A56DB7-F3E5-462A-A938-1E61D150D3B1}" type="parTrans" cxnId="{91F4D1B7-9468-418D-99DD-C7D2DA5FB275}">
      <dgm:prSet/>
      <dgm:spPr/>
      <dgm:t>
        <a:bodyPr/>
        <a:lstStyle/>
        <a:p>
          <a:endParaRPr lang="en-GB"/>
        </a:p>
      </dgm:t>
    </dgm:pt>
    <dgm:pt modelId="{A19F9761-B3F7-4842-AEC0-D0477D3415A5}" type="sibTrans" cxnId="{91F4D1B7-9468-418D-99DD-C7D2DA5FB275}">
      <dgm:prSet/>
      <dgm:spPr/>
      <dgm:t>
        <a:bodyPr/>
        <a:lstStyle/>
        <a:p>
          <a:endParaRPr lang="en-GB"/>
        </a:p>
      </dgm:t>
    </dgm:pt>
    <dgm:pt modelId="{8E82CCFB-00BE-46ED-9121-072BD5189C9C}">
      <dgm:prSet phldrT="[Text]"/>
      <dgm:spPr/>
      <dgm:t>
        <a:bodyPr/>
        <a:lstStyle/>
        <a:p>
          <a:r>
            <a:rPr lang="en-GB" dirty="0"/>
            <a:t>52k Loans</a:t>
          </a:r>
        </a:p>
      </dgm:t>
    </dgm:pt>
    <dgm:pt modelId="{4ADD4720-F814-448D-BC12-2357310E2317}" type="parTrans" cxnId="{4D300696-78E1-4C03-8E3D-01F33CA79485}">
      <dgm:prSet/>
      <dgm:spPr/>
      <dgm:t>
        <a:bodyPr/>
        <a:lstStyle/>
        <a:p>
          <a:endParaRPr lang="en-GB"/>
        </a:p>
      </dgm:t>
    </dgm:pt>
    <dgm:pt modelId="{1621D4F1-3277-494B-9A25-CC4B8E849C1C}" type="sibTrans" cxnId="{4D300696-78E1-4C03-8E3D-01F33CA79485}">
      <dgm:prSet/>
      <dgm:spPr/>
      <dgm:t>
        <a:bodyPr/>
        <a:lstStyle/>
        <a:p>
          <a:endParaRPr lang="en-GB"/>
        </a:p>
      </dgm:t>
    </dgm:pt>
    <dgm:pt modelId="{D4B62AB1-F6E2-4255-A7D0-D763EAC2201A}" type="pres">
      <dgm:prSet presAssocID="{538A4C5B-5D6A-4D94-B589-F5BF5CAB1DC4}" presName="rootnode" presStyleCnt="0">
        <dgm:presLayoutVars>
          <dgm:chMax/>
          <dgm:chPref/>
          <dgm:dir/>
          <dgm:animLvl val="lvl"/>
        </dgm:presLayoutVars>
      </dgm:prSet>
      <dgm:spPr/>
    </dgm:pt>
    <dgm:pt modelId="{41FF0051-09B2-443B-9C4B-C3AADAAF7401}" type="pres">
      <dgm:prSet presAssocID="{BF3B0350-AD7D-46B4-8E2A-4731FA7A57C5}" presName="composite" presStyleCnt="0"/>
      <dgm:spPr/>
    </dgm:pt>
    <dgm:pt modelId="{1AB9D2D8-FD8D-4665-82E1-BCEB5C47E22F}" type="pres">
      <dgm:prSet presAssocID="{BF3B0350-AD7D-46B4-8E2A-4731FA7A57C5}" presName="bentUpArrow1" presStyleLbl="alignImgPlace1" presStyleIdx="0" presStyleCnt="2"/>
      <dgm:spPr/>
    </dgm:pt>
    <dgm:pt modelId="{E74F4879-F8B3-400F-AB8E-24B97763A221}" type="pres">
      <dgm:prSet presAssocID="{BF3B0350-AD7D-46B4-8E2A-4731FA7A57C5}" presName="ParentText" presStyleLbl="node1" presStyleIdx="0" presStyleCnt="3">
        <dgm:presLayoutVars>
          <dgm:chMax val="1"/>
          <dgm:chPref val="1"/>
          <dgm:bulletEnabled val="1"/>
        </dgm:presLayoutVars>
      </dgm:prSet>
      <dgm:spPr/>
    </dgm:pt>
    <dgm:pt modelId="{D3CB7D2A-CC09-41BB-B347-EBCA7DFC81A6}" type="pres">
      <dgm:prSet presAssocID="{BF3B0350-AD7D-46B4-8E2A-4731FA7A57C5}" presName="ChildText" presStyleLbl="revTx" presStyleIdx="0" presStyleCnt="2">
        <dgm:presLayoutVars>
          <dgm:chMax val="0"/>
          <dgm:chPref val="0"/>
          <dgm:bulletEnabled val="1"/>
        </dgm:presLayoutVars>
      </dgm:prSet>
      <dgm:spPr/>
    </dgm:pt>
    <dgm:pt modelId="{86DF644C-30F4-4421-8FA0-841AEDF52FC9}" type="pres">
      <dgm:prSet presAssocID="{D797B1A0-239C-4EBB-8A69-FCB210A5D74E}" presName="sibTrans" presStyleCnt="0"/>
      <dgm:spPr/>
    </dgm:pt>
    <dgm:pt modelId="{8DE396A9-572F-44BF-8FBC-4C46BD8DD8EE}" type="pres">
      <dgm:prSet presAssocID="{610548CD-781B-4049-9EA3-892060CD2F1F}" presName="composite" presStyleCnt="0"/>
      <dgm:spPr/>
    </dgm:pt>
    <dgm:pt modelId="{17CCE37A-EB87-49F3-89AC-16178ED738BF}" type="pres">
      <dgm:prSet presAssocID="{610548CD-781B-4049-9EA3-892060CD2F1F}" presName="bentUpArrow1" presStyleLbl="alignImgPlace1" presStyleIdx="1" presStyleCnt="2"/>
      <dgm:spPr/>
    </dgm:pt>
    <dgm:pt modelId="{B9A5A587-B507-4F8D-ADDE-B7DCFEA21835}" type="pres">
      <dgm:prSet presAssocID="{610548CD-781B-4049-9EA3-892060CD2F1F}" presName="ParentText" presStyleLbl="node1" presStyleIdx="1" presStyleCnt="3">
        <dgm:presLayoutVars>
          <dgm:chMax val="1"/>
          <dgm:chPref val="1"/>
          <dgm:bulletEnabled val="1"/>
        </dgm:presLayoutVars>
      </dgm:prSet>
      <dgm:spPr/>
    </dgm:pt>
    <dgm:pt modelId="{D8454861-DF57-47FF-9814-297898766A35}" type="pres">
      <dgm:prSet presAssocID="{610548CD-781B-4049-9EA3-892060CD2F1F}" presName="ChildText" presStyleLbl="revTx" presStyleIdx="1" presStyleCnt="2">
        <dgm:presLayoutVars>
          <dgm:chMax val="0"/>
          <dgm:chPref val="0"/>
          <dgm:bulletEnabled val="1"/>
        </dgm:presLayoutVars>
      </dgm:prSet>
      <dgm:spPr/>
    </dgm:pt>
    <dgm:pt modelId="{9D9E30E5-EC72-47D4-AF12-19FB128F152A}" type="pres">
      <dgm:prSet presAssocID="{30781FDB-B515-4D1F-9125-F09283406968}" presName="sibTrans" presStyleCnt="0"/>
      <dgm:spPr/>
    </dgm:pt>
    <dgm:pt modelId="{B547BD65-CBE0-465C-9A08-C32A3957E3F0}" type="pres">
      <dgm:prSet presAssocID="{8E82CCFB-00BE-46ED-9121-072BD5189C9C}" presName="composite" presStyleCnt="0"/>
      <dgm:spPr/>
    </dgm:pt>
    <dgm:pt modelId="{759F19CF-BA12-4B00-A288-70E9618B7C2A}" type="pres">
      <dgm:prSet presAssocID="{8E82CCFB-00BE-46ED-9121-072BD5189C9C}" presName="ParentText" presStyleLbl="node1" presStyleIdx="2" presStyleCnt="3">
        <dgm:presLayoutVars>
          <dgm:chMax val="1"/>
          <dgm:chPref val="1"/>
          <dgm:bulletEnabled val="1"/>
        </dgm:presLayoutVars>
      </dgm:prSet>
      <dgm:spPr/>
    </dgm:pt>
  </dgm:ptLst>
  <dgm:cxnLst>
    <dgm:cxn modelId="{101CAA43-3AAD-4B85-98B4-9CD2FB7FC195}" type="presOf" srcId="{2A231DEC-152C-4823-9236-41FF70C65119}" destId="{D8454861-DF57-47FF-9814-297898766A35}" srcOrd="0" destOrd="0" presId="urn:microsoft.com/office/officeart/2005/8/layout/StepDownProcess"/>
    <dgm:cxn modelId="{9F925364-695D-47D5-84EA-F7FAB3A44878}" type="presOf" srcId="{1B3E08D2-17D8-4F4C-A1FC-D270C21BC88C}" destId="{D3CB7D2A-CC09-41BB-B347-EBCA7DFC81A6}" srcOrd="0" destOrd="0" presId="urn:microsoft.com/office/officeart/2005/8/layout/StepDownProcess"/>
    <dgm:cxn modelId="{CC715B49-4D53-4288-A66F-6ABEBB514A48}" srcId="{BF3B0350-AD7D-46B4-8E2A-4731FA7A57C5}" destId="{1B3E08D2-17D8-4F4C-A1FC-D270C21BC88C}" srcOrd="0" destOrd="0" parTransId="{61C872EC-ECF8-488D-838E-AE6657FC734C}" sibTransId="{0B37DE04-1DCF-4891-9795-D40749574120}"/>
    <dgm:cxn modelId="{0F55564C-C95E-4078-A151-DB80C14B7A4E}" srcId="{538A4C5B-5D6A-4D94-B589-F5BF5CAB1DC4}" destId="{610548CD-781B-4049-9EA3-892060CD2F1F}" srcOrd="1" destOrd="0" parTransId="{B89A9298-2DC6-458D-B5BD-404BF92AD80F}" sibTransId="{30781FDB-B515-4D1F-9125-F09283406968}"/>
    <dgm:cxn modelId="{24FC2073-D0D6-4362-AA2A-876898B80B13}" type="presOf" srcId="{610548CD-781B-4049-9EA3-892060CD2F1F}" destId="{B9A5A587-B507-4F8D-ADDE-B7DCFEA21835}" srcOrd="0" destOrd="0" presId="urn:microsoft.com/office/officeart/2005/8/layout/StepDownProcess"/>
    <dgm:cxn modelId="{5C659F95-EA36-4A8D-82AE-8E2AEDE8CB96}" type="presOf" srcId="{538A4C5B-5D6A-4D94-B589-F5BF5CAB1DC4}" destId="{D4B62AB1-F6E2-4255-A7D0-D763EAC2201A}" srcOrd="0" destOrd="0" presId="urn:microsoft.com/office/officeart/2005/8/layout/StepDownProcess"/>
    <dgm:cxn modelId="{4D300696-78E1-4C03-8E3D-01F33CA79485}" srcId="{538A4C5B-5D6A-4D94-B589-F5BF5CAB1DC4}" destId="{8E82CCFB-00BE-46ED-9121-072BD5189C9C}" srcOrd="2" destOrd="0" parTransId="{4ADD4720-F814-448D-BC12-2357310E2317}" sibTransId="{1621D4F1-3277-494B-9A25-CC4B8E849C1C}"/>
    <dgm:cxn modelId="{91F4D1B7-9468-418D-99DD-C7D2DA5FB275}" srcId="{610548CD-781B-4049-9EA3-892060CD2F1F}" destId="{2A231DEC-152C-4823-9236-41FF70C65119}" srcOrd="0" destOrd="0" parTransId="{F5A56DB7-F3E5-462A-A938-1E61D150D3B1}" sibTransId="{A19F9761-B3F7-4842-AEC0-D0477D3415A5}"/>
    <dgm:cxn modelId="{A3ACE4C6-7B83-4D37-A481-032B86FAD686}" type="presOf" srcId="{BF3B0350-AD7D-46B4-8E2A-4731FA7A57C5}" destId="{E74F4879-F8B3-400F-AB8E-24B97763A221}" srcOrd="0" destOrd="0" presId="urn:microsoft.com/office/officeart/2005/8/layout/StepDownProcess"/>
    <dgm:cxn modelId="{C798C3E1-BFE5-4513-9848-A4B7C5639728}" type="presOf" srcId="{8E82CCFB-00BE-46ED-9121-072BD5189C9C}" destId="{759F19CF-BA12-4B00-A288-70E9618B7C2A}" srcOrd="0" destOrd="0" presId="urn:microsoft.com/office/officeart/2005/8/layout/StepDownProcess"/>
    <dgm:cxn modelId="{4648B4FA-4921-4705-9279-054915D509EF}" srcId="{538A4C5B-5D6A-4D94-B589-F5BF5CAB1DC4}" destId="{BF3B0350-AD7D-46B4-8E2A-4731FA7A57C5}" srcOrd="0" destOrd="0" parTransId="{6A2254DE-E260-42EC-B878-AC727A5FCCB9}" sibTransId="{D797B1A0-239C-4EBB-8A69-FCB210A5D74E}"/>
    <dgm:cxn modelId="{32D75C40-3457-498C-A4DC-A54B1FE65432}" type="presParOf" srcId="{D4B62AB1-F6E2-4255-A7D0-D763EAC2201A}" destId="{41FF0051-09B2-443B-9C4B-C3AADAAF7401}" srcOrd="0" destOrd="0" presId="urn:microsoft.com/office/officeart/2005/8/layout/StepDownProcess"/>
    <dgm:cxn modelId="{069A631F-1640-49BE-88D5-A10F954A5F63}" type="presParOf" srcId="{41FF0051-09B2-443B-9C4B-C3AADAAF7401}" destId="{1AB9D2D8-FD8D-4665-82E1-BCEB5C47E22F}" srcOrd="0" destOrd="0" presId="urn:microsoft.com/office/officeart/2005/8/layout/StepDownProcess"/>
    <dgm:cxn modelId="{5DAA75A2-6D40-4EDA-9E69-B32CF106E14C}" type="presParOf" srcId="{41FF0051-09B2-443B-9C4B-C3AADAAF7401}" destId="{E74F4879-F8B3-400F-AB8E-24B97763A221}" srcOrd="1" destOrd="0" presId="urn:microsoft.com/office/officeart/2005/8/layout/StepDownProcess"/>
    <dgm:cxn modelId="{9F236AED-62A9-4A46-97BE-703E0C3F9A6B}" type="presParOf" srcId="{41FF0051-09B2-443B-9C4B-C3AADAAF7401}" destId="{D3CB7D2A-CC09-41BB-B347-EBCA7DFC81A6}" srcOrd="2" destOrd="0" presId="urn:microsoft.com/office/officeart/2005/8/layout/StepDownProcess"/>
    <dgm:cxn modelId="{88A21A13-66DB-4201-919B-FC9EE7F011D8}" type="presParOf" srcId="{D4B62AB1-F6E2-4255-A7D0-D763EAC2201A}" destId="{86DF644C-30F4-4421-8FA0-841AEDF52FC9}" srcOrd="1" destOrd="0" presId="urn:microsoft.com/office/officeart/2005/8/layout/StepDownProcess"/>
    <dgm:cxn modelId="{C8F29228-BFBA-4D15-B81E-715C1833037A}" type="presParOf" srcId="{D4B62AB1-F6E2-4255-A7D0-D763EAC2201A}" destId="{8DE396A9-572F-44BF-8FBC-4C46BD8DD8EE}" srcOrd="2" destOrd="0" presId="urn:microsoft.com/office/officeart/2005/8/layout/StepDownProcess"/>
    <dgm:cxn modelId="{A650F456-A28D-40C2-BAFD-92E02982F697}" type="presParOf" srcId="{8DE396A9-572F-44BF-8FBC-4C46BD8DD8EE}" destId="{17CCE37A-EB87-49F3-89AC-16178ED738BF}" srcOrd="0" destOrd="0" presId="urn:microsoft.com/office/officeart/2005/8/layout/StepDownProcess"/>
    <dgm:cxn modelId="{2D2B2387-8DEE-4141-90DB-1C5866E9081D}" type="presParOf" srcId="{8DE396A9-572F-44BF-8FBC-4C46BD8DD8EE}" destId="{B9A5A587-B507-4F8D-ADDE-B7DCFEA21835}" srcOrd="1" destOrd="0" presId="urn:microsoft.com/office/officeart/2005/8/layout/StepDownProcess"/>
    <dgm:cxn modelId="{FCAAE60F-05F2-44C7-B8CF-CB3A73BD79DB}" type="presParOf" srcId="{8DE396A9-572F-44BF-8FBC-4C46BD8DD8EE}" destId="{D8454861-DF57-47FF-9814-297898766A35}" srcOrd="2" destOrd="0" presId="urn:microsoft.com/office/officeart/2005/8/layout/StepDownProcess"/>
    <dgm:cxn modelId="{2060198E-4111-43E7-8859-F1A2E25C65F0}" type="presParOf" srcId="{D4B62AB1-F6E2-4255-A7D0-D763EAC2201A}" destId="{9D9E30E5-EC72-47D4-AF12-19FB128F152A}" srcOrd="3" destOrd="0" presId="urn:microsoft.com/office/officeart/2005/8/layout/StepDownProcess"/>
    <dgm:cxn modelId="{6EA3264A-61C5-4F90-9B68-8814BD14A2E2}" type="presParOf" srcId="{D4B62AB1-F6E2-4255-A7D0-D763EAC2201A}" destId="{B547BD65-CBE0-465C-9A08-C32A3957E3F0}" srcOrd="4" destOrd="0" presId="urn:microsoft.com/office/officeart/2005/8/layout/StepDownProcess"/>
    <dgm:cxn modelId="{3F05C52E-C656-42BD-8D40-5F9F3772C186}" type="presParOf" srcId="{B547BD65-CBE0-465C-9A08-C32A3957E3F0}" destId="{759F19CF-BA12-4B00-A288-70E9618B7C2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FB51C-2ABE-4822-90E7-8056C778C4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691184-5604-4F52-AA1A-0D45200430BA}">
      <dgm:prSet/>
      <dgm:spPr/>
      <dgm:t>
        <a:bodyPr/>
        <a:lstStyle/>
        <a:p>
          <a:pPr>
            <a:lnSpc>
              <a:spcPct val="100000"/>
            </a:lnSpc>
          </a:pPr>
          <a:r>
            <a:rPr lang="en-GB" dirty="0"/>
            <a:t>4 ‘pots’ were identified as having the best opportunity for reducing risk</a:t>
          </a:r>
          <a:endParaRPr lang="en-US" dirty="0"/>
        </a:p>
      </dgm:t>
    </dgm:pt>
    <dgm:pt modelId="{E695F796-3326-4F53-8FE2-C33862107968}" type="parTrans" cxnId="{36659D98-7917-462A-B540-5BC49C5E806D}">
      <dgm:prSet/>
      <dgm:spPr/>
      <dgm:t>
        <a:bodyPr/>
        <a:lstStyle/>
        <a:p>
          <a:endParaRPr lang="en-US"/>
        </a:p>
      </dgm:t>
    </dgm:pt>
    <dgm:pt modelId="{4044F676-925B-40B3-A472-DF392F251D08}" type="sibTrans" cxnId="{36659D98-7917-462A-B540-5BC49C5E806D}">
      <dgm:prSet/>
      <dgm:spPr/>
      <dgm:t>
        <a:bodyPr/>
        <a:lstStyle/>
        <a:p>
          <a:endParaRPr lang="en-US"/>
        </a:p>
      </dgm:t>
    </dgm:pt>
    <dgm:pt modelId="{7413BD5C-CF9A-4BD1-90E6-D9E5BDB5C978}">
      <dgm:prSet/>
      <dgm:spPr/>
      <dgm:t>
        <a:bodyPr/>
        <a:lstStyle/>
        <a:p>
          <a:pPr>
            <a:lnSpc>
              <a:spcPct val="100000"/>
            </a:lnSpc>
          </a:pPr>
          <a:r>
            <a:rPr lang="en-GB" dirty="0"/>
            <a:t>These were all for loans in the 7500-15000 band, for Homeowners, with Debt-to-Income of 5-9, and Disposable Income &lt;£500</a:t>
          </a:r>
          <a:endParaRPr lang="en-US" dirty="0"/>
        </a:p>
      </dgm:t>
    </dgm:pt>
    <dgm:pt modelId="{5C1AF02D-CD43-4F4E-A64A-165B15F20129}" type="parTrans" cxnId="{A7E2701B-5BF8-4B9A-B424-05F313D6F6F0}">
      <dgm:prSet/>
      <dgm:spPr/>
      <dgm:t>
        <a:bodyPr/>
        <a:lstStyle/>
        <a:p>
          <a:endParaRPr lang="en-US"/>
        </a:p>
      </dgm:t>
    </dgm:pt>
    <dgm:pt modelId="{8DCD5B48-49EE-462B-B4C6-5343673D98FD}" type="sibTrans" cxnId="{A7E2701B-5BF8-4B9A-B424-05F313D6F6F0}">
      <dgm:prSet/>
      <dgm:spPr/>
      <dgm:t>
        <a:bodyPr/>
        <a:lstStyle/>
        <a:p>
          <a:endParaRPr lang="en-US"/>
        </a:p>
      </dgm:t>
    </dgm:pt>
    <dgm:pt modelId="{D07D30D0-6FD6-49F5-BBC5-7D3849EF493F}">
      <dgm:prSet/>
      <dgm:spPr/>
      <dgm:t>
        <a:bodyPr/>
        <a:lstStyle/>
        <a:p>
          <a:pPr>
            <a:lnSpc>
              <a:spcPct val="100000"/>
            </a:lnSpc>
          </a:pPr>
          <a:r>
            <a:rPr lang="en-GB" dirty="0"/>
            <a:t>Predicted default rates are 5.11-5.56%, but actual rates exceed 14%, with accepted volumes totalling 1472 loans</a:t>
          </a:r>
          <a:endParaRPr lang="en-US" dirty="0"/>
        </a:p>
      </dgm:t>
    </dgm:pt>
    <dgm:pt modelId="{6FEB2A68-1D69-49E7-A046-8265DFADB1D6}" type="parTrans" cxnId="{962A9E2D-A4D6-4A5C-8C8B-BA25CD5A790A}">
      <dgm:prSet/>
      <dgm:spPr/>
      <dgm:t>
        <a:bodyPr/>
        <a:lstStyle/>
        <a:p>
          <a:endParaRPr lang="en-US"/>
        </a:p>
      </dgm:t>
    </dgm:pt>
    <dgm:pt modelId="{A4B38A51-AEF8-4783-ABE2-5923A714C93A}" type="sibTrans" cxnId="{962A9E2D-A4D6-4A5C-8C8B-BA25CD5A790A}">
      <dgm:prSet/>
      <dgm:spPr/>
      <dgm:t>
        <a:bodyPr/>
        <a:lstStyle/>
        <a:p>
          <a:endParaRPr lang="en-US"/>
        </a:p>
      </dgm:t>
    </dgm:pt>
    <dgm:pt modelId="{4E75C0B4-728E-4BBC-8246-32FA3F2536BF}" type="pres">
      <dgm:prSet presAssocID="{C84FB51C-2ABE-4822-90E7-8056C778C455}" presName="root" presStyleCnt="0">
        <dgm:presLayoutVars>
          <dgm:dir/>
          <dgm:resizeHandles val="exact"/>
        </dgm:presLayoutVars>
      </dgm:prSet>
      <dgm:spPr/>
    </dgm:pt>
    <dgm:pt modelId="{EA056812-2C3F-43E8-B370-77911204FABA}" type="pres">
      <dgm:prSet presAssocID="{B4691184-5604-4F52-AA1A-0D45200430BA}" presName="compNode" presStyleCnt="0"/>
      <dgm:spPr/>
    </dgm:pt>
    <dgm:pt modelId="{6D56C07F-8DFD-41E6-BB12-38E20BB5DEA0}" type="pres">
      <dgm:prSet presAssocID="{B4691184-5604-4F52-AA1A-0D45200430BA}" presName="bgRect" presStyleLbl="bgShp" presStyleIdx="0" presStyleCnt="3"/>
      <dgm:spPr/>
    </dgm:pt>
    <dgm:pt modelId="{AF73B469-7631-44C7-ADBF-C6754F773D49}" type="pres">
      <dgm:prSet presAssocID="{B4691184-5604-4F52-AA1A-0D45200430B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yramid with levels with solid fill"/>
        </a:ext>
      </dgm:extLst>
    </dgm:pt>
    <dgm:pt modelId="{A58CE650-3418-4AA6-85DC-90AEC99F6EB4}" type="pres">
      <dgm:prSet presAssocID="{B4691184-5604-4F52-AA1A-0D45200430BA}" presName="spaceRect" presStyleCnt="0"/>
      <dgm:spPr/>
    </dgm:pt>
    <dgm:pt modelId="{38CA08D5-1D36-44E6-A696-0B0C0358FCC6}" type="pres">
      <dgm:prSet presAssocID="{B4691184-5604-4F52-AA1A-0D45200430BA}" presName="parTx" presStyleLbl="revTx" presStyleIdx="0" presStyleCnt="3">
        <dgm:presLayoutVars>
          <dgm:chMax val="0"/>
          <dgm:chPref val="0"/>
        </dgm:presLayoutVars>
      </dgm:prSet>
      <dgm:spPr/>
    </dgm:pt>
    <dgm:pt modelId="{1035410D-0EDA-4FA2-A957-79A6484890E9}" type="pres">
      <dgm:prSet presAssocID="{4044F676-925B-40B3-A472-DF392F251D08}" presName="sibTrans" presStyleCnt="0"/>
      <dgm:spPr/>
    </dgm:pt>
    <dgm:pt modelId="{CEBE1203-0B20-4416-BFA9-10DCD3CCC9D1}" type="pres">
      <dgm:prSet presAssocID="{7413BD5C-CF9A-4BD1-90E6-D9E5BDB5C978}" presName="compNode" presStyleCnt="0"/>
      <dgm:spPr/>
    </dgm:pt>
    <dgm:pt modelId="{F177A25F-177C-4222-A933-108A7528E105}" type="pres">
      <dgm:prSet presAssocID="{7413BD5C-CF9A-4BD1-90E6-D9E5BDB5C978}" presName="bgRect" presStyleLbl="bgShp" presStyleIdx="1" presStyleCnt="3"/>
      <dgm:spPr/>
    </dgm:pt>
    <dgm:pt modelId="{BBFA3067-8DBA-4939-8236-440753A95C14}" type="pres">
      <dgm:prSet presAssocID="{7413BD5C-CF9A-4BD1-90E6-D9E5BDB5C97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ye with solid fill"/>
        </a:ext>
      </dgm:extLst>
    </dgm:pt>
    <dgm:pt modelId="{631D9843-54CF-4981-A401-99CD774FFD2E}" type="pres">
      <dgm:prSet presAssocID="{7413BD5C-CF9A-4BD1-90E6-D9E5BDB5C978}" presName="spaceRect" presStyleCnt="0"/>
      <dgm:spPr/>
    </dgm:pt>
    <dgm:pt modelId="{434D9463-EB4F-4A72-A229-7840CCA8797A}" type="pres">
      <dgm:prSet presAssocID="{7413BD5C-CF9A-4BD1-90E6-D9E5BDB5C978}" presName="parTx" presStyleLbl="revTx" presStyleIdx="1" presStyleCnt="3">
        <dgm:presLayoutVars>
          <dgm:chMax val="0"/>
          <dgm:chPref val="0"/>
        </dgm:presLayoutVars>
      </dgm:prSet>
      <dgm:spPr/>
    </dgm:pt>
    <dgm:pt modelId="{68D52F68-84F4-4A76-A384-0973A5FFCE46}" type="pres">
      <dgm:prSet presAssocID="{8DCD5B48-49EE-462B-B4C6-5343673D98FD}" presName="sibTrans" presStyleCnt="0"/>
      <dgm:spPr/>
    </dgm:pt>
    <dgm:pt modelId="{47595FE6-5EE0-4AFC-AB4D-1E47927121C4}" type="pres">
      <dgm:prSet presAssocID="{D07D30D0-6FD6-49F5-BBC5-7D3849EF493F}" presName="compNode" presStyleCnt="0"/>
      <dgm:spPr/>
    </dgm:pt>
    <dgm:pt modelId="{AF054DE6-B3D4-4C2F-A7BF-477629A4E78C}" type="pres">
      <dgm:prSet presAssocID="{D07D30D0-6FD6-49F5-BBC5-7D3849EF493F}" presName="bgRect" presStyleLbl="bgShp" presStyleIdx="2" presStyleCnt="3"/>
      <dgm:spPr/>
    </dgm:pt>
    <dgm:pt modelId="{4FC02461-EDAB-4C75-9CB3-08BEBC99A52C}" type="pres">
      <dgm:prSet presAssocID="{D07D30D0-6FD6-49F5-BBC5-7D3849EF493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se with solid fill"/>
        </a:ext>
      </dgm:extLst>
    </dgm:pt>
    <dgm:pt modelId="{3A2D31EF-36CE-42F2-A90D-088022BD4711}" type="pres">
      <dgm:prSet presAssocID="{D07D30D0-6FD6-49F5-BBC5-7D3849EF493F}" presName="spaceRect" presStyleCnt="0"/>
      <dgm:spPr/>
    </dgm:pt>
    <dgm:pt modelId="{56672977-D1CD-4230-AE3D-B06276ECAAA7}" type="pres">
      <dgm:prSet presAssocID="{D07D30D0-6FD6-49F5-BBC5-7D3849EF493F}" presName="parTx" presStyleLbl="revTx" presStyleIdx="2" presStyleCnt="3">
        <dgm:presLayoutVars>
          <dgm:chMax val="0"/>
          <dgm:chPref val="0"/>
        </dgm:presLayoutVars>
      </dgm:prSet>
      <dgm:spPr/>
    </dgm:pt>
  </dgm:ptLst>
  <dgm:cxnLst>
    <dgm:cxn modelId="{A7E2701B-5BF8-4B9A-B424-05F313D6F6F0}" srcId="{C84FB51C-2ABE-4822-90E7-8056C778C455}" destId="{7413BD5C-CF9A-4BD1-90E6-D9E5BDB5C978}" srcOrd="1" destOrd="0" parTransId="{5C1AF02D-CD43-4F4E-A64A-165B15F20129}" sibTransId="{8DCD5B48-49EE-462B-B4C6-5343673D98FD}"/>
    <dgm:cxn modelId="{962A9E2D-A4D6-4A5C-8C8B-BA25CD5A790A}" srcId="{C84FB51C-2ABE-4822-90E7-8056C778C455}" destId="{D07D30D0-6FD6-49F5-BBC5-7D3849EF493F}" srcOrd="2" destOrd="0" parTransId="{6FEB2A68-1D69-49E7-A046-8265DFADB1D6}" sibTransId="{A4B38A51-AEF8-4783-ABE2-5923A714C93A}"/>
    <dgm:cxn modelId="{A24F7444-58CB-4272-A39C-D772E4C13954}" type="presOf" srcId="{D07D30D0-6FD6-49F5-BBC5-7D3849EF493F}" destId="{56672977-D1CD-4230-AE3D-B06276ECAAA7}" srcOrd="0" destOrd="0" presId="urn:microsoft.com/office/officeart/2018/2/layout/IconVerticalSolidList"/>
    <dgm:cxn modelId="{2577E768-0B77-46CE-8E7B-BC3D9F435646}" type="presOf" srcId="{7413BD5C-CF9A-4BD1-90E6-D9E5BDB5C978}" destId="{434D9463-EB4F-4A72-A229-7840CCA8797A}" srcOrd="0" destOrd="0" presId="urn:microsoft.com/office/officeart/2018/2/layout/IconVerticalSolidList"/>
    <dgm:cxn modelId="{4F0E3C77-423A-4CC0-A709-489726630F44}" type="presOf" srcId="{B4691184-5604-4F52-AA1A-0D45200430BA}" destId="{38CA08D5-1D36-44E6-A696-0B0C0358FCC6}" srcOrd="0" destOrd="0" presId="urn:microsoft.com/office/officeart/2018/2/layout/IconVerticalSolidList"/>
    <dgm:cxn modelId="{36659D98-7917-462A-B540-5BC49C5E806D}" srcId="{C84FB51C-2ABE-4822-90E7-8056C778C455}" destId="{B4691184-5604-4F52-AA1A-0D45200430BA}" srcOrd="0" destOrd="0" parTransId="{E695F796-3326-4F53-8FE2-C33862107968}" sibTransId="{4044F676-925B-40B3-A472-DF392F251D08}"/>
    <dgm:cxn modelId="{E48F96DD-3699-4BE4-8AFF-C7F688592182}" type="presOf" srcId="{C84FB51C-2ABE-4822-90E7-8056C778C455}" destId="{4E75C0B4-728E-4BBC-8246-32FA3F2536BF}" srcOrd="0" destOrd="0" presId="urn:microsoft.com/office/officeart/2018/2/layout/IconVerticalSolidList"/>
    <dgm:cxn modelId="{30BFC2C3-AA2B-477E-8210-289AFFB97285}" type="presParOf" srcId="{4E75C0B4-728E-4BBC-8246-32FA3F2536BF}" destId="{EA056812-2C3F-43E8-B370-77911204FABA}" srcOrd="0" destOrd="0" presId="urn:microsoft.com/office/officeart/2018/2/layout/IconVerticalSolidList"/>
    <dgm:cxn modelId="{4F901E9E-E3A1-47E4-9C96-D7D91BBF91BF}" type="presParOf" srcId="{EA056812-2C3F-43E8-B370-77911204FABA}" destId="{6D56C07F-8DFD-41E6-BB12-38E20BB5DEA0}" srcOrd="0" destOrd="0" presId="urn:microsoft.com/office/officeart/2018/2/layout/IconVerticalSolidList"/>
    <dgm:cxn modelId="{C8164E50-B69C-46A9-B3ED-DDA5B5A4105B}" type="presParOf" srcId="{EA056812-2C3F-43E8-B370-77911204FABA}" destId="{AF73B469-7631-44C7-ADBF-C6754F773D49}" srcOrd="1" destOrd="0" presId="urn:microsoft.com/office/officeart/2018/2/layout/IconVerticalSolidList"/>
    <dgm:cxn modelId="{C232A91E-B066-45C4-9A7C-714BED9D0521}" type="presParOf" srcId="{EA056812-2C3F-43E8-B370-77911204FABA}" destId="{A58CE650-3418-4AA6-85DC-90AEC99F6EB4}" srcOrd="2" destOrd="0" presId="urn:microsoft.com/office/officeart/2018/2/layout/IconVerticalSolidList"/>
    <dgm:cxn modelId="{4E2114F3-F7E6-499C-8C88-D61FD8931484}" type="presParOf" srcId="{EA056812-2C3F-43E8-B370-77911204FABA}" destId="{38CA08D5-1D36-44E6-A696-0B0C0358FCC6}" srcOrd="3" destOrd="0" presId="urn:microsoft.com/office/officeart/2018/2/layout/IconVerticalSolidList"/>
    <dgm:cxn modelId="{262DC78D-9004-4BF8-8552-0808FE3C6433}" type="presParOf" srcId="{4E75C0B4-728E-4BBC-8246-32FA3F2536BF}" destId="{1035410D-0EDA-4FA2-A957-79A6484890E9}" srcOrd="1" destOrd="0" presId="urn:microsoft.com/office/officeart/2018/2/layout/IconVerticalSolidList"/>
    <dgm:cxn modelId="{E022C8DC-247E-4D5E-93EB-AED7E40B0745}" type="presParOf" srcId="{4E75C0B4-728E-4BBC-8246-32FA3F2536BF}" destId="{CEBE1203-0B20-4416-BFA9-10DCD3CCC9D1}" srcOrd="2" destOrd="0" presId="urn:microsoft.com/office/officeart/2018/2/layout/IconVerticalSolidList"/>
    <dgm:cxn modelId="{24BDAA1A-4542-4B2D-A4E6-436364C9125A}" type="presParOf" srcId="{CEBE1203-0B20-4416-BFA9-10DCD3CCC9D1}" destId="{F177A25F-177C-4222-A933-108A7528E105}" srcOrd="0" destOrd="0" presId="urn:microsoft.com/office/officeart/2018/2/layout/IconVerticalSolidList"/>
    <dgm:cxn modelId="{0F96A2AB-D5F9-4773-B602-47870742C582}" type="presParOf" srcId="{CEBE1203-0B20-4416-BFA9-10DCD3CCC9D1}" destId="{BBFA3067-8DBA-4939-8236-440753A95C14}" srcOrd="1" destOrd="0" presId="urn:microsoft.com/office/officeart/2018/2/layout/IconVerticalSolidList"/>
    <dgm:cxn modelId="{2FD41B39-67D9-47D1-8191-6534EBF50BA5}" type="presParOf" srcId="{CEBE1203-0B20-4416-BFA9-10DCD3CCC9D1}" destId="{631D9843-54CF-4981-A401-99CD774FFD2E}" srcOrd="2" destOrd="0" presId="urn:microsoft.com/office/officeart/2018/2/layout/IconVerticalSolidList"/>
    <dgm:cxn modelId="{E038E950-8000-4C61-A6D3-EAE7F4DC9A74}" type="presParOf" srcId="{CEBE1203-0B20-4416-BFA9-10DCD3CCC9D1}" destId="{434D9463-EB4F-4A72-A229-7840CCA8797A}" srcOrd="3" destOrd="0" presId="urn:microsoft.com/office/officeart/2018/2/layout/IconVerticalSolidList"/>
    <dgm:cxn modelId="{ACBD299C-5016-4AC1-8FAF-3B4DEFA213FE}" type="presParOf" srcId="{4E75C0B4-728E-4BBC-8246-32FA3F2536BF}" destId="{68D52F68-84F4-4A76-A384-0973A5FFCE46}" srcOrd="3" destOrd="0" presId="urn:microsoft.com/office/officeart/2018/2/layout/IconVerticalSolidList"/>
    <dgm:cxn modelId="{9E73CE03-434F-4410-B66C-DC2D931329E2}" type="presParOf" srcId="{4E75C0B4-728E-4BBC-8246-32FA3F2536BF}" destId="{47595FE6-5EE0-4AFC-AB4D-1E47927121C4}" srcOrd="4" destOrd="0" presId="urn:microsoft.com/office/officeart/2018/2/layout/IconVerticalSolidList"/>
    <dgm:cxn modelId="{94B99590-AC3E-46B7-849E-FCD938072716}" type="presParOf" srcId="{47595FE6-5EE0-4AFC-AB4D-1E47927121C4}" destId="{AF054DE6-B3D4-4C2F-A7BF-477629A4E78C}" srcOrd="0" destOrd="0" presId="urn:microsoft.com/office/officeart/2018/2/layout/IconVerticalSolidList"/>
    <dgm:cxn modelId="{2CD10A76-5DF3-49E2-9368-B3BE011AB9CA}" type="presParOf" srcId="{47595FE6-5EE0-4AFC-AB4D-1E47927121C4}" destId="{4FC02461-EDAB-4C75-9CB3-08BEBC99A52C}" srcOrd="1" destOrd="0" presId="urn:microsoft.com/office/officeart/2018/2/layout/IconVerticalSolidList"/>
    <dgm:cxn modelId="{6F73650F-CEBE-43CE-BACC-AFDC85B91D89}" type="presParOf" srcId="{47595FE6-5EE0-4AFC-AB4D-1E47927121C4}" destId="{3A2D31EF-36CE-42F2-A90D-088022BD4711}" srcOrd="2" destOrd="0" presId="urn:microsoft.com/office/officeart/2018/2/layout/IconVerticalSolidList"/>
    <dgm:cxn modelId="{13E4D28D-A8E3-4333-9BD6-A28DDB2CC1F8}" type="presParOf" srcId="{47595FE6-5EE0-4AFC-AB4D-1E47927121C4}" destId="{56672977-D1CD-4230-AE3D-B06276ECAA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9D2D8-FD8D-4665-82E1-BCEB5C47E22F}">
      <dsp:nvSpPr>
        <dsp:cNvPr id="0" name=""/>
        <dsp:cNvSpPr/>
      </dsp:nvSpPr>
      <dsp:spPr>
        <a:xfrm rot="5400000">
          <a:off x="602066" y="1423922"/>
          <a:ext cx="1259337" cy="1433710"/>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4F4879-F8B3-400F-AB8E-24B97763A221}">
      <dsp:nvSpPr>
        <dsp:cNvPr id="0" name=""/>
        <dsp:cNvSpPr/>
      </dsp:nvSpPr>
      <dsp:spPr>
        <a:xfrm>
          <a:off x="268418" y="27922"/>
          <a:ext cx="2119982" cy="148391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72m Quotes</a:t>
          </a:r>
        </a:p>
      </dsp:txBody>
      <dsp:txXfrm>
        <a:off x="340870" y="100374"/>
        <a:ext cx="1975078" cy="1339014"/>
      </dsp:txXfrm>
    </dsp:sp>
    <dsp:sp modelId="{D3CB7D2A-CC09-41BB-B347-EBCA7DFC81A6}">
      <dsp:nvSpPr>
        <dsp:cNvPr id="0" name=""/>
        <dsp:cNvSpPr/>
      </dsp:nvSpPr>
      <dsp:spPr>
        <a:xfrm>
          <a:off x="2388400" y="169448"/>
          <a:ext cx="1541873" cy="119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0.2% take out an application</a:t>
          </a:r>
        </a:p>
      </dsp:txBody>
      <dsp:txXfrm>
        <a:off x="2388400" y="169448"/>
        <a:ext cx="1541873" cy="1199368"/>
      </dsp:txXfrm>
    </dsp:sp>
    <dsp:sp modelId="{17CCE37A-EB87-49F3-89AC-16178ED738BF}">
      <dsp:nvSpPr>
        <dsp:cNvPr id="0" name=""/>
        <dsp:cNvSpPr/>
      </dsp:nvSpPr>
      <dsp:spPr>
        <a:xfrm rot="5400000">
          <a:off x="2359756" y="3090853"/>
          <a:ext cx="1259337" cy="1433710"/>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A5A587-B507-4F8D-ADDE-B7DCFEA21835}">
      <dsp:nvSpPr>
        <dsp:cNvPr id="0" name=""/>
        <dsp:cNvSpPr/>
      </dsp:nvSpPr>
      <dsp:spPr>
        <a:xfrm>
          <a:off x="2026108" y="1694853"/>
          <a:ext cx="2119982" cy="148391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120k Applications</a:t>
          </a:r>
        </a:p>
      </dsp:txBody>
      <dsp:txXfrm>
        <a:off x="2098560" y="1767305"/>
        <a:ext cx="1975078" cy="1339014"/>
      </dsp:txXfrm>
    </dsp:sp>
    <dsp:sp modelId="{D8454861-DF57-47FF-9814-297898766A35}">
      <dsp:nvSpPr>
        <dsp:cNvPr id="0" name=""/>
        <dsp:cNvSpPr/>
      </dsp:nvSpPr>
      <dsp:spPr>
        <a:xfrm>
          <a:off x="4146091" y="1836378"/>
          <a:ext cx="1541873" cy="119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44% accepted for a loan</a:t>
          </a:r>
        </a:p>
      </dsp:txBody>
      <dsp:txXfrm>
        <a:off x="4146091" y="1836378"/>
        <a:ext cx="1541873" cy="1199368"/>
      </dsp:txXfrm>
    </dsp:sp>
    <dsp:sp modelId="{759F19CF-BA12-4B00-A288-70E9618B7C2A}">
      <dsp:nvSpPr>
        <dsp:cNvPr id="0" name=""/>
        <dsp:cNvSpPr/>
      </dsp:nvSpPr>
      <dsp:spPr>
        <a:xfrm>
          <a:off x="3783799" y="3361783"/>
          <a:ext cx="2119982" cy="148391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52k Loans</a:t>
          </a:r>
        </a:p>
      </dsp:txBody>
      <dsp:txXfrm>
        <a:off x="3856251" y="3434235"/>
        <a:ext cx="1975078" cy="1339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6C07F-8DFD-41E6-BB12-38E20BB5DEA0}">
      <dsp:nvSpPr>
        <dsp:cNvPr id="0" name=""/>
        <dsp:cNvSpPr/>
      </dsp:nvSpPr>
      <dsp:spPr>
        <a:xfrm>
          <a:off x="0" y="53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3B469-7631-44C7-ADBF-C6754F773D49}">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CA08D5-1D36-44E6-A696-0B0C0358FCC6}">
      <dsp:nvSpPr>
        <dsp:cNvPr id="0" name=""/>
        <dsp:cNvSpPr/>
      </dsp:nvSpPr>
      <dsp:spPr>
        <a:xfrm>
          <a:off x="1435590" y="53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GB" sz="1500" kern="1200" dirty="0"/>
            <a:t>4 ‘pots’ were identified as having the best opportunity for reducing risk</a:t>
          </a:r>
          <a:endParaRPr lang="en-US" sz="1500" kern="1200" dirty="0"/>
        </a:p>
      </dsp:txBody>
      <dsp:txXfrm>
        <a:off x="1435590" y="531"/>
        <a:ext cx="3746009" cy="1242935"/>
      </dsp:txXfrm>
    </dsp:sp>
    <dsp:sp modelId="{F177A25F-177C-4222-A933-108A7528E105}">
      <dsp:nvSpPr>
        <dsp:cNvPr id="0" name=""/>
        <dsp:cNvSpPr/>
      </dsp:nvSpPr>
      <dsp:spPr>
        <a:xfrm>
          <a:off x="0" y="155420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A3067-8DBA-4939-8236-440753A95C14}">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D9463-EB4F-4A72-A229-7840CCA8797A}">
      <dsp:nvSpPr>
        <dsp:cNvPr id="0" name=""/>
        <dsp:cNvSpPr/>
      </dsp:nvSpPr>
      <dsp:spPr>
        <a:xfrm>
          <a:off x="1435590" y="155420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GB" sz="1500" kern="1200" dirty="0"/>
            <a:t>These were all for loans in the 7500-15000 band, for Homeowners, with Debt-to-Income of 5-9, and Disposable Income &lt;£500</a:t>
          </a:r>
          <a:endParaRPr lang="en-US" sz="1500" kern="1200" dirty="0"/>
        </a:p>
      </dsp:txBody>
      <dsp:txXfrm>
        <a:off x="1435590" y="1554201"/>
        <a:ext cx="3746009" cy="1242935"/>
      </dsp:txXfrm>
    </dsp:sp>
    <dsp:sp modelId="{AF054DE6-B3D4-4C2F-A7BF-477629A4E78C}">
      <dsp:nvSpPr>
        <dsp:cNvPr id="0" name=""/>
        <dsp:cNvSpPr/>
      </dsp:nvSpPr>
      <dsp:spPr>
        <a:xfrm>
          <a:off x="0" y="3107870"/>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02461-EDAB-4C75-9CB3-08BEBC99A52C}">
      <dsp:nvSpPr>
        <dsp:cNvPr id="0" name=""/>
        <dsp:cNvSpPr/>
      </dsp:nvSpPr>
      <dsp:spPr>
        <a:xfrm>
          <a:off x="375988" y="3387531"/>
          <a:ext cx="683614" cy="6836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72977-D1CD-4230-AE3D-B06276ECAAA7}">
      <dsp:nvSpPr>
        <dsp:cNvPr id="0" name=""/>
        <dsp:cNvSpPr/>
      </dsp:nvSpPr>
      <dsp:spPr>
        <a:xfrm>
          <a:off x="1435590" y="3107870"/>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GB" sz="1500" kern="1200" dirty="0"/>
            <a:t>Predicted default rates are 5.11-5.56%, but actual rates exceed 14%, with accepted volumes totalling 1472 loans</a:t>
          </a:r>
          <a:endParaRPr lang="en-US" sz="1500" kern="1200" dirty="0"/>
        </a:p>
      </dsp:txBody>
      <dsp:txXfrm>
        <a:off x="1435590" y="3107870"/>
        <a:ext cx="3746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7E273-0C31-453C-8D5C-778A1FC97598}" type="datetimeFigureOut">
              <a:rPr lang="en-GB" smtClean="0"/>
              <a:t>16/03/2025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3C4F0-52DB-4763-8495-DB1F9F292A8E}" type="slidenum">
              <a:rPr lang="en-GB" smtClean="0"/>
              <a:t>‹#›</a:t>
            </a:fld>
            <a:endParaRPr lang="en-GB"/>
          </a:p>
        </p:txBody>
      </p:sp>
    </p:spTree>
    <p:extLst>
      <p:ext uri="{BB962C8B-B14F-4D97-AF65-F5344CB8AC3E}">
        <p14:creationId xmlns:p14="http://schemas.microsoft.com/office/powerpoint/2010/main" val="169838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 7 clear bands of predicted loss</a:t>
            </a:r>
          </a:p>
        </p:txBody>
      </p:sp>
      <p:sp>
        <p:nvSpPr>
          <p:cNvPr id="4" name="Slide Number Placeholder 3"/>
          <p:cNvSpPr>
            <a:spLocks noGrp="1"/>
          </p:cNvSpPr>
          <p:nvPr>
            <p:ph type="sldNum" sz="quarter" idx="5"/>
          </p:nvPr>
        </p:nvSpPr>
        <p:spPr/>
        <p:txBody>
          <a:bodyPr/>
          <a:lstStyle/>
          <a:p>
            <a:fld id="{2B23C4F0-52DB-4763-8495-DB1F9F292A8E}" type="slidenum">
              <a:rPr lang="en-GB" smtClean="0"/>
              <a:t>3</a:t>
            </a:fld>
            <a:endParaRPr lang="en-GB"/>
          </a:p>
        </p:txBody>
      </p:sp>
    </p:spTree>
    <p:extLst>
      <p:ext uri="{BB962C8B-B14F-4D97-AF65-F5344CB8AC3E}">
        <p14:creationId xmlns:p14="http://schemas.microsoft.com/office/powerpoint/2010/main" val="27752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default rates shown as bars, with </a:t>
            </a:r>
            <a:r>
              <a:rPr lang="en-GB" dirty="0" err="1"/>
              <a:t>paidout</a:t>
            </a:r>
            <a:r>
              <a:rPr lang="en-GB" dirty="0"/>
              <a:t> volumes as labels</a:t>
            </a:r>
          </a:p>
        </p:txBody>
      </p:sp>
      <p:sp>
        <p:nvSpPr>
          <p:cNvPr id="4" name="Slide Number Placeholder 3"/>
          <p:cNvSpPr>
            <a:spLocks noGrp="1"/>
          </p:cNvSpPr>
          <p:nvPr>
            <p:ph type="sldNum" sz="quarter" idx="5"/>
          </p:nvPr>
        </p:nvSpPr>
        <p:spPr/>
        <p:txBody>
          <a:bodyPr/>
          <a:lstStyle/>
          <a:p>
            <a:fld id="{2B23C4F0-52DB-4763-8495-DB1F9F292A8E}" type="slidenum">
              <a:rPr lang="en-GB" smtClean="0"/>
              <a:t>4</a:t>
            </a:fld>
            <a:endParaRPr lang="en-GB"/>
          </a:p>
        </p:txBody>
      </p:sp>
    </p:spTree>
    <p:extLst>
      <p:ext uri="{BB962C8B-B14F-4D97-AF65-F5344CB8AC3E}">
        <p14:creationId xmlns:p14="http://schemas.microsoft.com/office/powerpoint/2010/main" val="83022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Predicted loss determines credit grade, and credit grade determines APR – the better our loss prediction, the better we can price loans</a:t>
            </a:r>
          </a:p>
        </p:txBody>
      </p:sp>
      <p:sp>
        <p:nvSpPr>
          <p:cNvPr id="4" name="Slide Number Placeholder 3"/>
          <p:cNvSpPr>
            <a:spLocks noGrp="1"/>
          </p:cNvSpPr>
          <p:nvPr>
            <p:ph type="sldNum" sz="quarter" idx="5"/>
          </p:nvPr>
        </p:nvSpPr>
        <p:spPr/>
        <p:txBody>
          <a:bodyPr/>
          <a:lstStyle/>
          <a:p>
            <a:fld id="{2B23C4F0-52DB-4763-8495-DB1F9F292A8E}" type="slidenum">
              <a:rPr lang="en-GB" smtClean="0"/>
              <a:t>5</a:t>
            </a:fld>
            <a:endParaRPr lang="en-GB"/>
          </a:p>
        </p:txBody>
      </p:sp>
    </p:spTree>
    <p:extLst>
      <p:ext uri="{BB962C8B-B14F-4D97-AF65-F5344CB8AC3E}">
        <p14:creationId xmlns:p14="http://schemas.microsoft.com/office/powerpoint/2010/main" val="331879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‘Channel’ was left out of segmentation, as it wasn’t apparent that it drove a different customer risk profile.</a:t>
            </a:r>
          </a:p>
        </p:txBody>
      </p:sp>
      <p:sp>
        <p:nvSpPr>
          <p:cNvPr id="4" name="Slide Number Placeholder 3"/>
          <p:cNvSpPr>
            <a:spLocks noGrp="1"/>
          </p:cNvSpPr>
          <p:nvPr>
            <p:ph type="sldNum" sz="quarter" idx="5"/>
          </p:nvPr>
        </p:nvSpPr>
        <p:spPr/>
        <p:txBody>
          <a:bodyPr/>
          <a:lstStyle/>
          <a:p>
            <a:fld id="{2B23C4F0-52DB-4763-8495-DB1F9F292A8E}" type="slidenum">
              <a:rPr lang="en-GB" smtClean="0"/>
              <a:t>6</a:t>
            </a:fld>
            <a:endParaRPr lang="en-GB"/>
          </a:p>
        </p:txBody>
      </p:sp>
    </p:spTree>
    <p:extLst>
      <p:ext uri="{BB962C8B-B14F-4D97-AF65-F5344CB8AC3E}">
        <p14:creationId xmlns:p14="http://schemas.microsoft.com/office/powerpoint/2010/main" val="76762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Pots 38, 41, 43, 53</a:t>
            </a:r>
          </a:p>
          <a:p>
            <a:r>
              <a:rPr lang="en-GB" dirty="0"/>
              <a:t>Based on the ‘additional loss’ metric, but also ‘profitable’ metric, suggesting that not only were these the most unprofitable loans individually, they also had enough volume to cause the biggest loss</a:t>
            </a:r>
          </a:p>
          <a:p>
            <a:r>
              <a:rPr lang="en-GB" dirty="0"/>
              <a:t>3 were Debt Consolidation, 1 was Home Improvement</a:t>
            </a:r>
          </a:p>
        </p:txBody>
      </p:sp>
      <p:sp>
        <p:nvSpPr>
          <p:cNvPr id="4" name="Slide Number Placeholder 3"/>
          <p:cNvSpPr>
            <a:spLocks noGrp="1"/>
          </p:cNvSpPr>
          <p:nvPr>
            <p:ph type="sldNum" sz="quarter" idx="5"/>
          </p:nvPr>
        </p:nvSpPr>
        <p:spPr/>
        <p:txBody>
          <a:bodyPr/>
          <a:lstStyle/>
          <a:p>
            <a:fld id="{2B23C4F0-52DB-4763-8495-DB1F9F292A8E}" type="slidenum">
              <a:rPr lang="en-GB" smtClean="0"/>
              <a:t>7</a:t>
            </a:fld>
            <a:endParaRPr lang="en-GB"/>
          </a:p>
        </p:txBody>
      </p:sp>
    </p:spTree>
    <p:extLst>
      <p:ext uri="{BB962C8B-B14F-4D97-AF65-F5344CB8AC3E}">
        <p14:creationId xmlns:p14="http://schemas.microsoft.com/office/powerpoint/2010/main" val="414328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necessarily a case of targeting this specific segment, where they fit the exact criteria on income and disposable income, but it does show where the attention should be</a:t>
            </a:r>
          </a:p>
          <a:p>
            <a:r>
              <a:rPr lang="en-GB" dirty="0" err="1"/>
              <a:t>Targetting</a:t>
            </a:r>
            <a:r>
              <a:rPr lang="en-GB" dirty="0"/>
              <a:t> in practise would be more broad than this, and an analysis of where to adjust strategy with ordinal data should set a cutoff rather than target a specific segment within those categories</a:t>
            </a:r>
          </a:p>
          <a:p>
            <a:r>
              <a:rPr lang="en-GB" dirty="0"/>
              <a:t>Second loans not currently possible at XYZ, but perhaps something for the future for offering to existing customers</a:t>
            </a:r>
          </a:p>
        </p:txBody>
      </p:sp>
      <p:sp>
        <p:nvSpPr>
          <p:cNvPr id="4" name="Slide Number Placeholder 3"/>
          <p:cNvSpPr>
            <a:spLocks noGrp="1"/>
          </p:cNvSpPr>
          <p:nvPr>
            <p:ph type="sldNum" sz="quarter" idx="5"/>
          </p:nvPr>
        </p:nvSpPr>
        <p:spPr/>
        <p:txBody>
          <a:bodyPr/>
          <a:lstStyle/>
          <a:p>
            <a:fld id="{2B23C4F0-52DB-4763-8495-DB1F9F292A8E}" type="slidenum">
              <a:rPr lang="en-GB" smtClean="0"/>
              <a:t>8</a:t>
            </a:fld>
            <a:endParaRPr lang="en-GB"/>
          </a:p>
        </p:txBody>
      </p:sp>
    </p:spTree>
    <p:extLst>
      <p:ext uri="{BB962C8B-B14F-4D97-AF65-F5344CB8AC3E}">
        <p14:creationId xmlns:p14="http://schemas.microsoft.com/office/powerpoint/2010/main" val="6869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Bring in multi-bureau data</a:t>
            </a:r>
          </a:p>
          <a:p>
            <a:r>
              <a:rPr lang="en-GB" dirty="0"/>
              <a:t>Increase granularity across credit limits</a:t>
            </a:r>
          </a:p>
          <a:p>
            <a:r>
              <a:rPr lang="en-GB" dirty="0"/>
              <a:t>Risk-based pricing</a:t>
            </a:r>
          </a:p>
          <a:p>
            <a:r>
              <a:rPr lang="en-GB" dirty="0"/>
              <a:t>Model to optimise APR and term based on risk</a:t>
            </a:r>
          </a:p>
        </p:txBody>
      </p:sp>
      <p:sp>
        <p:nvSpPr>
          <p:cNvPr id="4" name="Slide Number Placeholder 3"/>
          <p:cNvSpPr>
            <a:spLocks noGrp="1"/>
          </p:cNvSpPr>
          <p:nvPr>
            <p:ph type="sldNum" sz="quarter" idx="5"/>
          </p:nvPr>
        </p:nvSpPr>
        <p:spPr/>
        <p:txBody>
          <a:bodyPr/>
          <a:lstStyle/>
          <a:p>
            <a:fld id="{2B23C4F0-52DB-4763-8495-DB1F9F292A8E}" type="slidenum">
              <a:rPr lang="en-GB" smtClean="0"/>
              <a:t>9</a:t>
            </a:fld>
            <a:endParaRPr lang="en-GB"/>
          </a:p>
        </p:txBody>
      </p:sp>
    </p:spTree>
    <p:extLst>
      <p:ext uri="{BB962C8B-B14F-4D97-AF65-F5344CB8AC3E}">
        <p14:creationId xmlns:p14="http://schemas.microsoft.com/office/powerpoint/2010/main" val="250196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7DF-596C-BF0C-77D7-64EFED1B7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CAED529-EAC9-89C5-3B56-7AAB1E0CC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89321B-75A9-63CF-203B-7EA6F66F9677}"/>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47722009-1EBD-4BA7-5A65-849C93C3C7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931D9E-982A-5143-EBAC-575FDA3FA881}"/>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86967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0995-F79C-77C5-2733-D7078E806B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08F5DF-DEC2-715B-8438-899A6FDD7C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8D0691-F683-06BC-0B1F-2750404BD248}"/>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DC50D7EB-3A29-C2E3-11A5-EC48DF7328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C5515-88DA-5B5F-4A90-D7EFE9991528}"/>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399419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F392B-5585-274E-790A-CB2B766AB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A54DAA-3320-5090-4567-E3C0FEACE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2C0591-B8F1-455A-2B9F-B3BE0936AD1F}"/>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F34CB617-F89F-5735-A536-5B05370B64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7CF5D6-2B1B-BC0F-9268-8E0A8E1E12EC}"/>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36143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C74-6313-D1A0-07DA-E8A29AB732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BCE161-712A-5B7B-B926-EED09CB6F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34928F-CC37-B9E8-54ED-50DE5715E65E}"/>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C6456A2B-FFB1-11B6-75D0-B6195DF83C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FBE9A3-E5E2-B105-AA08-C185C7B50529}"/>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57212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5EB3-263A-AF23-9B59-95AE78274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9B2E52-6325-9255-95FB-54E74068F8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73620-82EB-8084-7918-65EC95246F8C}"/>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ED2E69C4-F2CB-2BF5-4BA2-926597A73A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7B877B-3BDA-2ABD-33BF-9CF320335970}"/>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262659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5FF6-FEEF-C567-7AE6-1FE0ACCCE5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83C2AD-F9E1-8662-A932-F3E845979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BBCE38-B184-E635-F07F-27808D089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47BDA9-4DE1-EEEF-F1E2-E6F1B62A807F}"/>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6" name="Footer Placeholder 5">
            <a:extLst>
              <a:ext uri="{FF2B5EF4-FFF2-40B4-BE49-F238E27FC236}">
                <a16:creationId xmlns:a16="http://schemas.microsoft.com/office/drawing/2014/main" id="{3D820330-DDB6-60A6-C633-C6D1EA115A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1B5E1F-0DFE-A742-FCEE-7A00B17A22EC}"/>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24250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287-1FBC-01BD-F5C1-AB50400E462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3C4368-6F7C-B683-CA62-ABEEF9D95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B661F-4956-81B8-5C64-BB71BD8A4B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38AA41-E9C4-4C02-4B90-E261C2A97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B63C3-1D16-A759-4989-2E0FD7380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D0E871-BFEC-F53F-CAC2-32BC57AE6FDE}"/>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8" name="Footer Placeholder 7">
            <a:extLst>
              <a:ext uri="{FF2B5EF4-FFF2-40B4-BE49-F238E27FC236}">
                <a16:creationId xmlns:a16="http://schemas.microsoft.com/office/drawing/2014/main" id="{95AF42EF-EF09-8066-4359-7FC5C788BA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28E18A-AA69-4718-45E3-EAA7DA4A5C13}"/>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9108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5824-C0DC-F759-C17E-60A9E34F99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E731FE-3FA2-733C-FB34-075069A70FD7}"/>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4" name="Footer Placeholder 3">
            <a:extLst>
              <a:ext uri="{FF2B5EF4-FFF2-40B4-BE49-F238E27FC236}">
                <a16:creationId xmlns:a16="http://schemas.microsoft.com/office/drawing/2014/main" id="{3E616AAB-1B49-D2F3-32D8-28E2B1F261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13C3DE-2E1C-4B5D-D623-0E44BEED0204}"/>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5126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D114A-7546-6CB6-4B9F-D0C2FBAAFDDD}"/>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3" name="Footer Placeholder 2">
            <a:extLst>
              <a:ext uri="{FF2B5EF4-FFF2-40B4-BE49-F238E27FC236}">
                <a16:creationId xmlns:a16="http://schemas.microsoft.com/office/drawing/2014/main" id="{84CFB3E0-74E2-12CF-787D-FF73B697F1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2180B0-6FCC-AE79-6007-9F95408F7A08}"/>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70621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140B-4DAC-713D-A37E-20559D3CB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7A6539-5D2E-8228-ED69-8B090EF07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2D80F18-6897-F62A-4312-D1E1F9026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B14E0-8945-B0E3-D626-B9107EF5021B}"/>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6" name="Footer Placeholder 5">
            <a:extLst>
              <a:ext uri="{FF2B5EF4-FFF2-40B4-BE49-F238E27FC236}">
                <a16:creationId xmlns:a16="http://schemas.microsoft.com/office/drawing/2014/main" id="{D6E82CA0-8871-C61F-431F-8356454EF8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D08A8D-07DC-93F6-C25C-8C63AAE9D7DC}"/>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99113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F9B-94AE-61F5-0ECE-B8D6DCD68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5815CB-CFEA-8CD1-DFF5-DB786EC44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803A94-4D48-4778-15B7-D453B4BF8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38CBB-EB77-6802-FF8B-58DCB18CB9CD}"/>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6" name="Footer Placeholder 5">
            <a:extLst>
              <a:ext uri="{FF2B5EF4-FFF2-40B4-BE49-F238E27FC236}">
                <a16:creationId xmlns:a16="http://schemas.microsoft.com/office/drawing/2014/main" id="{90E871F0-4DD6-E36A-FBB6-9D4034BF8C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213CED-C6CB-30A9-4F02-1B1DDD512976}"/>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366197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517C2-2D98-A0C3-A729-D99622F87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236926-A834-AE15-492D-BC75A9BA3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72BB05-D963-E2CD-DB6C-22842437F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25EAAC7D-287F-E8D7-4F6D-5532E6DAA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5224D30-6E83-5E26-D85D-62ACE79A4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E28A63-6BF8-481C-BF25-0B1230756A54}" type="slidenum">
              <a:rPr lang="en-GB" smtClean="0"/>
              <a:t>‹#›</a:t>
            </a:fld>
            <a:endParaRPr lang="en-GB"/>
          </a:p>
        </p:txBody>
      </p:sp>
    </p:spTree>
    <p:extLst>
      <p:ext uri="{BB962C8B-B14F-4D97-AF65-F5344CB8AC3E}">
        <p14:creationId xmlns:p14="http://schemas.microsoft.com/office/powerpoint/2010/main" val="82277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C4C62D-57E1-4EA1-E747-274206DB928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Credit Risk Insights &amp; Optimisation</a:t>
            </a:r>
          </a:p>
        </p:txBody>
      </p:sp>
      <p:sp>
        <p:nvSpPr>
          <p:cNvPr id="3" name="Subtitle 2">
            <a:extLst>
              <a:ext uri="{FF2B5EF4-FFF2-40B4-BE49-F238E27FC236}">
                <a16:creationId xmlns:a16="http://schemas.microsoft.com/office/drawing/2014/main" id="{48F7774A-FC59-C4EF-808F-248D687462E1}"/>
              </a:ext>
            </a:extLst>
          </p:cNvPr>
          <p:cNvSpPr>
            <a:spLocks noGrp="1"/>
          </p:cNvSpPr>
          <p:nvPr>
            <p:ph type="subTitle" idx="1"/>
          </p:nvPr>
        </p:nvSpPr>
        <p:spPr>
          <a:xfrm>
            <a:off x="1350682" y="4870824"/>
            <a:ext cx="10005951" cy="1458258"/>
          </a:xfrm>
        </p:spPr>
        <p:txBody>
          <a:bodyPr anchor="ctr">
            <a:normAutofit/>
          </a:bodyPr>
          <a:lstStyle/>
          <a:p>
            <a:pPr algn="l"/>
            <a:r>
              <a:rPr lang="en-GB"/>
              <a:t>Faisal Jina</a:t>
            </a:r>
          </a:p>
        </p:txBody>
      </p:sp>
    </p:spTree>
    <p:extLst>
      <p:ext uri="{BB962C8B-B14F-4D97-AF65-F5344CB8AC3E}">
        <p14:creationId xmlns:p14="http://schemas.microsoft.com/office/powerpoint/2010/main" val="77575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D517-DF10-35BA-58B3-17C0893DA919}"/>
              </a:ext>
            </a:extLst>
          </p:cNvPr>
          <p:cNvSpPr>
            <a:spLocks noGrp="1"/>
          </p:cNvSpPr>
          <p:nvPr>
            <p:ph type="title"/>
          </p:nvPr>
        </p:nvSpPr>
        <p:spPr/>
        <p:txBody>
          <a:bodyPr/>
          <a:lstStyle/>
          <a:p>
            <a:r>
              <a:rPr lang="en-GB" dirty="0"/>
              <a:t>Conversion Funnel</a:t>
            </a:r>
          </a:p>
        </p:txBody>
      </p:sp>
      <p:graphicFrame>
        <p:nvGraphicFramePr>
          <p:cNvPr id="5" name="Content Placeholder 4">
            <a:extLst>
              <a:ext uri="{FF2B5EF4-FFF2-40B4-BE49-F238E27FC236}">
                <a16:creationId xmlns:a16="http://schemas.microsoft.com/office/drawing/2014/main" id="{40CEA0DA-0E49-53BD-9798-9086B2387258}"/>
              </a:ext>
            </a:extLst>
          </p:cNvPr>
          <p:cNvGraphicFramePr>
            <a:graphicFrameLocks noGrp="1"/>
          </p:cNvGraphicFramePr>
          <p:nvPr>
            <p:ph idx="1"/>
            <p:extLst>
              <p:ext uri="{D42A27DB-BD31-4B8C-83A1-F6EECF244321}">
                <p14:modId xmlns:p14="http://schemas.microsoft.com/office/powerpoint/2010/main" val="3739515973"/>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0DD43514-455F-8A31-BDF5-D3F6EDF42A6E}"/>
              </a:ext>
            </a:extLst>
          </p:cNvPr>
          <p:cNvSpPr>
            <a:spLocks noGrp="1"/>
          </p:cNvSpPr>
          <p:nvPr>
            <p:ph type="body" sz="half" idx="2"/>
          </p:nvPr>
        </p:nvSpPr>
        <p:spPr/>
        <p:txBody>
          <a:bodyPr/>
          <a:lstStyle/>
          <a:p>
            <a:r>
              <a:rPr lang="en-GB" dirty="0"/>
              <a:t>Quotes to Applications:</a:t>
            </a:r>
          </a:p>
          <a:p>
            <a:pPr marL="285750" indent="-285750">
              <a:buFont typeface="Arial" panose="020B0604020202020204" pitchFamily="34" charset="0"/>
              <a:buChar char="•"/>
            </a:pPr>
            <a:r>
              <a:rPr lang="en-GB" dirty="0"/>
              <a:t>Customers are willing to get a quote without obligation of applying</a:t>
            </a:r>
          </a:p>
          <a:p>
            <a:pPr marL="285750" indent="-285750">
              <a:buFont typeface="Arial" panose="020B0604020202020204" pitchFamily="34" charset="0"/>
              <a:buChar char="•"/>
            </a:pPr>
            <a:r>
              <a:rPr lang="en-GB" dirty="0"/>
              <a:t>Able to compare with other options</a:t>
            </a:r>
          </a:p>
          <a:p>
            <a:pPr marL="285750" indent="-285750">
              <a:buFont typeface="Arial" panose="020B0604020202020204" pitchFamily="34" charset="0"/>
              <a:buChar char="•"/>
            </a:pPr>
            <a:r>
              <a:rPr lang="en-GB" dirty="0"/>
              <a:t>May be dropping out before completing application – potential for better retention?</a:t>
            </a:r>
          </a:p>
          <a:p>
            <a:r>
              <a:rPr lang="en-GB" dirty="0"/>
              <a:t>Applications to Loans:</a:t>
            </a:r>
          </a:p>
          <a:p>
            <a:pPr marL="285750" indent="-285750">
              <a:buFont typeface="Arial" panose="020B0604020202020204" pitchFamily="34" charset="0"/>
              <a:buChar char="•"/>
            </a:pPr>
            <a:r>
              <a:rPr lang="en-GB" dirty="0"/>
              <a:t>Good accept rate</a:t>
            </a:r>
          </a:p>
          <a:p>
            <a:pPr marL="285750" indent="-285750">
              <a:buFont typeface="Arial" panose="020B0604020202020204" pitchFamily="34" charset="0"/>
              <a:buChar char="•"/>
            </a:pPr>
            <a:r>
              <a:rPr lang="en-GB" dirty="0"/>
              <a:t>Always potential to improve production at appropriate risk level</a:t>
            </a:r>
          </a:p>
        </p:txBody>
      </p:sp>
    </p:spTree>
    <p:extLst>
      <p:ext uri="{BB962C8B-B14F-4D97-AF65-F5344CB8AC3E}">
        <p14:creationId xmlns:p14="http://schemas.microsoft.com/office/powerpoint/2010/main" val="136722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E3E7C-108C-6F34-3054-B75876E30B4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Predicted Loss</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A81C454-8CCA-08AB-211E-C776ED22B349}"/>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Splitting the data by Credit Grade, we see approximately 7 clear bands of predicted loss rates per grade</a:t>
            </a:r>
          </a:p>
          <a:p>
            <a:pPr marL="285750" indent="-228600">
              <a:buFont typeface="Arial" panose="020B0604020202020204" pitchFamily="34" charset="0"/>
              <a:buChar char="•"/>
            </a:pPr>
            <a:r>
              <a:rPr lang="en-US" sz="1800" dirty="0"/>
              <a:t>There may be potential to improve predicted loss by providing more granularity from actual default rates</a:t>
            </a:r>
          </a:p>
          <a:p>
            <a:pPr marL="285750" indent="-228600">
              <a:buFont typeface="Arial" panose="020B0604020202020204" pitchFamily="34" charset="0"/>
              <a:buChar char="•"/>
            </a:pPr>
            <a:r>
              <a:rPr lang="en-US" sz="1800" dirty="0"/>
              <a:t>Improving prediction could help improve risk management on the portfolio</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939952-6F05-85E4-9190-2B68213C45C3}"/>
              </a:ext>
            </a:extLst>
          </p:cNvPr>
          <p:cNvPicPr>
            <a:picLocks noChangeAspect="1"/>
          </p:cNvPicPr>
          <p:nvPr/>
        </p:nvPicPr>
        <p:blipFill>
          <a:blip r:embed="rId3"/>
          <a:stretch>
            <a:fillRect/>
          </a:stretch>
        </p:blipFill>
        <p:spPr>
          <a:xfrm>
            <a:off x="5987738" y="1814105"/>
            <a:ext cx="5628018" cy="2996919"/>
          </a:xfrm>
          <a:prstGeom prst="rect">
            <a:avLst/>
          </a:prstGeom>
        </p:spPr>
      </p:pic>
    </p:spTree>
    <p:extLst>
      <p:ext uri="{BB962C8B-B14F-4D97-AF65-F5344CB8AC3E}">
        <p14:creationId xmlns:p14="http://schemas.microsoft.com/office/powerpoint/2010/main" val="157314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42098350-28D3-E1F6-B309-543AFB045287}"/>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400" kern="1200">
                <a:solidFill>
                  <a:schemeClr val="tx1"/>
                </a:solidFill>
                <a:latin typeface="+mj-lt"/>
                <a:ea typeface="+mj-ea"/>
                <a:cs typeface="+mj-cs"/>
              </a:rPr>
              <a:t>Default Rates</a:t>
            </a:r>
          </a:p>
        </p:txBody>
      </p:sp>
      <p:sp>
        <p:nvSpPr>
          <p:cNvPr id="9" name="Text Placeholder 8">
            <a:extLst>
              <a:ext uri="{FF2B5EF4-FFF2-40B4-BE49-F238E27FC236}">
                <a16:creationId xmlns:a16="http://schemas.microsoft.com/office/drawing/2014/main" id="{6D9156DB-4188-8855-5AAE-4454F7221316}"/>
              </a:ext>
            </a:extLst>
          </p:cNvPr>
          <p:cNvSpPr>
            <a:spLocks noGrp="1"/>
          </p:cNvSpPr>
          <p:nvPr>
            <p:ph type="body" sz="half" idx="2"/>
          </p:nvPr>
        </p:nvSpPr>
        <p:spPr>
          <a:xfrm>
            <a:off x="862366" y="2194102"/>
            <a:ext cx="3427001" cy="3908586"/>
          </a:xfrm>
        </p:spPr>
        <p:txBody>
          <a:bodyPr vert="horz" lIns="91440" tIns="45720" rIns="91440" bIns="45720" rtlCol="0">
            <a:normAutofit/>
          </a:bodyPr>
          <a:lstStyle/>
          <a:p>
            <a:pPr marL="285750" indent="-228600">
              <a:buFont typeface="Arial" panose="020B0604020202020204" pitchFamily="34" charset="0"/>
              <a:buChar char="•"/>
            </a:pPr>
            <a:r>
              <a:rPr lang="en-US" sz="1900" dirty="0"/>
              <a:t>The predicted loss estimates are shown as blue dots per credit grade, and a dotted line for the portfolio</a:t>
            </a:r>
          </a:p>
          <a:p>
            <a:pPr marL="285750" indent="-228600">
              <a:buFont typeface="Arial" panose="020B0604020202020204" pitchFamily="34" charset="0"/>
              <a:buChar char="•"/>
            </a:pPr>
            <a:r>
              <a:rPr lang="en-US" sz="1900" dirty="0"/>
              <a:t>Predicted default rates show a clear upward trend across credit grades, suggesting a strong link</a:t>
            </a:r>
          </a:p>
          <a:p>
            <a:pPr marL="285750" indent="-228600">
              <a:buFont typeface="Arial" panose="020B0604020202020204" pitchFamily="34" charset="0"/>
              <a:buChar char="•"/>
            </a:pPr>
            <a:r>
              <a:rPr lang="en-US" sz="1900" dirty="0"/>
              <a:t>There is scope to improve predicted rates here, with actual default rates varying by Credit Grade</a:t>
            </a:r>
          </a:p>
        </p:txBody>
      </p:sp>
      <p:pic>
        <p:nvPicPr>
          <p:cNvPr id="6" name="Picture 5" descr="A graph with different colored bars&#10;&#10;Description automatically generated with medium confidence">
            <a:extLst>
              <a:ext uri="{FF2B5EF4-FFF2-40B4-BE49-F238E27FC236}">
                <a16:creationId xmlns:a16="http://schemas.microsoft.com/office/drawing/2014/main" id="{7ED2EFE6-D850-A3DB-57D1-ECA0CF8FB20F}"/>
              </a:ext>
            </a:extLst>
          </p:cNvPr>
          <p:cNvPicPr>
            <a:picLocks noChangeAspect="1"/>
          </p:cNvPicPr>
          <p:nvPr/>
        </p:nvPicPr>
        <p:blipFill>
          <a:blip r:embed="rId3">
            <a:extLst>
              <a:ext uri="{28A0092B-C50C-407E-A947-70E740481C1C}">
                <a14:useLocalDpi xmlns:a14="http://schemas.microsoft.com/office/drawing/2010/main" val="0"/>
              </a:ext>
            </a:extLst>
          </a:blip>
          <a:srcRect t="886" b="1338"/>
          <a:stretch/>
        </p:blipFill>
        <p:spPr>
          <a:xfrm>
            <a:off x="5445457" y="1800897"/>
            <a:ext cx="6155141" cy="3279947"/>
          </a:xfrm>
          <a:prstGeom prst="rect">
            <a:avLst/>
          </a:prstGeom>
        </p:spPr>
      </p:pic>
    </p:spTree>
    <p:extLst>
      <p:ext uri="{BB962C8B-B14F-4D97-AF65-F5344CB8AC3E}">
        <p14:creationId xmlns:p14="http://schemas.microsoft.com/office/powerpoint/2010/main" val="254141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ADC7-9C64-A9F4-AE27-4FF346530C08}"/>
              </a:ext>
            </a:extLst>
          </p:cNvPr>
          <p:cNvSpPr>
            <a:spLocks noGrp="1"/>
          </p:cNvSpPr>
          <p:nvPr>
            <p:ph type="title"/>
          </p:nvPr>
        </p:nvSpPr>
        <p:spPr/>
        <p:txBody>
          <a:bodyPr/>
          <a:lstStyle/>
          <a:p>
            <a:r>
              <a:rPr lang="en-GB"/>
              <a:t>Pricing</a:t>
            </a:r>
            <a:endParaRPr lang="en-GB" dirty="0"/>
          </a:p>
        </p:txBody>
      </p:sp>
      <p:sp>
        <p:nvSpPr>
          <p:cNvPr id="4" name="Text Placeholder 3">
            <a:extLst>
              <a:ext uri="{FF2B5EF4-FFF2-40B4-BE49-F238E27FC236}">
                <a16:creationId xmlns:a16="http://schemas.microsoft.com/office/drawing/2014/main" id="{5F3A8272-E28B-8D5C-4BE8-065F827E35D7}"/>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Splitting by credit grade shows similar distributions of APR across credit grades.</a:t>
            </a:r>
          </a:p>
          <a:p>
            <a:pPr marL="285750" indent="-285750">
              <a:buFont typeface="Arial" panose="020B0604020202020204" pitchFamily="34" charset="0"/>
              <a:buChar char="•"/>
            </a:pPr>
            <a:r>
              <a:rPr lang="en-GB" dirty="0"/>
              <a:t>The tri-modal shape suggests larger shifts in overall pricing have occurred, possibly due to external events.</a:t>
            </a:r>
          </a:p>
          <a:p>
            <a:pPr marL="285750" indent="-285750">
              <a:buFont typeface="Arial" panose="020B0604020202020204" pitchFamily="34" charset="0"/>
              <a:buChar char="•"/>
            </a:pPr>
            <a:r>
              <a:rPr lang="en-GB" dirty="0"/>
              <a:t>This upward pattern across credit grades suggests that grade is being used in decisioning of the APR offered to the customer as expected.</a:t>
            </a:r>
          </a:p>
        </p:txBody>
      </p:sp>
      <p:pic>
        <p:nvPicPr>
          <p:cNvPr id="6" name="Picture 5">
            <a:extLst>
              <a:ext uri="{FF2B5EF4-FFF2-40B4-BE49-F238E27FC236}">
                <a16:creationId xmlns:a16="http://schemas.microsoft.com/office/drawing/2014/main" id="{F793B892-DD66-DC55-6115-60BE947E43CC}"/>
              </a:ext>
            </a:extLst>
          </p:cNvPr>
          <p:cNvPicPr>
            <a:picLocks noChangeAspect="1"/>
          </p:cNvPicPr>
          <p:nvPr/>
        </p:nvPicPr>
        <p:blipFill>
          <a:blip r:embed="rId3"/>
          <a:stretch>
            <a:fillRect/>
          </a:stretch>
        </p:blipFill>
        <p:spPr>
          <a:xfrm>
            <a:off x="4943475" y="1585912"/>
            <a:ext cx="6924675" cy="3686175"/>
          </a:xfrm>
          <a:prstGeom prst="rect">
            <a:avLst/>
          </a:prstGeom>
        </p:spPr>
      </p:pic>
    </p:spTree>
    <p:extLst>
      <p:ext uri="{BB962C8B-B14F-4D97-AF65-F5344CB8AC3E}">
        <p14:creationId xmlns:p14="http://schemas.microsoft.com/office/powerpoint/2010/main" val="365341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91C356-3A7B-0DD6-AB59-13BF0294CCAF}"/>
              </a:ext>
            </a:extLst>
          </p:cNvPr>
          <p:cNvSpPr>
            <a:spLocks noGrp="1"/>
          </p:cNvSpPr>
          <p:nvPr>
            <p:ph type="title"/>
          </p:nvPr>
        </p:nvSpPr>
        <p:spPr>
          <a:xfrm>
            <a:off x="838200" y="1412488"/>
            <a:ext cx="2899189" cy="4363844"/>
          </a:xfrm>
        </p:spPr>
        <p:txBody>
          <a:bodyPr anchor="t">
            <a:normAutofit/>
          </a:bodyPr>
          <a:lstStyle/>
          <a:p>
            <a:r>
              <a:rPr lang="en-GB" sz="4000">
                <a:solidFill>
                  <a:srgbClr val="FFFFFF"/>
                </a:solidFill>
              </a:rPr>
              <a:t>Optimisation </a:t>
            </a:r>
          </a:p>
        </p:txBody>
      </p:sp>
      <p:sp>
        <p:nvSpPr>
          <p:cNvPr id="4" name="Content Placeholder 3">
            <a:extLst>
              <a:ext uri="{FF2B5EF4-FFF2-40B4-BE49-F238E27FC236}">
                <a16:creationId xmlns:a16="http://schemas.microsoft.com/office/drawing/2014/main" id="{A43BC177-D1C2-9C9E-6FD1-724F723C71FE}"/>
              </a:ext>
            </a:extLst>
          </p:cNvPr>
          <p:cNvSpPr>
            <a:spLocks noGrp="1"/>
          </p:cNvSpPr>
          <p:nvPr>
            <p:ph sz="half" idx="1"/>
          </p:nvPr>
        </p:nvSpPr>
        <p:spPr>
          <a:xfrm>
            <a:off x="4380855" y="1412489"/>
            <a:ext cx="3427283" cy="4363844"/>
          </a:xfrm>
        </p:spPr>
        <p:txBody>
          <a:bodyPr>
            <a:normAutofit/>
          </a:bodyPr>
          <a:lstStyle/>
          <a:p>
            <a:r>
              <a:rPr lang="en-GB" sz="1400" b="1"/>
              <a:t>Objective</a:t>
            </a:r>
            <a:r>
              <a:rPr lang="en-GB" sz="1400"/>
              <a:t>:</a:t>
            </a:r>
          </a:p>
          <a:p>
            <a:pPr marL="285750" indent="-285750">
              <a:buFont typeface="Arial" panose="020B0604020202020204" pitchFamily="34" charset="0"/>
              <a:buChar char="•"/>
            </a:pPr>
            <a:r>
              <a:rPr lang="en-GB" sz="1400"/>
              <a:t>To identify opportunities from default rate prediction</a:t>
            </a:r>
          </a:p>
          <a:p>
            <a:r>
              <a:rPr lang="en-GB" sz="1400" b="1"/>
              <a:t>Method</a:t>
            </a:r>
            <a:r>
              <a:rPr lang="en-GB" sz="1400"/>
              <a:t>:</a:t>
            </a:r>
          </a:p>
          <a:p>
            <a:pPr marL="285750" indent="-285750">
              <a:buFont typeface="Arial" panose="020B0604020202020204" pitchFamily="34" charset="0"/>
              <a:buChar char="•"/>
            </a:pPr>
            <a:r>
              <a:rPr lang="en-GB" sz="1400"/>
              <a:t>Split data into individual pots based on input data (Loan purpose, Residential status, Income etc.)</a:t>
            </a:r>
          </a:p>
          <a:p>
            <a:pPr marL="285750" indent="-285750">
              <a:buFont typeface="Arial" panose="020B0604020202020204" pitchFamily="34" charset="0"/>
              <a:buChar char="•"/>
            </a:pPr>
            <a:r>
              <a:rPr lang="en-GB" sz="1400"/>
              <a:t>Calculate default rates weighted by loan amount, compare to predicted loss rates</a:t>
            </a:r>
          </a:p>
          <a:p>
            <a:pPr marL="285750" indent="-285750">
              <a:buFont typeface="Arial" panose="020B0604020202020204" pitchFamily="34" charset="0"/>
              <a:buChar char="•"/>
            </a:pPr>
            <a:r>
              <a:rPr lang="en-GB" sz="1400"/>
              <a:t>Find segments of population where risk is under- or over-predicted</a:t>
            </a:r>
          </a:p>
          <a:p>
            <a:pPr marL="285750" indent="-285750">
              <a:buFont typeface="Arial" panose="020B0604020202020204" pitchFamily="34" charset="0"/>
              <a:buChar char="•"/>
            </a:pPr>
            <a:r>
              <a:rPr lang="en-GB" sz="1400"/>
              <a:t>Identify opportunities to relax strategy, and areas to tighten</a:t>
            </a:r>
          </a:p>
        </p:txBody>
      </p:sp>
      <p:cxnSp>
        <p:nvCxnSpPr>
          <p:cNvPr id="23" name="Straight Connector 2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458CA48B-9308-89F5-27EF-548CD767A9D7}"/>
              </a:ext>
            </a:extLst>
          </p:cNvPr>
          <p:cNvSpPr>
            <a:spLocks noGrp="1"/>
          </p:cNvSpPr>
          <p:nvPr>
            <p:ph sz="half" idx="2"/>
          </p:nvPr>
        </p:nvSpPr>
        <p:spPr>
          <a:xfrm>
            <a:off x="8451604" y="1412489"/>
            <a:ext cx="3197701" cy="4363844"/>
          </a:xfrm>
        </p:spPr>
        <p:txBody>
          <a:bodyPr>
            <a:normAutofit/>
          </a:bodyPr>
          <a:lstStyle/>
          <a:p>
            <a:pPr marL="0" indent="0">
              <a:buNone/>
            </a:pPr>
            <a:r>
              <a:rPr lang="en-GB" sz="1100"/>
              <a:t>Segmentation on:</a:t>
            </a:r>
          </a:p>
          <a:p>
            <a:r>
              <a:rPr lang="en-GB" sz="1100"/>
              <a:t>Loan amount</a:t>
            </a:r>
          </a:p>
          <a:p>
            <a:r>
              <a:rPr lang="en-GB" sz="1100"/>
              <a:t>Loan Purpose</a:t>
            </a:r>
          </a:p>
          <a:p>
            <a:r>
              <a:rPr lang="en-GB" sz="1100"/>
              <a:t>Residential status</a:t>
            </a:r>
          </a:p>
          <a:p>
            <a:r>
              <a:rPr lang="en-GB" sz="1100"/>
              <a:t>Unsecured Debt</a:t>
            </a:r>
          </a:p>
          <a:p>
            <a:r>
              <a:rPr lang="en-GB" sz="1100"/>
              <a:t>Debt to Income</a:t>
            </a:r>
          </a:p>
          <a:p>
            <a:r>
              <a:rPr lang="en-GB" sz="1100"/>
              <a:t>Annual Income</a:t>
            </a:r>
          </a:p>
          <a:p>
            <a:r>
              <a:rPr lang="en-GB" sz="1100"/>
              <a:t>Disposable Income</a:t>
            </a:r>
          </a:p>
          <a:p>
            <a:endParaRPr lang="en-GB" sz="1100"/>
          </a:p>
          <a:p>
            <a:pPr marL="0" indent="0">
              <a:buNone/>
            </a:pPr>
            <a:r>
              <a:rPr lang="en-GB" sz="1100"/>
              <a:t>Metrics:</a:t>
            </a:r>
          </a:p>
          <a:p>
            <a:r>
              <a:rPr lang="en-GB" sz="1100"/>
              <a:t>‘</a:t>
            </a:r>
            <a:r>
              <a:rPr lang="en-GB" sz="1100" b="1"/>
              <a:t>Additional loss</a:t>
            </a:r>
            <a:r>
              <a:rPr lang="en-GB" sz="1100"/>
              <a:t>’ – compound metric using difference in </a:t>
            </a:r>
            <a:r>
              <a:rPr lang="en-GB" sz="1100" b="1"/>
              <a:t>actual default rate</a:t>
            </a:r>
            <a:r>
              <a:rPr lang="en-GB" sz="1100"/>
              <a:t> and </a:t>
            </a:r>
            <a:r>
              <a:rPr lang="en-GB" sz="1100" b="1"/>
              <a:t>predicted default rate</a:t>
            </a:r>
            <a:r>
              <a:rPr lang="en-GB" sz="1100"/>
              <a:t> alongside </a:t>
            </a:r>
            <a:r>
              <a:rPr lang="en-GB" sz="1100" b="1"/>
              <a:t>value of loans</a:t>
            </a:r>
            <a:r>
              <a:rPr lang="en-GB" sz="1100"/>
              <a:t> in segment</a:t>
            </a:r>
          </a:p>
          <a:p>
            <a:r>
              <a:rPr lang="en-GB" sz="1100"/>
              <a:t>‘</a:t>
            </a:r>
            <a:r>
              <a:rPr lang="en-GB" sz="1100" b="1"/>
              <a:t>Profitable</a:t>
            </a:r>
            <a:r>
              <a:rPr lang="en-GB" sz="1100"/>
              <a:t>’ – uses </a:t>
            </a:r>
            <a:r>
              <a:rPr lang="en-GB" sz="1100" b="1"/>
              <a:t>average loan amount</a:t>
            </a:r>
            <a:r>
              <a:rPr lang="en-GB" sz="1100"/>
              <a:t> and difference between </a:t>
            </a:r>
            <a:r>
              <a:rPr lang="en-GB" sz="1100" b="1"/>
              <a:t>APR</a:t>
            </a:r>
            <a:r>
              <a:rPr lang="en-GB" sz="1100"/>
              <a:t> and </a:t>
            </a:r>
            <a:r>
              <a:rPr lang="en-GB" sz="1100" b="1"/>
              <a:t>default rate</a:t>
            </a:r>
            <a:endParaRPr lang="en-GB" sz="1100"/>
          </a:p>
          <a:p>
            <a:r>
              <a:rPr lang="en-GB" sz="1100"/>
              <a:t>‘</a:t>
            </a:r>
            <a:r>
              <a:rPr lang="en-GB" sz="1100" b="1"/>
              <a:t>Opportunity gain</a:t>
            </a:r>
            <a:r>
              <a:rPr lang="en-GB" sz="1100"/>
              <a:t>’ – looks at potential from </a:t>
            </a:r>
            <a:r>
              <a:rPr lang="en-GB" sz="1100" b="1"/>
              <a:t>declined application value</a:t>
            </a:r>
          </a:p>
          <a:p>
            <a:endParaRPr lang="en-GB" sz="1100"/>
          </a:p>
        </p:txBody>
      </p:sp>
    </p:spTree>
    <p:extLst>
      <p:ext uri="{BB962C8B-B14F-4D97-AF65-F5344CB8AC3E}">
        <p14:creationId xmlns:p14="http://schemas.microsoft.com/office/powerpoint/2010/main" val="111590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4F9A-F2C3-3245-D300-0ADBAA16EA94}"/>
              </a:ext>
            </a:extLst>
          </p:cNvPr>
          <p:cNvSpPr>
            <a:spLocks noGrp="1"/>
          </p:cNvSpPr>
          <p:nvPr>
            <p:ph type="title"/>
          </p:nvPr>
        </p:nvSpPr>
        <p:spPr/>
        <p:txBody>
          <a:bodyPr/>
          <a:lstStyle/>
          <a:p>
            <a:r>
              <a:rPr lang="en-GB" dirty="0"/>
              <a:t>Under-predicted Risk Segments</a:t>
            </a:r>
          </a:p>
        </p:txBody>
      </p:sp>
      <p:graphicFrame>
        <p:nvGraphicFramePr>
          <p:cNvPr id="6" name="Content Placeholder 2">
            <a:extLst>
              <a:ext uri="{FF2B5EF4-FFF2-40B4-BE49-F238E27FC236}">
                <a16:creationId xmlns:a16="http://schemas.microsoft.com/office/drawing/2014/main" id="{238F57E2-7861-6BCF-EF0D-BD1C21F5A2AE}"/>
              </a:ext>
            </a:extLst>
          </p:cNvPr>
          <p:cNvGraphicFramePr>
            <a:graphicFrameLocks noGrp="1"/>
          </p:cNvGraphicFramePr>
          <p:nvPr>
            <p:ph sz="half" idx="1"/>
            <p:extLst>
              <p:ext uri="{D42A27DB-BD31-4B8C-83A1-F6EECF244321}">
                <p14:modId xmlns:p14="http://schemas.microsoft.com/office/powerpoint/2010/main" val="1417675852"/>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D4EB9A5E-ECA8-AB2E-78F1-FF474A3DB6D7}"/>
              </a:ext>
            </a:extLst>
          </p:cNvPr>
          <p:cNvSpPr>
            <a:spLocks noGrp="1"/>
          </p:cNvSpPr>
          <p:nvPr>
            <p:ph sz="half" idx="2"/>
          </p:nvPr>
        </p:nvSpPr>
        <p:spPr/>
        <p:txBody>
          <a:bodyPr>
            <a:normAutofit fontScale="62500" lnSpcReduction="20000"/>
          </a:bodyPr>
          <a:lstStyle/>
          <a:p>
            <a:pPr>
              <a:lnSpc>
                <a:spcPct val="170000"/>
              </a:lnSpc>
            </a:pPr>
            <a:r>
              <a:rPr lang="en-GB" dirty="0"/>
              <a:t>We currently accept &gt;70% of loans in each of these segments, totalling £21.5m.</a:t>
            </a:r>
          </a:p>
          <a:p>
            <a:pPr>
              <a:lnSpc>
                <a:spcPct val="170000"/>
              </a:lnSpc>
            </a:pPr>
            <a:r>
              <a:rPr lang="en-GB" dirty="0"/>
              <a:t>Under-prediction of losses has resulted in an additional loss of £2.95m through default.</a:t>
            </a:r>
          </a:p>
          <a:p>
            <a:pPr>
              <a:lnSpc>
                <a:spcPct val="170000"/>
              </a:lnSpc>
            </a:pPr>
            <a:r>
              <a:rPr lang="en-GB" dirty="0"/>
              <a:t>Suggestions:</a:t>
            </a:r>
          </a:p>
          <a:p>
            <a:pPr lvl="1">
              <a:lnSpc>
                <a:spcPct val="170000"/>
              </a:lnSpc>
            </a:pPr>
            <a:r>
              <a:rPr lang="en-GB" dirty="0"/>
              <a:t>Target these segments to reduce accept rates</a:t>
            </a:r>
          </a:p>
          <a:p>
            <a:pPr lvl="1">
              <a:lnSpc>
                <a:spcPct val="170000"/>
              </a:lnSpc>
            </a:pPr>
            <a:r>
              <a:rPr lang="en-GB" dirty="0"/>
              <a:t>Increase APRs as mitigation</a:t>
            </a:r>
          </a:p>
          <a:p>
            <a:pPr lvl="1">
              <a:lnSpc>
                <a:spcPct val="170000"/>
              </a:lnSpc>
            </a:pPr>
            <a:r>
              <a:rPr lang="en-GB" dirty="0"/>
              <a:t>Discourage longer term agreements to reduce likelihood of default</a:t>
            </a:r>
          </a:p>
        </p:txBody>
      </p:sp>
    </p:spTree>
    <p:extLst>
      <p:ext uri="{BB962C8B-B14F-4D97-AF65-F5344CB8AC3E}">
        <p14:creationId xmlns:p14="http://schemas.microsoft.com/office/powerpoint/2010/main" val="94223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C41E4-505B-40A3-E9C6-A2D642E11B2B}"/>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Over-predicted Risk Segments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7DB14A3-3F03-3495-70B5-80D044E2C50B}"/>
              </a:ext>
            </a:extLst>
          </p:cNvPr>
          <p:cNvSpPr>
            <a:spLocks noGrp="1"/>
          </p:cNvSpPr>
          <p:nvPr>
            <p:ph sz="half" idx="1"/>
          </p:nvPr>
        </p:nvSpPr>
        <p:spPr>
          <a:xfrm>
            <a:off x="411480" y="2684095"/>
            <a:ext cx="4443154" cy="3492868"/>
          </a:xfrm>
        </p:spPr>
        <p:txBody>
          <a:bodyPr vert="horz" lIns="91440" tIns="45720" rIns="91440" bIns="45720" rtlCol="0">
            <a:normAutofit fontScale="92500" lnSpcReduction="10000"/>
          </a:bodyPr>
          <a:lstStyle/>
          <a:p>
            <a:r>
              <a:rPr lang="en-US" sz="1800" dirty="0"/>
              <a:t>4 ‘pots’ were identified as having the best opportunity for improving production at lowest risk</a:t>
            </a:r>
          </a:p>
          <a:p>
            <a:r>
              <a:rPr lang="en-US" sz="1800" dirty="0"/>
              <a:t>These were all for loans in the 7500-15000 band, with customers having Unsecured debt &lt;10k, Debt-to-Income &lt;5, and Disposable Income &gt;£500</a:t>
            </a:r>
          </a:p>
          <a:p>
            <a:r>
              <a:rPr lang="en-US" sz="1800" dirty="0"/>
              <a:t>We currently only accept ~60% of applications in these segments by volume</a:t>
            </a:r>
          </a:p>
          <a:p>
            <a:r>
              <a:rPr lang="en-US" sz="1800" dirty="0"/>
              <a:t>Suggestions:</a:t>
            </a:r>
          </a:p>
          <a:p>
            <a:pPr lvl="1"/>
            <a:r>
              <a:rPr lang="en-US" sz="1400" dirty="0"/>
              <a:t>Increase accept rate by relaxing strategy/cutoffs</a:t>
            </a:r>
          </a:p>
          <a:p>
            <a:pPr lvl="1"/>
            <a:r>
              <a:rPr lang="en-US" sz="1400" dirty="0"/>
              <a:t>Offer lower APRs to attract these low-risk customers</a:t>
            </a:r>
          </a:p>
          <a:p>
            <a:pPr lvl="1"/>
            <a:r>
              <a:rPr lang="en-US" sz="1400" dirty="0"/>
              <a:t>Offer promotions to these segments</a:t>
            </a:r>
          </a:p>
        </p:txBody>
      </p:sp>
      <p:pic>
        <p:nvPicPr>
          <p:cNvPr id="6" name="Content Placeholder 5">
            <a:extLst>
              <a:ext uri="{FF2B5EF4-FFF2-40B4-BE49-F238E27FC236}">
                <a16:creationId xmlns:a16="http://schemas.microsoft.com/office/drawing/2014/main" id="{9EC5EAFB-FAFE-C1D4-1864-25F7A98821D9}"/>
              </a:ext>
            </a:extLst>
          </p:cNvPr>
          <p:cNvPicPr>
            <a:picLocks noGrp="1" noChangeAspect="1"/>
          </p:cNvPicPr>
          <p:nvPr>
            <p:ph sz="half" idx="2"/>
          </p:nvPr>
        </p:nvPicPr>
        <p:blipFill>
          <a:blip r:embed="rId3"/>
          <a:stretch>
            <a:fillRect/>
          </a:stretch>
        </p:blipFill>
        <p:spPr>
          <a:xfrm>
            <a:off x="5385816" y="1565802"/>
            <a:ext cx="6440424" cy="3671041"/>
          </a:xfrm>
          <a:prstGeom prst="rect">
            <a:avLst/>
          </a:prstGeom>
        </p:spPr>
      </p:pic>
    </p:spTree>
    <p:extLst>
      <p:ext uri="{BB962C8B-B14F-4D97-AF65-F5344CB8AC3E}">
        <p14:creationId xmlns:p14="http://schemas.microsoft.com/office/powerpoint/2010/main" val="144153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B22C9-D38A-7112-2B64-442BC41465BA}"/>
              </a:ext>
            </a:extLst>
          </p:cNvPr>
          <p:cNvSpPr>
            <a:spLocks noGrp="1"/>
          </p:cNvSpPr>
          <p:nvPr>
            <p:ph type="title"/>
          </p:nvPr>
        </p:nvSpPr>
        <p:spPr>
          <a:xfrm>
            <a:off x="1452656" y="1444741"/>
            <a:ext cx="9357865" cy="1041901"/>
          </a:xfrm>
        </p:spPr>
        <p:txBody>
          <a:bodyPr>
            <a:normAutofit/>
          </a:bodyPr>
          <a:lstStyle/>
          <a:p>
            <a:r>
              <a:rPr lang="en-GB" sz="4000"/>
              <a:t>Further Analyses</a:t>
            </a:r>
          </a:p>
        </p:txBody>
      </p:sp>
      <p:sp>
        <p:nvSpPr>
          <p:cNvPr id="3" name="Content Placeholder 2">
            <a:extLst>
              <a:ext uri="{FF2B5EF4-FFF2-40B4-BE49-F238E27FC236}">
                <a16:creationId xmlns:a16="http://schemas.microsoft.com/office/drawing/2014/main" id="{E97A15D9-8B29-204D-C90C-C9A4AB0C217A}"/>
              </a:ext>
            </a:extLst>
          </p:cNvPr>
          <p:cNvSpPr>
            <a:spLocks noGrp="1"/>
          </p:cNvSpPr>
          <p:nvPr>
            <p:ph sz="half" idx="1"/>
          </p:nvPr>
        </p:nvSpPr>
        <p:spPr>
          <a:xfrm>
            <a:off x="1452656" y="2701427"/>
            <a:ext cx="4483324" cy="2699968"/>
          </a:xfrm>
        </p:spPr>
        <p:txBody>
          <a:bodyPr>
            <a:normAutofit fontScale="92500" lnSpcReduction="10000"/>
          </a:bodyPr>
          <a:lstStyle/>
          <a:p>
            <a:pPr marL="0" indent="0">
              <a:buNone/>
            </a:pPr>
            <a:r>
              <a:rPr lang="en-GB" sz="2000" dirty="0"/>
              <a:t>Additional sources:</a:t>
            </a:r>
          </a:p>
          <a:p>
            <a:r>
              <a:rPr lang="en-GB" sz="2000" dirty="0"/>
              <a:t>Time series data to monitor trends in defaults</a:t>
            </a:r>
          </a:p>
          <a:p>
            <a:r>
              <a:rPr lang="en-GB" sz="2000" dirty="0"/>
              <a:t>Open banking data, to improve affordability assessment and reduce fraud</a:t>
            </a:r>
          </a:p>
          <a:p>
            <a:r>
              <a:rPr lang="en-GB" sz="2000" dirty="0"/>
              <a:t>Use CRA data to improve default prediction and set policies</a:t>
            </a:r>
          </a:p>
          <a:p>
            <a:r>
              <a:rPr lang="en-GB" sz="2000" dirty="0"/>
              <a:t>Insurance data of customers</a:t>
            </a:r>
          </a:p>
        </p:txBody>
      </p:sp>
      <p:sp>
        <p:nvSpPr>
          <p:cNvPr id="4" name="Content Placeholder 3">
            <a:extLst>
              <a:ext uri="{FF2B5EF4-FFF2-40B4-BE49-F238E27FC236}">
                <a16:creationId xmlns:a16="http://schemas.microsoft.com/office/drawing/2014/main" id="{FE39569F-8B57-6985-3868-B806B8BA4599}"/>
              </a:ext>
            </a:extLst>
          </p:cNvPr>
          <p:cNvSpPr>
            <a:spLocks noGrp="1"/>
          </p:cNvSpPr>
          <p:nvPr>
            <p:ph sz="half" idx="2"/>
          </p:nvPr>
        </p:nvSpPr>
        <p:spPr>
          <a:xfrm>
            <a:off x="6256020" y="2701427"/>
            <a:ext cx="4554501" cy="2699968"/>
          </a:xfrm>
        </p:spPr>
        <p:txBody>
          <a:bodyPr>
            <a:normAutofit fontScale="92500" lnSpcReduction="10000"/>
          </a:bodyPr>
          <a:lstStyle/>
          <a:p>
            <a:pPr marL="0" indent="0">
              <a:buNone/>
            </a:pPr>
            <a:r>
              <a:rPr lang="en-GB" sz="2000"/>
              <a:t>Modelling opportunities:</a:t>
            </a:r>
          </a:p>
          <a:p>
            <a:r>
              <a:rPr lang="en-GB" sz="2000"/>
              <a:t>Segment borrowers by risk and APR sensitivity to improve takeup</a:t>
            </a:r>
          </a:p>
          <a:p>
            <a:r>
              <a:rPr lang="en-GB" sz="2000"/>
              <a:t>Dynamic pricing - base APR on Credit risk and default probability</a:t>
            </a:r>
          </a:p>
          <a:p>
            <a:endParaRPr lang="en-GB" sz="2000"/>
          </a:p>
        </p:txBody>
      </p:sp>
    </p:spTree>
    <p:extLst>
      <p:ext uri="{BB962C8B-B14F-4D97-AF65-F5344CB8AC3E}">
        <p14:creationId xmlns:p14="http://schemas.microsoft.com/office/powerpoint/2010/main" val="120269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TotalTime>
  <Words>861</Words>
  <Application>Microsoft Office PowerPoint</Application>
  <PresentationFormat>Widescreen</PresentationFormat>
  <Paragraphs>96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Credit Risk Insights &amp; Optimisation</vt:lpstr>
      <vt:lpstr>Conversion Funnel</vt:lpstr>
      <vt:lpstr>Predicted Loss</vt:lpstr>
      <vt:lpstr>Default Rates</vt:lpstr>
      <vt:lpstr>Pricing</vt:lpstr>
      <vt:lpstr>Optimisation </vt:lpstr>
      <vt:lpstr>Under-predicted Risk Segments</vt:lpstr>
      <vt:lpstr>Over-predicted Risk Segments</vt:lpstr>
      <vt:lpstr>Further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Faisal Jina</dc:creator>
  <cp:lastModifiedBy>Faisal Jina</cp:lastModifiedBy>
  <cp:revision>15</cp:revision>
  <dcterms:created xsi:type="dcterms:W3CDTF">2025-02-04T23:04:59Z</dcterms:created>
  <dcterms:modified xsi:type="dcterms:W3CDTF">2025-03-16T19:22:30Z</dcterms:modified>
</cp:coreProperties>
</file>