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8" r:id="rId4"/>
    <p:sldId id="260" r:id="rId5"/>
    <p:sldId id="269" r:id="rId6"/>
    <p:sldId id="259" r:id="rId7"/>
    <p:sldId id="275" r:id="rId8"/>
    <p:sldId id="274" r:id="rId9"/>
    <p:sldId id="273" r:id="rId10"/>
    <p:sldId id="261" r:id="rId11"/>
    <p:sldId id="262" r:id="rId12"/>
    <p:sldId id="276" r:id="rId13"/>
    <p:sldId id="277" r:id="rId14"/>
    <p:sldId id="266" r:id="rId15"/>
    <p:sldId id="267" r:id="rId16"/>
    <p:sldId id="268" r:id="rId17"/>
    <p:sldId id="263" r:id="rId18"/>
    <p:sldId id="271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H\CS\1.CloudComputing\Project\Strom_Mont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H\CS\1.CloudComputing\Project\Strom_Mont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ns\Downloads\Storm_typ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ns\Downloads\Storm_typ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2015 vs 2016 Storm Events in U.S.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Strom_Month!$Q$1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Strom_Month!$P$2:$P$7</c:f>
              <c:strCache>
                <c:ptCount val="6"/>
                <c:pt idx="0">
                  <c:v>TEXAS</c:v>
                </c:pt>
                <c:pt idx="1">
                  <c:v>FLORIDA</c:v>
                </c:pt>
                <c:pt idx="2">
                  <c:v>KANSAS</c:v>
                </c:pt>
                <c:pt idx="3">
                  <c:v>COLORADO</c:v>
                </c:pt>
                <c:pt idx="4">
                  <c:v>GULF OF MEXICO</c:v>
                </c:pt>
                <c:pt idx="5">
                  <c:v>CALIFORNIA</c:v>
                </c:pt>
              </c:strCache>
            </c:strRef>
          </c:cat>
          <c:val>
            <c:numRef>
              <c:f>Strom_Month!$Q$2:$Q$7</c:f>
              <c:numCache>
                <c:formatCode>General</c:formatCode>
                <c:ptCount val="6"/>
                <c:pt idx="0">
                  <c:v>747</c:v>
                </c:pt>
                <c:pt idx="1">
                  <c:v>334</c:v>
                </c:pt>
                <c:pt idx="2">
                  <c:v>333</c:v>
                </c:pt>
                <c:pt idx="3">
                  <c:v>307</c:v>
                </c:pt>
                <c:pt idx="4">
                  <c:v>297</c:v>
                </c:pt>
                <c:pt idx="5">
                  <c:v>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B8-4B48-B7C3-F59E4E080881}"/>
            </c:ext>
          </c:extLst>
        </c:ser>
        <c:ser>
          <c:idx val="1"/>
          <c:order val="1"/>
          <c:tx>
            <c:strRef>
              <c:f>Strom_Month!$R$1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Strom_Month!$P$2:$P$7</c:f>
              <c:strCache>
                <c:ptCount val="6"/>
                <c:pt idx="0">
                  <c:v>TEXAS</c:v>
                </c:pt>
                <c:pt idx="1">
                  <c:v>FLORIDA</c:v>
                </c:pt>
                <c:pt idx="2">
                  <c:v>KANSAS</c:v>
                </c:pt>
                <c:pt idx="3">
                  <c:v>COLORADO</c:v>
                </c:pt>
                <c:pt idx="4">
                  <c:v>GULF OF MEXICO</c:v>
                </c:pt>
                <c:pt idx="5">
                  <c:v>CALIFORNIA</c:v>
                </c:pt>
              </c:strCache>
            </c:strRef>
          </c:cat>
          <c:val>
            <c:numRef>
              <c:f>Strom_Month!$R$2:$R$7</c:f>
              <c:numCache>
                <c:formatCode>General</c:formatCode>
                <c:ptCount val="6"/>
                <c:pt idx="0">
                  <c:v>560</c:v>
                </c:pt>
                <c:pt idx="1">
                  <c:v>270</c:v>
                </c:pt>
                <c:pt idx="2">
                  <c:v>299</c:v>
                </c:pt>
                <c:pt idx="3">
                  <c:v>227</c:v>
                </c:pt>
                <c:pt idx="4">
                  <c:v>299</c:v>
                </c:pt>
                <c:pt idx="5">
                  <c:v>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B8-4B48-B7C3-F59E4E080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391521680"/>
        <c:axId val="391512496"/>
      </c:barChart>
      <c:catAx>
        <c:axId val="39152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512496"/>
        <c:crosses val="autoZero"/>
        <c:auto val="1"/>
        <c:lblAlgn val="ctr"/>
        <c:lblOffset val="100"/>
        <c:noMultiLvlLbl val="0"/>
      </c:catAx>
      <c:valAx>
        <c:axId val="39151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52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="0" i="0" u="none" strike="noStrike" cap="none" normalizeH="0" baseline="0" dirty="0">
                <a:effectLst/>
              </a:rPr>
              <a:t>2015 vs 2016 </a:t>
            </a:r>
            <a:r>
              <a:rPr lang="en-US" dirty="0"/>
              <a:t>Storm</a:t>
            </a:r>
            <a:r>
              <a:rPr lang="en-US" baseline="0" dirty="0"/>
              <a:t> Duration In CT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Sheet1!$H$2:$H$6</c:f>
              <c:strCache>
                <c:ptCount val="5"/>
                <c:pt idx="0">
                  <c:v>NORTHERN LITCHFIELD</c:v>
                </c:pt>
                <c:pt idx="1">
                  <c:v>HARTFORD</c:v>
                </c:pt>
                <c:pt idx="2">
                  <c:v>SOUTHERN LITCHFIELD</c:v>
                </c:pt>
                <c:pt idx="3">
                  <c:v>NORTHERN FAIRFIELD</c:v>
                </c:pt>
                <c:pt idx="4">
                  <c:v>TOLLAND</c:v>
                </c:pt>
              </c:strCache>
            </c:strRef>
          </c:cat>
          <c:val>
            <c:numRef>
              <c:f>Sheet1!$I$2:$I$6</c:f>
              <c:numCache>
                <c:formatCode>0.00</c:formatCode>
                <c:ptCount val="5"/>
                <c:pt idx="0">
                  <c:v>207</c:v>
                </c:pt>
                <c:pt idx="1">
                  <c:v>193.86666700000001</c:v>
                </c:pt>
                <c:pt idx="2">
                  <c:v>101.183333</c:v>
                </c:pt>
                <c:pt idx="3">
                  <c:v>90.75</c:v>
                </c:pt>
                <c:pt idx="4">
                  <c:v>41.65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13-447E-9F3D-A50A5A6CD495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Sheet1!$H$2:$H$6</c:f>
              <c:strCache>
                <c:ptCount val="5"/>
                <c:pt idx="0">
                  <c:v>NORTHERN LITCHFIELD</c:v>
                </c:pt>
                <c:pt idx="1">
                  <c:v>HARTFORD</c:v>
                </c:pt>
                <c:pt idx="2">
                  <c:v>SOUTHERN LITCHFIELD</c:v>
                </c:pt>
                <c:pt idx="3">
                  <c:v>NORTHERN FAIRFIELD</c:v>
                </c:pt>
                <c:pt idx="4">
                  <c:v>TOLLAND</c:v>
                </c:pt>
              </c:strCache>
            </c:strRef>
          </c:cat>
          <c:val>
            <c:numRef>
              <c:f>Sheet1!$J$2:$J$6</c:f>
              <c:numCache>
                <c:formatCode>0.00</c:formatCode>
                <c:ptCount val="5"/>
                <c:pt idx="0">
                  <c:v>107</c:v>
                </c:pt>
                <c:pt idx="1">
                  <c:v>1265.9666669999999</c:v>
                </c:pt>
                <c:pt idx="2">
                  <c:v>75.25</c:v>
                </c:pt>
                <c:pt idx="3">
                  <c:v>19.75</c:v>
                </c:pt>
                <c:pt idx="4">
                  <c:v>1479.9666669999999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13-447E-9F3D-A50A5A6CD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404360344"/>
        <c:axId val="404355752"/>
      </c:barChart>
      <c:catAx>
        <c:axId val="40436034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355752"/>
        <c:crosses val="autoZero"/>
        <c:auto val="1"/>
        <c:lblAlgn val="ctr"/>
        <c:lblOffset val="100"/>
        <c:noMultiLvlLbl val="0"/>
      </c:catAx>
      <c:valAx>
        <c:axId val="40435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360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2015</a:t>
            </a:r>
            <a:r>
              <a:rPr lang="en-US" baseline="0" dirty="0"/>
              <a:t> vs 2016 Storm Events in CT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Strom_Month!$A$73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Strom_Month!$B$72:$N$72</c:f>
              <c:strCache>
                <c:ptCount val="13"/>
                <c:pt idx="0">
                  <c:v>Total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</c:strCache>
            </c:strRef>
          </c:cat>
          <c:val>
            <c:numRef>
              <c:f>Strom_Month!$B$73:$N$73</c:f>
              <c:numCache>
                <c:formatCode>General</c:formatCode>
                <c:ptCount val="13"/>
                <c:pt idx="0">
                  <c:v>66</c:v>
                </c:pt>
                <c:pt idx="1">
                  <c:v>13</c:v>
                </c:pt>
                <c:pt idx="2">
                  <c:v>19</c:v>
                </c:pt>
                <c:pt idx="3">
                  <c:v>7</c:v>
                </c:pt>
                <c:pt idx="4">
                  <c:v>3</c:v>
                </c:pt>
                <c:pt idx="5">
                  <c:v>8</c:v>
                </c:pt>
                <c:pt idx="6">
                  <c:v>5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D-4D29-86E4-951B3270E258}"/>
            </c:ext>
          </c:extLst>
        </c:ser>
        <c:ser>
          <c:idx val="1"/>
          <c:order val="1"/>
          <c:tx>
            <c:strRef>
              <c:f>Strom_Month!$A$74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Strom_Month!$B$72:$N$72</c:f>
              <c:strCache>
                <c:ptCount val="13"/>
                <c:pt idx="0">
                  <c:v>Total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</c:strCache>
            </c:strRef>
          </c:cat>
          <c:val>
            <c:numRef>
              <c:f>Strom_Month!$B$74:$N$74</c:f>
              <c:numCache>
                <c:formatCode>General</c:formatCode>
                <c:ptCount val="13"/>
                <c:pt idx="0">
                  <c:v>68</c:v>
                </c:pt>
                <c:pt idx="1">
                  <c:v>4</c:v>
                </c:pt>
                <c:pt idx="2">
                  <c:v>15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7</c:v>
                </c:pt>
                <c:pt idx="8">
                  <c:v>14</c:v>
                </c:pt>
                <c:pt idx="9">
                  <c:v>6</c:v>
                </c:pt>
                <c:pt idx="10">
                  <c:v>5</c:v>
                </c:pt>
                <c:pt idx="11">
                  <c:v>3</c:v>
                </c:pt>
                <c:pt idx="1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AD-4D29-86E4-951B3270E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404086120"/>
        <c:axId val="404080544"/>
      </c:barChart>
      <c:catAx>
        <c:axId val="40408612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080544"/>
        <c:crosses val="autoZero"/>
        <c:auto val="1"/>
        <c:lblAlgn val="ctr"/>
        <c:lblOffset val="100"/>
        <c:noMultiLvlLbl val="0"/>
      </c:catAx>
      <c:valAx>
        <c:axId val="40408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08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Storm Event Types in Last Five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Flash Flood         </c:v>
                </c:pt>
                <c:pt idx="1">
                  <c:v>Flood               </c:v>
                </c:pt>
                <c:pt idx="2">
                  <c:v>Winter Weather      </c:v>
                </c:pt>
                <c:pt idx="3">
                  <c:v>Winter Storm        </c:v>
                </c:pt>
                <c:pt idx="4">
                  <c:v>Heavy Snow          </c:v>
                </c:pt>
                <c:pt idx="5">
                  <c:v>Thunderstorm Wind   </c:v>
                </c:pt>
                <c:pt idx="6">
                  <c:v>Heavy Rain          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543</c:v>
                </c:pt>
                <c:pt idx="1">
                  <c:v>297</c:v>
                </c:pt>
                <c:pt idx="2">
                  <c:v>436</c:v>
                </c:pt>
                <c:pt idx="3">
                  <c:v>315</c:v>
                </c:pt>
                <c:pt idx="4">
                  <c:v>385</c:v>
                </c:pt>
                <c:pt idx="5">
                  <c:v>2440</c:v>
                </c:pt>
                <c:pt idx="6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8-4A2E-A4F3-BD524F330F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Flash Flood         </c:v>
                </c:pt>
                <c:pt idx="1">
                  <c:v>Flood               </c:v>
                </c:pt>
                <c:pt idx="2">
                  <c:v>Winter Weather      </c:v>
                </c:pt>
                <c:pt idx="3">
                  <c:v>Winter Storm        </c:v>
                </c:pt>
                <c:pt idx="4">
                  <c:v>Heavy Snow          </c:v>
                </c:pt>
                <c:pt idx="5">
                  <c:v>Thunderstorm Wind   </c:v>
                </c:pt>
                <c:pt idx="6">
                  <c:v>Heavy Rain          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1086</c:v>
                </c:pt>
                <c:pt idx="1">
                  <c:v>544</c:v>
                </c:pt>
                <c:pt idx="2">
                  <c:v>742</c:v>
                </c:pt>
                <c:pt idx="3">
                  <c:v>480</c:v>
                </c:pt>
                <c:pt idx="4">
                  <c:v>441</c:v>
                </c:pt>
                <c:pt idx="5">
                  <c:v>2274</c:v>
                </c:pt>
                <c:pt idx="6">
                  <c:v>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88-4A2E-A4F3-BD524F330F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Flash Flood         </c:v>
                </c:pt>
                <c:pt idx="1">
                  <c:v>Flood               </c:v>
                </c:pt>
                <c:pt idx="2">
                  <c:v>Winter Weather      </c:v>
                </c:pt>
                <c:pt idx="3">
                  <c:v>Winter Storm        </c:v>
                </c:pt>
                <c:pt idx="4">
                  <c:v>Heavy Snow          </c:v>
                </c:pt>
                <c:pt idx="5">
                  <c:v>Thunderstorm Wind   </c:v>
                </c:pt>
                <c:pt idx="6">
                  <c:v>Heavy Rain          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811</c:v>
                </c:pt>
                <c:pt idx="1">
                  <c:v>530</c:v>
                </c:pt>
                <c:pt idx="2">
                  <c:v>700</c:v>
                </c:pt>
                <c:pt idx="3">
                  <c:v>497</c:v>
                </c:pt>
                <c:pt idx="4">
                  <c:v>449</c:v>
                </c:pt>
                <c:pt idx="5">
                  <c:v>2303</c:v>
                </c:pt>
                <c:pt idx="6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88-4A2E-A4F3-BD524F330F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Flash Flood         </c:v>
                </c:pt>
                <c:pt idx="1">
                  <c:v>Flood               </c:v>
                </c:pt>
                <c:pt idx="2">
                  <c:v>Winter Weather      </c:v>
                </c:pt>
                <c:pt idx="3">
                  <c:v>Winter Storm        </c:v>
                </c:pt>
                <c:pt idx="4">
                  <c:v>Heavy Snow          </c:v>
                </c:pt>
                <c:pt idx="5">
                  <c:v>Thunderstorm Wind   </c:v>
                </c:pt>
                <c:pt idx="6">
                  <c:v>Heavy Rain          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927</c:v>
                </c:pt>
                <c:pt idx="1">
                  <c:v>561</c:v>
                </c:pt>
                <c:pt idx="2">
                  <c:v>587</c:v>
                </c:pt>
                <c:pt idx="3">
                  <c:v>402</c:v>
                </c:pt>
                <c:pt idx="4">
                  <c:v>379</c:v>
                </c:pt>
                <c:pt idx="5">
                  <c:v>2365</c:v>
                </c:pt>
                <c:pt idx="6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88-4A2E-A4F3-BD524F330F6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Flash Flood         </c:v>
                </c:pt>
                <c:pt idx="1">
                  <c:v>Flood               </c:v>
                </c:pt>
                <c:pt idx="2">
                  <c:v>Winter Weather      </c:v>
                </c:pt>
                <c:pt idx="3">
                  <c:v>Winter Storm        </c:v>
                </c:pt>
                <c:pt idx="4">
                  <c:v>Heavy Snow          </c:v>
                </c:pt>
                <c:pt idx="5">
                  <c:v>Thunderstorm Wind   </c:v>
                </c:pt>
                <c:pt idx="6">
                  <c:v>Heavy Rain          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646</c:v>
                </c:pt>
                <c:pt idx="1">
                  <c:v>400</c:v>
                </c:pt>
                <c:pt idx="2">
                  <c:v>441</c:v>
                </c:pt>
                <c:pt idx="3">
                  <c:v>268</c:v>
                </c:pt>
                <c:pt idx="4">
                  <c:v>265</c:v>
                </c:pt>
                <c:pt idx="5">
                  <c:v>2268</c:v>
                </c:pt>
                <c:pt idx="6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88-4A2E-A4F3-BD524F330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313207256"/>
        <c:axId val="313203976"/>
      </c:barChart>
      <c:catAx>
        <c:axId val="31320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203976"/>
        <c:crosses val="autoZero"/>
        <c:auto val="1"/>
        <c:lblAlgn val="ctr"/>
        <c:lblOffset val="100"/>
        <c:noMultiLvlLbl val="0"/>
      </c:catAx>
      <c:valAx>
        <c:axId val="313203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207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Winter Storms Events in</a:t>
            </a:r>
            <a:r>
              <a:rPr lang="en-US" baseline="0" dirty="0"/>
              <a:t> Last Five Years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[Storm_type.xlsx]Sheet1!$A$4</c:f>
              <c:strCache>
                <c:ptCount val="1"/>
                <c:pt idx="0">
                  <c:v>Winter Weather    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[Storm_type.xlsx]Sheet1!$B$1:$F$1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[Storm_type.xlsx]Sheet1!$B$4:$F$4</c:f>
              <c:numCache>
                <c:formatCode>General</c:formatCode>
                <c:ptCount val="5"/>
                <c:pt idx="0">
                  <c:v>436</c:v>
                </c:pt>
                <c:pt idx="1">
                  <c:v>742</c:v>
                </c:pt>
                <c:pt idx="2">
                  <c:v>700</c:v>
                </c:pt>
                <c:pt idx="3">
                  <c:v>587</c:v>
                </c:pt>
                <c:pt idx="4">
                  <c:v>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99-400F-AF5B-9CA2A0DE16AF}"/>
            </c:ext>
          </c:extLst>
        </c:ser>
        <c:ser>
          <c:idx val="1"/>
          <c:order val="1"/>
          <c:tx>
            <c:strRef>
              <c:f>[Storm_type.xlsx]Sheet1!$A$5</c:f>
              <c:strCache>
                <c:ptCount val="1"/>
                <c:pt idx="0">
                  <c:v>Winter Storm       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[Storm_type.xlsx]Sheet1!$B$1:$F$1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[Storm_type.xlsx]Sheet1!$B$5:$F$5</c:f>
              <c:numCache>
                <c:formatCode>General</c:formatCode>
                <c:ptCount val="5"/>
                <c:pt idx="0">
                  <c:v>315</c:v>
                </c:pt>
                <c:pt idx="1">
                  <c:v>480</c:v>
                </c:pt>
                <c:pt idx="2">
                  <c:v>497</c:v>
                </c:pt>
                <c:pt idx="3">
                  <c:v>402</c:v>
                </c:pt>
                <c:pt idx="4">
                  <c:v>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99-400F-AF5B-9CA2A0DE16AF}"/>
            </c:ext>
          </c:extLst>
        </c:ser>
        <c:ser>
          <c:idx val="2"/>
          <c:order val="2"/>
          <c:tx>
            <c:strRef>
              <c:f>[Storm_type.xlsx]Sheet1!$A$6</c:f>
              <c:strCache>
                <c:ptCount val="1"/>
                <c:pt idx="0">
                  <c:v>Heavy Snow        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[Storm_type.xlsx]Sheet1!$B$1:$F$1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[Storm_type.xlsx]Sheet1!$B$6:$F$6</c:f>
              <c:numCache>
                <c:formatCode>General</c:formatCode>
                <c:ptCount val="5"/>
                <c:pt idx="0">
                  <c:v>385</c:v>
                </c:pt>
                <c:pt idx="1">
                  <c:v>441</c:v>
                </c:pt>
                <c:pt idx="2">
                  <c:v>449</c:v>
                </c:pt>
                <c:pt idx="3">
                  <c:v>379</c:v>
                </c:pt>
                <c:pt idx="4">
                  <c:v>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9-400F-AF5B-9CA2A0DE1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6635496"/>
        <c:axId val="396636152"/>
      </c:lineChart>
      <c:catAx>
        <c:axId val="396635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636152"/>
        <c:crosses val="autoZero"/>
        <c:auto val="1"/>
        <c:lblAlgn val="ctr"/>
        <c:lblOffset val="100"/>
        <c:noMultiLvlLbl val="0"/>
      </c:catAx>
      <c:valAx>
        <c:axId val="396636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635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9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8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9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9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8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3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cdc.noaa.gov/pub/data/swdi/stormevents/csvfiles/" TargetMode="External"/><Relationship Id="rId2" Type="http://schemas.openxmlformats.org/officeDocument/2006/relationships/hyperlink" Target="http://dat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Analysis on Storm Events in 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8750" y="5213460"/>
            <a:ext cx="2028190" cy="137159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By Faisal Khan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20988" y="3954983"/>
            <a:ext cx="4750024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Cloud Computing and big data</a:t>
            </a:r>
          </a:p>
        </p:txBody>
      </p:sp>
    </p:spTree>
    <p:extLst>
      <p:ext uri="{BB962C8B-B14F-4D97-AF65-F5344CB8AC3E}">
        <p14:creationId xmlns:p14="http://schemas.microsoft.com/office/powerpoint/2010/main" val="46721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Map and Reduce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225" y="1658104"/>
            <a:ext cx="5459516" cy="5211173"/>
          </a:xfrm>
        </p:spPr>
        <p:txBody>
          <a:bodyPr>
            <a:normAutofit/>
          </a:bodyPr>
          <a:lstStyle/>
          <a:p>
            <a:r>
              <a:rPr lang="en-US" dirty="0"/>
              <a:t>Mapper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57741" y="1658104"/>
            <a:ext cx="5459516" cy="5211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accent1"/>
                </a:solidFill>
              </a:rPr>
              <a:t>Reducer program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741" y="2156642"/>
            <a:ext cx="5721350" cy="31412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33" y="2156642"/>
            <a:ext cx="49403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1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707" y="344131"/>
            <a:ext cx="9875520" cy="135636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993" y="1383992"/>
            <a:ext cx="8596668" cy="45707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Storm events total for each states (JAN-DEC):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98" y="2458300"/>
            <a:ext cx="10365537" cy="18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5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012" y="1661475"/>
            <a:ext cx="9872871" cy="4038600"/>
          </a:xfrm>
        </p:spPr>
        <p:txBody>
          <a:bodyPr/>
          <a:lstStyle/>
          <a:p>
            <a:r>
              <a:rPr lang="en-US" dirty="0"/>
              <a:t>Top 7 States for the most storm occurrences: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69" y="2301022"/>
            <a:ext cx="6651736" cy="41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6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599"/>
            <a:ext cx="9875520" cy="1671687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		           </a:t>
            </a:r>
            <a:r>
              <a:rPr lang="en-US" sz="2800" dirty="0"/>
              <a:t>Comparison (2015-2016)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09843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433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427" y="278418"/>
            <a:ext cx="9875520" cy="135636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427" y="1279427"/>
            <a:ext cx="2825684" cy="530519"/>
          </a:xfrm>
        </p:spPr>
        <p:txBody>
          <a:bodyPr/>
          <a:lstStyle/>
          <a:p>
            <a:r>
              <a:rPr lang="en-US" dirty="0"/>
              <a:t>Storm Types Job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05" y="1930400"/>
            <a:ext cx="2739148" cy="3923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209" y="1930400"/>
            <a:ext cx="3299261" cy="337689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745209" y="1279427"/>
            <a:ext cx="2825684" cy="53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Duration Job</a:t>
            </a:r>
          </a:p>
        </p:txBody>
      </p:sp>
    </p:spTree>
    <p:extLst>
      <p:ext uri="{BB962C8B-B14F-4D97-AF65-F5344CB8AC3E}">
        <p14:creationId xmlns:p14="http://schemas.microsoft.com/office/powerpoint/2010/main" val="341667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80707" y="344131"/>
            <a:ext cx="9875520" cy="135636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460962B-E2ED-4E63-9ACE-C12A57C05FF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6571800"/>
              </p:ext>
            </p:extLst>
          </p:nvPr>
        </p:nvGraphicFramePr>
        <p:xfrm>
          <a:off x="6267450" y="2057400"/>
          <a:ext cx="52615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DBD66B9-F7A1-4AE0-8F36-27D703C0C9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7977421"/>
              </p:ext>
            </p:extLst>
          </p:nvPr>
        </p:nvGraphicFramePr>
        <p:xfrm>
          <a:off x="1143000" y="2057400"/>
          <a:ext cx="5210666" cy="413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531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BB24752-086E-4823-8189-30F99B8975D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2955722"/>
              </p:ext>
            </p:extLst>
          </p:nvPr>
        </p:nvGraphicFramePr>
        <p:xfrm>
          <a:off x="1143000" y="1668544"/>
          <a:ext cx="9697825" cy="4411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070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When we were testing the duration job, we got output for ‘400 Days’, which was way over a year.</a:t>
            </a:r>
          </a:p>
          <a:p>
            <a:pPr>
              <a:lnSpc>
                <a:spcPct val="150000"/>
              </a:lnSpc>
            </a:pPr>
            <a:r>
              <a:rPr lang="en-US" dirty="0"/>
              <a:t>We rechecked the datasets and found that, every row had an EPISODE_ID to identify a storm episode, and EVENT_ID to identify an event. There were records having the same EPISODE_ID, but different EVENT_ID.</a:t>
            </a:r>
          </a:p>
          <a:p>
            <a:pPr>
              <a:lnSpc>
                <a:spcPct val="150000"/>
              </a:lnSpc>
            </a:pPr>
            <a:r>
              <a:rPr lang="en-US" dirty="0"/>
              <a:t>We then filtered the dataset in the mapper job and got rid of the duplicate EPISODE_IDs. </a:t>
            </a:r>
          </a:p>
        </p:txBody>
      </p:sp>
    </p:spTree>
    <p:extLst>
      <p:ext uri="{BB962C8B-B14F-4D97-AF65-F5344CB8AC3E}">
        <p14:creationId xmlns:p14="http://schemas.microsoft.com/office/powerpoint/2010/main" val="112124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22245"/>
            <a:ext cx="3931920" cy="1737360"/>
          </a:xfrm>
        </p:spPr>
        <p:txBody>
          <a:bodyPr/>
          <a:lstStyle/>
          <a:p>
            <a:r>
              <a:rPr lang="en-US" dirty="0"/>
              <a:t>Problems And What’s Next?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258466178"/>
              </p:ext>
            </p:extLst>
          </p:nvPr>
        </p:nvGraphicFramePr>
        <p:xfrm>
          <a:off x="5413375" y="1069975"/>
          <a:ext cx="6099175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Analyze more year data and try to make some prediction.</a:t>
            </a:r>
          </a:p>
          <a:p>
            <a:r>
              <a:rPr lang="en-US" dirty="0"/>
              <a:t>For e.g.: </a:t>
            </a:r>
          </a:p>
          <a:p>
            <a:r>
              <a:rPr lang="en-US" dirty="0"/>
              <a:t>What type of climate changes are occurring?</a:t>
            </a:r>
          </a:p>
          <a:p>
            <a:r>
              <a:rPr lang="en-US" dirty="0"/>
              <a:t>Is Global Warming affecting our weather?</a:t>
            </a:r>
          </a:p>
          <a:p>
            <a:r>
              <a:rPr lang="en-US" dirty="0"/>
              <a:t>Is the world getting WARMER?!!</a:t>
            </a:r>
          </a:p>
        </p:txBody>
      </p:sp>
    </p:spTree>
    <p:extLst>
      <p:ext uri="{BB962C8B-B14F-4D97-AF65-F5344CB8AC3E}">
        <p14:creationId xmlns:p14="http://schemas.microsoft.com/office/powerpoint/2010/main" val="299753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Hadoop, there is a Java program called Hadoop streaming-jar. This program internally reads (stdin) and prints out (</a:t>
            </a:r>
            <a:r>
              <a:rPr lang="en-US" sz="2000" dirty="0" err="1"/>
              <a:t>stdout</a:t>
            </a:r>
            <a:r>
              <a:rPr lang="en-US" sz="2000" dirty="0"/>
              <a:t>) line by line. Therefore, Python or other coding language can read each line as a string and parse it by using functions like strip and split(",").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Get to know of </a:t>
            </a:r>
            <a:r>
              <a:rPr lang="en-US" sz="2000"/>
              <a:t>your dataset:</a:t>
            </a:r>
            <a:endParaRPr lang="en-US" sz="2000" dirty="0"/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000" dirty="0"/>
              <a:t>We need to know the attribute and detail about the data. Know what we can get  from the data before we do the MapReduce Jobs or think about analyzing the data</a:t>
            </a:r>
          </a:p>
        </p:txBody>
      </p:sp>
    </p:spTree>
    <p:extLst>
      <p:ext uri="{BB962C8B-B14F-4D97-AF65-F5344CB8AC3E}">
        <p14:creationId xmlns:p14="http://schemas.microsoft.com/office/powerpoint/2010/main" val="302525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Dataset</a:t>
            </a:r>
          </a:p>
          <a:p>
            <a:r>
              <a:rPr lang="en-US" sz="2400" dirty="0"/>
              <a:t>Hadoop Streaming</a:t>
            </a:r>
          </a:p>
          <a:p>
            <a:r>
              <a:rPr lang="en-US" sz="2400" dirty="0"/>
              <a:t>Map and Reduce Code Example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Problems and What’s Next?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2901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015" y="2457253"/>
            <a:ext cx="2684282" cy="1356360"/>
          </a:xfrm>
        </p:spPr>
        <p:txBody>
          <a:bodyPr/>
          <a:lstStyle/>
          <a:p>
            <a:pPr algn="just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20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2728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We used Hadoop Streaming to run the Map and Reduce jobs.</a:t>
            </a:r>
          </a:p>
          <a:p>
            <a:r>
              <a:rPr lang="en-US" sz="2400" dirty="0"/>
              <a:t>We analyzed the dataset about the storm events from 2012 to 2016.</a:t>
            </a:r>
          </a:p>
          <a:p>
            <a:r>
              <a:rPr lang="en-US" sz="2400" dirty="0"/>
              <a:t>Map and Reduce jobs were coded in Python. </a:t>
            </a:r>
          </a:p>
          <a:p>
            <a:r>
              <a:rPr lang="en-US" sz="2400" dirty="0"/>
              <a:t>Graphs and Charts were plotted using Excel.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8" y="4387064"/>
            <a:ext cx="2743626" cy="738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384" y="5444330"/>
            <a:ext cx="2565890" cy="666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384" y="4528039"/>
            <a:ext cx="2169288" cy="598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3" y="5170917"/>
            <a:ext cx="3210384" cy="13588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1064" y="5355364"/>
            <a:ext cx="2164271" cy="7836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1064" y="4400324"/>
            <a:ext cx="3216996" cy="7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9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521" y="1519810"/>
            <a:ext cx="10558021" cy="5338190"/>
          </a:xfrm>
        </p:spPr>
        <p:txBody>
          <a:bodyPr>
            <a:noAutofit/>
          </a:bodyPr>
          <a:lstStyle/>
          <a:p>
            <a:r>
              <a:rPr lang="en-US" sz="2000" dirty="0"/>
              <a:t>Data Source</a:t>
            </a:r>
          </a:p>
          <a:p>
            <a:pPr marL="0" indent="0">
              <a:buNone/>
            </a:pPr>
            <a:r>
              <a:rPr lang="en-US" sz="2000" dirty="0"/>
              <a:t>	From </a:t>
            </a:r>
            <a:r>
              <a:rPr lang="en-US" sz="2000" dirty="0">
                <a:hlinkClick r:id="rId2"/>
              </a:rPr>
              <a:t>http://data.gov</a:t>
            </a:r>
            <a:r>
              <a:rPr lang="en-US" sz="2000" dirty="0"/>
              <a:t> The climate data </a:t>
            </a:r>
          </a:p>
          <a:p>
            <a:pPr marL="0" indent="0">
              <a:buNone/>
            </a:pPr>
            <a:r>
              <a:rPr lang="en-US" sz="2000" dirty="0"/>
              <a:t>	Link </a:t>
            </a:r>
            <a:r>
              <a:rPr lang="en-US" sz="2000" dirty="0">
                <a:hlinkClick r:id="rId3"/>
              </a:rPr>
              <a:t>https://www1.ncdc.noaa.gov/pub/data/swdi/stormevents/csvfiles/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Dataset contents:</a:t>
            </a:r>
          </a:p>
          <a:p>
            <a:pPr marL="0" indent="0">
              <a:buNone/>
            </a:pPr>
            <a:r>
              <a:rPr lang="en-US" sz="2000" dirty="0"/>
              <a:t>	It contains the below storm events details:</a:t>
            </a:r>
          </a:p>
          <a:p>
            <a:pPr marL="0" indent="0">
              <a:buNone/>
            </a:pPr>
            <a:r>
              <a:rPr lang="en-US" sz="2000" dirty="0"/>
              <a:t>                  </a:t>
            </a:r>
            <a:r>
              <a:rPr lang="en-US" sz="2000" b="1" dirty="0"/>
              <a:t>YEAR(2016),</a:t>
            </a:r>
            <a:r>
              <a:rPr lang="en-US" sz="2000" dirty="0"/>
              <a:t>                                                         </a:t>
            </a:r>
            <a:r>
              <a:rPr lang="en-US" sz="2000" b="1" dirty="0"/>
              <a:t>EPISODE_ID(108769)</a:t>
            </a:r>
            <a:r>
              <a:rPr lang="en-US" sz="2000" dirty="0"/>
              <a:t> (denote storm episode), </a:t>
            </a:r>
          </a:p>
          <a:p>
            <a:pPr marL="0" indent="0">
              <a:buNone/>
            </a:pPr>
            <a:r>
              <a:rPr lang="en-US" sz="2000" dirty="0"/>
              <a:t>                  </a:t>
            </a:r>
            <a:r>
              <a:rPr lang="en-US" sz="2000" b="1" dirty="0"/>
              <a:t>STATE(Connecticut), 	</a:t>
            </a:r>
            <a:r>
              <a:rPr lang="en-US" sz="2000" dirty="0"/>
              <a:t>                              </a:t>
            </a:r>
            <a:r>
              <a:rPr lang="en-US" sz="2000" b="1" dirty="0"/>
              <a:t>CZ_NAME(HARTFORD),             </a:t>
            </a:r>
          </a:p>
          <a:p>
            <a:pPr marL="0" indent="0">
              <a:buNone/>
            </a:pPr>
            <a:r>
              <a:rPr lang="en-US" sz="2000" dirty="0"/>
              <a:t>                   </a:t>
            </a:r>
            <a:r>
              <a:rPr lang="en-US" sz="2000" b="1" dirty="0"/>
              <a:t>MONTH_NAME(January)</a:t>
            </a:r>
            <a:r>
              <a:rPr lang="en-US" sz="2000" dirty="0"/>
              <a:t>,                            </a:t>
            </a:r>
            <a:r>
              <a:rPr lang="en-US" sz="2000" b="1" dirty="0"/>
              <a:t>EVENT_TYPE(Heavy Rain),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</a:t>
            </a:r>
            <a:r>
              <a:rPr lang="en-US" sz="2000" b="1" dirty="0"/>
              <a:t>BEGIN_DATE_TIME(7/15/2016 17:15),  </a:t>
            </a:r>
            <a:r>
              <a:rPr lang="en-US" sz="2000" dirty="0"/>
              <a:t>  </a:t>
            </a:r>
            <a:r>
              <a:rPr lang="en-US" sz="2000" b="1" dirty="0"/>
              <a:t>END_DATE_TIME(7/15/2016 17:15)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520" y="2891652"/>
            <a:ext cx="5613400" cy="26035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17383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63433" cy="4038600"/>
          </a:xfrm>
        </p:spPr>
        <p:txBody>
          <a:bodyPr/>
          <a:lstStyle/>
          <a:p>
            <a:r>
              <a:rPr lang="en-US" sz="2400" dirty="0"/>
              <a:t>What information we gathered?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1) Which state had the most storm events?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2) How many events happened in each month in a state?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3) Which type of events happened most?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4) What was the total duration time the storm events for a year in a state?</a:t>
            </a:r>
          </a:p>
        </p:txBody>
      </p:sp>
    </p:spTree>
    <p:extLst>
      <p:ext uri="{BB962C8B-B14F-4D97-AF65-F5344CB8AC3E}">
        <p14:creationId xmlns:p14="http://schemas.microsoft.com/office/powerpoint/2010/main" val="217524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7089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Hadoop streaming?</a:t>
            </a:r>
          </a:p>
          <a:p>
            <a:pPr marL="0" indent="0">
              <a:buNone/>
            </a:pPr>
            <a:r>
              <a:rPr lang="en-US" sz="2400" dirty="0"/>
              <a:t>	A utility that allows you to create and run Map/Reduce jobs 	with any executable or script as the mapper and/or the 	reducer.</a:t>
            </a:r>
          </a:p>
          <a:p>
            <a:pPr marL="0" indent="0">
              <a:buNone/>
            </a:pPr>
            <a:r>
              <a:rPr lang="en-US" sz="2400" dirty="0"/>
              <a:t>	Languages like C, C++, Python and Shell</a:t>
            </a:r>
          </a:p>
          <a:p>
            <a:r>
              <a:rPr lang="en-US" sz="2400" dirty="0"/>
              <a:t>Why did we use Hadoop streaming?</a:t>
            </a:r>
          </a:p>
          <a:p>
            <a:pPr marL="0" indent="0">
              <a:buNone/>
            </a:pPr>
            <a:r>
              <a:rPr lang="en-US" sz="2400" dirty="0"/>
              <a:t>	We wanted to use Python to do the Map and Reduce jobs.</a:t>
            </a:r>
          </a:p>
          <a:p>
            <a:r>
              <a:rPr lang="en-US" sz="2400" dirty="0"/>
              <a:t>How to use Hadoop streaming?</a:t>
            </a:r>
          </a:p>
          <a:p>
            <a:pPr marL="45720" indent="0">
              <a:buNone/>
            </a:pPr>
            <a:r>
              <a:rPr lang="en-US" sz="2400" dirty="0"/>
              <a:t>	Locate the Hadoop-streaming.jar and run the command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879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Reduce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Sample output: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Streaming Commands: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7475"/>
            <a:ext cx="9620250" cy="14192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034915"/>
            <a:ext cx="80581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Reduce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Mapper and Reducer at Work:                                                                      Our Map and 								                    Reduce Codes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874" y="2980837"/>
            <a:ext cx="3095791" cy="3005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29" y="2503799"/>
            <a:ext cx="6896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7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Reduce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05" y="1965960"/>
            <a:ext cx="6899395" cy="3831583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45333"/>
              </p:ext>
            </p:extLst>
          </p:nvPr>
        </p:nvGraphicFramePr>
        <p:xfrm>
          <a:off x="7522590" y="4334503"/>
          <a:ext cx="409123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468">
                  <a:extLst>
                    <a:ext uri="{9D8B030D-6E8A-4147-A177-3AD203B41FA5}">
                      <a16:colId xmlns:a16="http://schemas.microsoft.com/office/drawing/2014/main" val="3083433342"/>
                    </a:ext>
                  </a:extLst>
                </a:gridCol>
                <a:gridCol w="1253768">
                  <a:extLst>
                    <a:ext uri="{9D8B030D-6E8A-4147-A177-3AD203B41FA5}">
                      <a16:colId xmlns:a16="http://schemas.microsoft.com/office/drawing/2014/main" val="1146412752"/>
                    </a:ext>
                  </a:extLst>
                </a:gridCol>
              </a:tblGrid>
              <a:tr h="350437">
                <a:tc>
                  <a:txBody>
                    <a:bodyPr/>
                    <a:lstStyle/>
                    <a:p>
                      <a:r>
                        <a:rPr lang="en-US" dirty="0"/>
                        <a:t>Map input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55,748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037291"/>
                  </a:ext>
                </a:extLst>
              </a:tr>
              <a:tr h="350437">
                <a:tc>
                  <a:txBody>
                    <a:bodyPr/>
                    <a:lstStyle/>
                    <a:p>
                      <a:r>
                        <a:rPr lang="en-US" dirty="0"/>
                        <a:t>Map output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4805"/>
                  </a:ext>
                </a:extLst>
              </a:tr>
              <a:tr h="350437">
                <a:tc>
                  <a:txBody>
                    <a:bodyPr/>
                    <a:lstStyle/>
                    <a:p>
                      <a:r>
                        <a:rPr lang="en-US" dirty="0"/>
                        <a:t>Reduce input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8196"/>
                  </a:ext>
                </a:extLst>
              </a:tr>
              <a:tr h="350437">
                <a:tc>
                  <a:txBody>
                    <a:bodyPr/>
                    <a:lstStyle/>
                    <a:p>
                      <a:r>
                        <a:rPr lang="en-US" dirty="0"/>
                        <a:t>Reduce output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1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99739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1516</TotalTime>
  <Words>503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 3</vt:lpstr>
      <vt:lpstr>Basis</vt:lpstr>
      <vt:lpstr>Big Data Analysis on Storm Events in US</vt:lpstr>
      <vt:lpstr>Content</vt:lpstr>
      <vt:lpstr>Introduction</vt:lpstr>
      <vt:lpstr>Dataset</vt:lpstr>
      <vt:lpstr>Dataset</vt:lpstr>
      <vt:lpstr>Hadoop Streaming</vt:lpstr>
      <vt:lpstr>Map and Reduce Example</vt:lpstr>
      <vt:lpstr>Map and Reduce Example</vt:lpstr>
      <vt:lpstr>Map and Reduce Example</vt:lpstr>
      <vt:lpstr>Map and Reduce Example</vt:lpstr>
      <vt:lpstr>Results</vt:lpstr>
      <vt:lpstr>Results</vt:lpstr>
      <vt:lpstr>Results              Comparison (2015-2016)</vt:lpstr>
      <vt:lpstr>Result</vt:lpstr>
      <vt:lpstr>Result</vt:lpstr>
      <vt:lpstr>Result</vt:lpstr>
      <vt:lpstr>Problems And What’s Next?</vt:lpstr>
      <vt:lpstr>Problems And What’s Next?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 on storm events in US</dc:title>
  <dc:creator>Shuyin Shen</dc:creator>
  <cp:lastModifiedBy>Mohammed Faisal Khan</cp:lastModifiedBy>
  <cp:revision>97</cp:revision>
  <dcterms:created xsi:type="dcterms:W3CDTF">2017-04-24T18:43:50Z</dcterms:created>
  <dcterms:modified xsi:type="dcterms:W3CDTF">2019-09-18T14:14:08Z</dcterms:modified>
</cp:coreProperties>
</file>