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1857375"/>
  <p:embeddedFontLst>
    <p:embeddedFont>
      <p:font typeface="IBM Plex Mono"/>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RiUCGZWWbCU1gEWZvrku2fiMs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IBMPlexMono-regular.fntdata"/><Relationship Id="rId25" Type="http://schemas.openxmlformats.org/officeDocument/2006/relationships/slide" Target="slides/slide20.xml"/><Relationship Id="rId28" Type="http://schemas.openxmlformats.org/officeDocument/2006/relationships/font" Target="fonts/IBMPlexMono-italic.fntdata"/><Relationship Id="rId27" Type="http://schemas.openxmlformats.org/officeDocument/2006/relationships/font" Target="fonts/IBMPlex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Mon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2"/>
          <p:cNvGrpSpPr/>
          <p:nvPr/>
        </p:nvGrpSpPr>
        <p:grpSpPr>
          <a:xfrm>
            <a:off x="0" y="0"/>
            <a:ext cx="12192000" cy="6858000"/>
            <a:chOff x="0" y="0"/>
            <a:chExt cx="12192000" cy="6858000"/>
          </a:xfrm>
        </p:grpSpPr>
        <p:sp>
          <p:nvSpPr>
            <p:cNvPr id="28" name="Google Shape;28;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0" name="Google Shape;30;p2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2" name="Google Shape;32;p2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4" name="Shape 124"/>
        <p:cNvGrpSpPr/>
        <p:nvPr/>
      </p:nvGrpSpPr>
      <p:grpSpPr>
        <a:xfrm>
          <a:off x="0" y="0"/>
          <a:ext cx="0" cy="0"/>
          <a:chOff x="0" y="0"/>
          <a:chExt cx="0" cy="0"/>
        </a:xfrm>
      </p:grpSpPr>
      <p:grpSp>
        <p:nvGrpSpPr>
          <p:cNvPr id="125" name="Google Shape;125;p34"/>
          <p:cNvGrpSpPr/>
          <p:nvPr/>
        </p:nvGrpSpPr>
        <p:grpSpPr>
          <a:xfrm>
            <a:off x="0" y="0"/>
            <a:ext cx="12192000" cy="6858000"/>
            <a:chOff x="0" y="0"/>
            <a:chExt cx="12192000" cy="6858000"/>
          </a:xfrm>
        </p:grpSpPr>
        <p:sp>
          <p:nvSpPr>
            <p:cNvPr id="126" name="Google Shape;126;p3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4"/>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4"/>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4" name="Google Shape;134;p3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34"/>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7" name="Google Shape;137;p34"/>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8" name="Google Shape;138;p3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2" name="Shape 142"/>
        <p:cNvGrpSpPr/>
        <p:nvPr/>
      </p:nvGrpSpPr>
      <p:grpSpPr>
        <a:xfrm>
          <a:off x="0" y="0"/>
          <a:ext cx="0" cy="0"/>
          <a:chOff x="0" y="0"/>
          <a:chExt cx="0" cy="0"/>
        </a:xfrm>
      </p:grpSpPr>
      <p:grpSp>
        <p:nvGrpSpPr>
          <p:cNvPr id="143" name="Google Shape;143;p35"/>
          <p:cNvGrpSpPr/>
          <p:nvPr/>
        </p:nvGrpSpPr>
        <p:grpSpPr>
          <a:xfrm>
            <a:off x="0" y="0"/>
            <a:ext cx="12192000" cy="6858000"/>
            <a:chOff x="0" y="0"/>
            <a:chExt cx="12192000" cy="6858000"/>
          </a:xfrm>
        </p:grpSpPr>
        <p:sp>
          <p:nvSpPr>
            <p:cNvPr id="144" name="Google Shape;144;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5"/>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5"/>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2" name="Google Shape;152;p3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35"/>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5"/>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5" name="Google Shape;155;p3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9" name="Shape 159"/>
        <p:cNvGrpSpPr/>
        <p:nvPr/>
      </p:nvGrpSpPr>
      <p:grpSpPr>
        <a:xfrm>
          <a:off x="0" y="0"/>
          <a:ext cx="0" cy="0"/>
          <a:chOff x="0" y="0"/>
          <a:chExt cx="0" cy="0"/>
        </a:xfrm>
      </p:grpSpPr>
      <p:grpSp>
        <p:nvGrpSpPr>
          <p:cNvPr id="160" name="Google Shape;160;p36"/>
          <p:cNvGrpSpPr/>
          <p:nvPr/>
        </p:nvGrpSpPr>
        <p:grpSpPr>
          <a:xfrm>
            <a:off x="0" y="0"/>
            <a:ext cx="12192000" cy="6858000"/>
            <a:chOff x="0" y="0"/>
            <a:chExt cx="12192000" cy="6858000"/>
          </a:xfrm>
        </p:grpSpPr>
        <p:sp>
          <p:nvSpPr>
            <p:cNvPr id="161" name="Google Shape;161;p3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6"/>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9" name="Google Shape;169;p3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0" name="Google Shape;170;p36"/>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71" name="Google Shape;171;p36"/>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72" name="Google Shape;172;p36"/>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6"/>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4" name="Google Shape;174;p36"/>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5" name="Google Shape;175;p3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9" name="Shape 179"/>
        <p:cNvGrpSpPr/>
        <p:nvPr/>
      </p:nvGrpSpPr>
      <p:grpSpPr>
        <a:xfrm>
          <a:off x="0" y="0"/>
          <a:ext cx="0" cy="0"/>
          <a:chOff x="0" y="0"/>
          <a:chExt cx="0" cy="0"/>
        </a:xfrm>
      </p:grpSpPr>
      <p:grpSp>
        <p:nvGrpSpPr>
          <p:cNvPr id="180" name="Google Shape;180;p37"/>
          <p:cNvGrpSpPr/>
          <p:nvPr/>
        </p:nvGrpSpPr>
        <p:grpSpPr>
          <a:xfrm>
            <a:off x="0" y="0"/>
            <a:ext cx="12192000" cy="6858000"/>
            <a:chOff x="0" y="0"/>
            <a:chExt cx="12192000" cy="6858000"/>
          </a:xfrm>
        </p:grpSpPr>
        <p:sp>
          <p:nvSpPr>
            <p:cNvPr id="181" name="Google Shape;181;p3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7"/>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7"/>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9" name="Google Shape;189;p3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0" name="Google Shape;190;p37"/>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7"/>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92" name="Google Shape;192;p3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6" name="Shape 196"/>
        <p:cNvGrpSpPr/>
        <p:nvPr/>
      </p:nvGrpSpPr>
      <p:grpSpPr>
        <a:xfrm>
          <a:off x="0" y="0"/>
          <a:ext cx="0" cy="0"/>
          <a:chOff x="0" y="0"/>
          <a:chExt cx="0" cy="0"/>
        </a:xfrm>
      </p:grpSpPr>
      <p:sp>
        <p:nvSpPr>
          <p:cNvPr id="197" name="Google Shape;197;p38"/>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8"/>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38"/>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0" name="Google Shape;200;p38"/>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1" name="Google Shape;201;p38"/>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2" name="Google Shape;202;p38"/>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3" name="Google Shape;203;p38"/>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4" name="Google Shape;204;p38"/>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5" name="Google Shape;205;p38"/>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6" name="Google Shape;206;p3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9" name="Shape 209"/>
        <p:cNvGrpSpPr/>
        <p:nvPr/>
      </p:nvGrpSpPr>
      <p:grpSpPr>
        <a:xfrm>
          <a:off x="0" y="0"/>
          <a:ext cx="0" cy="0"/>
          <a:chOff x="0" y="0"/>
          <a:chExt cx="0" cy="0"/>
        </a:xfrm>
      </p:grpSpPr>
      <p:sp>
        <p:nvSpPr>
          <p:cNvPr id="210" name="Google Shape;210;p3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39"/>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2" name="Google Shape;212;p39"/>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3" name="Google Shape;213;p39"/>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4" name="Google Shape;214;p39"/>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5" name="Google Shape;215;p39"/>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6" name="Google Shape;216;p39"/>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7" name="Google Shape;217;p39"/>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8" name="Google Shape;218;p39"/>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9" name="Google Shape;219;p39"/>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20" name="Google Shape;220;p39"/>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1" name="Google Shape;221;p39"/>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2" name="Google Shape;222;p3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9"/>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4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0"/>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8" name="Google Shape;228;p40"/>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1" name="Shape 231"/>
        <p:cNvGrpSpPr/>
        <p:nvPr/>
      </p:nvGrpSpPr>
      <p:grpSpPr>
        <a:xfrm>
          <a:off x="0" y="0"/>
          <a:ext cx="0" cy="0"/>
          <a:chOff x="0" y="0"/>
          <a:chExt cx="0" cy="0"/>
        </a:xfrm>
      </p:grpSpPr>
      <p:grpSp>
        <p:nvGrpSpPr>
          <p:cNvPr id="232" name="Google Shape;232;p41"/>
          <p:cNvGrpSpPr/>
          <p:nvPr/>
        </p:nvGrpSpPr>
        <p:grpSpPr>
          <a:xfrm>
            <a:off x="0" y="0"/>
            <a:ext cx="12192000" cy="6858000"/>
            <a:chOff x="0" y="0"/>
            <a:chExt cx="12192000" cy="6858000"/>
          </a:xfrm>
        </p:grpSpPr>
        <p:sp>
          <p:nvSpPr>
            <p:cNvPr id="233" name="Google Shape;233;p4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1"/>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1"/>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2" name="Google Shape;242;p4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3" name="Google Shape;243;p41"/>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41"/>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5" name="Google Shape;245;p41"/>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4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6" name="Shape 266"/>
        <p:cNvGrpSpPr/>
        <p:nvPr/>
      </p:nvGrpSpPr>
      <p:grpSpPr>
        <a:xfrm>
          <a:off x="0" y="0"/>
          <a:ext cx="0" cy="0"/>
          <a:chOff x="0" y="0"/>
          <a:chExt cx="0" cy="0"/>
        </a:xfrm>
      </p:grpSpPr>
      <p:sp>
        <p:nvSpPr>
          <p:cNvPr id="267" name="Google Shape;267;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26"/>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9" name="Google Shape;269;p26"/>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0" name="Google Shape;270;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2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2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6" name="Google Shape;276;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5" name="Google Shape;45;p24"/>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9" name="Shape 49"/>
        <p:cNvGrpSpPr/>
        <p:nvPr/>
      </p:nvGrpSpPr>
      <p:grpSpPr>
        <a:xfrm>
          <a:off x="0" y="0"/>
          <a:ext cx="0" cy="0"/>
          <a:chOff x="0" y="0"/>
          <a:chExt cx="0" cy="0"/>
        </a:xfrm>
      </p:grpSpPr>
      <p:grpSp>
        <p:nvGrpSpPr>
          <p:cNvPr id="50" name="Google Shape;50;p28"/>
          <p:cNvGrpSpPr/>
          <p:nvPr/>
        </p:nvGrpSpPr>
        <p:grpSpPr>
          <a:xfrm>
            <a:off x="0" y="0"/>
            <a:ext cx="12192000" cy="6858000"/>
            <a:chOff x="0" y="0"/>
            <a:chExt cx="12192000" cy="6858000"/>
          </a:xfrm>
        </p:grpSpPr>
        <p:sp>
          <p:nvSpPr>
            <p:cNvPr id="51" name="Google Shape;51;p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8"/>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8"/>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9" name="Google Shape;59;p28"/>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1" name="Google Shape;61;p28"/>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3" name="Google Shape;63;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29"/>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29"/>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29"/>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73" name="Google Shape;73;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3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1" name="Shape 81"/>
        <p:cNvGrpSpPr/>
        <p:nvPr/>
      </p:nvGrpSpPr>
      <p:grpSpPr>
        <a:xfrm>
          <a:off x="0" y="0"/>
          <a:ext cx="0" cy="0"/>
          <a:chOff x="0" y="0"/>
          <a:chExt cx="0" cy="0"/>
        </a:xfrm>
      </p:grpSpPr>
      <p:sp>
        <p:nvSpPr>
          <p:cNvPr id="82" name="Google Shape;82;p3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6" name="Shape 86"/>
        <p:cNvGrpSpPr/>
        <p:nvPr/>
      </p:nvGrpSpPr>
      <p:grpSpPr>
        <a:xfrm>
          <a:off x="0" y="0"/>
          <a:ext cx="0" cy="0"/>
          <a:chOff x="0" y="0"/>
          <a:chExt cx="0" cy="0"/>
        </a:xfrm>
      </p:grpSpPr>
      <p:grpSp>
        <p:nvGrpSpPr>
          <p:cNvPr id="87" name="Google Shape;87;p32"/>
          <p:cNvGrpSpPr/>
          <p:nvPr/>
        </p:nvGrpSpPr>
        <p:grpSpPr>
          <a:xfrm>
            <a:off x="0" y="0"/>
            <a:ext cx="12192000" cy="6858000"/>
            <a:chOff x="0" y="0"/>
            <a:chExt cx="12192000" cy="6858000"/>
          </a:xfrm>
        </p:grpSpPr>
        <p:sp>
          <p:nvSpPr>
            <p:cNvPr id="88" name="Google Shape;88;p3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2"/>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2"/>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2"/>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7" name="Google Shape;97;p3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Google Shape;98;p32"/>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2"/>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32"/>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1" name="Google Shape;101;p3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grpSp>
        <p:nvGrpSpPr>
          <p:cNvPr id="106" name="Google Shape;106;p33"/>
          <p:cNvGrpSpPr/>
          <p:nvPr/>
        </p:nvGrpSpPr>
        <p:grpSpPr>
          <a:xfrm>
            <a:off x="0" y="0"/>
            <a:ext cx="12192000" cy="6858000"/>
            <a:chOff x="0" y="0"/>
            <a:chExt cx="12192000" cy="6858000"/>
          </a:xfrm>
        </p:grpSpPr>
        <p:sp>
          <p:nvSpPr>
            <p:cNvPr id="107" name="Google Shape;107;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3"/>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3"/>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3"/>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3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7" name="Google Shape;117;p33"/>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3"/>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3"/>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1"/>
          <p:cNvGrpSpPr/>
          <p:nvPr/>
        </p:nvGrpSpPr>
        <p:grpSpPr>
          <a:xfrm>
            <a:off x="0" y="0"/>
            <a:ext cx="12192000" cy="6858000"/>
            <a:chOff x="0" y="0"/>
            <a:chExt cx="12192000" cy="6858000"/>
          </a:xfrm>
        </p:grpSpPr>
        <p:sp>
          <p:nvSpPr>
            <p:cNvPr id="11" name="Google Shape;11;p2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9" name="Google Shape;19;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 name="Google Shape;20;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Google Shape;21;p2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grpSp>
        <p:nvGrpSpPr>
          <p:cNvPr id="250" name="Google Shape;250;p25"/>
          <p:cNvGrpSpPr/>
          <p:nvPr/>
        </p:nvGrpSpPr>
        <p:grpSpPr>
          <a:xfrm>
            <a:off x="0" y="0"/>
            <a:ext cx="12192000" cy="6858000"/>
            <a:chOff x="0" y="0"/>
            <a:chExt cx="12192000" cy="6858000"/>
          </a:xfrm>
        </p:grpSpPr>
        <p:sp>
          <p:nvSpPr>
            <p:cNvPr id="251" name="Google Shape;251;p25"/>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259" name="Google Shape;259;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260" name="Google Shape;260;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3600"/>
              <a:buFont typeface="Century Gothic"/>
              <a:buNone/>
              <a:defRPr b="0" i="0" sz="36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61" name="Google Shape;261;p25"/>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9pPr>
          </a:lstStyle>
          <a:p/>
        </p:txBody>
      </p:sp>
      <p:sp>
        <p:nvSpPr>
          <p:cNvPr id="262" name="Google Shape;262;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63" name="Google Shape;263;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64" name="Google Shape;264;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dk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dk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dk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dk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dk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dk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dk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dk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dk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3.jpg"/><Relationship Id="rId5" Type="http://schemas.openxmlformats.org/officeDocument/2006/relationships/image" Target="../media/image25.jpg"/><Relationship Id="rId6"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grpSp>
        <p:nvGrpSpPr>
          <p:cNvPr id="283" name="Google Shape;283;p1"/>
          <p:cNvGrpSpPr/>
          <p:nvPr/>
        </p:nvGrpSpPr>
        <p:grpSpPr>
          <a:xfrm>
            <a:off x="0" y="0"/>
            <a:ext cx="12192000" cy="6858000"/>
            <a:chOff x="0" y="0"/>
            <a:chExt cx="12192000" cy="6858000"/>
          </a:xfrm>
        </p:grpSpPr>
        <p:sp>
          <p:nvSpPr>
            <p:cNvPr id="284" name="Google Shape;284;p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pic>
        <p:nvPicPr>
          <p:cNvPr id="286" name="Google Shape;286;p1"/>
          <p:cNvPicPr preferRelativeResize="0"/>
          <p:nvPr/>
        </p:nvPicPr>
        <p:blipFill rotWithShape="1">
          <a:blip r:embed="rId4">
            <a:alphaModFix amt="25000"/>
          </a:blip>
          <a:srcRect b="2788" l="0" r="9090" t="17574"/>
          <a:stretch/>
        </p:blipFill>
        <p:spPr>
          <a:xfrm>
            <a:off x="416623" y="475488"/>
            <a:ext cx="11243734" cy="5909733"/>
          </a:xfrm>
          <a:prstGeom prst="rect">
            <a:avLst/>
          </a:prstGeom>
          <a:noFill/>
          <a:ln>
            <a:noFill/>
          </a:ln>
        </p:spPr>
      </p:pic>
      <p:sp>
        <p:nvSpPr>
          <p:cNvPr id="287" name="Google Shape;287;p1"/>
          <p:cNvSpPr txBox="1"/>
          <p:nvPr>
            <p:ph type="ctrTitle"/>
          </p:nvPr>
        </p:nvSpPr>
        <p:spPr>
          <a:xfrm>
            <a:off x="688904" y="1056534"/>
            <a:ext cx="11100920" cy="41377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5400"/>
              <a:buFont typeface="IBM Plex Mono"/>
              <a:buNone/>
            </a:pPr>
            <a:br>
              <a:rPr lang="en-US" sz="4150">
                <a:latin typeface="IBM Plex Mono"/>
                <a:ea typeface="IBM Plex Mono"/>
                <a:cs typeface="IBM Plex Mono"/>
                <a:sym typeface="IBM Plex Mono"/>
              </a:rPr>
            </a:br>
            <a:r>
              <a:rPr lang="en-US" sz="4150">
                <a:latin typeface="IBM Plex Mono"/>
                <a:ea typeface="IBM Plex Mono"/>
                <a:cs typeface="IBM Plex Mono"/>
                <a:sym typeface="IBM Plex Mono"/>
              </a:rPr>
              <a:t>IBM Data Analyst Capstone Project:</a:t>
            </a:r>
            <a:endParaRPr sz="4150"/>
          </a:p>
          <a:p>
            <a:pPr indent="0" lvl="0" marL="0" rtl="0" algn="l">
              <a:spcBef>
                <a:spcPts val="0"/>
              </a:spcBef>
              <a:spcAft>
                <a:spcPts val="0"/>
              </a:spcAft>
              <a:buClr>
                <a:schemeClr val="lt2"/>
              </a:buClr>
              <a:buSzPts val="5400"/>
              <a:buFont typeface="IBM Plex Mono"/>
              <a:buNone/>
            </a:pPr>
            <a:r>
              <a:rPr lang="en-US" sz="4150">
                <a:latin typeface="IBM Plex Mono"/>
                <a:ea typeface="IBM Plex Mono"/>
                <a:cs typeface="IBM Plex Mono"/>
                <a:sym typeface="IBM Plex Mono"/>
              </a:rPr>
              <a:t>Analysis on Emerging Technology Skills and Trends</a:t>
            </a:r>
            <a:br>
              <a:rPr lang="en-US" sz="4150">
                <a:latin typeface="IBM Plex Mono"/>
                <a:ea typeface="IBM Plex Mono"/>
                <a:cs typeface="IBM Plex Mono"/>
                <a:sym typeface="IBM Plex Mono"/>
              </a:rPr>
            </a:br>
            <a:endParaRPr sz="4150">
              <a:latin typeface="IBM Plex Mono"/>
              <a:ea typeface="IBM Plex Mono"/>
              <a:cs typeface="IBM Plex Mono"/>
              <a:sym typeface="IBM Plex Mono"/>
            </a:endParaRPr>
          </a:p>
        </p:txBody>
      </p:sp>
      <p:sp>
        <p:nvSpPr>
          <p:cNvPr id="288" name="Google Shape;288;p1"/>
          <p:cNvSpPr txBox="1"/>
          <p:nvPr>
            <p:ph idx="1" type="subTitle"/>
          </p:nvPr>
        </p:nvSpPr>
        <p:spPr>
          <a:xfrm>
            <a:off x="1233190" y="4605412"/>
            <a:ext cx="9470304" cy="13261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920"/>
              <a:buNone/>
            </a:pPr>
            <a:r>
              <a:rPr lang="en-US" sz="2400" cap="none">
                <a:solidFill>
                  <a:schemeClr val="lt1"/>
                </a:solidFill>
                <a:latin typeface="IBM Plex Mono"/>
                <a:ea typeface="IBM Plex Mono"/>
                <a:cs typeface="IBM Plex Mono"/>
                <a:sym typeface="IBM Plex Mono"/>
              </a:rPr>
              <a:t>A Presentation by </a:t>
            </a:r>
            <a:r>
              <a:rPr lang="en-US" sz="2400">
                <a:solidFill>
                  <a:schemeClr val="lt1"/>
                </a:solidFill>
                <a:latin typeface="IBM Plex Mono"/>
                <a:ea typeface="IBM Plex Mono"/>
                <a:cs typeface="IBM Plex Mono"/>
                <a:sym typeface="IBM Plex Mono"/>
              </a:rPr>
              <a:t>Faisal Al Abri</a:t>
            </a:r>
            <a:endParaRPr sz="2400">
              <a:solidFill>
                <a:schemeClr val="lt1"/>
              </a:solidFill>
              <a:latin typeface="IBM Plex Mono"/>
              <a:ea typeface="IBM Plex Mono"/>
              <a:cs typeface="IBM Plex Mono"/>
              <a:sym typeface="IBM Plex Mono"/>
            </a:endParaRPr>
          </a:p>
          <a:p>
            <a:pPr indent="0" lvl="0" marL="0" rtl="0" algn="ctr">
              <a:spcBef>
                <a:spcPts val="1000"/>
              </a:spcBef>
              <a:spcAft>
                <a:spcPts val="0"/>
              </a:spcAft>
              <a:buSzPts val="1920"/>
              <a:buNone/>
            </a:pPr>
            <a:r>
              <a:rPr lang="en-US" sz="2400">
                <a:solidFill>
                  <a:schemeClr val="lt1"/>
                </a:solidFill>
                <a:latin typeface="IBM Plex Mono"/>
                <a:ea typeface="IBM Plex Mono"/>
                <a:cs typeface="IBM Plex Mono"/>
                <a:sym typeface="IBM Plex Mono"/>
              </a:rPr>
              <a:t>03</a:t>
            </a:r>
            <a:r>
              <a:rPr lang="en-US" sz="2400" cap="none">
                <a:solidFill>
                  <a:schemeClr val="lt1"/>
                </a:solidFill>
                <a:latin typeface="IBM Plex Mono"/>
                <a:ea typeface="IBM Plex Mono"/>
                <a:cs typeface="IBM Plex Mono"/>
                <a:sym typeface="IBM Plex Mono"/>
              </a:rPr>
              <a:t> </a:t>
            </a:r>
            <a:r>
              <a:rPr lang="en-US" sz="2400">
                <a:solidFill>
                  <a:schemeClr val="lt1"/>
                </a:solidFill>
                <a:latin typeface="IBM Plex Mono"/>
                <a:ea typeface="IBM Plex Mono"/>
                <a:cs typeface="IBM Plex Mono"/>
                <a:sym typeface="IBM Plex Mono"/>
              </a:rPr>
              <a:t>August</a:t>
            </a:r>
            <a:r>
              <a:rPr lang="en-US" sz="2400" cap="none">
                <a:solidFill>
                  <a:schemeClr val="lt1"/>
                </a:solidFill>
                <a:latin typeface="IBM Plex Mono"/>
                <a:ea typeface="IBM Plex Mono"/>
                <a:cs typeface="IBM Plex Mono"/>
                <a:sym typeface="IBM Plex Mono"/>
              </a:rPr>
              <a:t> 202</a:t>
            </a:r>
            <a:r>
              <a:rPr lang="en-US" sz="2400">
                <a:solidFill>
                  <a:schemeClr val="lt1"/>
                </a:solidFill>
                <a:latin typeface="IBM Plex Mono"/>
                <a:ea typeface="IBM Plex Mono"/>
                <a:cs typeface="IBM Plex Mono"/>
                <a:sym typeface="IBM Plex Mono"/>
              </a:rPr>
              <a:t>4</a:t>
            </a:r>
            <a:endParaRPr/>
          </a:p>
        </p:txBody>
      </p:sp>
      <p:sp>
        <p:nvSpPr>
          <p:cNvPr id="289" name="Google Shape;289;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700"/>
                                        <p:tgtEl>
                                          <p:spTgt spid="288">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700"/>
                                        <p:tgtEl>
                                          <p:spTgt spid="288">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87"/>
                                        </p:tgtEl>
                                        <p:attrNameLst>
                                          <p:attrName>style.visibility</p:attrName>
                                        </p:attrNameLst>
                                      </p:cBhvr>
                                      <p:to>
                                        <p:strVal val="visible"/>
                                      </p:to>
                                    </p:set>
                                    <p:animEffect filter="fade" transition="in">
                                      <p:cBhvr>
                                        <p:cTn dur="7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DATABASE TRENDS - FINDINGS &amp; IMPLICATIONS</a:t>
            </a:r>
            <a:endParaRPr/>
          </a:p>
        </p:txBody>
      </p:sp>
      <p:sp>
        <p:nvSpPr>
          <p:cNvPr id="434" name="Google Shape;434;p10"/>
          <p:cNvSpPr txBox="1"/>
          <p:nvPr>
            <p:ph idx="1" type="body"/>
          </p:nvPr>
        </p:nvSpPr>
        <p:spPr>
          <a:xfrm>
            <a:off x="823712" y="2300638"/>
            <a:ext cx="5181600" cy="43513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Findings</a:t>
            </a:r>
            <a:endParaRPr/>
          </a:p>
          <a:p>
            <a:pPr indent="-342900" lvl="0" marL="342900" rtl="0" algn="l">
              <a:spcBef>
                <a:spcPts val="1000"/>
              </a:spcBef>
              <a:spcAft>
                <a:spcPts val="0"/>
              </a:spcAft>
              <a:buSzPts val="1440"/>
              <a:buChar char="►"/>
            </a:pPr>
            <a:r>
              <a:rPr lang="en-US"/>
              <a:t>MySQL, Microsoft SQL server, Postgre SQL, SQLite and MongoDB are the top 5 most used databases at the moment.</a:t>
            </a:r>
            <a:endParaRPr/>
          </a:p>
          <a:p>
            <a:pPr indent="-342900" lvl="0" marL="342900" rtl="0" algn="l">
              <a:spcBef>
                <a:spcPts val="1000"/>
              </a:spcBef>
              <a:spcAft>
                <a:spcPts val="0"/>
              </a:spcAft>
              <a:buSzPts val="1440"/>
              <a:buChar char="►"/>
            </a:pPr>
            <a:r>
              <a:rPr lang="en-US"/>
              <a:t>However, Postgre SQL, MongoDB, Redis, MySQL and Elasticsense are projected to become more popular in the future. </a:t>
            </a:r>
            <a:endParaRPr/>
          </a:p>
          <a:p>
            <a:pPr indent="-342900" lvl="0" marL="342900" rtl="0" algn="l">
              <a:spcBef>
                <a:spcPts val="1000"/>
              </a:spcBef>
              <a:spcAft>
                <a:spcPts val="0"/>
              </a:spcAft>
              <a:buSzPts val="1440"/>
              <a:buChar char="►"/>
            </a:pPr>
            <a:r>
              <a:rPr lang="en-US"/>
              <a:t>Redis and Elasticsense are relaatively new tools and are set to gain more traction in the IT space.</a:t>
            </a:r>
            <a:endParaRPr/>
          </a:p>
        </p:txBody>
      </p:sp>
      <p:sp>
        <p:nvSpPr>
          <p:cNvPr id="435" name="Google Shape;435;p10"/>
          <p:cNvSpPr txBox="1"/>
          <p:nvPr>
            <p:ph idx="2" type="body"/>
          </p:nvPr>
        </p:nvSpPr>
        <p:spPr>
          <a:xfrm>
            <a:off x="6141477" y="2299049"/>
            <a:ext cx="4825159"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Implications</a:t>
            </a:r>
            <a:endParaRPr/>
          </a:p>
          <a:p>
            <a:pPr indent="-342900" lvl="0" marL="342900" rtl="0" algn="l">
              <a:spcBef>
                <a:spcPts val="1000"/>
              </a:spcBef>
              <a:spcAft>
                <a:spcPts val="0"/>
              </a:spcAft>
              <a:buSzPts val="1440"/>
              <a:buChar char="►"/>
            </a:pPr>
            <a:r>
              <a:rPr lang="en-US"/>
              <a:t>SQL is still a top tool to watch out for in data specialists.</a:t>
            </a:r>
            <a:endParaRPr/>
          </a:p>
          <a:p>
            <a:pPr indent="-342900" lvl="0" marL="342900" rtl="0" algn="l">
              <a:spcBef>
                <a:spcPts val="1000"/>
              </a:spcBef>
              <a:spcAft>
                <a:spcPts val="0"/>
              </a:spcAft>
              <a:buSzPts val="1440"/>
              <a:buChar char="►"/>
            </a:pPr>
            <a:r>
              <a:rPr lang="en-US"/>
              <a:t>Companies still prefer Open source databases.</a:t>
            </a:r>
            <a:endParaRPr/>
          </a:p>
          <a:p>
            <a:pPr indent="-342900" lvl="0" marL="342900" rtl="0" algn="l">
              <a:spcBef>
                <a:spcPts val="1000"/>
              </a:spcBef>
              <a:spcAft>
                <a:spcPts val="0"/>
              </a:spcAft>
              <a:buSzPts val="1440"/>
              <a:buChar char="►"/>
            </a:pPr>
            <a:r>
              <a:rPr lang="en-US"/>
              <a:t>Oracle SQL was not among the top 5. It is losing relevance as time passes.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grpSp>
        <p:nvGrpSpPr>
          <p:cNvPr id="440" name="Google Shape;440;p11"/>
          <p:cNvGrpSpPr/>
          <p:nvPr/>
        </p:nvGrpSpPr>
        <p:grpSpPr>
          <a:xfrm>
            <a:off x="0" y="0"/>
            <a:ext cx="12192000" cy="6858000"/>
            <a:chOff x="0" y="0"/>
            <a:chExt cx="12192000" cy="6858000"/>
          </a:xfrm>
        </p:grpSpPr>
        <p:sp>
          <p:nvSpPr>
            <p:cNvPr id="441" name="Google Shape;441;p1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449" name="Google Shape;449;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50" name="Google Shape;450;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2" name="Google Shape;452;p11"/>
          <p:cNvSpPr/>
          <p:nvPr/>
        </p:nvSpPr>
        <p:spPr>
          <a:xfrm>
            <a:off x="11017539" y="467397"/>
            <a:ext cx="695829" cy="591911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11"/>
          <p:cNvGrpSpPr/>
          <p:nvPr/>
        </p:nvGrpSpPr>
        <p:grpSpPr>
          <a:xfrm>
            <a:off x="0" y="0"/>
            <a:ext cx="12192000" cy="6858000"/>
            <a:chOff x="0" y="0"/>
            <a:chExt cx="12192000" cy="6858000"/>
          </a:xfrm>
        </p:grpSpPr>
        <p:sp>
          <p:nvSpPr>
            <p:cNvPr id="454" name="Google Shape;454;p11"/>
            <p:cNvSpPr/>
            <p:nvPr/>
          </p:nvSpPr>
          <p:spPr>
            <a:xfrm>
              <a:off x="0" y="0"/>
              <a:ext cx="121920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gradFill>
              <a:gsLst>
                <a:gs pos="0">
                  <a:srgbClr val="80406E"/>
                </a:gs>
                <a:gs pos="100000">
                  <a:srgbClr val="101631"/>
                </a:gs>
              </a:gsLst>
              <a:path path="circle">
                <a:fillToRect b="100%" r="100%"/>
              </a:path>
              <a:tileRect l="-100%" t="-100%"/>
            </a:gradFill>
            <a:ln>
              <a:noFill/>
            </a:ln>
          </p:spPr>
        </p:sp>
      </p:grpSp>
      <p:sp>
        <p:nvSpPr>
          <p:cNvPr id="456" name="Google Shape;456;p11"/>
          <p:cNvSpPr txBox="1"/>
          <p:nvPr>
            <p:ph type="title"/>
          </p:nvPr>
        </p:nvSpPr>
        <p:spPr>
          <a:xfrm>
            <a:off x="1000372" y="1209957"/>
            <a:ext cx="3034580" cy="4438087"/>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dk1"/>
              </a:buClr>
              <a:buSzPts val="3200"/>
              <a:buFont typeface="Century Gothic"/>
              <a:buNone/>
            </a:pPr>
            <a:r>
              <a:rPr lang="en-US" sz="3200">
                <a:solidFill>
                  <a:schemeClr val="dk1"/>
                </a:solidFill>
              </a:rPr>
              <a:t>DASHBOARD</a:t>
            </a:r>
            <a:endParaRPr/>
          </a:p>
        </p:txBody>
      </p:sp>
      <p:cxnSp>
        <p:nvCxnSpPr>
          <p:cNvPr id="457" name="Google Shape;457;p11"/>
          <p:cNvCxnSpPr/>
          <p:nvPr/>
        </p:nvCxnSpPr>
        <p:spPr>
          <a:xfrm>
            <a:off x="4356687" y="1930986"/>
            <a:ext cx="0" cy="3200400"/>
          </a:xfrm>
          <a:prstGeom prst="straightConnector1">
            <a:avLst/>
          </a:prstGeom>
          <a:noFill/>
          <a:ln cap="sq" cmpd="sng" w="15875">
            <a:solidFill>
              <a:schemeClr val="dk2"/>
            </a:solidFill>
            <a:prstDash val="solid"/>
            <a:miter lim="800000"/>
            <a:headEnd len="sm" w="sm" type="none"/>
            <a:tailEnd len="sm" w="sm" type="none"/>
          </a:ln>
        </p:spPr>
      </p:cxnSp>
      <p:sp>
        <p:nvSpPr>
          <p:cNvPr id="458" name="Google Shape;458;p11"/>
          <p:cNvSpPr txBox="1"/>
          <p:nvPr>
            <p:ph idx="1" type="body"/>
          </p:nvPr>
        </p:nvSpPr>
        <p:spPr>
          <a:xfrm>
            <a:off x="4401334" y="1078818"/>
            <a:ext cx="6608474" cy="471026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sz="2000">
                <a:solidFill>
                  <a:schemeClr val="dk1"/>
                </a:solidFill>
                <a:latin typeface="IBM Plex Mono"/>
                <a:ea typeface="IBM Plex Mono"/>
                <a:cs typeface="IBM Plex Mono"/>
                <a:sym typeface="IBM Plex Mono"/>
              </a:rPr>
              <a:t>The permanent link of the Cognos dashboard:</a:t>
            </a:r>
            <a:endParaRPr/>
          </a:p>
          <a:p>
            <a:pPr indent="0" lvl="0" marL="0" rtl="0" algn="l">
              <a:spcBef>
                <a:spcPts val="1000"/>
              </a:spcBef>
              <a:spcAft>
                <a:spcPts val="0"/>
              </a:spcAft>
              <a:buSzPts val="1600"/>
              <a:buNone/>
            </a:pPr>
            <a:r>
              <a:t/>
            </a:r>
            <a:endParaRPr sz="2000">
              <a:solidFill>
                <a:schemeClr val="dk1"/>
              </a:solidFill>
              <a:latin typeface="IBM Plex Mono"/>
              <a:ea typeface="IBM Plex Mono"/>
              <a:cs typeface="IBM Plex Mono"/>
              <a:sym typeface="IBM Plex Mono"/>
            </a:endParaRPr>
          </a:p>
          <a:p>
            <a:pPr indent="0" lvl="0" marL="0" rtl="0" algn="l">
              <a:spcBef>
                <a:spcPts val="1000"/>
              </a:spcBef>
              <a:spcAft>
                <a:spcPts val="0"/>
              </a:spcAft>
              <a:buSzPts val="1600"/>
              <a:buNone/>
            </a:pPr>
            <a:r>
              <a:rPr lang="en-US" sz="2000">
                <a:solidFill>
                  <a:schemeClr val="dk1"/>
                </a:solidFill>
                <a:latin typeface="IBM Plex Mono"/>
                <a:ea typeface="IBM Plex Mono"/>
                <a:cs typeface="IBM Plex Mono"/>
                <a:sym typeface="IBM Plex Mono"/>
              </a:rPr>
              <a:t>https://eu-gb.dataplatform.cloud.ibm.com/dashboards/eafbc83d-998f-4cd9-ae12-bfe6021457a7/view/4316dc2402af1bef1ff3bde4079e25002961205cb6bb8004d2d47b490e612397a93a4594c87d4f5b8b425330fabd15089a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2" name="Shape 462"/>
        <p:cNvGrpSpPr/>
        <p:nvPr/>
      </p:nvGrpSpPr>
      <p:grpSpPr>
        <a:xfrm>
          <a:off x="0" y="0"/>
          <a:ext cx="0" cy="0"/>
          <a:chOff x="0" y="0"/>
          <a:chExt cx="0" cy="0"/>
        </a:xfrm>
      </p:grpSpPr>
      <p:grpSp>
        <p:nvGrpSpPr>
          <p:cNvPr id="463" name="Google Shape;463;p12"/>
          <p:cNvGrpSpPr/>
          <p:nvPr/>
        </p:nvGrpSpPr>
        <p:grpSpPr>
          <a:xfrm>
            <a:off x="0" y="0"/>
            <a:ext cx="12192000" cy="6858000"/>
            <a:chOff x="0" y="0"/>
            <a:chExt cx="12192000" cy="6858000"/>
          </a:xfrm>
        </p:grpSpPr>
        <p:sp>
          <p:nvSpPr>
            <p:cNvPr id="464" name="Google Shape;464;p1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466" name="Google Shape;466;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468" name="Google Shape;468;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2"/>
          <p:cNvSpPr txBox="1"/>
          <p:nvPr>
            <p:ph type="title"/>
          </p:nvPr>
        </p:nvSpPr>
        <p:spPr>
          <a:xfrm>
            <a:off x="686449" y="5315267"/>
            <a:ext cx="4839060" cy="69339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EBEBEB"/>
              </a:buClr>
              <a:buSzPts val="3800"/>
              <a:buFont typeface="Century Gothic"/>
              <a:buNone/>
            </a:pPr>
            <a:r>
              <a:rPr b="0" i="0" lang="en-US" sz="3800">
                <a:solidFill>
                  <a:srgbClr val="EBEBEB"/>
                </a:solidFill>
                <a:latin typeface="Century Gothic"/>
                <a:ea typeface="Century Gothic"/>
                <a:cs typeface="Century Gothic"/>
                <a:sym typeface="Century Gothic"/>
              </a:rPr>
              <a:t>DASHBOARD TAB 1</a:t>
            </a:r>
            <a:endParaRPr/>
          </a:p>
        </p:txBody>
      </p:sp>
      <p:pic>
        <p:nvPicPr>
          <p:cNvPr descr="Chart, timeline&#10;&#10;Description automatically generated" id="470" name="Google Shape;470;p12"/>
          <p:cNvPicPr preferRelativeResize="0"/>
          <p:nvPr/>
        </p:nvPicPr>
        <p:blipFill rotWithShape="1">
          <a:blip r:embed="rId4">
            <a:alphaModFix/>
          </a:blip>
          <a:srcRect b="0" l="0" r="0" t="0"/>
          <a:stretch/>
        </p:blipFill>
        <p:spPr>
          <a:xfrm>
            <a:off x="3272500" y="783154"/>
            <a:ext cx="8297465" cy="4257632"/>
          </a:xfrm>
          <a:prstGeom prst="roundRect">
            <a:avLst>
              <a:gd fmla="val 1858" name="adj"/>
            </a:avLst>
          </a:prstGeom>
          <a:noFill/>
          <a:ln>
            <a:noFill/>
          </a:ln>
          <a:effectLst>
            <a:outerShdw blurRad="50800" rotWithShape="0" algn="tl" dir="5400000" dist="50800">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4" name="Shape 474"/>
        <p:cNvGrpSpPr/>
        <p:nvPr/>
      </p:nvGrpSpPr>
      <p:grpSpPr>
        <a:xfrm>
          <a:off x="0" y="0"/>
          <a:ext cx="0" cy="0"/>
          <a:chOff x="0" y="0"/>
          <a:chExt cx="0" cy="0"/>
        </a:xfrm>
      </p:grpSpPr>
      <p:grpSp>
        <p:nvGrpSpPr>
          <p:cNvPr id="475" name="Google Shape;475;p13"/>
          <p:cNvGrpSpPr/>
          <p:nvPr/>
        </p:nvGrpSpPr>
        <p:grpSpPr>
          <a:xfrm>
            <a:off x="0" y="0"/>
            <a:ext cx="12192000" cy="6858000"/>
            <a:chOff x="0" y="0"/>
            <a:chExt cx="12192000" cy="6858000"/>
          </a:xfrm>
        </p:grpSpPr>
        <p:sp>
          <p:nvSpPr>
            <p:cNvPr id="476" name="Google Shape;476;p1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478" name="Google Shape;478;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480" name="Google Shape;480;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txBox="1"/>
          <p:nvPr>
            <p:ph type="title"/>
          </p:nvPr>
        </p:nvSpPr>
        <p:spPr>
          <a:xfrm>
            <a:off x="6210950" y="1135473"/>
            <a:ext cx="5332120" cy="477234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EBEBEB"/>
              </a:buClr>
              <a:buSzPts val="3800"/>
              <a:buFont typeface="Century Gothic"/>
              <a:buNone/>
            </a:pPr>
            <a:r>
              <a:rPr b="0" i="0" lang="en-US" sz="3800">
                <a:solidFill>
                  <a:srgbClr val="EBEBEB"/>
                </a:solidFill>
                <a:latin typeface="Century Gothic"/>
                <a:ea typeface="Century Gothic"/>
                <a:cs typeface="Century Gothic"/>
                <a:sym typeface="Century Gothic"/>
              </a:rPr>
              <a:t>DASHBOARD TAB 2</a:t>
            </a:r>
            <a:endParaRPr/>
          </a:p>
        </p:txBody>
      </p:sp>
      <p:pic>
        <p:nvPicPr>
          <p:cNvPr descr="Chart&#10;&#10;Description automatically generated" id="482" name="Google Shape;482;p13"/>
          <p:cNvPicPr preferRelativeResize="0"/>
          <p:nvPr/>
        </p:nvPicPr>
        <p:blipFill rotWithShape="1">
          <a:blip r:embed="rId4">
            <a:alphaModFix/>
          </a:blip>
          <a:srcRect b="0" l="0" r="0" t="0"/>
          <a:stretch/>
        </p:blipFill>
        <p:spPr>
          <a:xfrm>
            <a:off x="639116" y="829914"/>
            <a:ext cx="7871642" cy="4332203"/>
          </a:xfrm>
          <a:prstGeom prst="roundRect">
            <a:avLst>
              <a:gd fmla="val 1858" name="adj"/>
            </a:avLst>
          </a:prstGeom>
          <a:noFill/>
          <a:ln>
            <a:noFill/>
          </a:ln>
          <a:effectLst>
            <a:outerShdw blurRad="50800" rotWithShape="0" algn="tl" dir="5400000" dist="50800">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BEBEB"/>
              </a:buClr>
              <a:buSzPts val="3600"/>
              <a:buFont typeface="Century Gothic"/>
              <a:buNone/>
            </a:pPr>
            <a:r>
              <a:rPr lang="en-US">
                <a:solidFill>
                  <a:srgbClr val="EBEBEB"/>
                </a:solidFill>
              </a:rPr>
              <a:t>DASHBOARD TAB 3</a:t>
            </a:r>
            <a:endParaRPr/>
          </a:p>
        </p:txBody>
      </p:sp>
      <p:pic>
        <p:nvPicPr>
          <p:cNvPr descr="Chart&#10;&#10;Description automatically generated" id="488" name="Google Shape;488;p14"/>
          <p:cNvPicPr preferRelativeResize="0"/>
          <p:nvPr/>
        </p:nvPicPr>
        <p:blipFill rotWithShape="1">
          <a:blip r:embed="rId3">
            <a:alphaModFix/>
          </a:blip>
          <a:srcRect b="0" l="0" r="0" t="0"/>
          <a:stretch/>
        </p:blipFill>
        <p:spPr>
          <a:xfrm>
            <a:off x="2096265" y="2338921"/>
            <a:ext cx="7599507" cy="4210163"/>
          </a:xfrm>
          <a:prstGeom prst="roundRect">
            <a:avLst>
              <a:gd fmla="val 1858" name="adj"/>
            </a:avLst>
          </a:prstGeom>
          <a:noFill/>
          <a:ln>
            <a:noFill/>
          </a:ln>
          <a:effectLst>
            <a:outerShdw blurRad="50800" rotWithShape="0" algn="tl" dir="5400000" dist="50800">
              <a:srgbClr val="000000">
                <a:alpha val="4274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2" name="Shape 492"/>
        <p:cNvGrpSpPr/>
        <p:nvPr/>
      </p:nvGrpSpPr>
      <p:grpSpPr>
        <a:xfrm>
          <a:off x="0" y="0"/>
          <a:ext cx="0" cy="0"/>
          <a:chOff x="0" y="0"/>
          <a:chExt cx="0" cy="0"/>
        </a:xfrm>
      </p:grpSpPr>
      <p:grpSp>
        <p:nvGrpSpPr>
          <p:cNvPr id="493" name="Google Shape;493;p15"/>
          <p:cNvGrpSpPr/>
          <p:nvPr/>
        </p:nvGrpSpPr>
        <p:grpSpPr>
          <a:xfrm>
            <a:off x="0" y="0"/>
            <a:ext cx="12192000" cy="6858000"/>
            <a:chOff x="0" y="0"/>
            <a:chExt cx="12192000" cy="6858000"/>
          </a:xfrm>
        </p:grpSpPr>
        <p:sp>
          <p:nvSpPr>
            <p:cNvPr id="494" name="Google Shape;494;p1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502" name="Google Shape;502;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503" name="Google Shape;503;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505" name="Google Shape;505;p15"/>
          <p:cNvPicPr preferRelativeResize="0"/>
          <p:nvPr>
            <p:ph idx="1" type="body"/>
          </p:nvPr>
        </p:nvPicPr>
        <p:blipFill rotWithShape="1">
          <a:blip r:embed="rId4">
            <a:alphaModFix amt="40000"/>
          </a:blip>
          <a:srcRect b="25944" l="0" r="-1" t="17805"/>
          <a:stretch/>
        </p:blipFill>
        <p:spPr>
          <a:xfrm>
            <a:off x="20" y="-22402"/>
            <a:ext cx="12191980" cy="6857990"/>
          </a:xfrm>
          <a:prstGeom prst="rect">
            <a:avLst/>
          </a:prstGeom>
          <a:noFill/>
          <a:ln>
            <a:noFill/>
          </a:ln>
        </p:spPr>
      </p:pic>
      <p:sp>
        <p:nvSpPr>
          <p:cNvPr id="506" name="Google Shape;506;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solidFill>
                  <a:schemeClr val="lt1"/>
                </a:solidFill>
              </a:rPr>
              <a:t>DISCUSSION</a:t>
            </a:r>
            <a:endParaRPr/>
          </a:p>
        </p:txBody>
      </p:sp>
      <p:sp>
        <p:nvSpPr>
          <p:cNvPr id="507" name="Google Shape;507;p15"/>
          <p:cNvSpPr txBox="1"/>
          <p:nvPr>
            <p:ph idx="2"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chemeClr val="lt1"/>
                </a:solidFill>
              </a:rPr>
              <a:t>Upskilling in the Technology sector.</a:t>
            </a:r>
            <a:endParaRPr/>
          </a:p>
          <a:p>
            <a:pPr indent="-342900" lvl="0" marL="342900" rtl="0" algn="l">
              <a:spcBef>
                <a:spcPts val="1000"/>
              </a:spcBef>
              <a:spcAft>
                <a:spcPts val="0"/>
              </a:spcAft>
              <a:buSzPts val="1440"/>
              <a:buChar char="►"/>
            </a:pPr>
            <a:r>
              <a:rPr lang="en-US">
                <a:solidFill>
                  <a:schemeClr val="lt1"/>
                </a:solidFill>
              </a:rPr>
              <a:t>How do we close the wide gender gap in the Technology sector?</a:t>
            </a:r>
            <a:endParaRPr/>
          </a:p>
          <a:p>
            <a:pPr indent="-342900" lvl="0" marL="342900" rtl="0" algn="l">
              <a:spcBef>
                <a:spcPts val="1000"/>
              </a:spcBef>
              <a:spcAft>
                <a:spcPts val="0"/>
              </a:spcAft>
              <a:buSzPts val="1440"/>
              <a:buChar char="►"/>
            </a:pPr>
            <a:r>
              <a:rPr lang="en-US">
                <a:solidFill>
                  <a:schemeClr val="lt1"/>
                </a:solidFill>
              </a:rPr>
              <a:t>Is completing a masters or doctorate degree really a requirement?</a:t>
            </a:r>
            <a:endParaRPr/>
          </a:p>
          <a:p>
            <a:pPr indent="-342900" lvl="0" marL="342900" rtl="0" algn="l">
              <a:spcBef>
                <a:spcPts val="1000"/>
              </a:spcBef>
              <a:spcAft>
                <a:spcPts val="0"/>
              </a:spcAft>
              <a:buSzPts val="1440"/>
              <a:buChar char="►"/>
            </a:pPr>
            <a:r>
              <a:rPr lang="en-US">
                <a:solidFill>
                  <a:schemeClr val="lt1"/>
                </a:solidFill>
              </a:rPr>
              <a:t>The increasing demand for mobile development as Kotlin is getting popular.</a:t>
            </a:r>
            <a:endParaRPr/>
          </a:p>
          <a:p>
            <a:pPr indent="-342900" lvl="0" marL="342900" rtl="0" algn="l">
              <a:spcBef>
                <a:spcPts val="1000"/>
              </a:spcBef>
              <a:spcAft>
                <a:spcPts val="0"/>
              </a:spcAft>
              <a:buSzPts val="1440"/>
              <a:buChar char="►"/>
            </a:pPr>
            <a:r>
              <a:rPr lang="en-US">
                <a:solidFill>
                  <a:schemeClr val="lt1"/>
                </a:solidFill>
              </a:rPr>
              <a:t>More tech education, access and development in less developed regions in South east Asia, South America, Africa and some parts of Europe.</a:t>
            </a:r>
            <a:endParaRPr/>
          </a:p>
          <a:p>
            <a:pPr indent="-342900" lvl="0" marL="342900" rtl="0" algn="l">
              <a:spcBef>
                <a:spcPts val="1000"/>
              </a:spcBef>
              <a:spcAft>
                <a:spcPts val="0"/>
              </a:spcAft>
              <a:buSzPts val="1440"/>
              <a:buChar char="►"/>
            </a:pPr>
            <a:r>
              <a:rPr lang="en-US">
                <a:solidFill>
                  <a:schemeClr val="lt1"/>
                </a:solidFill>
              </a:rPr>
              <a:t>How relevant will Oracle SQL still be in the future?</a:t>
            </a:r>
            <a:endParaRPr/>
          </a:p>
          <a:p>
            <a:pPr indent="-251459" lvl="0" marL="342900" rtl="0" algn="l">
              <a:spcBef>
                <a:spcPts val="1000"/>
              </a:spcBef>
              <a:spcAft>
                <a:spcPts val="0"/>
              </a:spcAft>
              <a:buSzPts val="1440"/>
              <a:buNone/>
            </a:pPr>
            <a:r>
              <a:t/>
            </a:r>
            <a:endParaRPr>
              <a:solidFill>
                <a:schemeClr val="lt1"/>
              </a:solidFill>
            </a:endParaRPr>
          </a:p>
          <a:p>
            <a:pPr indent="-251459" lvl="0" marL="342900" rtl="0" algn="l">
              <a:spcBef>
                <a:spcPts val="1000"/>
              </a:spcBef>
              <a:spcAft>
                <a:spcPts val="0"/>
              </a:spcAft>
              <a:buSzPts val="1440"/>
              <a:buNone/>
            </a:pPr>
            <a:r>
              <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OVERALL FINDINGS &amp; IMPLICATIONS</a:t>
            </a:r>
            <a:endParaRPr/>
          </a:p>
        </p:txBody>
      </p:sp>
      <p:sp>
        <p:nvSpPr>
          <p:cNvPr id="513" name="Google Shape;513;p16"/>
          <p:cNvSpPr txBox="1"/>
          <p:nvPr>
            <p:ph idx="1" type="body"/>
          </p:nvPr>
        </p:nvSpPr>
        <p:spPr>
          <a:xfrm>
            <a:off x="813816" y="2195419"/>
            <a:ext cx="5181600" cy="43513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Findings</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Most people in the IT field have a Bachelors' degree. </a:t>
            </a:r>
            <a:endParaRPr/>
          </a:p>
          <a:p>
            <a:pPr indent="-342900" lvl="0" marL="342900" rtl="0" algn="l">
              <a:spcBef>
                <a:spcPts val="1000"/>
              </a:spcBef>
              <a:spcAft>
                <a:spcPts val="0"/>
              </a:spcAft>
              <a:buSzPts val="1440"/>
              <a:buChar char="►"/>
            </a:pPr>
            <a:r>
              <a:rPr lang="en-US"/>
              <a:t>Web development languages are the most popular and on-demand tools in the IT field currently.</a:t>
            </a:r>
            <a:endParaRPr/>
          </a:p>
          <a:p>
            <a:pPr indent="-342900" lvl="0" marL="342900" rtl="0" algn="l">
              <a:spcBef>
                <a:spcPts val="1000"/>
              </a:spcBef>
              <a:spcAft>
                <a:spcPts val="0"/>
              </a:spcAft>
              <a:buSzPts val="1440"/>
              <a:buChar char="►"/>
            </a:pPr>
            <a:r>
              <a:rPr lang="en-US"/>
              <a:t>The Tech sector is filled with majorly young people under 40 years of age.</a:t>
            </a:r>
            <a:endParaRPr/>
          </a:p>
          <a:p>
            <a:pPr indent="-342900" lvl="0" marL="342900" rtl="0" algn="l">
              <a:spcBef>
                <a:spcPts val="1000"/>
              </a:spcBef>
              <a:spcAft>
                <a:spcPts val="0"/>
              </a:spcAft>
              <a:buSzPts val="1440"/>
              <a:buChar char="►"/>
            </a:pPr>
            <a:r>
              <a:rPr lang="en-US"/>
              <a:t>Most respondents want to learn Postgre SQL and React JS next year.</a:t>
            </a:r>
            <a:endParaRPr/>
          </a:p>
          <a:p>
            <a:pPr indent="-251459" lvl="0" marL="342900" rtl="0" algn="l">
              <a:spcBef>
                <a:spcPts val="1000"/>
              </a:spcBef>
              <a:spcAft>
                <a:spcPts val="0"/>
              </a:spcAft>
              <a:buSzPts val="1440"/>
              <a:buNone/>
            </a:pPr>
            <a:r>
              <a:t/>
            </a:r>
            <a:endParaRPr/>
          </a:p>
        </p:txBody>
      </p:sp>
      <p:sp>
        <p:nvSpPr>
          <p:cNvPr id="514" name="Google Shape;514;p16"/>
          <p:cNvSpPr txBox="1"/>
          <p:nvPr>
            <p:ph idx="2" type="body"/>
          </p:nvPr>
        </p:nvSpPr>
        <p:spPr>
          <a:xfrm>
            <a:off x="6197507" y="2256118"/>
            <a:ext cx="4847569" cy="44248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Implications</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It is important for data professionals to develop proficiencies in NoSQL in addition to SQL databases.</a:t>
            </a:r>
            <a:endParaRPr/>
          </a:p>
          <a:p>
            <a:pPr indent="-342900" lvl="0" marL="342900" rtl="0" algn="l">
              <a:spcBef>
                <a:spcPts val="1000"/>
              </a:spcBef>
              <a:spcAft>
                <a:spcPts val="0"/>
              </a:spcAft>
              <a:buSzPts val="1440"/>
              <a:buChar char="►"/>
            </a:pPr>
            <a:r>
              <a:rPr lang="en-US"/>
              <a:t>Web development is still a very lucrative skill.</a:t>
            </a:r>
            <a:endParaRPr/>
          </a:p>
          <a:p>
            <a:pPr indent="-342900" lvl="0" marL="342900" rtl="0" algn="l">
              <a:spcBef>
                <a:spcPts val="1000"/>
              </a:spcBef>
              <a:spcAft>
                <a:spcPts val="0"/>
              </a:spcAft>
              <a:buSzPts val="1440"/>
              <a:buChar char="►"/>
            </a:pPr>
            <a:r>
              <a:rPr lang="en-US"/>
              <a:t>Less developed countries need more access to tech trainings and education.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8" name="Shape 518"/>
        <p:cNvGrpSpPr/>
        <p:nvPr/>
      </p:nvGrpSpPr>
      <p:grpSpPr>
        <a:xfrm>
          <a:off x="0" y="0"/>
          <a:ext cx="0" cy="0"/>
          <a:chOff x="0" y="0"/>
          <a:chExt cx="0" cy="0"/>
        </a:xfrm>
      </p:grpSpPr>
      <p:grpSp>
        <p:nvGrpSpPr>
          <p:cNvPr id="519" name="Google Shape;519;p17"/>
          <p:cNvGrpSpPr/>
          <p:nvPr/>
        </p:nvGrpSpPr>
        <p:grpSpPr>
          <a:xfrm>
            <a:off x="0" y="0"/>
            <a:ext cx="12192000" cy="6858000"/>
            <a:chOff x="0" y="0"/>
            <a:chExt cx="12192000" cy="6858000"/>
          </a:xfrm>
        </p:grpSpPr>
        <p:sp>
          <p:nvSpPr>
            <p:cNvPr id="520" name="Google Shape;520;p17"/>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522" name="Google Shape;522;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17"/>
          <p:cNvGrpSpPr/>
          <p:nvPr/>
        </p:nvGrpSpPr>
        <p:grpSpPr>
          <a:xfrm>
            <a:off x="0" y="0"/>
            <a:ext cx="12192000" cy="6858000"/>
            <a:chOff x="0" y="0"/>
            <a:chExt cx="12192000" cy="6858000"/>
          </a:xfrm>
        </p:grpSpPr>
        <p:sp>
          <p:nvSpPr>
            <p:cNvPr id="524" name="Google Shape;524;p17"/>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26" name="Google Shape;526;p17"/>
          <p:cNvSpPr txBox="1"/>
          <p:nvPr>
            <p:ph type="title"/>
          </p:nvPr>
        </p:nvSpPr>
        <p:spPr>
          <a:xfrm>
            <a:off x="1223730" y="1147361"/>
            <a:ext cx="8825658" cy="287016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5400"/>
              <a:buFont typeface="Century Gothic"/>
              <a:buNone/>
            </a:pPr>
            <a:r>
              <a:rPr lang="en-US" sz="5400">
                <a:solidFill>
                  <a:schemeClr val="lt1"/>
                </a:solidFill>
              </a:rPr>
              <a:t>CONCLUSION</a:t>
            </a:r>
            <a:endParaRPr/>
          </a:p>
        </p:txBody>
      </p:sp>
      <p:sp>
        <p:nvSpPr>
          <p:cNvPr id="527" name="Google Shape;527;p17"/>
          <p:cNvSpPr txBox="1"/>
          <p:nvPr>
            <p:ph idx="1" type="body"/>
          </p:nvPr>
        </p:nvSpPr>
        <p:spPr>
          <a:xfrm>
            <a:off x="1683171" y="4338265"/>
            <a:ext cx="8825658" cy="123414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lang="en-US" sz="2000" cap="none">
                <a:solidFill>
                  <a:srgbClr val="EE52A4"/>
                </a:solidFill>
              </a:rPr>
              <a:t>IT IS EXPEDIENT TO STAY UPDATED IN THE TECH SECTOR AS THE TRENDS KEEP CHANGING OVER TIME.</a:t>
            </a:r>
            <a:endParaRPr/>
          </a:p>
        </p:txBody>
      </p:sp>
      <p:cxnSp>
        <p:nvCxnSpPr>
          <p:cNvPr id="528" name="Google Shape;528;p17"/>
          <p:cNvCxnSpPr/>
          <p:nvPr/>
        </p:nvCxnSpPr>
        <p:spPr>
          <a:xfrm>
            <a:off x="5758249" y="4166888"/>
            <a:ext cx="675502"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2" name="Shape 532"/>
        <p:cNvGrpSpPr/>
        <p:nvPr/>
      </p:nvGrpSpPr>
      <p:grpSpPr>
        <a:xfrm>
          <a:off x="0" y="0"/>
          <a:ext cx="0" cy="0"/>
          <a:chOff x="0" y="0"/>
          <a:chExt cx="0" cy="0"/>
        </a:xfrm>
      </p:grpSpPr>
      <p:grpSp>
        <p:nvGrpSpPr>
          <p:cNvPr id="533" name="Google Shape;533;p18"/>
          <p:cNvGrpSpPr/>
          <p:nvPr/>
        </p:nvGrpSpPr>
        <p:grpSpPr>
          <a:xfrm>
            <a:off x="0" y="0"/>
            <a:ext cx="12192000" cy="6858000"/>
            <a:chOff x="0" y="0"/>
            <a:chExt cx="12192000" cy="6858000"/>
          </a:xfrm>
        </p:grpSpPr>
        <p:sp>
          <p:nvSpPr>
            <p:cNvPr id="534" name="Google Shape;534;p1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36" name="Google Shape;536;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Frequency chart that showed most of the respondents were developers." id="539" name="Google Shape;539;p18"/>
          <p:cNvPicPr preferRelativeResize="0"/>
          <p:nvPr/>
        </p:nvPicPr>
        <p:blipFill rotWithShape="1">
          <a:blip r:embed="rId4">
            <a:alphaModFix/>
          </a:blip>
          <a:srcRect b="0" l="0" r="0" t="0"/>
          <a:stretch/>
        </p:blipFill>
        <p:spPr>
          <a:xfrm>
            <a:off x="404227" y="186294"/>
            <a:ext cx="3781133" cy="3017968"/>
          </a:xfrm>
          <a:prstGeom prst="roundRect">
            <a:avLst>
              <a:gd fmla="val 1858" name="adj"/>
            </a:avLst>
          </a:prstGeom>
          <a:noFill/>
          <a:ln>
            <a:noFill/>
          </a:ln>
        </p:spPr>
      </p:pic>
      <p:pic>
        <p:nvPicPr>
          <p:cNvPr descr="A histogram showing the frequency distribution for Age." id="540" name="Google Shape;540;p18"/>
          <p:cNvPicPr preferRelativeResize="0"/>
          <p:nvPr>
            <p:ph idx="1" type="body"/>
          </p:nvPr>
        </p:nvPicPr>
        <p:blipFill rotWithShape="1">
          <a:blip r:embed="rId5">
            <a:alphaModFix/>
          </a:blip>
          <a:srcRect b="0" l="0" r="0" t="0"/>
          <a:stretch/>
        </p:blipFill>
        <p:spPr>
          <a:xfrm>
            <a:off x="4311818" y="73263"/>
            <a:ext cx="4128516" cy="3287268"/>
          </a:xfrm>
          <a:prstGeom prst="roundRect">
            <a:avLst>
              <a:gd fmla="val 1858" name="adj"/>
            </a:avLst>
          </a:prstGeom>
          <a:noFill/>
          <a:ln>
            <a:noFill/>
          </a:ln>
        </p:spPr>
      </p:pic>
      <p:pic>
        <p:nvPicPr>
          <p:cNvPr descr="Correlation statistics for Age and other numerical columns in the survey." id="541" name="Google Shape;541;p18"/>
          <p:cNvPicPr preferRelativeResize="0"/>
          <p:nvPr/>
        </p:nvPicPr>
        <p:blipFill rotWithShape="1">
          <a:blip r:embed="rId6">
            <a:alphaModFix/>
          </a:blip>
          <a:srcRect b="0" l="0" r="0" t="0"/>
          <a:stretch/>
        </p:blipFill>
        <p:spPr>
          <a:xfrm>
            <a:off x="8381237" y="1333468"/>
            <a:ext cx="3557016" cy="2190005"/>
          </a:xfrm>
          <a:prstGeom prst="roundRect">
            <a:avLst>
              <a:gd fmla="val 1858" name="adj"/>
            </a:avLst>
          </a:prstGeom>
          <a:noFill/>
          <a:ln>
            <a:noFill/>
          </a:ln>
        </p:spPr>
      </p:pic>
      <p:sp>
        <p:nvSpPr>
          <p:cNvPr id="542" name="Google Shape;542;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457200" y="4133850"/>
            <a:ext cx="11277600" cy="2250018"/>
          </a:xfrm>
          <a:custGeom>
            <a:rect b="b" l="l" r="r" t="t"/>
            <a:pathLst>
              <a:path extrusionOk="0" h="2250018" w="11277600">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44" name="Google Shape;544;p18"/>
          <p:cNvSpPr/>
          <p:nvPr/>
        </p:nvSpPr>
        <p:spPr>
          <a:xfrm rot="10371525">
            <a:off x="263767" y="4132535"/>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txBox="1"/>
          <p:nvPr>
            <p:ph type="title"/>
          </p:nvPr>
        </p:nvSpPr>
        <p:spPr>
          <a:xfrm>
            <a:off x="649975" y="4517136"/>
            <a:ext cx="10893095" cy="117494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6000"/>
              <a:buFont typeface="Century Gothic"/>
              <a:buNone/>
            </a:pPr>
            <a:r>
              <a:rPr b="0" i="0" lang="en-US" sz="6000">
                <a:solidFill>
                  <a:schemeClr val="lt2"/>
                </a:solidFill>
                <a:latin typeface="Century Gothic"/>
                <a:ea typeface="Century Gothic"/>
                <a:cs typeface="Century Gothic"/>
                <a:sym typeface="Century Gothic"/>
              </a:rPr>
              <a:t>APPENDIX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9" name="Shape 549"/>
        <p:cNvGrpSpPr/>
        <p:nvPr/>
      </p:nvGrpSpPr>
      <p:grpSpPr>
        <a:xfrm>
          <a:off x="0" y="0"/>
          <a:ext cx="0" cy="0"/>
          <a:chOff x="0" y="0"/>
          <a:chExt cx="0" cy="0"/>
        </a:xfrm>
      </p:grpSpPr>
      <p:grpSp>
        <p:nvGrpSpPr>
          <p:cNvPr id="550" name="Google Shape;550;p19"/>
          <p:cNvGrpSpPr/>
          <p:nvPr/>
        </p:nvGrpSpPr>
        <p:grpSpPr>
          <a:xfrm>
            <a:off x="0" y="0"/>
            <a:ext cx="12192000" cy="6858000"/>
            <a:chOff x="0" y="0"/>
            <a:chExt cx="12192000" cy="6858000"/>
          </a:xfrm>
        </p:grpSpPr>
        <p:sp>
          <p:nvSpPr>
            <p:cNvPr id="551" name="Google Shape;551;p1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559" name="Google Shape;559;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560" name="Google Shape;560;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rot="-5400000">
            <a:off x="5950898" y="638067"/>
            <a:ext cx="6053670" cy="5581866"/>
          </a:xfrm>
          <a:custGeom>
            <a:rect b="b" l="l" r="r" t="t"/>
            <a:pathLst>
              <a:path extrusionOk="0" h="5581866" w="6053670">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lt1"/>
          </a:solidFill>
          <a:ln>
            <a:noFill/>
          </a:ln>
        </p:spPr>
      </p:sp>
      <p:sp>
        <p:nvSpPr>
          <p:cNvPr id="564" name="Google Shape;564;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565" name="Google Shape;565;p19"/>
          <p:cNvSpPr txBox="1"/>
          <p:nvPr>
            <p:ph type="title"/>
          </p:nvPr>
        </p:nvSpPr>
        <p:spPr>
          <a:xfrm>
            <a:off x="639098" y="629265"/>
            <a:ext cx="5132438" cy="162232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BEBEB"/>
              </a:buClr>
              <a:buSzPts val="3600"/>
              <a:buFont typeface="Century Gothic"/>
              <a:buNone/>
            </a:pPr>
            <a:r>
              <a:rPr b="0" i="0" lang="en-US">
                <a:solidFill>
                  <a:srgbClr val="EBEBEB"/>
                </a:solidFill>
                <a:latin typeface="Century Gothic"/>
                <a:ea typeface="Century Gothic"/>
                <a:cs typeface="Century Gothic"/>
                <a:sym typeface="Century Gothic"/>
              </a:rPr>
              <a:t> JOB POSTINGS</a:t>
            </a:r>
            <a:endParaRPr/>
          </a:p>
        </p:txBody>
      </p:sp>
      <p:pic>
        <p:nvPicPr>
          <p:cNvPr descr="Chart&#10;&#10;Description automatically generated" id="566" name="Google Shape;566;p19"/>
          <p:cNvPicPr preferRelativeResize="0"/>
          <p:nvPr/>
        </p:nvPicPr>
        <p:blipFill rotWithShape="1">
          <a:blip r:embed="rId4">
            <a:alphaModFix/>
          </a:blip>
          <a:srcRect b="0" l="0" r="0" t="0"/>
          <a:stretch/>
        </p:blipFill>
        <p:spPr>
          <a:xfrm>
            <a:off x="6714836" y="1984678"/>
            <a:ext cx="4828707" cy="2906225"/>
          </a:xfrm>
          <a:prstGeom prst="rect">
            <a:avLst/>
          </a:prstGeom>
          <a:noFill/>
          <a:ln>
            <a:noFill/>
          </a:ln>
        </p:spPr>
      </p:pic>
      <p:sp>
        <p:nvSpPr>
          <p:cNvPr id="567" name="Google Shape;567;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txBox="1"/>
          <p:nvPr>
            <p:ph idx="1" type="body"/>
          </p:nvPr>
        </p:nvSpPr>
        <p:spPr>
          <a:xfrm>
            <a:off x="639098" y="2418735"/>
            <a:ext cx="5132439" cy="381174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a:solidFill>
                  <a:srgbClr val="FFFFFF"/>
                </a:solidFill>
              </a:rPr>
              <a:t>Bar chart presenting the job posting data collected using Github Job API.</a:t>
            </a:r>
            <a:endParaRPr/>
          </a:p>
          <a:p>
            <a:pPr indent="0" lvl="0" marL="0" rtl="0" algn="l">
              <a:spcBef>
                <a:spcPts val="1000"/>
              </a:spcBef>
              <a:spcAft>
                <a:spcPts val="0"/>
              </a:spcAft>
              <a:buSzPts val="1440"/>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grpSp>
        <p:nvGrpSpPr>
          <p:cNvPr id="294" name="Google Shape;294;p2"/>
          <p:cNvGrpSpPr/>
          <p:nvPr/>
        </p:nvGrpSpPr>
        <p:grpSpPr>
          <a:xfrm>
            <a:off x="0" y="0"/>
            <a:ext cx="12192000" cy="6858000"/>
            <a:chOff x="0" y="0"/>
            <a:chExt cx="12192000" cy="6858000"/>
          </a:xfrm>
        </p:grpSpPr>
        <p:sp>
          <p:nvSpPr>
            <p:cNvPr id="295" name="Google Shape;295;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01" name="Google Shape;301;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02" name="Google Shape;302;p2"/>
          <p:cNvSpPr txBox="1"/>
          <p:nvPr>
            <p:ph type="title"/>
          </p:nvPr>
        </p:nvSpPr>
        <p:spPr>
          <a:xfrm>
            <a:off x="1154955" y="973667"/>
            <a:ext cx="2942210" cy="483374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t/>
            </a:r>
            <a:endParaRPr>
              <a:solidFill>
                <a:srgbClr val="EBEBEB"/>
              </a:solidFill>
            </a:endParaRPr>
          </a:p>
          <a:p>
            <a:pPr indent="0" lvl="0" marL="0" rtl="0" algn="l">
              <a:spcBef>
                <a:spcPts val="0"/>
              </a:spcBef>
              <a:spcAft>
                <a:spcPts val="0"/>
              </a:spcAft>
              <a:buClr>
                <a:srgbClr val="EBEBEB"/>
              </a:buClr>
              <a:buSzPts val="3600"/>
              <a:buFont typeface="IBM Plex Mono"/>
              <a:buNone/>
            </a:pPr>
            <a:r>
              <a:rPr lang="en-US">
                <a:solidFill>
                  <a:srgbClr val="EBEBEB"/>
                </a:solidFill>
                <a:latin typeface="IBM Plex Mono"/>
                <a:ea typeface="IBM Plex Mono"/>
                <a:cs typeface="IBM Plex Mono"/>
                <a:sym typeface="IBM Plex Mono"/>
              </a:rPr>
              <a:t>OUTLINE</a:t>
            </a:r>
            <a:endParaRPr/>
          </a:p>
          <a:p>
            <a:pPr indent="0" lvl="0" marL="0" rtl="0" algn="l">
              <a:spcBef>
                <a:spcPts val="0"/>
              </a:spcBef>
              <a:spcAft>
                <a:spcPts val="0"/>
              </a:spcAft>
              <a:buClr>
                <a:schemeClr val="lt2"/>
              </a:buClr>
              <a:buSzPts val="3600"/>
              <a:buFont typeface="Century Gothic"/>
              <a:buNone/>
            </a:pPr>
            <a:r>
              <a:t/>
            </a:r>
            <a:endParaRPr>
              <a:solidFill>
                <a:srgbClr val="EBEBEB"/>
              </a:solidFill>
            </a:endParaRPr>
          </a:p>
        </p:txBody>
      </p:sp>
      <p:sp>
        <p:nvSpPr>
          <p:cNvPr id="303" name="Google Shape;303;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
          <p:cNvGrpSpPr/>
          <p:nvPr/>
        </p:nvGrpSpPr>
        <p:grpSpPr>
          <a:xfrm>
            <a:off x="5194300" y="808486"/>
            <a:ext cx="6391275" cy="5245789"/>
            <a:chOff x="0" y="448"/>
            <a:chExt cx="6391275" cy="5245789"/>
          </a:xfrm>
        </p:grpSpPr>
        <p:sp>
          <p:nvSpPr>
            <p:cNvPr id="305" name="Google Shape;305;p2"/>
            <p:cNvSpPr/>
            <p:nvPr/>
          </p:nvSpPr>
          <p:spPr>
            <a:xfrm>
              <a:off x="0" y="448"/>
              <a:ext cx="6391275" cy="617151"/>
            </a:xfrm>
            <a:prstGeom prst="roundRect">
              <a:avLst>
                <a:gd fmla="val 10000" name="adj"/>
              </a:avLst>
            </a:prstGeom>
            <a:solidFill>
              <a:srgbClr val="F4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186688" y="139307"/>
              <a:ext cx="339433" cy="339433"/>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712810" y="448"/>
              <a:ext cx="5678464"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txBox="1"/>
            <p:nvPr/>
          </p:nvSpPr>
          <p:spPr>
            <a:xfrm>
              <a:off x="712810" y="448"/>
              <a:ext cx="5678464"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600"/>
                <a:buFont typeface="Century Gothic"/>
                <a:buNone/>
              </a:pPr>
              <a:r>
                <a:rPr b="0" i="0" lang="en-US" sz="1600" u="none" cap="none" strike="noStrike">
                  <a:solidFill>
                    <a:schemeClr val="dk1"/>
                  </a:solidFill>
                  <a:latin typeface="Century Gothic"/>
                  <a:ea typeface="Century Gothic"/>
                  <a:cs typeface="Century Gothic"/>
                  <a:sym typeface="Century Gothic"/>
                </a:rPr>
                <a:t>Executive Summary</a:t>
              </a:r>
              <a:endParaRPr/>
            </a:p>
          </p:txBody>
        </p:sp>
        <p:sp>
          <p:nvSpPr>
            <p:cNvPr id="309" name="Google Shape;309;p2"/>
            <p:cNvSpPr/>
            <p:nvPr/>
          </p:nvSpPr>
          <p:spPr>
            <a:xfrm>
              <a:off x="0" y="771888"/>
              <a:ext cx="6391275" cy="617151"/>
            </a:xfrm>
            <a:prstGeom prst="roundRect">
              <a:avLst>
                <a:gd fmla="val 10000" name="adj"/>
              </a:avLst>
            </a:prstGeom>
            <a:solidFill>
              <a:srgbClr val="F4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186688" y="910747"/>
              <a:ext cx="339433" cy="339433"/>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712810" y="771888"/>
              <a:ext cx="5678464"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txBox="1"/>
            <p:nvPr/>
          </p:nvSpPr>
          <p:spPr>
            <a:xfrm>
              <a:off x="712810" y="771888"/>
              <a:ext cx="5678464"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600"/>
                <a:buFont typeface="Century Gothic"/>
                <a:buNone/>
              </a:pPr>
              <a:r>
                <a:rPr b="0" i="0" lang="en-US" sz="1600" u="none" cap="none" strike="noStrike">
                  <a:solidFill>
                    <a:schemeClr val="dk1"/>
                  </a:solidFill>
                  <a:latin typeface="Century Gothic"/>
                  <a:ea typeface="Century Gothic"/>
                  <a:cs typeface="Century Gothic"/>
                  <a:sym typeface="Century Gothic"/>
                </a:rPr>
                <a:t>Introduction</a:t>
              </a:r>
              <a:endParaRPr/>
            </a:p>
          </p:txBody>
        </p:sp>
        <p:sp>
          <p:nvSpPr>
            <p:cNvPr id="313" name="Google Shape;313;p2"/>
            <p:cNvSpPr/>
            <p:nvPr/>
          </p:nvSpPr>
          <p:spPr>
            <a:xfrm>
              <a:off x="0" y="1543327"/>
              <a:ext cx="6391275" cy="617151"/>
            </a:xfrm>
            <a:prstGeom prst="roundRect">
              <a:avLst>
                <a:gd fmla="val 10000" name="adj"/>
              </a:avLst>
            </a:prstGeom>
            <a:solidFill>
              <a:srgbClr val="F4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186688" y="1682186"/>
              <a:ext cx="339433" cy="339433"/>
            </a:xfrm>
            <a:prstGeom prst="rect">
              <a:avLst/>
            </a:prstGeom>
            <a:blipFill rotWithShape="1">
              <a:blip r:embed="rId6">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712810" y="1543327"/>
              <a:ext cx="5678464"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txBox="1"/>
            <p:nvPr/>
          </p:nvSpPr>
          <p:spPr>
            <a:xfrm>
              <a:off x="712810" y="1543327"/>
              <a:ext cx="5678464"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600"/>
                <a:buFont typeface="Century Gothic"/>
                <a:buNone/>
              </a:pPr>
              <a:r>
                <a:rPr b="0" i="0" lang="en-US" sz="1600" u="none" cap="none" strike="noStrike">
                  <a:solidFill>
                    <a:schemeClr val="dk1"/>
                  </a:solidFill>
                  <a:latin typeface="Century Gothic"/>
                  <a:ea typeface="Century Gothic"/>
                  <a:cs typeface="Century Gothic"/>
                  <a:sym typeface="Century Gothic"/>
                </a:rPr>
                <a:t>Methodology</a:t>
              </a:r>
              <a:endParaRPr/>
            </a:p>
          </p:txBody>
        </p:sp>
        <p:sp>
          <p:nvSpPr>
            <p:cNvPr id="317" name="Google Shape;317;p2"/>
            <p:cNvSpPr/>
            <p:nvPr/>
          </p:nvSpPr>
          <p:spPr>
            <a:xfrm>
              <a:off x="0" y="2314767"/>
              <a:ext cx="6391275" cy="617151"/>
            </a:xfrm>
            <a:prstGeom prst="roundRect">
              <a:avLst>
                <a:gd fmla="val 10000" name="adj"/>
              </a:avLst>
            </a:prstGeom>
            <a:solidFill>
              <a:srgbClr val="F4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186688" y="2453626"/>
              <a:ext cx="339433" cy="339433"/>
            </a:xfrm>
            <a:prstGeom prst="rect">
              <a:avLst/>
            </a:prstGeom>
            <a:blipFill rotWithShape="1">
              <a:blip r:embed="rId7">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712810" y="2314767"/>
              <a:ext cx="2876073"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txBox="1"/>
            <p:nvPr/>
          </p:nvSpPr>
          <p:spPr>
            <a:xfrm>
              <a:off x="712810" y="2314767"/>
              <a:ext cx="2876073"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600"/>
                <a:buFont typeface="Century Gothic"/>
                <a:buNone/>
              </a:pPr>
              <a:r>
                <a:rPr b="0" i="0" lang="en-US" sz="1600" u="none" cap="none" strike="noStrike">
                  <a:solidFill>
                    <a:schemeClr val="dk1"/>
                  </a:solidFill>
                  <a:latin typeface="Century Gothic"/>
                  <a:ea typeface="Century Gothic"/>
                  <a:cs typeface="Century Gothic"/>
                  <a:sym typeface="Century Gothic"/>
                </a:rPr>
                <a:t>Results</a:t>
              </a:r>
              <a:endParaRPr/>
            </a:p>
          </p:txBody>
        </p:sp>
        <p:sp>
          <p:nvSpPr>
            <p:cNvPr id="321" name="Google Shape;321;p2"/>
            <p:cNvSpPr/>
            <p:nvPr/>
          </p:nvSpPr>
          <p:spPr>
            <a:xfrm>
              <a:off x="3588884" y="2314767"/>
              <a:ext cx="2802390"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txBox="1"/>
            <p:nvPr/>
          </p:nvSpPr>
          <p:spPr>
            <a:xfrm>
              <a:off x="3588884" y="2314767"/>
              <a:ext cx="2802390"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300"/>
                <a:buFont typeface="Century Gothic"/>
                <a:buNone/>
              </a:pPr>
              <a:r>
                <a:rPr b="0" i="0" lang="en-US" sz="1300" u="none" cap="none" strike="noStrike">
                  <a:solidFill>
                    <a:schemeClr val="dk1"/>
                  </a:solidFill>
                  <a:latin typeface="Century Gothic"/>
                  <a:ea typeface="Century Gothic"/>
                  <a:cs typeface="Century Gothic"/>
                  <a:sym typeface="Century Gothic"/>
                </a:rPr>
                <a:t>Visualization – Charts</a:t>
              </a:r>
              <a:endParaRPr/>
            </a:p>
            <a:p>
              <a:pPr indent="0" lvl="0" marL="0" marR="0" rtl="0" algn="l">
                <a:lnSpc>
                  <a:spcPct val="100000"/>
                </a:lnSpc>
                <a:spcBef>
                  <a:spcPts val="455"/>
                </a:spcBef>
                <a:spcAft>
                  <a:spcPts val="0"/>
                </a:spcAft>
                <a:buClr>
                  <a:schemeClr val="dk1"/>
                </a:buClr>
                <a:buSzPts val="1300"/>
                <a:buFont typeface="Century Gothic"/>
                <a:buNone/>
              </a:pPr>
              <a:r>
                <a:rPr b="0" i="0" lang="en-US" sz="1300" u="none" cap="none" strike="noStrike">
                  <a:solidFill>
                    <a:schemeClr val="dk1"/>
                  </a:solidFill>
                  <a:latin typeface="Century Gothic"/>
                  <a:ea typeface="Century Gothic"/>
                  <a:cs typeface="Century Gothic"/>
                  <a:sym typeface="Century Gothic"/>
                </a:rPr>
                <a:t>Dashboard</a:t>
              </a:r>
              <a:endParaRPr/>
            </a:p>
          </p:txBody>
        </p:sp>
        <p:sp>
          <p:nvSpPr>
            <p:cNvPr id="323" name="Google Shape;323;p2"/>
            <p:cNvSpPr/>
            <p:nvPr/>
          </p:nvSpPr>
          <p:spPr>
            <a:xfrm>
              <a:off x="0" y="3086207"/>
              <a:ext cx="6391275" cy="617151"/>
            </a:xfrm>
            <a:prstGeom prst="roundRect">
              <a:avLst>
                <a:gd fmla="val 10000" name="adj"/>
              </a:avLst>
            </a:prstGeom>
            <a:solidFill>
              <a:srgbClr val="F4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186688" y="3225066"/>
              <a:ext cx="339433" cy="339433"/>
            </a:xfrm>
            <a:prstGeom prst="rect">
              <a:avLst/>
            </a:prstGeom>
            <a:blipFill rotWithShape="1">
              <a:blip r:embed="rId8">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712810" y="3086207"/>
              <a:ext cx="2876073"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txBox="1"/>
            <p:nvPr/>
          </p:nvSpPr>
          <p:spPr>
            <a:xfrm>
              <a:off x="712810" y="3086207"/>
              <a:ext cx="2876073"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600"/>
                <a:buFont typeface="Century Gothic"/>
                <a:buNone/>
              </a:pPr>
              <a:r>
                <a:rPr b="0" i="0" lang="en-US" sz="1600" u="none" cap="none" strike="noStrike">
                  <a:solidFill>
                    <a:schemeClr val="dk1"/>
                  </a:solidFill>
                  <a:latin typeface="Century Gothic"/>
                  <a:ea typeface="Century Gothic"/>
                  <a:cs typeface="Century Gothic"/>
                  <a:sym typeface="Century Gothic"/>
                </a:rPr>
                <a:t>Discussion</a:t>
              </a:r>
              <a:endParaRPr/>
            </a:p>
          </p:txBody>
        </p:sp>
        <p:sp>
          <p:nvSpPr>
            <p:cNvPr id="327" name="Google Shape;327;p2"/>
            <p:cNvSpPr/>
            <p:nvPr/>
          </p:nvSpPr>
          <p:spPr>
            <a:xfrm>
              <a:off x="3588884" y="3086207"/>
              <a:ext cx="2802390"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txBox="1"/>
            <p:nvPr/>
          </p:nvSpPr>
          <p:spPr>
            <a:xfrm>
              <a:off x="3588884" y="3086207"/>
              <a:ext cx="2802390"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300"/>
                <a:buFont typeface="Century Gothic"/>
                <a:buNone/>
              </a:pPr>
              <a:r>
                <a:rPr b="0" i="0" lang="en-US" sz="1300" u="none" cap="none" strike="noStrike">
                  <a:solidFill>
                    <a:schemeClr val="dk1"/>
                  </a:solidFill>
                  <a:latin typeface="Century Gothic"/>
                  <a:ea typeface="Century Gothic"/>
                  <a:cs typeface="Century Gothic"/>
                  <a:sym typeface="Century Gothic"/>
                </a:rPr>
                <a:t>Findings &amp; Implications</a:t>
              </a:r>
              <a:endParaRPr/>
            </a:p>
          </p:txBody>
        </p:sp>
        <p:sp>
          <p:nvSpPr>
            <p:cNvPr id="329" name="Google Shape;329;p2"/>
            <p:cNvSpPr/>
            <p:nvPr/>
          </p:nvSpPr>
          <p:spPr>
            <a:xfrm>
              <a:off x="0" y="3857647"/>
              <a:ext cx="6391275" cy="617151"/>
            </a:xfrm>
            <a:prstGeom prst="roundRect">
              <a:avLst>
                <a:gd fmla="val 10000" name="adj"/>
              </a:avLst>
            </a:prstGeom>
            <a:solidFill>
              <a:srgbClr val="F4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186688" y="3996506"/>
              <a:ext cx="339433" cy="339433"/>
            </a:xfrm>
            <a:prstGeom prst="rect">
              <a:avLst/>
            </a:prstGeom>
            <a:blipFill rotWithShape="1">
              <a:blip r:embed="rId9">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712810" y="3857647"/>
              <a:ext cx="5678464"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txBox="1"/>
            <p:nvPr/>
          </p:nvSpPr>
          <p:spPr>
            <a:xfrm>
              <a:off x="712810" y="3857647"/>
              <a:ext cx="5678464"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600"/>
                <a:buFont typeface="Century Gothic"/>
                <a:buNone/>
              </a:pPr>
              <a:r>
                <a:rPr b="0" i="0" lang="en-US" sz="1600" u="none" cap="none" strike="noStrike">
                  <a:solidFill>
                    <a:schemeClr val="dk1"/>
                  </a:solidFill>
                  <a:latin typeface="Century Gothic"/>
                  <a:ea typeface="Century Gothic"/>
                  <a:cs typeface="Century Gothic"/>
                  <a:sym typeface="Century Gothic"/>
                </a:rPr>
                <a:t>Conclusion</a:t>
              </a:r>
              <a:endParaRPr/>
            </a:p>
          </p:txBody>
        </p:sp>
        <p:sp>
          <p:nvSpPr>
            <p:cNvPr id="333" name="Google Shape;333;p2"/>
            <p:cNvSpPr/>
            <p:nvPr/>
          </p:nvSpPr>
          <p:spPr>
            <a:xfrm>
              <a:off x="0" y="4629086"/>
              <a:ext cx="6391275" cy="617151"/>
            </a:xfrm>
            <a:prstGeom prst="roundRect">
              <a:avLst>
                <a:gd fmla="val 10000" name="adj"/>
              </a:avLst>
            </a:prstGeom>
            <a:solidFill>
              <a:srgbClr val="F4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186688" y="4767946"/>
              <a:ext cx="339433" cy="339433"/>
            </a:xfrm>
            <a:prstGeom prst="rect">
              <a:avLst/>
            </a:prstGeom>
            <a:blipFill rotWithShape="1">
              <a:blip r:embed="rId10">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712810" y="4629086"/>
              <a:ext cx="5678464" cy="617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txBox="1"/>
            <p:nvPr/>
          </p:nvSpPr>
          <p:spPr>
            <a:xfrm>
              <a:off x="712810" y="4629086"/>
              <a:ext cx="5678464" cy="617151"/>
            </a:xfrm>
            <a:prstGeom prst="rect">
              <a:avLst/>
            </a:prstGeom>
            <a:noFill/>
            <a:ln>
              <a:noFill/>
            </a:ln>
          </p:spPr>
          <p:txBody>
            <a:bodyPr anchorCtr="0" anchor="ctr" bIns="65300" lIns="65300" spcFirstLastPara="1" rIns="65300" wrap="square" tIns="65300">
              <a:noAutofit/>
            </a:bodyPr>
            <a:lstStyle/>
            <a:p>
              <a:pPr indent="0" lvl="0" marL="0" marR="0" rtl="0" algn="l">
                <a:lnSpc>
                  <a:spcPct val="100000"/>
                </a:lnSpc>
                <a:spcBef>
                  <a:spcPts val="0"/>
                </a:spcBef>
                <a:spcAft>
                  <a:spcPts val="0"/>
                </a:spcAft>
                <a:buClr>
                  <a:schemeClr val="dk1"/>
                </a:buClr>
                <a:buSzPts val="1600"/>
                <a:buFont typeface="Century Gothic"/>
                <a:buNone/>
              </a:pPr>
              <a:r>
                <a:rPr b="0" i="0" lang="en-US" sz="1600" u="none" cap="none" strike="noStrike">
                  <a:solidFill>
                    <a:schemeClr val="dk1"/>
                  </a:solidFill>
                  <a:latin typeface="Century Gothic"/>
                  <a:ea typeface="Century Gothic"/>
                  <a:cs typeface="Century Gothic"/>
                  <a:sym typeface="Century Gothic"/>
                </a:rPr>
                <a:t>Appendix</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2" name="Shape 572"/>
        <p:cNvGrpSpPr/>
        <p:nvPr/>
      </p:nvGrpSpPr>
      <p:grpSpPr>
        <a:xfrm>
          <a:off x="0" y="0"/>
          <a:ext cx="0" cy="0"/>
          <a:chOff x="0" y="0"/>
          <a:chExt cx="0" cy="0"/>
        </a:xfrm>
      </p:grpSpPr>
      <p:grpSp>
        <p:nvGrpSpPr>
          <p:cNvPr id="573" name="Google Shape;573;p20"/>
          <p:cNvGrpSpPr/>
          <p:nvPr/>
        </p:nvGrpSpPr>
        <p:grpSpPr>
          <a:xfrm>
            <a:off x="0" y="0"/>
            <a:ext cx="12192000" cy="6858000"/>
            <a:chOff x="0" y="0"/>
            <a:chExt cx="12192000" cy="6858000"/>
          </a:xfrm>
        </p:grpSpPr>
        <p:sp>
          <p:nvSpPr>
            <p:cNvPr id="574" name="Google Shape;574;p20"/>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582" name="Google Shape;582;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83" name="Google Shape;583;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BEBEB"/>
              </a:buClr>
              <a:buSzPts val="3600"/>
              <a:buFont typeface="Century Gothic"/>
              <a:buNone/>
            </a:pPr>
            <a:r>
              <a:rPr b="0" i="0" lang="en-US">
                <a:solidFill>
                  <a:srgbClr val="EBEBEB"/>
                </a:solidFill>
                <a:latin typeface="Century Gothic"/>
                <a:ea typeface="Century Gothic"/>
                <a:cs typeface="Century Gothic"/>
                <a:sym typeface="Century Gothic"/>
              </a:rPr>
              <a:t>POPULAR LANGUAGES</a:t>
            </a:r>
            <a:endParaRPr/>
          </a:p>
        </p:txBody>
      </p:sp>
      <p:pic>
        <p:nvPicPr>
          <p:cNvPr descr="Table&#10;&#10;Description automatically generated" id="585" name="Google Shape;585;p20"/>
          <p:cNvPicPr preferRelativeResize="0"/>
          <p:nvPr/>
        </p:nvPicPr>
        <p:blipFill rotWithShape="1">
          <a:blip r:embed="rId4">
            <a:alphaModFix/>
          </a:blip>
          <a:srcRect b="0" l="0" r="0" t="0"/>
          <a:stretch/>
        </p:blipFill>
        <p:spPr>
          <a:xfrm>
            <a:off x="613586" y="2653212"/>
            <a:ext cx="5241493" cy="3133346"/>
          </a:xfrm>
          <a:prstGeom prst="roundRect">
            <a:avLst>
              <a:gd fmla="val 1858" name="adj"/>
            </a:avLst>
          </a:prstGeom>
          <a:noFill/>
          <a:ln>
            <a:noFill/>
          </a:ln>
          <a:effectLst>
            <a:outerShdw blurRad="50800" rotWithShape="0" algn="tl" dir="5400000" dist="50800">
              <a:srgbClr val="000000">
                <a:alpha val="42745"/>
              </a:srgbClr>
            </a:outerShdw>
          </a:effectLst>
        </p:spPr>
      </p:pic>
      <p:sp>
        <p:nvSpPr>
          <p:cNvPr id="586" name="Google Shape;586;p20"/>
          <p:cNvSpPr txBox="1"/>
          <p:nvPr>
            <p:ph idx="1" type="body"/>
          </p:nvPr>
        </p:nvSpPr>
        <p:spPr>
          <a:xfrm>
            <a:off x="6417983" y="2603500"/>
            <a:ext cx="5211979" cy="3416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a:t>Bar chart displaying popular languages and their average annual salary. The data was collected through web scraping the Github jobs data and saved in a csv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grpSp>
        <p:nvGrpSpPr>
          <p:cNvPr id="342" name="Google Shape;342;p3"/>
          <p:cNvGrpSpPr/>
          <p:nvPr/>
        </p:nvGrpSpPr>
        <p:grpSpPr>
          <a:xfrm>
            <a:off x="0" y="0"/>
            <a:ext cx="12192000" cy="6858000"/>
            <a:chOff x="0" y="0"/>
            <a:chExt cx="12192000" cy="6858000"/>
          </a:xfrm>
        </p:grpSpPr>
        <p:sp>
          <p:nvSpPr>
            <p:cNvPr id="343" name="Google Shape;343;p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351" name="Google Shape;351;p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52" name="Google Shape;352;p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EXECUTIVE </a:t>
            </a:r>
            <a:r>
              <a:rPr lang="en-US">
                <a:latin typeface="IBM Plex Mono"/>
                <a:ea typeface="IBM Plex Mono"/>
                <a:cs typeface="IBM Plex Mono"/>
                <a:sym typeface="IBM Plex Mono"/>
              </a:rPr>
              <a:t>SUMMARY</a:t>
            </a:r>
            <a:endParaRPr/>
          </a:p>
        </p:txBody>
      </p:sp>
      <p:sp>
        <p:nvSpPr>
          <p:cNvPr id="354" name="Google Shape;354;p3"/>
          <p:cNvSpPr txBox="1"/>
          <p:nvPr>
            <p:ph idx="1" type="body"/>
          </p:nvPr>
        </p:nvSpPr>
        <p:spPr>
          <a:xfrm>
            <a:off x="177083" y="2265844"/>
            <a:ext cx="12010825" cy="4302409"/>
          </a:xfrm>
          <a:prstGeom prst="rect">
            <a:avLst/>
          </a:prstGeom>
          <a:noFill/>
          <a:ln>
            <a:noFill/>
          </a:ln>
        </p:spPr>
        <p:txBody>
          <a:bodyPr anchorCtr="0" anchor="ctr" bIns="45700" lIns="91425" spcFirstLastPara="1" rIns="91425" wrap="square" tIns="45700">
            <a:noAutofit/>
          </a:bodyPr>
          <a:lstStyle/>
          <a:p>
            <a:pPr indent="-342900" lvl="0" marL="342900" rtl="0" algn="l">
              <a:spcBef>
                <a:spcPts val="0"/>
              </a:spcBef>
              <a:spcAft>
                <a:spcPts val="0"/>
              </a:spcAft>
              <a:buSzPts val="1600"/>
              <a:buChar char="►"/>
            </a:pPr>
            <a:r>
              <a:rPr lang="en-US" sz="2000">
                <a:solidFill>
                  <a:schemeClr val="dk1"/>
                </a:solidFill>
                <a:latin typeface="IBM Plex Mono"/>
                <a:ea typeface="IBM Plex Mono"/>
                <a:cs typeface="IBM Plex Mono"/>
                <a:sym typeface="IBM Plex Mono"/>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sz="2000">
              <a:solidFill>
                <a:schemeClr val="dk1"/>
              </a:solidFill>
              <a:latin typeface="IBM Plex Mono"/>
              <a:ea typeface="IBM Plex Mono"/>
              <a:cs typeface="IBM Plex Mono"/>
              <a:sym typeface="IBM Plex Mono"/>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Data was gathered from a Stack overflow survey, IBM site, and Github job postings. It was collected, cleaned, subjected to exploratory analysis, and visualized on dashboards.</a:t>
            </a:r>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The findings showed that Javascript is currently the most popular programming language and is anticipated to be so in the future. MySQL has the highest database usage at the moment but Postgre SQL is projected to have more demand in the future.</a:t>
            </a:r>
            <a:endParaRPr sz="2000">
              <a:solidFill>
                <a:schemeClr val="dk1"/>
              </a:solidFill>
              <a:latin typeface="IBM Plex Mono"/>
              <a:ea typeface="IBM Plex Mono"/>
              <a:cs typeface="IBM Plex Mono"/>
              <a:sym typeface="IBM Plex Mono"/>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Furthermore, majority of the survey respondents are males, are from the USA and are 28 years of age.</a:t>
            </a:r>
            <a:endParaRPr/>
          </a:p>
          <a:p>
            <a:pPr indent="-241300" lvl="0" marL="342900" rtl="0" algn="l">
              <a:spcBef>
                <a:spcPts val="1000"/>
              </a:spcBef>
              <a:spcAft>
                <a:spcPts val="0"/>
              </a:spcAft>
              <a:buSzPts val="1600"/>
              <a:buNone/>
            </a:pPr>
            <a:r>
              <a:t/>
            </a:r>
            <a:endParaRPr sz="2000">
              <a:solidFill>
                <a:schemeClr val="dk1"/>
              </a:solidFill>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grpSp>
        <p:nvGrpSpPr>
          <p:cNvPr id="359" name="Google Shape;359;p4"/>
          <p:cNvGrpSpPr/>
          <p:nvPr/>
        </p:nvGrpSpPr>
        <p:grpSpPr>
          <a:xfrm>
            <a:off x="0" y="0"/>
            <a:ext cx="12192000" cy="6858000"/>
            <a:chOff x="0" y="0"/>
            <a:chExt cx="12192000" cy="6858000"/>
          </a:xfrm>
        </p:grpSpPr>
        <p:sp>
          <p:nvSpPr>
            <p:cNvPr id="360" name="Google Shape;360;p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368" name="Google Shape;368;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369" name="Google Shape;369;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nvGrpSpPr>
          <p:cNvPr id="371" name="Google Shape;371;p4"/>
          <p:cNvGrpSpPr/>
          <p:nvPr/>
        </p:nvGrpSpPr>
        <p:grpSpPr>
          <a:xfrm>
            <a:off x="0" y="0"/>
            <a:ext cx="12192000" cy="6858000"/>
            <a:chOff x="0" y="0"/>
            <a:chExt cx="12192000" cy="6858000"/>
          </a:xfrm>
        </p:grpSpPr>
        <p:sp>
          <p:nvSpPr>
            <p:cNvPr id="372" name="Google Shape;372;p4"/>
            <p:cNvSpPr/>
            <p:nvPr/>
          </p:nvSpPr>
          <p:spPr>
            <a:xfrm>
              <a:off x="0" y="0"/>
              <a:ext cx="121920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4" name="Google Shape;374;p4"/>
          <p:cNvSpPr txBox="1"/>
          <p:nvPr>
            <p:ph type="title"/>
          </p:nvPr>
        </p:nvSpPr>
        <p:spPr>
          <a:xfrm>
            <a:off x="836247" y="1085549"/>
            <a:ext cx="3430947" cy="4686903"/>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300"/>
              <a:buFont typeface="IBM Plex Mono"/>
              <a:buNone/>
            </a:pPr>
            <a:r>
              <a:rPr lang="en-US" sz="3300">
                <a:solidFill>
                  <a:schemeClr val="lt1"/>
                </a:solidFill>
                <a:latin typeface="IBM Plex Mono"/>
                <a:ea typeface="IBM Plex Mono"/>
                <a:cs typeface="IBM Plex Mono"/>
                <a:sym typeface="IBM Plex Mono"/>
              </a:rPr>
              <a:t>INTRODUCTION</a:t>
            </a:r>
            <a:endParaRPr/>
          </a:p>
        </p:txBody>
      </p:sp>
      <p:cxnSp>
        <p:nvCxnSpPr>
          <p:cNvPr id="375" name="Google Shape;375;p4"/>
          <p:cNvCxnSpPr/>
          <p:nvPr/>
        </p:nvCxnSpPr>
        <p:spPr>
          <a:xfrm>
            <a:off x="4654296" y="1930986"/>
            <a:ext cx="0" cy="3200400"/>
          </a:xfrm>
          <a:prstGeom prst="straightConnector1">
            <a:avLst/>
          </a:prstGeom>
          <a:noFill/>
          <a:ln cap="sq" cmpd="sng" w="15875">
            <a:solidFill>
              <a:schemeClr val="lt1"/>
            </a:solidFill>
            <a:prstDash val="solid"/>
            <a:miter lim="800000"/>
            <a:headEnd len="sm" w="sm" type="none"/>
            <a:tailEnd len="sm" w="sm" type="none"/>
          </a:ln>
        </p:spPr>
      </p:cxnSp>
      <p:sp>
        <p:nvSpPr>
          <p:cNvPr id="376" name="Google Shape;376;p4"/>
          <p:cNvSpPr txBox="1"/>
          <p:nvPr/>
        </p:nvSpPr>
        <p:spPr>
          <a:xfrm>
            <a:off x="4714212" y="769247"/>
            <a:ext cx="6640138" cy="5200791"/>
          </a:xfrm>
          <a:prstGeom prst="rect">
            <a:avLst/>
          </a:prstGeom>
          <a:noFill/>
          <a:ln>
            <a:noFill/>
          </a:ln>
        </p:spPr>
        <p:txBody>
          <a:bodyPr anchorCtr="0" anchor="ctr" bIns="45700" lIns="91425" spcFirstLastPara="1" rIns="91425" wrap="square" tIns="45700">
            <a:noAutofit/>
          </a:bodyPr>
          <a:lstStyle/>
          <a:p>
            <a:pPr indent="-228600" lvl="0" marL="228600" marR="0" rtl="0" algn="just">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IBM Plex Mono"/>
                <a:ea typeface="IBM Plex Mono"/>
                <a:cs typeface="IBM Plex Mono"/>
                <a:sym typeface="IBM Plex Mono"/>
              </a:rPr>
              <a:t>This presentation report uses data analytics to highlight current and projected trends in the need for skills related to programming languages, databases, platforms and web frames. </a:t>
            </a:r>
            <a:endParaRPr b="0" i="0" sz="2800" u="none" cap="none" strike="noStrike">
              <a:solidFill>
                <a:schemeClr val="lt1"/>
              </a:solidFill>
              <a:latin typeface="IBM Plex Mono"/>
              <a:ea typeface="IBM Plex Mono"/>
              <a:cs typeface="IBM Plex Mono"/>
              <a:sym typeface="IBM Plex Mono"/>
            </a:endParaRPr>
          </a:p>
          <a:p>
            <a:pPr indent="-228600" lvl="0" marL="228600" marR="0" rtl="0" algn="just">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IBM Plex Mono"/>
                <a:ea typeface="IBM Plex Mono"/>
                <a:cs typeface="IBM Plex Mono"/>
                <a:sym typeface="IBM Plex Mono"/>
              </a:rPr>
              <a:t>The following inquiries were investigated using the data:</a:t>
            </a:r>
            <a:endParaRPr/>
          </a:p>
          <a:p>
            <a:pPr indent="-228600" lvl="1" marL="685800" marR="0" rtl="0" algn="just">
              <a:lnSpc>
                <a:spcPct val="90000"/>
              </a:lnSpc>
              <a:spcBef>
                <a:spcPts val="500"/>
              </a:spcBef>
              <a:spcAft>
                <a:spcPts val="0"/>
              </a:spcAft>
              <a:buClr>
                <a:schemeClr val="lt1"/>
              </a:buClr>
              <a:buSzPts val="2000"/>
              <a:buFont typeface="Noto Sans Symbols"/>
              <a:buChar char=""/>
            </a:pPr>
            <a:r>
              <a:rPr b="0" i="0" lang="en-US" sz="2000" u="none" cap="none" strike="noStrike">
                <a:solidFill>
                  <a:schemeClr val="lt1"/>
                </a:solidFill>
                <a:latin typeface="IBM Plex Mono"/>
                <a:ea typeface="IBM Plex Mono"/>
                <a:cs typeface="IBM Plex Mono"/>
                <a:sym typeface="IBM Plex Mono"/>
              </a:rPr>
              <a:t>1. Which programming languages are most in demand today?</a:t>
            </a:r>
            <a:endParaRPr/>
          </a:p>
          <a:p>
            <a:pPr indent="-228600" lvl="1" marL="685800" marR="0" rtl="0" algn="just">
              <a:lnSpc>
                <a:spcPct val="90000"/>
              </a:lnSpc>
              <a:spcBef>
                <a:spcPts val="500"/>
              </a:spcBef>
              <a:spcAft>
                <a:spcPts val="0"/>
              </a:spcAft>
              <a:buClr>
                <a:schemeClr val="lt1"/>
              </a:buClr>
              <a:buSzPts val="2000"/>
              <a:buFont typeface="Noto Sans Symbols"/>
              <a:buChar char=""/>
            </a:pPr>
            <a:r>
              <a:rPr b="0" i="0" lang="en-US" sz="2000" u="none" cap="none" strike="noStrike">
                <a:solidFill>
                  <a:schemeClr val="lt1"/>
                </a:solidFill>
                <a:latin typeface="IBM Plex Mono"/>
                <a:ea typeface="IBM Plex Mono"/>
                <a:cs typeface="IBM Plex Mono"/>
                <a:sym typeface="IBM Plex Mono"/>
              </a:rPr>
              <a:t>2. What are the most in-demand database skills?</a:t>
            </a:r>
            <a:endParaRPr/>
          </a:p>
          <a:p>
            <a:pPr indent="-228600" lvl="1" marL="685800" marR="0" rtl="0" algn="just">
              <a:lnSpc>
                <a:spcPct val="90000"/>
              </a:lnSpc>
              <a:spcBef>
                <a:spcPts val="500"/>
              </a:spcBef>
              <a:spcAft>
                <a:spcPts val="0"/>
              </a:spcAft>
              <a:buClr>
                <a:schemeClr val="lt1"/>
              </a:buClr>
              <a:buSzPts val="2000"/>
              <a:buFont typeface="Noto Sans Symbols"/>
              <a:buChar char=""/>
            </a:pPr>
            <a:r>
              <a:rPr b="0" i="0" lang="en-US" sz="2000" u="none" cap="none" strike="noStrike">
                <a:solidFill>
                  <a:schemeClr val="lt1"/>
                </a:solidFill>
                <a:latin typeface="IBM Plex Mono"/>
                <a:ea typeface="IBM Plex Mono"/>
                <a:cs typeface="IBM Plex Mono"/>
                <a:sym typeface="IBM Plex Mono"/>
              </a:rPr>
              <a:t>3. What popular IDEs or Web frames are there?</a:t>
            </a:r>
            <a:endParaRPr/>
          </a:p>
          <a:p>
            <a:pPr indent="-228600" lvl="0" marL="228600" marR="0" rtl="0" algn="just">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IBM Plex Mono"/>
                <a:ea typeface="IBM Plex Mono"/>
                <a:cs typeface="IBM Plex Mono"/>
                <a:sym typeface="IBM Plex Mono"/>
              </a:rPr>
              <a:t>The target audience for this research are IT professionals, HR managers, and anybody else with an interest in the IT sector who wants to learn about the top on-demand IT skills in their respective sectors that will also still be relevant in the future.</a:t>
            </a:r>
            <a:endParaRPr b="0" i="0" sz="1800" u="none" cap="none" strike="noStrike">
              <a:solidFill>
                <a:schemeClr val="lt1"/>
              </a:solidFill>
              <a:latin typeface="IBM Plex Mono"/>
              <a:ea typeface="IBM Plex Mono"/>
              <a:cs typeface="IBM Plex Mono"/>
              <a:sym typeface="IBM Plex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
          <p:cNvSpPr txBox="1"/>
          <p:nvPr>
            <p:ph type="title"/>
          </p:nvPr>
        </p:nvSpPr>
        <p:spPr>
          <a:xfrm>
            <a:off x="782053" y="376642"/>
            <a:ext cx="7230723"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METHODOLOGY</a:t>
            </a:r>
            <a:endParaRPr/>
          </a:p>
        </p:txBody>
      </p:sp>
      <p:grpSp>
        <p:nvGrpSpPr>
          <p:cNvPr id="382" name="Google Shape;382;p5"/>
          <p:cNvGrpSpPr/>
          <p:nvPr/>
        </p:nvGrpSpPr>
        <p:grpSpPr>
          <a:xfrm>
            <a:off x="490552" y="3044350"/>
            <a:ext cx="11210373" cy="2317721"/>
            <a:chOff x="714258" y="1562089"/>
            <a:chExt cx="11210373" cy="2317721"/>
          </a:xfrm>
        </p:grpSpPr>
        <p:sp>
          <p:nvSpPr>
            <p:cNvPr id="383" name="Google Shape;383;p5"/>
            <p:cNvSpPr/>
            <p:nvPr/>
          </p:nvSpPr>
          <p:spPr>
            <a:xfrm>
              <a:off x="1395552" y="1562089"/>
              <a:ext cx="1114843" cy="1114843"/>
            </a:xfrm>
            <a:prstGeom prst="rect">
              <a:avLst/>
            </a:prstGeom>
            <a:blipFill rotWithShape="1">
              <a:blip r:embed="rId3">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714258" y="3024810"/>
              <a:ext cx="247743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txBox="1"/>
            <p:nvPr/>
          </p:nvSpPr>
          <p:spPr>
            <a:xfrm>
              <a:off x="714258" y="3024810"/>
              <a:ext cx="247743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Data in several formats, such as the number of jobs currently available for different technologies and for different places, were gathered using the Github jobs API on python.</a:t>
              </a:r>
              <a:endParaRPr/>
            </a:p>
          </p:txBody>
        </p:sp>
        <p:sp>
          <p:nvSpPr>
            <p:cNvPr id="386" name="Google Shape;386;p5"/>
            <p:cNvSpPr/>
            <p:nvPr/>
          </p:nvSpPr>
          <p:spPr>
            <a:xfrm>
              <a:off x="4306533" y="1562089"/>
              <a:ext cx="1114843" cy="1114843"/>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3625239" y="3024810"/>
              <a:ext cx="247743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txBox="1"/>
            <p:nvPr/>
          </p:nvSpPr>
          <p:spPr>
            <a:xfrm>
              <a:off x="3625239" y="3024810"/>
              <a:ext cx="247743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To obtain the names of the programming languages and their yearly wages, the IBM website was scraped. The dataset from a 2019 Stack Overflow developer survey was downloaded and saved.</a:t>
              </a:r>
              <a:endParaRPr/>
            </a:p>
          </p:txBody>
        </p:sp>
        <p:sp>
          <p:nvSpPr>
            <p:cNvPr id="389" name="Google Shape;389;p5"/>
            <p:cNvSpPr/>
            <p:nvPr/>
          </p:nvSpPr>
          <p:spPr>
            <a:xfrm>
              <a:off x="7217514" y="1562089"/>
              <a:ext cx="1114843" cy="1114843"/>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6536220" y="3024810"/>
              <a:ext cx="247743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txBox="1"/>
            <p:nvPr/>
          </p:nvSpPr>
          <p:spPr>
            <a:xfrm>
              <a:off x="6536220" y="3024810"/>
              <a:ext cx="247743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Python was used to clean and analyze the data. To assess the distribution of data, the presence of outliers, and the correlation between various columns in the dataset, an exploratory data analysis was carried out.</a:t>
              </a:r>
              <a:endParaRPr/>
            </a:p>
          </p:txBody>
        </p:sp>
        <p:sp>
          <p:nvSpPr>
            <p:cNvPr id="392" name="Google Shape;392;p5"/>
            <p:cNvSpPr/>
            <p:nvPr/>
          </p:nvSpPr>
          <p:spPr>
            <a:xfrm>
              <a:off x="10128495" y="1562089"/>
              <a:ext cx="1114843" cy="1114843"/>
            </a:xfrm>
            <a:prstGeom prst="rect">
              <a:avLst/>
            </a:prstGeom>
            <a:blipFill rotWithShape="1">
              <a:blip r:embed="rId6">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9447201" y="3024810"/>
              <a:ext cx="247743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txBox="1"/>
            <p:nvPr/>
          </p:nvSpPr>
          <p:spPr>
            <a:xfrm>
              <a:off x="9447201" y="3024810"/>
              <a:ext cx="247743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Charts, graphs, and dashboards were created using Python and Cognos analytics to visualize the data. All the python analyses were carried out on Jupyter notebook through visual studio.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8" name="Shape 398"/>
        <p:cNvGrpSpPr/>
        <p:nvPr/>
      </p:nvGrpSpPr>
      <p:grpSpPr>
        <a:xfrm>
          <a:off x="0" y="0"/>
          <a:ext cx="0" cy="0"/>
          <a:chOff x="0" y="0"/>
          <a:chExt cx="0" cy="0"/>
        </a:xfrm>
      </p:grpSpPr>
      <p:grpSp>
        <p:nvGrpSpPr>
          <p:cNvPr id="399" name="Google Shape;399;p6"/>
          <p:cNvGrpSpPr/>
          <p:nvPr/>
        </p:nvGrpSpPr>
        <p:grpSpPr>
          <a:xfrm>
            <a:off x="0" y="0"/>
            <a:ext cx="12192000" cy="6858000"/>
            <a:chOff x="0" y="0"/>
            <a:chExt cx="12192000" cy="6858000"/>
          </a:xfrm>
        </p:grpSpPr>
        <p:sp>
          <p:nvSpPr>
            <p:cNvPr id="400" name="Google Shape;400;p6"/>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402" name="Google Shape;402;p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Light bulb on yellow background with sketched light beams and cord" id="404" name="Google Shape;404;p6"/>
          <p:cNvPicPr preferRelativeResize="0"/>
          <p:nvPr/>
        </p:nvPicPr>
        <p:blipFill rotWithShape="1">
          <a:blip r:embed="rId4">
            <a:alphaModFix amt="40000"/>
          </a:blip>
          <a:srcRect b="-2" l="0" r="-2" t="8572"/>
          <a:stretch/>
        </p:blipFill>
        <p:spPr>
          <a:xfrm>
            <a:off x="20" y="10"/>
            <a:ext cx="12191980" cy="6857990"/>
          </a:xfrm>
          <a:prstGeom prst="rect">
            <a:avLst/>
          </a:prstGeom>
          <a:noFill/>
          <a:ln>
            <a:noFill/>
          </a:ln>
        </p:spPr>
      </p:pic>
      <p:sp>
        <p:nvSpPr>
          <p:cNvPr id="405" name="Google Shape;405;p6"/>
          <p:cNvSpPr txBox="1"/>
          <p:nvPr>
            <p:ph type="title"/>
          </p:nvPr>
        </p:nvSpPr>
        <p:spPr>
          <a:xfrm>
            <a:off x="1154955" y="2099733"/>
            <a:ext cx="8825658" cy="267764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5400"/>
              <a:buFont typeface="Century Gothic"/>
              <a:buNone/>
            </a:pPr>
            <a:r>
              <a:rPr lang="en-US" sz="5400">
                <a:solidFill>
                  <a:schemeClr val="lt1"/>
                </a:solidFill>
              </a:rPr>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PROGRAMMING LANGUAGE TRENDS</a:t>
            </a:r>
            <a:endParaRPr/>
          </a:p>
          <a:p>
            <a:pPr indent="0" lvl="0" marL="0" rtl="0" algn="l">
              <a:spcBef>
                <a:spcPts val="0"/>
              </a:spcBef>
              <a:spcAft>
                <a:spcPts val="0"/>
              </a:spcAft>
              <a:buClr>
                <a:schemeClr val="lt2"/>
              </a:buClr>
              <a:buSzPts val="3600"/>
              <a:buFont typeface="Century Gothic"/>
              <a:buNone/>
            </a:pPr>
            <a:r>
              <a:t/>
            </a:r>
            <a:endParaRPr/>
          </a:p>
        </p:txBody>
      </p:sp>
      <p:sp>
        <p:nvSpPr>
          <p:cNvPr id="411" name="Google Shape;411;p7"/>
          <p:cNvSpPr txBox="1"/>
          <p:nvPr>
            <p:ph idx="4294967295" type="body"/>
          </p:nvPr>
        </p:nvSpPr>
        <p:spPr>
          <a:xfrm>
            <a:off x="969818" y="2212048"/>
            <a:ext cx="4826000" cy="5762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Current year</a:t>
            </a:r>
            <a:endParaRPr/>
          </a:p>
        </p:txBody>
      </p:sp>
      <p:sp>
        <p:nvSpPr>
          <p:cNvPr id="412" name="Google Shape;412;p7"/>
          <p:cNvSpPr txBox="1"/>
          <p:nvPr>
            <p:ph idx="4294967295" type="body"/>
          </p:nvPr>
        </p:nvSpPr>
        <p:spPr>
          <a:xfrm>
            <a:off x="6100887" y="2100324"/>
            <a:ext cx="4824412" cy="576263"/>
          </a:xfrm>
          <a:prstGeom prst="rect">
            <a:avLst/>
          </a:prstGeom>
          <a:noFill/>
          <a:ln>
            <a:noFill/>
          </a:ln>
        </p:spPr>
        <p:txBody>
          <a:bodyPr anchorCtr="0" anchor="t" bIns="45700" lIns="91425" spcFirstLastPara="1" rIns="91425" wrap="square" tIns="45700">
            <a:normAutofit/>
          </a:bodyPr>
          <a:lstStyle/>
          <a:p>
            <a:pPr indent="-342900" lvl="0" marL="342900" rtl="0" algn="r">
              <a:spcBef>
                <a:spcPts val="0"/>
              </a:spcBef>
              <a:spcAft>
                <a:spcPts val="0"/>
              </a:spcAft>
              <a:buSzPts val="1440"/>
              <a:buChar char="►"/>
            </a:pPr>
            <a:r>
              <a:rPr lang="en-US"/>
              <a:t>Next year</a:t>
            </a:r>
            <a:endParaRPr/>
          </a:p>
        </p:txBody>
      </p:sp>
      <p:pic>
        <p:nvPicPr>
          <p:cNvPr descr="Chart, funnel chart&#10;&#10;Description automatically generated" id="413" name="Google Shape;413;p7"/>
          <p:cNvPicPr preferRelativeResize="0"/>
          <p:nvPr>
            <p:ph idx="1" type="body"/>
          </p:nvPr>
        </p:nvPicPr>
        <p:blipFill rotWithShape="1">
          <a:blip r:embed="rId3">
            <a:alphaModFix/>
          </a:blip>
          <a:srcRect b="0" l="0" r="0" t="0"/>
          <a:stretch/>
        </p:blipFill>
        <p:spPr>
          <a:xfrm>
            <a:off x="727295" y="2603500"/>
            <a:ext cx="10304431" cy="4109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2800"/>
              <a:buFont typeface="Century Gothic"/>
              <a:buNone/>
            </a:pPr>
            <a:r>
              <a:rPr lang="en-US" sz="2800"/>
              <a:t>PROGRAMMING LANGUAGE TRENDS - FINDINGS &amp; IMPLICATIONS</a:t>
            </a:r>
            <a:endParaRPr/>
          </a:p>
        </p:txBody>
      </p:sp>
      <p:sp>
        <p:nvSpPr>
          <p:cNvPr id="419" name="Google Shape;419;p8"/>
          <p:cNvSpPr txBox="1"/>
          <p:nvPr>
            <p:ph idx="1" type="body"/>
          </p:nvPr>
        </p:nvSpPr>
        <p:spPr>
          <a:xfrm>
            <a:off x="510200" y="2258426"/>
            <a:ext cx="5585011" cy="44521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sz="2000">
                <a:solidFill>
                  <a:schemeClr val="dk1"/>
                </a:solidFill>
                <a:latin typeface="IBM Plex Mono"/>
                <a:ea typeface="IBM Plex Mono"/>
                <a:cs typeface="IBM Plex Mono"/>
                <a:sym typeface="IBM Plex Mono"/>
              </a:rPr>
              <a:t>Findings</a:t>
            </a:r>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Javascript, HTML/CSS, SQL, Shell languages and Python are the most used languages currently.</a:t>
            </a:r>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Javascript, HTML/CSS, Python, SQL, and Typescript will be the most used languages next year and future years.</a:t>
            </a:r>
            <a:endParaRPr/>
          </a:p>
          <a:p>
            <a:pPr indent="-342900" lvl="0" marL="342900" rtl="0" algn="l">
              <a:spcBef>
                <a:spcPts val="1000"/>
              </a:spcBef>
              <a:spcAft>
                <a:spcPts val="0"/>
              </a:spcAft>
              <a:buSzPts val="1600"/>
              <a:buChar char="►"/>
            </a:pPr>
            <a:r>
              <a:rPr lang="en-US" sz="2000">
                <a:latin typeface="IBM Plex Mono"/>
                <a:ea typeface="IBM Plex Mono"/>
                <a:cs typeface="IBM Plex Mono"/>
                <a:sym typeface="IBM Plex Mono"/>
              </a:rPr>
              <a:t>Python will have more demand than SQL next year.</a:t>
            </a:r>
            <a:endParaRPr sz="2000">
              <a:latin typeface="IBM Plex Mono"/>
              <a:ea typeface="IBM Plex Mono"/>
              <a:cs typeface="IBM Plex Mono"/>
              <a:sym typeface="IBM Plex Mono"/>
            </a:endParaRPr>
          </a:p>
          <a:p>
            <a:pPr indent="-241300" lvl="0" marL="342900" rtl="0" algn="l">
              <a:spcBef>
                <a:spcPts val="1000"/>
              </a:spcBef>
              <a:spcAft>
                <a:spcPts val="0"/>
              </a:spcAft>
              <a:buSzPts val="1600"/>
              <a:buNone/>
            </a:pPr>
            <a:r>
              <a:t/>
            </a:r>
            <a:endParaRPr sz="2000">
              <a:solidFill>
                <a:schemeClr val="dk1"/>
              </a:solidFill>
              <a:latin typeface="IBM Plex Mono"/>
              <a:ea typeface="IBM Plex Mono"/>
              <a:cs typeface="IBM Plex Mono"/>
              <a:sym typeface="IBM Plex Mono"/>
            </a:endParaRPr>
          </a:p>
          <a:p>
            <a:pPr indent="-241300" lvl="0" marL="342900" rtl="0" algn="l">
              <a:spcBef>
                <a:spcPts val="1000"/>
              </a:spcBef>
              <a:spcAft>
                <a:spcPts val="0"/>
              </a:spcAft>
              <a:buSzPts val="1600"/>
              <a:buNone/>
            </a:pPr>
            <a:r>
              <a:t/>
            </a:r>
            <a:endParaRPr sz="2000">
              <a:solidFill>
                <a:schemeClr val="dk1"/>
              </a:solidFill>
              <a:latin typeface="IBM Plex Mono"/>
              <a:ea typeface="IBM Plex Mono"/>
              <a:cs typeface="IBM Plex Mono"/>
              <a:sym typeface="IBM Plex Mono"/>
            </a:endParaRPr>
          </a:p>
          <a:p>
            <a:pPr indent="-241300" lvl="0" marL="342900" rtl="0" algn="l">
              <a:spcBef>
                <a:spcPts val="1000"/>
              </a:spcBef>
              <a:spcAft>
                <a:spcPts val="0"/>
              </a:spcAft>
              <a:buSzPts val="1600"/>
              <a:buNone/>
            </a:pPr>
            <a:r>
              <a:t/>
            </a:r>
            <a:endParaRPr sz="2000">
              <a:solidFill>
                <a:schemeClr val="dk1"/>
              </a:solidFill>
              <a:latin typeface="IBM Plex Mono"/>
              <a:ea typeface="IBM Plex Mono"/>
              <a:cs typeface="IBM Plex Mono"/>
              <a:sym typeface="IBM Plex Mono"/>
            </a:endParaRPr>
          </a:p>
        </p:txBody>
      </p:sp>
      <p:sp>
        <p:nvSpPr>
          <p:cNvPr id="420" name="Google Shape;420;p8"/>
          <p:cNvSpPr txBox="1"/>
          <p:nvPr>
            <p:ph idx="2" type="body"/>
          </p:nvPr>
        </p:nvSpPr>
        <p:spPr>
          <a:xfrm>
            <a:off x="6235389" y="2315926"/>
            <a:ext cx="5400005" cy="42352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sz="2000">
                <a:solidFill>
                  <a:schemeClr val="dk1"/>
                </a:solidFill>
                <a:latin typeface="IBM Plex Mono"/>
                <a:ea typeface="IBM Plex Mono"/>
                <a:cs typeface="IBM Plex Mono"/>
                <a:sym typeface="IBM Plex Mono"/>
              </a:rPr>
              <a:t>Implications</a:t>
            </a:r>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Javascript and HTML are used for web development which means that web development as a tech skill has the highest demand, especially as Typescript is getting viral.</a:t>
            </a:r>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Python is gaining more and more traction due to the increase in demand for AI and ML skills.</a:t>
            </a:r>
            <a:endParaRPr/>
          </a:p>
          <a:p>
            <a:pPr indent="-342900" lvl="0" marL="342900" rtl="0" algn="l">
              <a:spcBef>
                <a:spcPts val="1000"/>
              </a:spcBef>
              <a:spcAft>
                <a:spcPts val="0"/>
              </a:spcAft>
              <a:buSzPts val="1600"/>
              <a:buChar char="►"/>
            </a:pPr>
            <a:r>
              <a:rPr lang="en-US" sz="2000">
                <a:solidFill>
                  <a:schemeClr val="dk1"/>
                </a:solidFill>
                <a:latin typeface="IBM Plex Mono"/>
                <a:ea typeface="IBM Plex Mono"/>
                <a:cs typeface="IBM Plex Mono"/>
                <a:sym typeface="IBM Plex Mono"/>
              </a:rPr>
              <a:t>SQL is the still the most relevant language for data professionals. It is important for aspiring data analysts, scientists, business analysts etc to have SQL skills.</a:t>
            </a:r>
            <a:endParaRPr/>
          </a:p>
          <a:p>
            <a:pPr indent="-241300" lvl="0" marL="342900" rtl="0" algn="l">
              <a:spcBef>
                <a:spcPts val="1000"/>
              </a:spcBef>
              <a:spcAft>
                <a:spcPts val="0"/>
              </a:spcAft>
              <a:buSzPts val="1600"/>
              <a:buNone/>
            </a:pPr>
            <a:r>
              <a:t/>
            </a:r>
            <a:endParaRPr sz="2000">
              <a:solidFill>
                <a:schemeClr val="dk1"/>
              </a:solidFill>
              <a:latin typeface="IBM Plex Mono"/>
              <a:ea typeface="IBM Plex Mono"/>
              <a:cs typeface="IBM Plex Mono"/>
              <a:sym typeface="IBM Plex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DATABASE TRENDS</a:t>
            </a:r>
            <a:endParaRPr/>
          </a:p>
        </p:txBody>
      </p:sp>
      <p:sp>
        <p:nvSpPr>
          <p:cNvPr id="426" name="Google Shape;426;p9"/>
          <p:cNvSpPr txBox="1"/>
          <p:nvPr>
            <p:ph idx="4294967295" type="body"/>
          </p:nvPr>
        </p:nvSpPr>
        <p:spPr>
          <a:xfrm>
            <a:off x="672935" y="2240334"/>
            <a:ext cx="4824413" cy="5762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Current year</a:t>
            </a:r>
            <a:endParaRPr/>
          </a:p>
        </p:txBody>
      </p:sp>
      <p:sp>
        <p:nvSpPr>
          <p:cNvPr id="427" name="Google Shape;427;p9"/>
          <p:cNvSpPr txBox="1"/>
          <p:nvPr>
            <p:ph idx="4294967295" type="body"/>
          </p:nvPr>
        </p:nvSpPr>
        <p:spPr>
          <a:xfrm>
            <a:off x="6476939" y="2331563"/>
            <a:ext cx="5042126" cy="586159"/>
          </a:xfrm>
          <a:prstGeom prst="rect">
            <a:avLst/>
          </a:prstGeom>
          <a:noFill/>
          <a:ln>
            <a:noFill/>
          </a:ln>
        </p:spPr>
        <p:txBody>
          <a:bodyPr anchorCtr="0" anchor="t" bIns="45700" lIns="91425" spcFirstLastPara="1" rIns="91425" wrap="square" tIns="45700">
            <a:normAutofit/>
          </a:bodyPr>
          <a:lstStyle/>
          <a:p>
            <a:pPr indent="-342900" lvl="0" marL="342900" rtl="0" algn="r">
              <a:spcBef>
                <a:spcPts val="0"/>
              </a:spcBef>
              <a:spcAft>
                <a:spcPts val="0"/>
              </a:spcAft>
              <a:buSzPts val="1440"/>
              <a:buChar char="►"/>
            </a:pPr>
            <a:r>
              <a:rPr lang="en-US"/>
              <a:t>Next year</a:t>
            </a:r>
            <a:endParaRPr/>
          </a:p>
        </p:txBody>
      </p:sp>
      <p:pic>
        <p:nvPicPr>
          <p:cNvPr descr="Chart, bar chart&#10;&#10;Description automatically generated" id="428" name="Google Shape;428;p9"/>
          <p:cNvPicPr preferRelativeResize="0"/>
          <p:nvPr>
            <p:ph idx="1" type="body"/>
          </p:nvPr>
        </p:nvPicPr>
        <p:blipFill rotWithShape="1">
          <a:blip r:embed="rId3">
            <a:alphaModFix/>
          </a:blip>
          <a:srcRect b="0" l="0" r="0" t="0"/>
          <a:stretch/>
        </p:blipFill>
        <p:spPr>
          <a:xfrm>
            <a:off x="709630" y="2826600"/>
            <a:ext cx="10943425" cy="37321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2020-10-28T18:29:43Z</dcterms:created>
  <dc:creator>Steve Hord</dc:creator>
</cp:coreProperties>
</file>