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63" r:id="rId9"/>
    <p:sldId id="273" r:id="rId10"/>
    <p:sldId id="269" r:id="rId11"/>
    <p:sldId id="270" r:id="rId12"/>
    <p:sldId id="271" r:id="rId13"/>
    <p:sldId id="272" r:id="rId14"/>
    <p:sldId id="275" r:id="rId15"/>
    <p:sldId id="276" r:id="rId16"/>
    <p:sldId id="274" r:id="rId17"/>
    <p:sldId id="277" r:id="rId18"/>
    <p:sldId id="266" r:id="rId19"/>
    <p:sldId id="268"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sal Maqbool" initials="FM" lastIdx="1" clrIdx="0">
    <p:extLst>
      <p:ext uri="{19B8F6BF-5375-455C-9EA6-DF929625EA0E}">
        <p15:presenceInfo xmlns:p15="http://schemas.microsoft.com/office/powerpoint/2012/main" userId="S-1-5-21-3275149487-1429920201-1710328570-377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464" autoAdjust="0"/>
  </p:normalViewPr>
  <p:slideViewPr>
    <p:cSldViewPr snapToGrid="0">
      <p:cViewPr varScale="1">
        <p:scale>
          <a:sx n="80" d="100"/>
          <a:sy n="80"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265A2-CA94-4DF9-B438-97528B60AE96}"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02D5A-27D3-4AD5-A518-65245B9E2171}" type="slidenum">
              <a:rPr lang="en-US" smtClean="0"/>
              <a:t>‹#›</a:t>
            </a:fld>
            <a:endParaRPr lang="en-US"/>
          </a:p>
        </p:txBody>
      </p:sp>
    </p:spTree>
    <p:extLst>
      <p:ext uri="{BB962C8B-B14F-4D97-AF65-F5344CB8AC3E}">
        <p14:creationId xmlns:p14="http://schemas.microsoft.com/office/powerpoint/2010/main" val="37119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6</a:t>
            </a:fld>
            <a:endParaRPr lang="en-US"/>
          </a:p>
        </p:txBody>
      </p:sp>
    </p:spTree>
    <p:extLst>
      <p:ext uri="{BB962C8B-B14F-4D97-AF65-F5344CB8AC3E}">
        <p14:creationId xmlns:p14="http://schemas.microsoft.com/office/powerpoint/2010/main" val="296836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B2EC0-F331-405E-B2E1-58A9377DEC0E}" type="slidenum">
              <a:rPr lang="en-US" smtClean="0"/>
              <a:t>10</a:t>
            </a:fld>
            <a:endParaRPr lang="en-US"/>
          </a:p>
        </p:txBody>
      </p:sp>
    </p:spTree>
    <p:extLst>
      <p:ext uri="{BB962C8B-B14F-4D97-AF65-F5344CB8AC3E}">
        <p14:creationId xmlns:p14="http://schemas.microsoft.com/office/powerpoint/2010/main" val="245394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12</a:t>
            </a:fld>
            <a:endParaRPr lang="en-US"/>
          </a:p>
        </p:txBody>
      </p:sp>
    </p:spTree>
    <p:extLst>
      <p:ext uri="{BB962C8B-B14F-4D97-AF65-F5344CB8AC3E}">
        <p14:creationId xmlns:p14="http://schemas.microsoft.com/office/powerpoint/2010/main" val="370041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18</a:t>
            </a:fld>
            <a:endParaRPr lang="en-US"/>
          </a:p>
        </p:txBody>
      </p:sp>
    </p:spTree>
    <p:extLst>
      <p:ext uri="{BB962C8B-B14F-4D97-AF65-F5344CB8AC3E}">
        <p14:creationId xmlns:p14="http://schemas.microsoft.com/office/powerpoint/2010/main" val="308298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8938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0998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84293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998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4243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9392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3B4A3-C2F5-4E6E-9309-F41ABE7FE50F}"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30180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3B4A3-C2F5-4E6E-9309-F41ABE7FE50F}"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19864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B4A3-C2F5-4E6E-9309-F41ABE7FE50F}"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73215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7684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02427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B4A3-C2F5-4E6E-9309-F41ABE7FE50F}" type="datetimeFigureOut">
              <a:rPr lang="en-US" smtClean="0"/>
              <a:t>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69342-A64F-4F1B-93E4-F7BAE93DE8A5}" type="slidenum">
              <a:rPr lang="en-US" smtClean="0"/>
              <a:t>‹#›</a:t>
            </a:fld>
            <a:endParaRPr lang="en-US"/>
          </a:p>
        </p:txBody>
      </p:sp>
    </p:spTree>
    <p:extLst>
      <p:ext uri="{BB962C8B-B14F-4D97-AF65-F5344CB8AC3E}">
        <p14:creationId xmlns:p14="http://schemas.microsoft.com/office/powerpoint/2010/main" val="152076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ikit-learn.org/stable/auto_examples/ensemble/plot_gradient_boosting_regression.html"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kaggle.com/drscarlat/mimic3a/"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743" y="3701585"/>
            <a:ext cx="11416937" cy="909002"/>
          </a:xfrm>
        </p:spPr>
        <p:txBody>
          <a:bodyPr>
            <a:normAutofit/>
          </a:bodyPr>
          <a:lstStyle/>
          <a:p>
            <a:r>
              <a:rPr lang="en-US" sz="3200" dirty="0" smtClean="0">
                <a:latin typeface="Arial Rounded MT Bold" panose="020F0704030504030204" pitchFamily="34" charset="0"/>
              </a:rPr>
              <a:t>Predicting Post-Procedural Complications</a:t>
            </a:r>
            <a:endParaRPr lang="en-US" sz="3200" dirty="0">
              <a:latin typeface="Arial Rounded MT Bold" panose="020F0704030504030204" pitchFamily="34" charset="0"/>
            </a:endParaRPr>
          </a:p>
          <a:p>
            <a:endParaRPr lang="en-US" sz="2000" dirty="0"/>
          </a:p>
        </p:txBody>
      </p:sp>
      <p:sp>
        <p:nvSpPr>
          <p:cNvPr id="5" name="TextBox 4"/>
          <p:cNvSpPr txBox="1"/>
          <p:nvPr/>
        </p:nvSpPr>
        <p:spPr>
          <a:xfrm>
            <a:off x="394703" y="4610587"/>
            <a:ext cx="11355977" cy="1600438"/>
          </a:xfrm>
          <a:prstGeom prst="rect">
            <a:avLst/>
          </a:prstGeom>
          <a:noFill/>
        </p:spPr>
        <p:txBody>
          <a:bodyPr wrap="square" rtlCol="0">
            <a:spAutoFit/>
          </a:bodyPr>
          <a:lstStyle/>
          <a:p>
            <a:pPr algn="ctr"/>
            <a:r>
              <a:rPr lang="en-US" sz="1600" dirty="0">
                <a:latin typeface="Arial Rounded MT Bold" panose="020F0704030504030204" pitchFamily="34" charset="0"/>
                <a:cs typeface="helvetica" panose="020B0604020202020204" pitchFamily="34" charset="0"/>
              </a:rPr>
              <a:t>Faisal Maqbool</a:t>
            </a:r>
          </a:p>
          <a:p>
            <a:pPr algn="ctr"/>
            <a:r>
              <a:rPr lang="en-US" sz="1600" dirty="0">
                <a:latin typeface="Arial Rounded MT Bold" panose="020F0704030504030204" pitchFamily="34" charset="0"/>
                <a:cs typeface="helvetica" panose="020B0604020202020204" pitchFamily="34" charset="0"/>
              </a:rPr>
              <a:t>Supervisor: Dr. Saeed Ul </a:t>
            </a:r>
            <a:r>
              <a:rPr lang="en-US" sz="1600" dirty="0" smtClean="0">
                <a:latin typeface="Arial Rounded MT Bold" panose="020F0704030504030204" pitchFamily="34" charset="0"/>
                <a:cs typeface="helvetica" panose="020B0604020202020204" pitchFamily="34" charset="0"/>
              </a:rPr>
              <a:t>Hassan</a:t>
            </a:r>
          </a:p>
          <a:p>
            <a:pPr algn="ctr"/>
            <a:r>
              <a:rPr lang="en-US" sz="1600" dirty="0" smtClean="0">
                <a:latin typeface="Arial Rounded MT Bold" panose="020F0704030504030204" pitchFamily="34" charset="0"/>
                <a:cs typeface="helvetica" panose="020B0604020202020204" pitchFamily="34" charset="0"/>
              </a:rPr>
              <a:t> </a:t>
            </a:r>
            <a:endParaRPr lang="en-US" sz="1600" dirty="0">
              <a:latin typeface="Arial Rounded MT Bold" panose="020F0704030504030204" pitchFamily="34" charset="0"/>
              <a:cs typeface="helvetica" panose="020B0604020202020204" pitchFamily="34" charset="0"/>
            </a:endParaRPr>
          </a:p>
          <a:p>
            <a:pPr algn="ctr"/>
            <a:r>
              <a:rPr lang="en-US" sz="1600" dirty="0" smtClean="0">
                <a:latin typeface="Arial Rounded MT Bold" panose="020F0704030504030204" pitchFamily="34" charset="0"/>
                <a:cs typeface="helvetica" panose="020B0604020202020204" pitchFamily="34" charset="0"/>
              </a:rPr>
              <a:t>Information </a:t>
            </a:r>
            <a:r>
              <a:rPr lang="en-US" sz="1600" dirty="0">
                <a:latin typeface="Arial Rounded MT Bold" panose="020F0704030504030204" pitchFamily="34" charset="0"/>
                <a:cs typeface="helvetica" panose="020B0604020202020204" pitchFamily="34" charset="0"/>
              </a:rPr>
              <a:t>Technology University of the Punjab</a:t>
            </a:r>
          </a:p>
          <a:p>
            <a:pPr algn="ctr"/>
            <a:r>
              <a:rPr lang="en-US" sz="1600" dirty="0">
                <a:latin typeface="Arial Rounded MT Bold" panose="020F0704030504030204" pitchFamily="34" charset="0"/>
                <a:cs typeface="helvetica" panose="020B0604020202020204" pitchFamily="34" charset="0"/>
              </a:rPr>
              <a:t>Lahore, Pakistan</a:t>
            </a:r>
          </a:p>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775" y="233458"/>
            <a:ext cx="8466871" cy="3106119"/>
          </a:xfrm>
          <a:prstGeom prst="rect">
            <a:avLst/>
          </a:prstGeom>
        </p:spPr>
      </p:pic>
    </p:spTree>
    <p:extLst>
      <p:ext uri="{BB962C8B-B14F-4D97-AF65-F5344CB8AC3E}">
        <p14:creationId xmlns:p14="http://schemas.microsoft.com/office/powerpoint/2010/main" val="319999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MIMIC-III Database	</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freely accessible critical care </a:t>
            </a:r>
            <a:r>
              <a:rPr lang="en-US" dirty="0" smtClean="0"/>
              <a:t>database</a:t>
            </a:r>
          </a:p>
          <a:p>
            <a:r>
              <a:rPr lang="en-US" dirty="0"/>
              <a:t>D</a:t>
            </a:r>
            <a:r>
              <a:rPr lang="en-US" dirty="0" smtClean="0"/>
              <a:t>eveloped </a:t>
            </a:r>
            <a:r>
              <a:rPr lang="en-US" dirty="0"/>
              <a:t>by the MIT Lab for Computational Physiology, comprising </a:t>
            </a:r>
            <a:r>
              <a:rPr lang="en-US" dirty="0" smtClean="0"/>
              <a:t>DE identified </a:t>
            </a:r>
            <a:r>
              <a:rPr lang="en-US" dirty="0"/>
              <a:t>health data associated with ~40,000 critical care patients. It includes demographics, vital signs, laboratory tests, medications, and </a:t>
            </a:r>
            <a:r>
              <a:rPr lang="en-US" dirty="0" smtClean="0"/>
              <a:t>more</a:t>
            </a:r>
          </a:p>
          <a:p>
            <a:r>
              <a:rPr lang="en-US" dirty="0" smtClean="0"/>
              <a:t>Each year, having conferences, journal publications, books and chapters related to critical care, health and medicine using MIMIC-III</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325" y="365125"/>
            <a:ext cx="2276475" cy="1285875"/>
          </a:xfrm>
          <a:prstGeom prst="rect">
            <a:avLst/>
          </a:prstGeom>
        </p:spPr>
      </p:pic>
    </p:spTree>
    <p:extLst>
      <p:ext uri="{BB962C8B-B14F-4D97-AF65-F5344CB8AC3E}">
        <p14:creationId xmlns:p14="http://schemas.microsoft.com/office/powerpoint/2010/main" val="273219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MIMIC-III Data Access	</a:t>
            </a:r>
            <a:endParaRPr lang="en-US" dirty="0"/>
          </a:p>
        </p:txBody>
      </p:sp>
      <p:sp>
        <p:nvSpPr>
          <p:cNvPr id="3" name="Content Placeholder 2"/>
          <p:cNvSpPr>
            <a:spLocks noGrp="1"/>
          </p:cNvSpPr>
          <p:nvPr>
            <p:ph idx="1"/>
          </p:nvPr>
        </p:nvSpPr>
        <p:spPr>
          <a:xfrm>
            <a:off x="838200" y="1613693"/>
            <a:ext cx="10515600" cy="4790328"/>
          </a:xfrm>
        </p:spPr>
        <p:txBody>
          <a:bodyPr>
            <a:normAutofit fontScale="92500" lnSpcReduction="10000"/>
          </a:bodyPr>
          <a:lstStyle/>
          <a:p>
            <a:r>
              <a:rPr lang="en-US" dirty="0" smtClean="0"/>
              <a:t>Requires research ethics and compliance training courses (completed)</a:t>
            </a:r>
          </a:p>
          <a:p>
            <a:r>
              <a:rPr lang="en-US" dirty="0" smtClean="0"/>
              <a:t>Took “Data or Specimens Only Research under requirements set by “Massachusetts Institute of Technology Affiliates”</a:t>
            </a:r>
          </a:p>
          <a:p>
            <a:r>
              <a:rPr lang="en-US" dirty="0" smtClean="0"/>
              <a:t>15 modules:</a:t>
            </a:r>
          </a:p>
          <a:p>
            <a:pPr lvl="1"/>
            <a:r>
              <a:rPr lang="en-US" dirty="0" smtClean="0"/>
              <a:t>Research and Human Subjects</a:t>
            </a:r>
          </a:p>
          <a:p>
            <a:pPr lvl="1"/>
            <a:r>
              <a:rPr lang="en-US" dirty="0" smtClean="0"/>
              <a:t>Privacy and Confidentiality</a:t>
            </a:r>
          </a:p>
          <a:p>
            <a:pPr lvl="1"/>
            <a:r>
              <a:rPr lang="en-US" dirty="0" smtClean="0"/>
              <a:t>Assessing Risks</a:t>
            </a:r>
          </a:p>
          <a:p>
            <a:pPr lvl="1"/>
            <a:r>
              <a:rPr lang="en-US" dirty="0" smtClean="0"/>
              <a:t>History and Ethical Principles</a:t>
            </a:r>
          </a:p>
          <a:p>
            <a:pPr lvl="1"/>
            <a:r>
              <a:rPr lang="en-US" dirty="0" smtClean="0"/>
              <a:t>Regulations and Process</a:t>
            </a:r>
          </a:p>
          <a:p>
            <a:pPr lvl="1"/>
            <a:r>
              <a:rPr lang="en-US" dirty="0" smtClean="0"/>
              <a:t>Genetics Research</a:t>
            </a:r>
          </a:p>
          <a:p>
            <a:pPr lvl="1"/>
            <a:r>
              <a:rPr lang="en-US" dirty="0" smtClean="0"/>
              <a:t>International Research </a:t>
            </a:r>
          </a:p>
          <a:p>
            <a:pPr lvl="1"/>
            <a:r>
              <a:rPr lang="en-US" dirty="0" smtClean="0"/>
              <a:t>HIPAA </a:t>
            </a:r>
          </a:p>
          <a:p>
            <a:pPr lvl="1"/>
            <a:r>
              <a:rPr lang="en-US" dirty="0" smtClean="0"/>
              <a:t>Conflicts and Interest in Research</a:t>
            </a:r>
            <a:endParaRPr lang="en-US" dirty="0"/>
          </a:p>
        </p:txBody>
      </p:sp>
      <p:pic>
        <p:nvPicPr>
          <p:cNvPr id="4" name="Picture 3"/>
          <p:cNvPicPr>
            <a:picLocks noChangeAspect="1"/>
          </p:cNvPicPr>
          <p:nvPr/>
        </p:nvPicPr>
        <p:blipFill>
          <a:blip r:embed="rId2"/>
          <a:stretch>
            <a:fillRect/>
          </a:stretch>
        </p:blipFill>
        <p:spPr>
          <a:xfrm>
            <a:off x="9040625" y="442118"/>
            <a:ext cx="1990725" cy="1171575"/>
          </a:xfrm>
          <a:prstGeom prst="rect">
            <a:avLst/>
          </a:prstGeom>
        </p:spPr>
      </p:pic>
    </p:spTree>
    <p:extLst>
      <p:ext uri="{BB962C8B-B14F-4D97-AF65-F5344CB8AC3E}">
        <p14:creationId xmlns:p14="http://schemas.microsoft.com/office/powerpoint/2010/main" val="241660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4812" y="1"/>
            <a:ext cx="11428599" cy="6857999"/>
          </a:xfrm>
          <a:prstGeom prst="rect">
            <a:avLst/>
          </a:prstGeom>
        </p:spPr>
      </p:pic>
    </p:spTree>
    <p:extLst>
      <p:ext uri="{BB962C8B-B14F-4D97-AF65-F5344CB8AC3E}">
        <p14:creationId xmlns:p14="http://schemas.microsoft.com/office/powerpoint/2010/main" val="397964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88" y="0"/>
            <a:ext cx="10515600" cy="1325563"/>
          </a:xfrm>
        </p:spPr>
        <p:txBody>
          <a:bodyPr/>
          <a:lstStyle/>
          <a:p>
            <a:r>
              <a:rPr lang="en-US" dirty="0" smtClean="0"/>
              <a:t>Initial Exploration</a:t>
            </a:r>
            <a:endParaRPr lang="en-US" dirty="0"/>
          </a:p>
        </p:txBody>
      </p:sp>
      <p:pic>
        <p:nvPicPr>
          <p:cNvPr id="5" name="Picture 4"/>
          <p:cNvPicPr>
            <a:picLocks noChangeAspect="1"/>
          </p:cNvPicPr>
          <p:nvPr/>
        </p:nvPicPr>
        <p:blipFill>
          <a:blip r:embed="rId2"/>
          <a:stretch>
            <a:fillRect/>
          </a:stretch>
        </p:blipFill>
        <p:spPr>
          <a:xfrm>
            <a:off x="737065" y="950902"/>
            <a:ext cx="4350965" cy="2676154"/>
          </a:xfrm>
          <a:prstGeom prst="rect">
            <a:avLst/>
          </a:prstGeom>
        </p:spPr>
      </p:pic>
      <p:pic>
        <p:nvPicPr>
          <p:cNvPr id="6" name="Picture 5"/>
          <p:cNvPicPr>
            <a:picLocks noChangeAspect="1"/>
          </p:cNvPicPr>
          <p:nvPr/>
        </p:nvPicPr>
        <p:blipFill>
          <a:blip r:embed="rId3"/>
          <a:stretch>
            <a:fillRect/>
          </a:stretch>
        </p:blipFill>
        <p:spPr>
          <a:xfrm>
            <a:off x="6639767" y="552456"/>
            <a:ext cx="4082021" cy="3261931"/>
          </a:xfrm>
          <a:prstGeom prst="rect">
            <a:avLst/>
          </a:prstGeom>
        </p:spPr>
      </p:pic>
      <p:pic>
        <p:nvPicPr>
          <p:cNvPr id="10" name="Picture 9"/>
          <p:cNvPicPr>
            <a:picLocks noChangeAspect="1"/>
          </p:cNvPicPr>
          <p:nvPr/>
        </p:nvPicPr>
        <p:blipFill>
          <a:blip r:embed="rId4"/>
          <a:stretch>
            <a:fillRect/>
          </a:stretch>
        </p:blipFill>
        <p:spPr>
          <a:xfrm>
            <a:off x="3564030" y="3814387"/>
            <a:ext cx="4267200" cy="2962275"/>
          </a:xfrm>
          <a:prstGeom prst="rect">
            <a:avLst/>
          </a:prstGeom>
        </p:spPr>
      </p:pic>
      <p:sp>
        <p:nvSpPr>
          <p:cNvPr id="11" name="TextBox 10"/>
          <p:cNvSpPr txBox="1"/>
          <p:nvPr/>
        </p:nvSpPr>
        <p:spPr>
          <a:xfrm>
            <a:off x="1298900" y="3635925"/>
            <a:ext cx="3227294" cy="369332"/>
          </a:xfrm>
          <a:prstGeom prst="rect">
            <a:avLst/>
          </a:prstGeom>
          <a:noFill/>
        </p:spPr>
        <p:txBody>
          <a:bodyPr wrap="square" rtlCol="0">
            <a:spAutoFit/>
          </a:bodyPr>
          <a:lstStyle/>
          <a:p>
            <a:r>
              <a:rPr lang="en-US" dirty="0" smtClean="0"/>
              <a:t>Figure 1: Age Distribution</a:t>
            </a:r>
            <a:endParaRPr lang="en-US" dirty="0"/>
          </a:p>
        </p:txBody>
      </p:sp>
      <p:sp>
        <p:nvSpPr>
          <p:cNvPr id="12" name="TextBox 11"/>
          <p:cNvSpPr txBox="1"/>
          <p:nvPr/>
        </p:nvSpPr>
        <p:spPr>
          <a:xfrm>
            <a:off x="7716230" y="3817052"/>
            <a:ext cx="3709287" cy="369332"/>
          </a:xfrm>
          <a:prstGeom prst="rect">
            <a:avLst/>
          </a:prstGeom>
          <a:noFill/>
        </p:spPr>
        <p:txBody>
          <a:bodyPr wrap="square" rtlCol="0">
            <a:spAutoFit/>
          </a:bodyPr>
          <a:lstStyle/>
          <a:p>
            <a:r>
              <a:rPr lang="en-US" dirty="0" smtClean="0"/>
              <a:t>Figure 2: Admit Type Distribution</a:t>
            </a:r>
            <a:endParaRPr lang="en-US" dirty="0"/>
          </a:p>
        </p:txBody>
      </p:sp>
      <p:sp>
        <p:nvSpPr>
          <p:cNvPr id="13" name="TextBox 12"/>
          <p:cNvSpPr txBox="1"/>
          <p:nvPr/>
        </p:nvSpPr>
        <p:spPr>
          <a:xfrm>
            <a:off x="7716230" y="5825147"/>
            <a:ext cx="3709287" cy="369332"/>
          </a:xfrm>
          <a:prstGeom prst="rect">
            <a:avLst/>
          </a:prstGeom>
          <a:noFill/>
        </p:spPr>
        <p:txBody>
          <a:bodyPr wrap="square" rtlCol="0">
            <a:spAutoFit/>
          </a:bodyPr>
          <a:lstStyle/>
          <a:p>
            <a:r>
              <a:rPr lang="en-US" dirty="0" smtClean="0"/>
              <a:t>Figure 3: Expired At Hospital Dist. </a:t>
            </a:r>
            <a:endParaRPr lang="en-US" dirty="0"/>
          </a:p>
        </p:txBody>
      </p:sp>
    </p:spTree>
    <p:extLst>
      <p:ext uri="{BB962C8B-B14F-4D97-AF65-F5344CB8AC3E}">
        <p14:creationId xmlns:p14="http://schemas.microsoft.com/office/powerpoint/2010/main" val="2569638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Mortality Prediction	</a:t>
            </a:r>
            <a:endParaRPr lang="en-US" dirty="0"/>
          </a:p>
        </p:txBody>
      </p:sp>
      <p:sp>
        <p:nvSpPr>
          <p:cNvPr id="3" name="Content Placeholder 2"/>
          <p:cNvSpPr>
            <a:spLocks noGrp="1"/>
          </p:cNvSpPr>
          <p:nvPr>
            <p:ph idx="1"/>
          </p:nvPr>
        </p:nvSpPr>
        <p:spPr/>
        <p:txBody>
          <a:bodyPr/>
          <a:lstStyle/>
          <a:p>
            <a:r>
              <a:rPr lang="en-US" b="1" dirty="0" smtClean="0"/>
              <a:t>Random Forrest : </a:t>
            </a:r>
          </a:p>
          <a:p>
            <a:pPr marL="0" indent="0">
              <a:buNone/>
            </a:pPr>
            <a:endParaRPr lang="en-US" dirty="0"/>
          </a:p>
        </p:txBody>
      </p:sp>
      <p:pic>
        <p:nvPicPr>
          <p:cNvPr id="4" name="Picture 3"/>
          <p:cNvPicPr>
            <a:picLocks noChangeAspect="1"/>
          </p:cNvPicPr>
          <p:nvPr/>
        </p:nvPicPr>
        <p:blipFill>
          <a:blip r:embed="rId2"/>
          <a:stretch>
            <a:fillRect/>
          </a:stretch>
        </p:blipFill>
        <p:spPr>
          <a:xfrm>
            <a:off x="4389633" y="1453681"/>
            <a:ext cx="2518990" cy="1215559"/>
          </a:xfrm>
          <a:prstGeom prst="rect">
            <a:avLst/>
          </a:prstGeom>
        </p:spPr>
      </p:pic>
      <p:pic>
        <p:nvPicPr>
          <p:cNvPr id="5" name="Picture 4"/>
          <p:cNvPicPr>
            <a:picLocks noChangeAspect="1"/>
          </p:cNvPicPr>
          <p:nvPr/>
        </p:nvPicPr>
        <p:blipFill>
          <a:blip r:embed="rId3"/>
          <a:stretch>
            <a:fillRect/>
          </a:stretch>
        </p:blipFill>
        <p:spPr>
          <a:xfrm>
            <a:off x="6908623" y="1453681"/>
            <a:ext cx="4876604" cy="3225895"/>
          </a:xfrm>
          <a:prstGeom prst="rect">
            <a:avLst/>
          </a:prstGeom>
        </p:spPr>
      </p:pic>
      <p:pic>
        <p:nvPicPr>
          <p:cNvPr id="6" name="Picture 5"/>
          <p:cNvPicPr>
            <a:picLocks noChangeAspect="1"/>
          </p:cNvPicPr>
          <p:nvPr/>
        </p:nvPicPr>
        <p:blipFill>
          <a:blip r:embed="rId4"/>
          <a:stretch>
            <a:fillRect/>
          </a:stretch>
        </p:blipFill>
        <p:spPr>
          <a:xfrm>
            <a:off x="525847" y="2587297"/>
            <a:ext cx="5570153" cy="4184557"/>
          </a:xfrm>
          <a:prstGeom prst="rect">
            <a:avLst/>
          </a:prstGeom>
        </p:spPr>
      </p:pic>
    </p:spTree>
    <p:extLst>
      <p:ext uri="{BB962C8B-B14F-4D97-AF65-F5344CB8AC3E}">
        <p14:creationId xmlns:p14="http://schemas.microsoft.com/office/powerpoint/2010/main" val="186537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1" y="123078"/>
            <a:ext cx="10515600" cy="1325563"/>
          </a:xfrm>
        </p:spPr>
        <p:txBody>
          <a:bodyPr/>
          <a:lstStyle/>
          <a:p>
            <a:r>
              <a:rPr lang="en-US" dirty="0" smtClean="0"/>
              <a:t>Cont..</a:t>
            </a:r>
            <a:endParaRPr lang="en-US" dirty="0"/>
          </a:p>
        </p:txBody>
      </p:sp>
      <p:sp>
        <p:nvSpPr>
          <p:cNvPr id="4" name="Rectangle 3"/>
          <p:cNvSpPr/>
          <p:nvPr/>
        </p:nvSpPr>
        <p:spPr>
          <a:xfrm>
            <a:off x="583646" y="1263975"/>
            <a:ext cx="1016554" cy="707886"/>
          </a:xfrm>
          <a:prstGeom prst="rect">
            <a:avLst/>
          </a:prstGeom>
        </p:spPr>
        <p:txBody>
          <a:bodyPr wrap="square">
            <a:spAutoFit/>
          </a:bodyPr>
          <a:lstStyle/>
          <a:p>
            <a:r>
              <a:rPr lang="en-US" sz="4000" b="1" dirty="0" smtClean="0"/>
              <a:t>NN: </a:t>
            </a:r>
            <a:endParaRPr lang="en-US" sz="4000" b="1" dirty="0"/>
          </a:p>
        </p:txBody>
      </p:sp>
      <p:pic>
        <p:nvPicPr>
          <p:cNvPr id="5" name="Picture 4"/>
          <p:cNvPicPr>
            <a:picLocks noChangeAspect="1"/>
          </p:cNvPicPr>
          <p:nvPr/>
        </p:nvPicPr>
        <p:blipFill>
          <a:blip r:embed="rId2"/>
          <a:stretch>
            <a:fillRect/>
          </a:stretch>
        </p:blipFill>
        <p:spPr>
          <a:xfrm>
            <a:off x="7708526" y="172776"/>
            <a:ext cx="4305300" cy="2914650"/>
          </a:xfrm>
          <a:prstGeom prst="rect">
            <a:avLst/>
          </a:prstGeom>
        </p:spPr>
      </p:pic>
      <p:pic>
        <p:nvPicPr>
          <p:cNvPr id="6" name="Picture 5"/>
          <p:cNvPicPr>
            <a:picLocks noChangeAspect="1"/>
          </p:cNvPicPr>
          <p:nvPr/>
        </p:nvPicPr>
        <p:blipFill>
          <a:blip r:embed="rId3"/>
          <a:stretch>
            <a:fillRect/>
          </a:stretch>
        </p:blipFill>
        <p:spPr>
          <a:xfrm>
            <a:off x="7553325" y="3341594"/>
            <a:ext cx="4638675" cy="2971800"/>
          </a:xfrm>
          <a:prstGeom prst="rect">
            <a:avLst/>
          </a:prstGeom>
        </p:spPr>
      </p:pic>
      <p:pic>
        <p:nvPicPr>
          <p:cNvPr id="7" name="Picture 6"/>
          <p:cNvPicPr>
            <a:picLocks noChangeAspect="1"/>
          </p:cNvPicPr>
          <p:nvPr/>
        </p:nvPicPr>
        <p:blipFill>
          <a:blip r:embed="rId4"/>
          <a:stretch>
            <a:fillRect/>
          </a:stretch>
        </p:blipFill>
        <p:spPr>
          <a:xfrm>
            <a:off x="2870114" y="562557"/>
            <a:ext cx="4482625" cy="1402836"/>
          </a:xfrm>
          <a:prstGeom prst="rect">
            <a:avLst/>
          </a:prstGeom>
        </p:spPr>
      </p:pic>
      <p:pic>
        <p:nvPicPr>
          <p:cNvPr id="8" name="Picture 7"/>
          <p:cNvPicPr>
            <a:picLocks noChangeAspect="1"/>
          </p:cNvPicPr>
          <p:nvPr/>
        </p:nvPicPr>
        <p:blipFill>
          <a:blip r:embed="rId5"/>
          <a:stretch>
            <a:fillRect/>
          </a:stretch>
        </p:blipFill>
        <p:spPr>
          <a:xfrm>
            <a:off x="1091923" y="1888120"/>
            <a:ext cx="5324475" cy="4724400"/>
          </a:xfrm>
          <a:prstGeom prst="rect">
            <a:avLst/>
          </a:prstGeom>
        </p:spPr>
      </p:pic>
    </p:spTree>
    <p:extLst>
      <p:ext uri="{BB962C8B-B14F-4D97-AF65-F5344CB8AC3E}">
        <p14:creationId xmlns:p14="http://schemas.microsoft.com/office/powerpoint/2010/main" val="2717175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6188" y="0"/>
            <a:ext cx="10515600" cy="1325563"/>
          </a:xfrm>
        </p:spPr>
        <p:txBody>
          <a:bodyPr/>
          <a:lstStyle/>
          <a:p>
            <a:r>
              <a:rPr lang="en-US" dirty="0" smtClean="0"/>
              <a:t>Initial Exploration Cont..</a:t>
            </a:r>
            <a:endParaRPr lang="en-US" dirty="0"/>
          </a:p>
        </p:txBody>
      </p:sp>
      <p:pic>
        <p:nvPicPr>
          <p:cNvPr id="6" name="Picture 5"/>
          <p:cNvPicPr>
            <a:picLocks noChangeAspect="1"/>
          </p:cNvPicPr>
          <p:nvPr/>
        </p:nvPicPr>
        <p:blipFill>
          <a:blip r:embed="rId2"/>
          <a:stretch>
            <a:fillRect/>
          </a:stretch>
        </p:blipFill>
        <p:spPr>
          <a:xfrm>
            <a:off x="5728447" y="178686"/>
            <a:ext cx="6289203" cy="3160017"/>
          </a:xfrm>
          <a:prstGeom prst="rect">
            <a:avLst/>
          </a:prstGeom>
        </p:spPr>
      </p:pic>
      <p:pic>
        <p:nvPicPr>
          <p:cNvPr id="7" name="Picture 6"/>
          <p:cNvPicPr>
            <a:picLocks noChangeAspect="1"/>
          </p:cNvPicPr>
          <p:nvPr/>
        </p:nvPicPr>
        <p:blipFill>
          <a:blip r:embed="rId3"/>
          <a:stretch>
            <a:fillRect/>
          </a:stretch>
        </p:blipFill>
        <p:spPr>
          <a:xfrm>
            <a:off x="5728447" y="3338702"/>
            <a:ext cx="6284177" cy="3519297"/>
          </a:xfrm>
          <a:prstGeom prst="rect">
            <a:avLst/>
          </a:prstGeom>
        </p:spPr>
      </p:pic>
      <p:pic>
        <p:nvPicPr>
          <p:cNvPr id="8" name="Picture 7"/>
          <p:cNvPicPr>
            <a:picLocks noChangeAspect="1"/>
          </p:cNvPicPr>
          <p:nvPr/>
        </p:nvPicPr>
        <p:blipFill>
          <a:blip r:embed="rId4"/>
          <a:stretch>
            <a:fillRect/>
          </a:stretch>
        </p:blipFill>
        <p:spPr>
          <a:xfrm>
            <a:off x="0" y="1124510"/>
            <a:ext cx="5534025" cy="2914650"/>
          </a:xfrm>
          <a:prstGeom prst="rect">
            <a:avLst/>
          </a:prstGeom>
        </p:spPr>
      </p:pic>
      <p:pic>
        <p:nvPicPr>
          <p:cNvPr id="9" name="Picture 8"/>
          <p:cNvPicPr>
            <a:picLocks noChangeAspect="1"/>
          </p:cNvPicPr>
          <p:nvPr/>
        </p:nvPicPr>
        <p:blipFill>
          <a:blip r:embed="rId5"/>
          <a:stretch>
            <a:fillRect/>
          </a:stretch>
        </p:blipFill>
        <p:spPr>
          <a:xfrm>
            <a:off x="0" y="4039160"/>
            <a:ext cx="5534025" cy="2848931"/>
          </a:xfrm>
          <a:prstGeom prst="rect">
            <a:avLst/>
          </a:prstGeom>
        </p:spPr>
      </p:pic>
    </p:spTree>
    <p:extLst>
      <p:ext uri="{BB962C8B-B14F-4D97-AF65-F5344CB8AC3E}">
        <p14:creationId xmlns:p14="http://schemas.microsoft.com/office/powerpoint/2010/main" val="2317526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142"/>
            <a:ext cx="10515600" cy="1325563"/>
          </a:xfrm>
        </p:spPr>
        <p:txBody>
          <a:bodyPr/>
          <a:lstStyle/>
          <a:p>
            <a:r>
              <a:rPr lang="en-US" dirty="0" smtClean="0"/>
              <a:t>Experiments Length of Stay Prediction	</a:t>
            </a:r>
            <a:endParaRPr lang="en-US" dirty="0"/>
          </a:p>
        </p:txBody>
      </p:sp>
      <p:sp>
        <p:nvSpPr>
          <p:cNvPr id="8" name="Rectangle 7"/>
          <p:cNvSpPr/>
          <p:nvPr/>
        </p:nvSpPr>
        <p:spPr>
          <a:xfrm>
            <a:off x="838200" y="1506022"/>
            <a:ext cx="4464556" cy="523220"/>
          </a:xfrm>
          <a:prstGeom prst="rect">
            <a:avLst/>
          </a:prstGeom>
        </p:spPr>
        <p:txBody>
          <a:bodyPr wrap="none">
            <a:spAutoFit/>
          </a:bodyPr>
          <a:lstStyle/>
          <a:p>
            <a:r>
              <a:rPr lang="en-US" sz="2800" dirty="0">
                <a:solidFill>
                  <a:srgbClr val="660099"/>
                </a:solidFill>
                <a:hlinkClick r:id="rId2"/>
              </a:rPr>
              <a:t>Gradient Boosting </a:t>
            </a:r>
            <a:r>
              <a:rPr lang="en-US" sz="2800" dirty="0" smtClean="0">
                <a:solidFill>
                  <a:srgbClr val="660099"/>
                </a:solidFill>
                <a:hlinkClick r:id="rId2"/>
              </a:rPr>
              <a:t>Regression</a:t>
            </a:r>
            <a:endParaRPr lang="en-US" sz="2800" b="0" i="0" dirty="0">
              <a:solidFill>
                <a:srgbClr val="660099"/>
              </a:solidFill>
              <a:effectLst/>
              <a:hlinkClick r:id="rId2"/>
            </a:endParaRPr>
          </a:p>
        </p:txBody>
      </p:sp>
      <p:pic>
        <p:nvPicPr>
          <p:cNvPr id="9" name="Picture 8"/>
          <p:cNvPicPr>
            <a:picLocks noChangeAspect="1"/>
          </p:cNvPicPr>
          <p:nvPr/>
        </p:nvPicPr>
        <p:blipFill>
          <a:blip r:embed="rId3"/>
          <a:stretch>
            <a:fillRect/>
          </a:stretch>
        </p:blipFill>
        <p:spPr>
          <a:xfrm>
            <a:off x="6387353" y="1840983"/>
            <a:ext cx="3684493" cy="3766578"/>
          </a:xfrm>
          <a:prstGeom prst="rect">
            <a:avLst/>
          </a:prstGeom>
        </p:spPr>
      </p:pic>
      <p:sp>
        <p:nvSpPr>
          <p:cNvPr id="10" name="TextBox 9"/>
          <p:cNvSpPr txBox="1"/>
          <p:nvPr/>
        </p:nvSpPr>
        <p:spPr>
          <a:xfrm>
            <a:off x="6279777" y="5801840"/>
            <a:ext cx="3899647" cy="646331"/>
          </a:xfrm>
          <a:prstGeom prst="rect">
            <a:avLst/>
          </a:prstGeom>
          <a:noFill/>
        </p:spPr>
        <p:txBody>
          <a:bodyPr wrap="square" rtlCol="0">
            <a:spAutoFit/>
          </a:bodyPr>
          <a:lstStyle/>
          <a:p>
            <a:pPr algn="ctr"/>
            <a:r>
              <a:rPr lang="en-US" b="1" dirty="0" smtClean="0"/>
              <a:t>Figure 2. Length of Stay Prediction (Labels vs Prediction)</a:t>
            </a:r>
            <a:endParaRPr lang="en-US" b="1" dirty="0"/>
          </a:p>
        </p:txBody>
      </p:sp>
      <p:pic>
        <p:nvPicPr>
          <p:cNvPr id="11" name="Picture 10"/>
          <p:cNvPicPr>
            <a:picLocks noChangeAspect="1"/>
          </p:cNvPicPr>
          <p:nvPr/>
        </p:nvPicPr>
        <p:blipFill>
          <a:blip r:embed="rId4"/>
          <a:stretch>
            <a:fillRect/>
          </a:stretch>
        </p:blipFill>
        <p:spPr>
          <a:xfrm>
            <a:off x="1013011" y="2082467"/>
            <a:ext cx="3774141" cy="3834048"/>
          </a:xfrm>
          <a:prstGeom prst="rect">
            <a:avLst/>
          </a:prstGeom>
        </p:spPr>
      </p:pic>
      <p:sp>
        <p:nvSpPr>
          <p:cNvPr id="12" name="TextBox 11"/>
          <p:cNvSpPr txBox="1"/>
          <p:nvPr/>
        </p:nvSpPr>
        <p:spPr>
          <a:xfrm>
            <a:off x="838200" y="5969740"/>
            <a:ext cx="3899647" cy="646331"/>
          </a:xfrm>
          <a:prstGeom prst="rect">
            <a:avLst/>
          </a:prstGeom>
          <a:noFill/>
        </p:spPr>
        <p:txBody>
          <a:bodyPr wrap="square" rtlCol="0">
            <a:spAutoFit/>
          </a:bodyPr>
          <a:lstStyle/>
          <a:p>
            <a:pPr algn="ctr"/>
            <a:r>
              <a:rPr lang="en-US" b="1" dirty="0" smtClean="0"/>
              <a:t>Figure 1. LOS Group Prediction (Labels vs Prediction)</a:t>
            </a:r>
            <a:endParaRPr lang="en-US" b="1" dirty="0"/>
          </a:p>
        </p:txBody>
      </p:sp>
    </p:spTree>
    <p:extLst>
      <p:ext uri="{BB962C8B-B14F-4D97-AF65-F5344CB8AC3E}">
        <p14:creationId xmlns:p14="http://schemas.microsoft.com/office/powerpoint/2010/main" val="2313498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Technique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499" y="1825625"/>
            <a:ext cx="10473301" cy="435133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8775" y="552475"/>
            <a:ext cx="1138213" cy="1138213"/>
          </a:xfrm>
          <a:prstGeom prst="rect">
            <a:avLst/>
          </a:prstGeom>
        </p:spPr>
      </p:pic>
    </p:spTree>
    <p:extLst>
      <p:ext uri="{BB962C8B-B14F-4D97-AF65-F5344CB8AC3E}">
        <p14:creationId xmlns:p14="http://schemas.microsoft.com/office/powerpoint/2010/main" val="4138219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448641"/>
            <a:ext cx="9453283" cy="4801314"/>
          </a:xfrm>
          <a:prstGeom prst="rect">
            <a:avLst/>
          </a:prstGeom>
          <a:noFill/>
        </p:spPr>
        <p:txBody>
          <a:bodyPr wrap="square" rtlCol="0">
            <a:spAutoFit/>
          </a:bodyPr>
          <a:lstStyle/>
          <a:p>
            <a:r>
              <a:rPr lang="en-US" dirty="0" smtClean="0"/>
              <a:t>[1] </a:t>
            </a:r>
            <a:r>
              <a:rPr lang="en-US" dirty="0" err="1"/>
              <a:t>Gentimis</a:t>
            </a:r>
            <a:r>
              <a:rPr lang="en-US" dirty="0"/>
              <a:t>, </a:t>
            </a:r>
            <a:r>
              <a:rPr lang="en-US" dirty="0" err="1"/>
              <a:t>Thanos</a:t>
            </a:r>
            <a:r>
              <a:rPr lang="en-US" dirty="0"/>
              <a:t>, </a:t>
            </a:r>
            <a:r>
              <a:rPr lang="en-US" dirty="0" err="1"/>
              <a:t>Alnaser</a:t>
            </a:r>
            <a:r>
              <a:rPr lang="en-US" dirty="0"/>
              <a:t> </a:t>
            </a:r>
            <a:r>
              <a:rPr lang="en-US" dirty="0" err="1"/>
              <a:t>Ala'J</a:t>
            </a:r>
            <a:r>
              <a:rPr lang="en-US" dirty="0"/>
              <a:t>, Alex Durante, Kyle Cook, and Robert Steele. "</a:t>
            </a:r>
            <a:r>
              <a:rPr lang="en-US" b="1" dirty="0"/>
              <a:t>Predicting Hospital Length of Stay Using Neural Networks on MIMIC III Data</a:t>
            </a:r>
            <a:r>
              <a:rPr lang="en-US" dirty="0"/>
              <a:t>." In </a:t>
            </a:r>
            <a:r>
              <a:rPr lang="en-US" i="1" dirty="0"/>
              <a:t>2017 </a:t>
            </a:r>
            <a:r>
              <a:rPr lang="en-US" b="1" i="1" dirty="0"/>
              <a:t>IEEE</a:t>
            </a:r>
            <a:r>
              <a:rPr lang="en-US" i="1" dirty="0"/>
              <a:t> 15th Intl </a:t>
            </a:r>
            <a:r>
              <a:rPr lang="en-US" i="1" dirty="0" err="1"/>
              <a:t>Conf</a:t>
            </a:r>
            <a:r>
              <a:rPr lang="en-US" i="1" dirty="0"/>
              <a:t> on Dependable, Autonomic and Secure Computing, 15th Intl </a:t>
            </a:r>
            <a:r>
              <a:rPr lang="en-US" i="1" dirty="0" err="1"/>
              <a:t>Conf</a:t>
            </a:r>
            <a:r>
              <a:rPr lang="en-US" i="1" dirty="0"/>
              <a:t> on Pervasive Intelligence and Computing, 3rd Intl </a:t>
            </a:r>
            <a:r>
              <a:rPr lang="en-US" i="1" dirty="0" err="1"/>
              <a:t>Conf</a:t>
            </a:r>
            <a:r>
              <a:rPr lang="en-US" i="1" dirty="0"/>
              <a:t> on Big Data Intelligence and Computing and Cyber Science and Technology Congress (DASC/</a:t>
            </a:r>
            <a:r>
              <a:rPr lang="en-US" i="1" dirty="0" err="1"/>
              <a:t>PiCom</a:t>
            </a:r>
            <a:r>
              <a:rPr lang="en-US" i="1" dirty="0"/>
              <a:t>/</a:t>
            </a:r>
            <a:r>
              <a:rPr lang="en-US" i="1" dirty="0" err="1"/>
              <a:t>DataCom</a:t>
            </a:r>
            <a:r>
              <a:rPr lang="en-US" i="1" dirty="0"/>
              <a:t>/</a:t>
            </a:r>
            <a:r>
              <a:rPr lang="en-US" i="1" dirty="0" err="1"/>
              <a:t>CyberSciTech</a:t>
            </a:r>
            <a:r>
              <a:rPr lang="en-US" i="1" dirty="0"/>
              <a:t>)</a:t>
            </a:r>
            <a:r>
              <a:rPr lang="en-US" dirty="0"/>
              <a:t>, pp. 1194-1201. IEEE, 2017. </a:t>
            </a:r>
            <a:endParaRPr lang="en-US" dirty="0" smtClean="0"/>
          </a:p>
          <a:p>
            <a:endParaRPr lang="en-US" dirty="0"/>
          </a:p>
          <a:p>
            <a:r>
              <a:rPr lang="en-US" dirty="0" smtClean="0"/>
              <a:t>[2] </a:t>
            </a:r>
            <a:r>
              <a:rPr lang="en-US" dirty="0" err="1"/>
              <a:t>Sadeghi</a:t>
            </a:r>
            <a:r>
              <a:rPr lang="en-US" dirty="0"/>
              <a:t>, Reza, </a:t>
            </a:r>
            <a:r>
              <a:rPr lang="en-US" dirty="0" err="1"/>
              <a:t>Tanvi</a:t>
            </a:r>
            <a:r>
              <a:rPr lang="en-US" dirty="0"/>
              <a:t> Banerjee, and William Romine. "</a:t>
            </a:r>
            <a:r>
              <a:rPr lang="en-US" b="1" dirty="0"/>
              <a:t>Early hospital mortality prediction using vital signals." Smart Health9 (2018)</a:t>
            </a:r>
            <a:r>
              <a:rPr lang="en-US" dirty="0"/>
              <a:t>: 265-274. </a:t>
            </a:r>
            <a:endParaRPr lang="en-US" dirty="0" smtClean="0"/>
          </a:p>
          <a:p>
            <a:endParaRPr lang="en-US" dirty="0"/>
          </a:p>
          <a:p>
            <a:r>
              <a:rPr lang="en-US" dirty="0" smtClean="0"/>
              <a:t>[3] </a:t>
            </a:r>
            <a:r>
              <a:rPr lang="en-US" dirty="0" err="1"/>
              <a:t>Purushotham</a:t>
            </a:r>
            <a:r>
              <a:rPr lang="en-US" dirty="0"/>
              <a:t>, Sanjay, </a:t>
            </a:r>
            <a:r>
              <a:rPr lang="en-US" dirty="0" err="1"/>
              <a:t>Chuizheng</a:t>
            </a:r>
            <a:r>
              <a:rPr lang="en-US" dirty="0"/>
              <a:t> </a:t>
            </a:r>
            <a:r>
              <a:rPr lang="en-US" dirty="0" err="1"/>
              <a:t>Meng</a:t>
            </a:r>
            <a:r>
              <a:rPr lang="en-US" dirty="0"/>
              <a:t>, </a:t>
            </a:r>
            <a:r>
              <a:rPr lang="en-US" dirty="0" err="1"/>
              <a:t>Zhengping</a:t>
            </a:r>
            <a:r>
              <a:rPr lang="en-US" dirty="0"/>
              <a:t> </a:t>
            </a:r>
            <a:r>
              <a:rPr lang="en-US" dirty="0" err="1"/>
              <a:t>Che</a:t>
            </a:r>
            <a:r>
              <a:rPr lang="en-US" dirty="0"/>
              <a:t>, and Yan Liu. "</a:t>
            </a:r>
            <a:r>
              <a:rPr lang="en-US" b="1" dirty="0"/>
              <a:t>Benchmark of deep learning models on large healthcare mimic datasets." </a:t>
            </a:r>
            <a:r>
              <a:rPr lang="en-US" b="1" i="1" dirty="0" err="1"/>
              <a:t>arXiv</a:t>
            </a:r>
            <a:r>
              <a:rPr lang="en-US" b="1" i="1" dirty="0"/>
              <a:t> preprint arXiv:1710.08531</a:t>
            </a:r>
            <a:r>
              <a:rPr lang="en-US" b="1" dirty="0"/>
              <a:t>(2017)</a:t>
            </a:r>
            <a:r>
              <a:rPr lang="en-US" dirty="0"/>
              <a:t>. </a:t>
            </a:r>
            <a:endParaRPr lang="en-US" dirty="0" smtClean="0"/>
          </a:p>
          <a:p>
            <a:endParaRPr lang="en-US" dirty="0"/>
          </a:p>
          <a:p>
            <a:r>
              <a:rPr lang="en-US" dirty="0" smtClean="0"/>
              <a:t>[4] </a:t>
            </a:r>
            <a:r>
              <a:rPr lang="en-US" dirty="0" err="1"/>
              <a:t>Purushotham</a:t>
            </a:r>
            <a:r>
              <a:rPr lang="en-US" dirty="0"/>
              <a:t>, Sanjay, </a:t>
            </a:r>
            <a:r>
              <a:rPr lang="en-US" dirty="0" err="1"/>
              <a:t>Chuizheng</a:t>
            </a:r>
            <a:r>
              <a:rPr lang="en-US" dirty="0"/>
              <a:t> </a:t>
            </a:r>
            <a:r>
              <a:rPr lang="en-US" dirty="0" err="1"/>
              <a:t>Meng</a:t>
            </a:r>
            <a:r>
              <a:rPr lang="en-US" dirty="0"/>
              <a:t>, </a:t>
            </a:r>
            <a:r>
              <a:rPr lang="en-US" dirty="0" err="1"/>
              <a:t>Zhengping</a:t>
            </a:r>
            <a:r>
              <a:rPr lang="en-US" dirty="0"/>
              <a:t> </a:t>
            </a:r>
            <a:r>
              <a:rPr lang="en-US" dirty="0" err="1"/>
              <a:t>Che</a:t>
            </a:r>
            <a:r>
              <a:rPr lang="en-US" dirty="0"/>
              <a:t>, and Yan Liu. "</a:t>
            </a:r>
            <a:r>
              <a:rPr lang="en-US" b="1" dirty="0"/>
              <a:t>Benchmark of deep learning models on large healthcare mimic datasets." </a:t>
            </a:r>
            <a:r>
              <a:rPr lang="en-US" b="1" i="1" dirty="0" err="1"/>
              <a:t>arXiv</a:t>
            </a:r>
            <a:r>
              <a:rPr lang="en-US" b="1" i="1" dirty="0"/>
              <a:t> preprint arXiv:1710.08531</a:t>
            </a:r>
            <a:r>
              <a:rPr lang="en-US" b="1" dirty="0"/>
              <a:t>(2017</a:t>
            </a:r>
            <a:r>
              <a:rPr lang="en-US" b="1" dirty="0" smtClean="0"/>
              <a:t>).</a:t>
            </a:r>
          </a:p>
          <a:p>
            <a:endParaRPr lang="en-US" b="1" dirty="0"/>
          </a:p>
          <a:p>
            <a:r>
              <a:rPr lang="en-US" dirty="0" smtClean="0"/>
              <a:t>[5] </a:t>
            </a:r>
            <a:r>
              <a:rPr lang="en-US" dirty="0" err="1"/>
              <a:t>Mullenbach</a:t>
            </a:r>
            <a:r>
              <a:rPr lang="en-US" dirty="0"/>
              <a:t>, James, Sarah </a:t>
            </a:r>
            <a:r>
              <a:rPr lang="en-US" dirty="0" err="1"/>
              <a:t>Wiegreffe</a:t>
            </a:r>
            <a:r>
              <a:rPr lang="en-US" dirty="0"/>
              <a:t>, Jon Duke, </a:t>
            </a:r>
            <a:r>
              <a:rPr lang="en-US" dirty="0" err="1"/>
              <a:t>Jimeng</a:t>
            </a:r>
            <a:r>
              <a:rPr lang="en-US" dirty="0"/>
              <a:t> Sun, and Jacob Eisenstein. "</a:t>
            </a:r>
            <a:r>
              <a:rPr lang="en-US" b="1" dirty="0"/>
              <a:t>Explainable prediction of medical codes from clinical text." </a:t>
            </a:r>
            <a:r>
              <a:rPr lang="en-US" b="1" i="1" dirty="0" err="1"/>
              <a:t>arXiv</a:t>
            </a:r>
            <a:r>
              <a:rPr lang="en-US" b="1" i="1" dirty="0"/>
              <a:t> preprint arXiv:1802.05695</a:t>
            </a:r>
            <a:r>
              <a:rPr lang="en-US" b="1" dirty="0"/>
              <a:t>(2018).</a:t>
            </a:r>
          </a:p>
        </p:txBody>
      </p:sp>
    </p:spTree>
    <p:extLst>
      <p:ext uri="{BB962C8B-B14F-4D97-AF65-F5344CB8AC3E}">
        <p14:creationId xmlns:p14="http://schemas.microsoft.com/office/powerpoint/2010/main" val="9783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1713" y="697869"/>
            <a:ext cx="10153934" cy="584775"/>
          </a:xfrm>
          <a:prstGeom prst="rect">
            <a:avLst/>
          </a:prstGeom>
          <a:noFill/>
        </p:spPr>
        <p:txBody>
          <a:bodyPr wrap="square" rtlCol="0">
            <a:spAutoFit/>
          </a:bodyPr>
          <a:lstStyle/>
          <a:p>
            <a:r>
              <a:rPr lang="en-US" sz="3200" dirty="0">
                <a:solidFill>
                  <a:schemeClr val="tx2"/>
                </a:solidFill>
                <a:latin typeface="Arial Rounded MT Bold" panose="020F0704030504030204" pitchFamily="34" charset="0"/>
              </a:rPr>
              <a:t>Outline</a:t>
            </a:r>
            <a:r>
              <a:rPr lang="en-US" sz="3200" dirty="0">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r>
              <a:rPr lang="en-US" sz="3200" dirty="0">
                <a:solidFill>
                  <a:schemeClr val="accent5">
                    <a:lumMod val="75000"/>
                  </a:schemeClr>
                </a:solidFill>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endParaRPr lang="en-US" sz="3200" dirty="0">
              <a:solidFill>
                <a:schemeClr val="accent5">
                  <a:lumMod val="75000"/>
                </a:schemeClr>
              </a:solidFill>
              <a:latin typeface="Arial Rounded MT Bold" panose="020F0704030504030204" pitchFamily="34" charset="0"/>
            </a:endParaRPr>
          </a:p>
        </p:txBody>
      </p:sp>
      <p:sp>
        <p:nvSpPr>
          <p:cNvPr id="7" name="TextBox 6"/>
          <p:cNvSpPr txBox="1"/>
          <p:nvPr/>
        </p:nvSpPr>
        <p:spPr>
          <a:xfrm>
            <a:off x="926618" y="1656576"/>
            <a:ext cx="8617975" cy="4524315"/>
          </a:xfrm>
          <a:prstGeom prst="rect">
            <a:avLst/>
          </a:prstGeom>
          <a:noFill/>
        </p:spPr>
        <p:txBody>
          <a:bodyPr wrap="square" rtlCol="0">
            <a:spAutoFit/>
          </a:bodyPr>
          <a:lstStyle/>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Introduction</a:t>
            </a: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Motivation</a:t>
            </a: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Challenges</a:t>
            </a: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Problem Statement</a:t>
            </a: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Literature Review</a:t>
            </a: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smtClean="0">
                <a:latin typeface="Arial Rounded MT Bold" panose="020F0704030504030204" pitchFamily="34" charset="0"/>
                <a:cs typeface="helvetica" panose="020B0604020202020204" pitchFamily="34" charset="0"/>
              </a:rPr>
              <a:t>Dataset</a:t>
            </a: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endParaRPr lang="en-US" sz="1600" dirty="0">
              <a:latin typeface="Arial Rounded MT Bold" panose="020F0704030504030204" pitchFamily="34" charset="0"/>
              <a:cs typeface="helvetica" panose="020B0604020202020204" pitchFamily="34" charset="0"/>
            </a:endParaRPr>
          </a:p>
          <a:p>
            <a:pPr indent="-285750">
              <a:buFont typeface="Arial" panose="020B0604020202020204" pitchFamily="34" charset="0"/>
              <a:buChar char="•"/>
            </a:pPr>
            <a:r>
              <a:rPr lang="en-US" sz="1600" dirty="0">
                <a:latin typeface="Arial Rounded MT Bold" panose="020F0704030504030204" pitchFamily="34" charset="0"/>
                <a:cs typeface="helvetica" panose="020B0604020202020204" pitchFamily="34" charset="0"/>
              </a:rPr>
              <a:t>Proposed Technique</a:t>
            </a: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034" y="737117"/>
            <a:ext cx="487679" cy="487679"/>
          </a:xfrm>
          <a:prstGeom prst="rect">
            <a:avLst/>
          </a:prstGeom>
        </p:spPr>
      </p:pic>
    </p:spTree>
    <p:extLst>
      <p:ext uri="{BB962C8B-B14F-4D97-AF65-F5344CB8AC3E}">
        <p14:creationId xmlns:p14="http://schemas.microsoft.com/office/powerpoint/2010/main" val="275575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448641"/>
            <a:ext cx="9453283" cy="369332"/>
          </a:xfrm>
          <a:prstGeom prst="rect">
            <a:avLst/>
          </a:prstGeom>
          <a:noFill/>
        </p:spPr>
        <p:txBody>
          <a:bodyPr wrap="square" rtlCol="0">
            <a:spAutoFit/>
          </a:bodyPr>
          <a:lstStyle/>
          <a:p>
            <a:r>
              <a:rPr lang="en-US" dirty="0" smtClean="0"/>
              <a:t>[6] </a:t>
            </a:r>
            <a:r>
              <a:rPr lang="en-US" dirty="0">
                <a:hlinkClick r:id="rId3"/>
              </a:rPr>
              <a:t>http://kaggle.com/drscarlat/mimic3a</a:t>
            </a:r>
            <a:r>
              <a:rPr lang="en-US" dirty="0" smtClean="0">
                <a:hlinkClick r:id="rId3"/>
              </a:rPr>
              <a:t>/</a:t>
            </a:r>
            <a:endParaRPr lang="en-US" dirty="0" smtClean="0"/>
          </a:p>
        </p:txBody>
      </p:sp>
    </p:spTree>
    <p:extLst>
      <p:ext uri="{BB962C8B-B14F-4D97-AF65-F5344CB8AC3E}">
        <p14:creationId xmlns:p14="http://schemas.microsoft.com/office/powerpoint/2010/main" val="2048127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34714" y="203506"/>
            <a:ext cx="10515600" cy="1325563"/>
          </a:xfrm>
        </p:spPr>
        <p:txBody>
          <a:bodyPr/>
          <a:lstStyle/>
          <a:p>
            <a:r>
              <a:rPr lang="en-US" dirty="0" smtClean="0"/>
              <a:t>Classes of Data</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392" y="1119314"/>
            <a:ext cx="1395663" cy="139566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2274" y="873349"/>
            <a:ext cx="1552377" cy="1552377"/>
          </a:xfrm>
          <a:prstGeom prst="rect">
            <a:avLst/>
          </a:prstGeom>
        </p:spPr>
      </p:pic>
      <p:sp>
        <p:nvSpPr>
          <p:cNvPr id="8" name="TextBox 7"/>
          <p:cNvSpPr txBox="1"/>
          <p:nvPr/>
        </p:nvSpPr>
        <p:spPr>
          <a:xfrm>
            <a:off x="1179095" y="1828800"/>
            <a:ext cx="679784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Billing (Against DRG codes and ICD Classification)</a:t>
            </a:r>
          </a:p>
          <a:p>
            <a:pPr marL="285750" indent="-285750">
              <a:buFont typeface="Arial" panose="020B0604020202020204" pitchFamily="34" charset="0"/>
              <a:buChar char="•"/>
            </a:pPr>
            <a:r>
              <a:rPr lang="en-US" dirty="0" smtClean="0"/>
              <a:t>Descriptive (Demographics, Admissions)</a:t>
            </a:r>
          </a:p>
          <a:p>
            <a:pPr marL="285750" indent="-285750">
              <a:buFont typeface="Arial" panose="020B0604020202020204" pitchFamily="34" charset="0"/>
              <a:buChar char="•"/>
            </a:pPr>
            <a:r>
              <a:rPr lang="en-US" dirty="0" smtClean="0"/>
              <a:t>Dictionaries (Lookup Information for ICD and Items)</a:t>
            </a:r>
          </a:p>
          <a:p>
            <a:pPr marL="285750" indent="-285750">
              <a:buFont typeface="Arial" panose="020B0604020202020204" pitchFamily="34" charset="0"/>
              <a:buChar char="•"/>
            </a:pPr>
            <a:r>
              <a:rPr lang="en-US" dirty="0" smtClean="0"/>
              <a:t>Interventions (Procedures Dialysis, imaging studies)</a:t>
            </a:r>
          </a:p>
          <a:p>
            <a:pPr marL="285750" indent="-285750">
              <a:buFont typeface="Arial" panose="020B0604020202020204" pitchFamily="34" charset="0"/>
              <a:buChar char="•"/>
            </a:pPr>
            <a:r>
              <a:rPr lang="en-US" dirty="0" smtClean="0"/>
              <a:t>Laboratory (Blood Chemistry, Urine Analysis)</a:t>
            </a:r>
          </a:p>
          <a:p>
            <a:pPr marL="285750" indent="-285750">
              <a:buFont typeface="Arial" panose="020B0604020202020204" pitchFamily="34" charset="0"/>
              <a:buChar char="•"/>
            </a:pPr>
            <a:r>
              <a:rPr lang="en-US" dirty="0" smtClean="0"/>
              <a:t>Medication (Medications, Caregivers)</a:t>
            </a:r>
          </a:p>
          <a:p>
            <a:pPr marL="285750" indent="-285750">
              <a:buFont typeface="Arial" panose="020B0604020202020204" pitchFamily="34" charset="0"/>
              <a:buChar char="•"/>
            </a:pPr>
            <a:r>
              <a:rPr lang="en-US" dirty="0" smtClean="0"/>
              <a:t>Notes (Discharge summaries, Clinicians or nurses notes)</a:t>
            </a:r>
          </a:p>
          <a:p>
            <a:pPr marL="285750" indent="-285750">
              <a:buFont typeface="Arial" panose="020B0604020202020204" pitchFamily="34" charset="0"/>
              <a:buChar char="•"/>
            </a:pPr>
            <a:r>
              <a:rPr lang="en-US" dirty="0" smtClean="0"/>
              <a:t>Physiologic (Nurse verified vital signs)</a:t>
            </a:r>
          </a:p>
          <a:p>
            <a:pPr marL="285750" indent="-285750">
              <a:buFont typeface="Arial" panose="020B0604020202020204" pitchFamily="34" charset="0"/>
              <a:buChar char="•"/>
            </a:pPr>
            <a:r>
              <a:rPr lang="en-US" dirty="0" smtClean="0"/>
              <a:t>Reports (Text reports of Electrocardiogram)</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0922" y="2732319"/>
            <a:ext cx="1193774" cy="119377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3200" y="2667621"/>
            <a:ext cx="1323169" cy="1323169"/>
          </a:xfrm>
          <a:prstGeom prst="rect">
            <a:avLst/>
          </a:prstGeom>
        </p:spPr>
      </p:pic>
    </p:spTree>
    <p:extLst>
      <p:ext uri="{BB962C8B-B14F-4D97-AF65-F5344CB8AC3E}">
        <p14:creationId xmlns:p14="http://schemas.microsoft.com/office/powerpoint/2010/main" val="3616958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2802" y="716467"/>
            <a:ext cx="8375735" cy="5900901"/>
          </a:xfrm>
          <a:prstGeom prst="rect">
            <a:avLst/>
          </a:prstGeom>
        </p:spPr>
      </p:pic>
    </p:spTree>
    <p:extLst>
      <p:ext uri="{BB962C8B-B14F-4D97-AF65-F5344CB8AC3E}">
        <p14:creationId xmlns:p14="http://schemas.microsoft.com/office/powerpoint/2010/main" val="231776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a:xfrm>
            <a:off x="838200" y="1747248"/>
            <a:ext cx="10515600" cy="4351338"/>
          </a:xfrm>
        </p:spPr>
        <p:txBody>
          <a:bodyPr>
            <a:normAutofit/>
          </a:bodyPr>
          <a:lstStyle/>
          <a:p>
            <a:r>
              <a:rPr lang="en-US" sz="2000" dirty="0"/>
              <a:t>Deep learning models </a:t>
            </a:r>
            <a:r>
              <a:rPr lang="en-US" sz="2000" dirty="0" smtClean="0"/>
              <a:t>have </a:t>
            </a:r>
            <a:r>
              <a:rPr lang="en-US" sz="2000" dirty="0"/>
              <a:t>revolutionized many fields including computer vision, natural language processing, speech recognition, and is being increasingly used in clinical healthcare </a:t>
            </a:r>
            <a:r>
              <a:rPr lang="en-US" sz="2000" dirty="0" smtClean="0"/>
              <a:t>applications</a:t>
            </a:r>
          </a:p>
          <a:p>
            <a:r>
              <a:rPr lang="en-US" sz="2000" dirty="0" smtClean="0"/>
              <a:t>Early hospital mortality, length of stay, obesity and ICD-9 code group prediction is critical as intensivists strive to make efficient decisions about ill patients admitted in hospitals</a:t>
            </a:r>
            <a:endParaRPr lang="en-US" sz="1600" dirty="0" smtClean="0"/>
          </a:p>
          <a:p>
            <a:endParaRPr lang="en-US" sz="1600" dirty="0" smtClean="0"/>
          </a:p>
          <a:p>
            <a:endParaRPr lang="en-US"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2978" y="4165524"/>
            <a:ext cx="1140962" cy="114096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713" y="4165524"/>
            <a:ext cx="1237444" cy="1237444"/>
          </a:xfrm>
          <a:prstGeom prst="rect">
            <a:avLst/>
          </a:prstGeom>
        </p:spPr>
      </p:pic>
    </p:spTree>
    <p:extLst>
      <p:ext uri="{BB962C8B-B14F-4D97-AF65-F5344CB8AC3E}">
        <p14:creationId xmlns:p14="http://schemas.microsoft.com/office/powerpoint/2010/main" val="3146609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13308" y="2983865"/>
            <a:ext cx="1017429" cy="101742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8228" y="931989"/>
            <a:ext cx="1517398" cy="15173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5080" y="940525"/>
            <a:ext cx="1625377" cy="162537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7012" y="2982391"/>
            <a:ext cx="1018903" cy="101890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3456" y="891222"/>
            <a:ext cx="1445318" cy="144531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4183" y="4242798"/>
            <a:ext cx="1454641" cy="145464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59228" y="5219513"/>
            <a:ext cx="955852" cy="955852"/>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48319" y="3041522"/>
            <a:ext cx="1105481" cy="1105481"/>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02787" y="4394611"/>
            <a:ext cx="1151013" cy="1151013"/>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46927" y="4242798"/>
            <a:ext cx="1011177" cy="1011177"/>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54430" y="2795252"/>
            <a:ext cx="1192603" cy="1192603"/>
          </a:xfrm>
          <a:prstGeom prst="rect">
            <a:avLst/>
          </a:prstGeom>
        </p:spPr>
      </p:pic>
      <p:sp>
        <p:nvSpPr>
          <p:cNvPr id="17" name="TextBox 16"/>
          <p:cNvSpPr txBox="1"/>
          <p:nvPr/>
        </p:nvSpPr>
        <p:spPr>
          <a:xfrm>
            <a:off x="838200" y="1613881"/>
            <a:ext cx="4495826" cy="4801314"/>
          </a:xfrm>
          <a:prstGeom prst="rect">
            <a:avLst/>
          </a:prstGeom>
          <a:noFill/>
        </p:spPr>
        <p:txBody>
          <a:bodyPr wrap="square" rtlCol="0">
            <a:spAutoFit/>
          </a:bodyPr>
          <a:lstStyle/>
          <a:p>
            <a:pPr algn="just"/>
            <a:r>
              <a:rPr lang="en-US" dirty="0"/>
              <a:t>Quick and accurate decisions for the patients are </a:t>
            </a:r>
            <a:r>
              <a:rPr lang="en-US" dirty="0" smtClean="0"/>
              <a:t>needed for which doctors process electronic health record and prescribe medicine or do research on particular medicinal field which is time consuming and expensive. Why not have applications which can do the following and more:</a:t>
            </a:r>
          </a:p>
          <a:p>
            <a:pPr algn="just"/>
            <a:endParaRPr lang="en-US" dirty="0"/>
          </a:p>
          <a:p>
            <a:pPr marL="285750" indent="-285750" algn="just">
              <a:buFont typeface="Arial" panose="020B0604020202020204" pitchFamily="34" charset="0"/>
              <a:buChar char="•"/>
            </a:pPr>
            <a:r>
              <a:rPr lang="en-US" dirty="0" smtClean="0"/>
              <a:t>Extract sensitive information from admission and discharge summaries</a:t>
            </a:r>
          </a:p>
          <a:p>
            <a:pPr marL="285750" indent="-285750" algn="just">
              <a:buFont typeface="Arial" panose="020B0604020202020204" pitchFamily="34" charset="0"/>
              <a:buChar char="•"/>
            </a:pPr>
            <a:r>
              <a:rPr lang="en-US" dirty="0" smtClean="0"/>
              <a:t>Extract symptoms </a:t>
            </a:r>
          </a:p>
          <a:p>
            <a:pPr marL="285750" indent="-285750" algn="just">
              <a:buFont typeface="Arial" panose="020B0604020202020204" pitchFamily="34" charset="0"/>
              <a:buChar char="•"/>
            </a:pPr>
            <a:r>
              <a:rPr lang="en-US" dirty="0" smtClean="0"/>
              <a:t>Prescribe medicine &amp; propose health matrices</a:t>
            </a:r>
          </a:p>
          <a:p>
            <a:pPr marL="285750" indent="-285750" algn="just">
              <a:buFont typeface="Arial" panose="020B0604020202020204" pitchFamily="34" charset="0"/>
              <a:buChar char="•"/>
            </a:pPr>
            <a:r>
              <a:rPr lang="en-US" dirty="0" smtClean="0"/>
              <a:t>Aid doctors in giving accurate information</a:t>
            </a:r>
          </a:p>
          <a:p>
            <a:pPr marL="285750" indent="-285750">
              <a:buFont typeface="Arial" panose="020B0604020202020204" pitchFamily="34" charset="0"/>
              <a:buChar char="•"/>
            </a:pPr>
            <a:r>
              <a:rPr lang="en-US" dirty="0" smtClean="0"/>
              <a:t>Predict LOS, mortality, cause and other sensitive information using the clinical text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4024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a:xfrm>
            <a:off x="1264952" y="2354926"/>
            <a:ext cx="9662096" cy="2458993"/>
          </a:xfrm>
        </p:spPr>
        <p:txBody>
          <a:bodyPr>
            <a:noAutofit/>
          </a:bodyPr>
          <a:lstStyle/>
          <a:p>
            <a:pPr marL="0" indent="0" algn="ctr">
              <a:buNone/>
            </a:pPr>
            <a:r>
              <a:rPr lang="en-US" dirty="0"/>
              <a:t>B</a:t>
            </a:r>
            <a:r>
              <a:rPr lang="en-US" dirty="0" smtClean="0"/>
              <a:t>enchmarking </a:t>
            </a:r>
            <a:r>
              <a:rPr lang="en-US" dirty="0"/>
              <a:t>results for several clinical prediction tasks such as mortality prediction, length of stay prediction, and ICD-9 code group prediction using Deep Learning </a:t>
            </a:r>
            <a:r>
              <a:rPr lang="en-US" dirty="0" smtClean="0"/>
              <a:t>models and development of system predicting these valued information by combining NLP and Deep learning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9882" y="520690"/>
            <a:ext cx="1014432" cy="10144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8912" y="520690"/>
            <a:ext cx="1050289" cy="1050289"/>
          </a:xfrm>
          <a:prstGeom prst="rect">
            <a:avLst/>
          </a:prstGeom>
        </p:spPr>
      </p:pic>
    </p:spTree>
    <p:extLst>
      <p:ext uri="{BB962C8B-B14F-4D97-AF65-F5344CB8AC3E}">
        <p14:creationId xmlns:p14="http://schemas.microsoft.com/office/powerpoint/2010/main" val="160504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913"/>
            <a:ext cx="10515600" cy="1325563"/>
          </a:xfrm>
        </p:spPr>
        <p:txBody>
          <a:bodyPr/>
          <a:lstStyle/>
          <a:p>
            <a:r>
              <a:rPr lang="en-US" dirty="0" smtClean="0"/>
              <a:t>Objective</a:t>
            </a:r>
            <a:endParaRPr lang="en-US" dirty="0"/>
          </a:p>
        </p:txBody>
      </p:sp>
      <p:sp>
        <p:nvSpPr>
          <p:cNvPr id="5" name="TextBox 4"/>
          <p:cNvSpPr txBox="1"/>
          <p:nvPr/>
        </p:nvSpPr>
        <p:spPr>
          <a:xfrm>
            <a:off x="2002809" y="2655534"/>
            <a:ext cx="8186382" cy="1815882"/>
          </a:xfrm>
          <a:prstGeom prst="rect">
            <a:avLst/>
          </a:prstGeom>
          <a:noFill/>
        </p:spPr>
        <p:txBody>
          <a:bodyPr wrap="square" rtlCol="0">
            <a:spAutoFit/>
          </a:bodyPr>
          <a:lstStyle/>
          <a:p>
            <a:pPr algn="ctr"/>
            <a:r>
              <a:rPr lang="en-US" sz="2400" dirty="0" smtClean="0"/>
              <a:t>“</a:t>
            </a:r>
            <a:r>
              <a:rPr lang="en-US" sz="2800" dirty="0" smtClean="0"/>
              <a:t>Regardless of wide variety and complexity of features inherent in electronic health records, develop a model using NLP techniques and AI to predict several clinical tasks to aid doctors</a:t>
            </a:r>
            <a:r>
              <a:rPr lang="en-US" sz="2400" dirty="0" smtClean="0"/>
              <a:t>”</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3694" y="483514"/>
            <a:ext cx="1260962" cy="12609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4768" y="602234"/>
            <a:ext cx="958919" cy="958919"/>
          </a:xfrm>
          <a:prstGeom prst="rect">
            <a:avLst/>
          </a:prstGeom>
        </p:spPr>
      </p:pic>
    </p:spTree>
    <p:extLst>
      <p:ext uri="{BB962C8B-B14F-4D97-AF65-F5344CB8AC3E}">
        <p14:creationId xmlns:p14="http://schemas.microsoft.com/office/powerpoint/2010/main" val="2965480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sz="2000" dirty="0" smtClean="0"/>
              <a:t>Terminological variations and irregularities in clinical information</a:t>
            </a:r>
          </a:p>
          <a:p>
            <a:r>
              <a:rPr lang="en-US" sz="2000" dirty="0"/>
              <a:t>M</a:t>
            </a:r>
            <a:r>
              <a:rPr lang="en-US" sz="2000" dirty="0" smtClean="0"/>
              <a:t>orphological rules are required to cope with different variants in records</a:t>
            </a:r>
          </a:p>
          <a:p>
            <a:r>
              <a:rPr lang="en-US" sz="2000" dirty="0" smtClean="0"/>
              <a:t>Health records have specific formats </a:t>
            </a:r>
          </a:p>
          <a:p>
            <a:r>
              <a:rPr lang="en-US" sz="2000" dirty="0" smtClean="0"/>
              <a:t>Text retrieval, NLP and advanced DNN techniques are required to outperform already developed systems</a:t>
            </a:r>
          </a:p>
          <a:p>
            <a:r>
              <a:rPr lang="en-US" sz="2000" dirty="0"/>
              <a:t>A</a:t>
            </a:r>
            <a:r>
              <a:rPr lang="en-US" sz="2000" dirty="0" smtClean="0"/>
              <a:t>pproaches </a:t>
            </a:r>
            <a:r>
              <a:rPr lang="en-US" sz="2000" dirty="0"/>
              <a:t>that enable faster and more collaborative research while protecting patient privacy and confidentiality are becoming more important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4989" y="227262"/>
            <a:ext cx="1601287" cy="1601287"/>
          </a:xfrm>
          <a:prstGeom prst="rect">
            <a:avLst/>
          </a:prstGeom>
        </p:spPr>
      </p:pic>
    </p:spTree>
    <p:extLst>
      <p:ext uri="{BB962C8B-B14F-4D97-AF65-F5344CB8AC3E}">
        <p14:creationId xmlns:p14="http://schemas.microsoft.com/office/powerpoint/2010/main" val="1821069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1003742" y="2197380"/>
            <a:ext cx="10515600" cy="4660620"/>
          </a:xfrm>
        </p:spPr>
        <p:txBody>
          <a:bodyPr>
            <a:normAutofit/>
          </a:bodyPr>
          <a:lstStyle/>
          <a:p>
            <a:r>
              <a:rPr lang="en-US" sz="2000" dirty="0" err="1"/>
              <a:t>Gentimis</a:t>
            </a:r>
            <a:r>
              <a:rPr lang="en-US" sz="2000" dirty="0"/>
              <a:t>, </a:t>
            </a:r>
            <a:r>
              <a:rPr lang="en-US" sz="2000" dirty="0" err="1"/>
              <a:t>Thanos</a:t>
            </a:r>
            <a:r>
              <a:rPr lang="en-US" sz="2000" dirty="0"/>
              <a:t>, </a:t>
            </a:r>
            <a:r>
              <a:rPr lang="en-US" sz="2000" dirty="0" err="1"/>
              <a:t>Alnaser</a:t>
            </a:r>
            <a:r>
              <a:rPr lang="en-US" sz="2000" dirty="0"/>
              <a:t> </a:t>
            </a:r>
            <a:r>
              <a:rPr lang="en-US" sz="2000" dirty="0" err="1"/>
              <a:t>Ala'J</a:t>
            </a:r>
            <a:r>
              <a:rPr lang="en-US" sz="2000" dirty="0"/>
              <a:t>, Alex Durante, Kyle Cook, and Robert Steele. "</a:t>
            </a:r>
            <a:r>
              <a:rPr lang="en-US" sz="2000" b="1" dirty="0"/>
              <a:t>Predicting Hospital Length of Stay Using Neural Networks on MIMIC III Data</a:t>
            </a:r>
            <a:r>
              <a:rPr lang="en-US" sz="2000" dirty="0"/>
              <a:t>." In </a:t>
            </a:r>
            <a:r>
              <a:rPr lang="en-US" sz="2000" i="1" dirty="0"/>
              <a:t>2017 </a:t>
            </a:r>
            <a:r>
              <a:rPr lang="en-US" sz="2000" b="1" i="1" dirty="0"/>
              <a:t>IEEE</a:t>
            </a:r>
            <a:r>
              <a:rPr lang="en-US" sz="2000" i="1" dirty="0"/>
              <a:t> 15th Intl </a:t>
            </a:r>
            <a:r>
              <a:rPr lang="en-US" sz="2000" i="1" dirty="0" err="1"/>
              <a:t>Conf</a:t>
            </a:r>
            <a:r>
              <a:rPr lang="en-US" sz="2000" i="1" dirty="0"/>
              <a:t> on Dependable, Autonomic and Secure Computing, 15th Intl </a:t>
            </a:r>
            <a:r>
              <a:rPr lang="en-US" sz="2000" i="1" dirty="0" err="1"/>
              <a:t>Conf</a:t>
            </a:r>
            <a:r>
              <a:rPr lang="en-US" sz="2000" i="1" dirty="0"/>
              <a:t> on Pervasive Intelligence and Computing, 3rd Intl </a:t>
            </a:r>
            <a:r>
              <a:rPr lang="en-US" sz="2000" i="1" dirty="0" err="1"/>
              <a:t>Conf</a:t>
            </a:r>
            <a:r>
              <a:rPr lang="en-US" sz="2000" i="1" dirty="0"/>
              <a:t> on Big Data Intelligence and Computing and Cyber Science and Technology Congress (DASC/</a:t>
            </a:r>
            <a:r>
              <a:rPr lang="en-US" sz="2000" i="1" dirty="0" err="1"/>
              <a:t>PiCom</a:t>
            </a:r>
            <a:r>
              <a:rPr lang="en-US" sz="2000" i="1" dirty="0"/>
              <a:t>/</a:t>
            </a:r>
            <a:r>
              <a:rPr lang="en-US" sz="2000" i="1" dirty="0" err="1"/>
              <a:t>DataCom</a:t>
            </a:r>
            <a:r>
              <a:rPr lang="en-US" sz="2000" i="1" dirty="0"/>
              <a:t>/</a:t>
            </a:r>
            <a:r>
              <a:rPr lang="en-US" sz="2000" i="1" dirty="0" err="1"/>
              <a:t>CyberSciTech</a:t>
            </a:r>
            <a:r>
              <a:rPr lang="en-US" sz="2000" i="1" dirty="0"/>
              <a:t>)</a:t>
            </a:r>
            <a:r>
              <a:rPr lang="en-US" sz="2000" dirty="0"/>
              <a:t>, pp. 1194-1201. IEEE, 2017</a:t>
            </a:r>
            <a:r>
              <a:rPr lang="en-US" sz="2000" dirty="0" smtClean="0"/>
              <a:t>. [1]</a:t>
            </a:r>
          </a:p>
          <a:p>
            <a:r>
              <a:rPr lang="en-US" sz="2000" dirty="0" err="1"/>
              <a:t>Sadeghi</a:t>
            </a:r>
            <a:r>
              <a:rPr lang="en-US" sz="2000" dirty="0"/>
              <a:t>, Reza, </a:t>
            </a:r>
            <a:r>
              <a:rPr lang="en-US" sz="2000" dirty="0" err="1"/>
              <a:t>Tanvi</a:t>
            </a:r>
            <a:r>
              <a:rPr lang="en-US" sz="2000" dirty="0"/>
              <a:t> Banerjee, and William Romine. </a:t>
            </a:r>
            <a:r>
              <a:rPr lang="en-US" sz="2000" dirty="0" smtClean="0"/>
              <a:t>"</a:t>
            </a:r>
            <a:r>
              <a:rPr lang="en-US" sz="2000" b="1" dirty="0" smtClean="0"/>
              <a:t>Early hospital mortality prediction using vital signals." Smart Health9 (2018)</a:t>
            </a:r>
            <a:r>
              <a:rPr lang="en-US" sz="2000" dirty="0" smtClean="0"/>
              <a:t>: 265-274</a:t>
            </a:r>
            <a:r>
              <a:rPr lang="en-US" sz="2000" dirty="0"/>
              <a:t>. </a:t>
            </a:r>
            <a:r>
              <a:rPr lang="en-US" sz="2000" dirty="0" smtClean="0"/>
              <a:t>[2]</a:t>
            </a:r>
            <a:endParaRPr lang="en-US" sz="2000" dirty="0"/>
          </a:p>
          <a:p>
            <a:r>
              <a:rPr lang="en-US" sz="2000" dirty="0" err="1"/>
              <a:t>Purushotham</a:t>
            </a:r>
            <a:r>
              <a:rPr lang="en-US" sz="2000" dirty="0"/>
              <a:t>, Sanjay, </a:t>
            </a:r>
            <a:r>
              <a:rPr lang="en-US" sz="2000" dirty="0" err="1"/>
              <a:t>Chuizheng</a:t>
            </a:r>
            <a:r>
              <a:rPr lang="en-US" sz="2000" dirty="0"/>
              <a:t> </a:t>
            </a:r>
            <a:r>
              <a:rPr lang="en-US" sz="2000" dirty="0" err="1"/>
              <a:t>Meng</a:t>
            </a:r>
            <a:r>
              <a:rPr lang="en-US" sz="2000" dirty="0"/>
              <a:t>, </a:t>
            </a:r>
            <a:r>
              <a:rPr lang="en-US" sz="2000" dirty="0" err="1"/>
              <a:t>Zhengping</a:t>
            </a:r>
            <a:r>
              <a:rPr lang="en-US" sz="2000" dirty="0"/>
              <a:t> </a:t>
            </a:r>
            <a:r>
              <a:rPr lang="en-US" sz="2000" dirty="0" err="1"/>
              <a:t>Che</a:t>
            </a:r>
            <a:r>
              <a:rPr lang="en-US" sz="2000" dirty="0"/>
              <a:t>, and Yan Liu. "</a:t>
            </a:r>
            <a:r>
              <a:rPr lang="en-US" sz="2000" b="1" dirty="0"/>
              <a:t>Benchmark of deep learning models on large healthcare mimic datasets." </a:t>
            </a:r>
            <a:r>
              <a:rPr lang="en-US" sz="2000" b="1" i="1" dirty="0" err="1"/>
              <a:t>arXiv</a:t>
            </a:r>
            <a:r>
              <a:rPr lang="en-US" sz="2000" b="1" i="1" dirty="0"/>
              <a:t> preprint arXiv:1710.08531</a:t>
            </a:r>
            <a:r>
              <a:rPr lang="en-US" sz="2000" b="1" dirty="0"/>
              <a:t>(2017</a:t>
            </a:r>
            <a:r>
              <a:rPr lang="en-US" sz="2000" b="1" dirty="0" smtClean="0"/>
              <a:t>)</a:t>
            </a:r>
            <a:r>
              <a:rPr lang="en-US" sz="2000" dirty="0" smtClean="0"/>
              <a:t>. [3]</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88" y="514829"/>
            <a:ext cx="1026154" cy="102615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0929" y="457936"/>
            <a:ext cx="1139939" cy="1139939"/>
          </a:xfrm>
          <a:prstGeom prst="rect">
            <a:avLst/>
          </a:prstGeom>
        </p:spPr>
      </p:pic>
    </p:spTree>
    <p:extLst>
      <p:ext uri="{BB962C8B-B14F-4D97-AF65-F5344CB8AC3E}">
        <p14:creationId xmlns:p14="http://schemas.microsoft.com/office/powerpoint/2010/main" val="2018365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25694538"/>
              </p:ext>
            </p:extLst>
          </p:nvPr>
        </p:nvGraphicFramePr>
        <p:xfrm>
          <a:off x="1" y="0"/>
          <a:ext cx="12192000" cy="6858001"/>
        </p:xfrm>
        <a:graphic>
          <a:graphicData uri="http://schemas.openxmlformats.org/drawingml/2006/table">
            <a:tbl>
              <a:tblPr firstRow="1" bandRow="1">
                <a:tableStyleId>{F5AB1C69-6EDB-4FF4-983F-18BD219EF322}</a:tableStyleId>
              </a:tblPr>
              <a:tblGrid>
                <a:gridCol w="3199784">
                  <a:extLst>
                    <a:ext uri="{9D8B030D-6E8A-4147-A177-3AD203B41FA5}">
                      <a16:colId xmlns:a16="http://schemas.microsoft.com/office/drawing/2014/main" val="2880224596"/>
                    </a:ext>
                  </a:extLst>
                </a:gridCol>
                <a:gridCol w="1677016">
                  <a:extLst>
                    <a:ext uri="{9D8B030D-6E8A-4147-A177-3AD203B41FA5}">
                      <a16:colId xmlns:a16="http://schemas.microsoft.com/office/drawing/2014/main" val="2689129041"/>
                    </a:ext>
                  </a:extLst>
                </a:gridCol>
                <a:gridCol w="2438400">
                  <a:extLst>
                    <a:ext uri="{9D8B030D-6E8A-4147-A177-3AD203B41FA5}">
                      <a16:colId xmlns:a16="http://schemas.microsoft.com/office/drawing/2014/main" val="3860866256"/>
                    </a:ext>
                  </a:extLst>
                </a:gridCol>
                <a:gridCol w="2675964">
                  <a:extLst>
                    <a:ext uri="{9D8B030D-6E8A-4147-A177-3AD203B41FA5}">
                      <a16:colId xmlns:a16="http://schemas.microsoft.com/office/drawing/2014/main" val="115092326"/>
                    </a:ext>
                  </a:extLst>
                </a:gridCol>
                <a:gridCol w="2200836">
                  <a:extLst>
                    <a:ext uri="{9D8B030D-6E8A-4147-A177-3AD203B41FA5}">
                      <a16:colId xmlns:a16="http://schemas.microsoft.com/office/drawing/2014/main" val="1119823135"/>
                    </a:ext>
                  </a:extLst>
                </a:gridCol>
              </a:tblGrid>
              <a:tr h="881493">
                <a:tc>
                  <a:txBody>
                    <a:bodyPr/>
                    <a:lstStyle/>
                    <a:p>
                      <a:pPr algn="ctr"/>
                      <a:endParaRPr lang="en-US" dirty="0" smtClean="0"/>
                    </a:p>
                    <a:p>
                      <a:pPr algn="ctr"/>
                      <a:r>
                        <a:rPr lang="en-US" dirty="0" smtClean="0"/>
                        <a:t>Paper</a:t>
                      </a:r>
                      <a:endParaRPr lang="en-US" dirty="0"/>
                    </a:p>
                  </a:txBody>
                  <a:tcPr/>
                </a:tc>
                <a:tc>
                  <a:txBody>
                    <a:bodyPr/>
                    <a:lstStyle/>
                    <a:p>
                      <a:pPr algn="ctr"/>
                      <a:endParaRPr lang="en-US" dirty="0" smtClean="0"/>
                    </a:p>
                    <a:p>
                      <a:pPr algn="ctr"/>
                      <a:r>
                        <a:rPr lang="en-US" dirty="0" smtClean="0"/>
                        <a:t>Dataset</a:t>
                      </a:r>
                      <a:endParaRPr lang="en-US" dirty="0"/>
                    </a:p>
                  </a:txBody>
                  <a:tcPr/>
                </a:tc>
                <a:tc>
                  <a:txBody>
                    <a:bodyPr/>
                    <a:lstStyle/>
                    <a:p>
                      <a:pPr algn="ctr"/>
                      <a:endParaRPr lang="en-US" dirty="0" smtClean="0"/>
                    </a:p>
                    <a:p>
                      <a:pPr algn="ctr"/>
                      <a:r>
                        <a:rPr lang="en-US" dirty="0" smtClean="0"/>
                        <a:t>Features</a:t>
                      </a:r>
                      <a:endParaRPr lang="en-US" dirty="0"/>
                    </a:p>
                  </a:txBody>
                  <a:tcPr/>
                </a:tc>
                <a:tc>
                  <a:txBody>
                    <a:bodyPr/>
                    <a:lstStyle/>
                    <a:p>
                      <a:pPr algn="ctr"/>
                      <a:endParaRPr lang="en-US" dirty="0" smtClean="0"/>
                    </a:p>
                    <a:p>
                      <a:pPr algn="ctr"/>
                      <a:r>
                        <a:rPr lang="en-US" dirty="0" smtClean="0"/>
                        <a:t>Model</a:t>
                      </a:r>
                      <a:endParaRPr lang="en-US" dirty="0"/>
                    </a:p>
                  </a:txBody>
                  <a:tcPr/>
                </a:tc>
                <a:tc>
                  <a:txBody>
                    <a:bodyPr/>
                    <a:lstStyle/>
                    <a:p>
                      <a:pPr algn="ctr"/>
                      <a:endParaRPr lang="en-US" dirty="0" smtClean="0"/>
                    </a:p>
                    <a:p>
                      <a:pPr algn="ctr"/>
                      <a:r>
                        <a:rPr lang="en-US" dirty="0" smtClean="0"/>
                        <a:t>Results</a:t>
                      </a:r>
                      <a:endParaRPr lang="en-US" dirty="0"/>
                    </a:p>
                  </a:txBody>
                  <a:tcPr/>
                </a:tc>
                <a:extLst>
                  <a:ext uri="{0D108BD9-81ED-4DB2-BD59-A6C34878D82A}">
                    <a16:rowId xmlns:a16="http://schemas.microsoft.com/office/drawing/2014/main" val="4059213091"/>
                  </a:ext>
                </a:extLst>
              </a:tr>
              <a:tr h="1306098">
                <a:tc>
                  <a:txBody>
                    <a:bodyPr/>
                    <a:lstStyle/>
                    <a:p>
                      <a:pPr algn="ctr"/>
                      <a:r>
                        <a:rPr lang="en-US" sz="1800" b="0" i="0" kern="1200" dirty="0" smtClean="0">
                          <a:solidFill>
                            <a:schemeClr val="dk1"/>
                          </a:solidFill>
                          <a:effectLst/>
                          <a:latin typeface="+mn-lt"/>
                          <a:ea typeface="+mn-ea"/>
                          <a:cs typeface="+mn-cs"/>
                        </a:rPr>
                        <a:t>Early hospital mortality prediction using vital signals." </a:t>
                      </a:r>
                      <a:r>
                        <a:rPr lang="en-US" sz="1800" b="1" i="1" kern="1200" dirty="0" smtClean="0">
                          <a:solidFill>
                            <a:schemeClr val="dk1"/>
                          </a:solidFill>
                          <a:effectLst/>
                          <a:latin typeface="+mn-lt"/>
                          <a:ea typeface="+mn-ea"/>
                          <a:cs typeface="+mn-cs"/>
                        </a:rPr>
                        <a:t>Smart Health</a:t>
                      </a:r>
                      <a:r>
                        <a:rPr lang="en-US" sz="1800" b="1" i="0" kern="1200" dirty="0" smtClean="0">
                          <a:solidFill>
                            <a:schemeClr val="dk1"/>
                          </a:solidFill>
                          <a:effectLst/>
                          <a:latin typeface="+mn-lt"/>
                          <a:ea typeface="+mn-ea"/>
                          <a:cs typeface="+mn-cs"/>
                        </a:rPr>
                        <a:t>9 (2018)</a:t>
                      </a:r>
                      <a:endParaRPr lang="en-US" sz="1800" b="1" dirty="0"/>
                    </a:p>
                  </a:txBody>
                  <a:tcPr/>
                </a:tc>
                <a:tc>
                  <a:txBody>
                    <a:bodyPr/>
                    <a:lstStyle/>
                    <a:p>
                      <a:pPr algn="ctr"/>
                      <a:endParaRPr lang="en-US" b="1" dirty="0" smtClean="0"/>
                    </a:p>
                    <a:p>
                      <a:pPr algn="ctr"/>
                      <a:r>
                        <a:rPr lang="en-US" b="1" dirty="0" smtClean="0"/>
                        <a:t>MIMIC-III</a:t>
                      </a:r>
                      <a:endParaRPr lang="en-US" b="1" dirty="0"/>
                    </a:p>
                  </a:txBody>
                  <a:tcPr/>
                </a:tc>
                <a:tc>
                  <a:txBody>
                    <a:bodyPr/>
                    <a:lstStyle/>
                    <a:p>
                      <a:pPr algn="ctr"/>
                      <a:r>
                        <a:rPr lang="en-US" dirty="0" smtClean="0"/>
                        <a:t>Heart</a:t>
                      </a:r>
                      <a:r>
                        <a:rPr lang="en-US" baseline="0" dirty="0" smtClean="0"/>
                        <a:t> Rate</a:t>
                      </a:r>
                    </a:p>
                    <a:p>
                      <a:pPr algn="ctr"/>
                      <a:r>
                        <a:rPr lang="en-US" baseline="0" dirty="0" smtClean="0"/>
                        <a:t>Quantitative</a:t>
                      </a:r>
                    </a:p>
                    <a:p>
                      <a:pPr algn="ctr"/>
                      <a:r>
                        <a:rPr lang="en-US" baseline="0" dirty="0" smtClean="0"/>
                        <a:t>Features </a:t>
                      </a:r>
                      <a:r>
                        <a:rPr lang="en-US" b="1" baseline="0" dirty="0" smtClean="0"/>
                        <a:t>(Max, Min, Skewness, Range etc.)</a:t>
                      </a:r>
                      <a:endParaRPr lang="en-US" dirty="0"/>
                    </a:p>
                  </a:txBody>
                  <a:tcPr/>
                </a:tc>
                <a:tc>
                  <a:txBody>
                    <a:bodyPr/>
                    <a:lstStyle/>
                    <a:p>
                      <a:endParaRPr lang="en-US" b="1" dirty="0" smtClean="0"/>
                    </a:p>
                    <a:p>
                      <a:pPr algn="ctr"/>
                      <a:r>
                        <a:rPr lang="en-US" b="1" dirty="0" smtClean="0"/>
                        <a:t>Random Forrest, </a:t>
                      </a:r>
                    </a:p>
                    <a:p>
                      <a:pPr algn="ctr"/>
                      <a:r>
                        <a:rPr lang="en-US" b="1" dirty="0" smtClean="0"/>
                        <a:t>Decision</a:t>
                      </a:r>
                      <a:r>
                        <a:rPr lang="en-US" b="1" baseline="0" dirty="0" smtClean="0"/>
                        <a:t> Trees</a:t>
                      </a:r>
                      <a:endParaRPr lang="en-US" b="1" dirty="0"/>
                    </a:p>
                  </a:txBody>
                  <a:tcPr/>
                </a:tc>
                <a:tc>
                  <a:txBody>
                    <a:bodyPr/>
                    <a:lstStyle/>
                    <a:p>
                      <a:endParaRPr lang="en-US" b="1" dirty="0" smtClean="0"/>
                    </a:p>
                    <a:p>
                      <a:pPr algn="ctr"/>
                      <a:r>
                        <a:rPr lang="en-US" b="1" dirty="0" smtClean="0"/>
                        <a:t>RF F1</a:t>
                      </a:r>
                      <a:r>
                        <a:rPr lang="en-US" b="1" baseline="0" dirty="0" smtClean="0"/>
                        <a:t> Score : 0.97</a:t>
                      </a:r>
                    </a:p>
                    <a:p>
                      <a:pPr algn="ctr"/>
                      <a:r>
                        <a:rPr lang="en-US" b="1" dirty="0" smtClean="0"/>
                        <a:t>DT F1</a:t>
                      </a:r>
                      <a:r>
                        <a:rPr lang="en-US" b="1" baseline="0" dirty="0" smtClean="0"/>
                        <a:t> Score : 0.91</a:t>
                      </a:r>
                      <a:endParaRPr lang="en-US" b="1" dirty="0"/>
                    </a:p>
                  </a:txBody>
                  <a:tcPr/>
                </a:tc>
                <a:extLst>
                  <a:ext uri="{0D108BD9-81ED-4DB2-BD59-A6C34878D82A}">
                    <a16:rowId xmlns:a16="http://schemas.microsoft.com/office/drawing/2014/main" val="1295760470"/>
                  </a:ext>
                </a:extLst>
              </a:tr>
              <a:tr h="1559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Benchmark of deep learning models on large healthcare mimic datasets.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(2017) - </a:t>
                      </a:r>
                      <a:r>
                        <a:rPr lang="en-US" sz="1800" b="1" i="1" kern="1200" dirty="0" smtClean="0">
                          <a:solidFill>
                            <a:schemeClr val="dk1"/>
                          </a:solidFill>
                          <a:effectLst/>
                          <a:latin typeface="+mn-lt"/>
                          <a:ea typeface="+mn-ea"/>
                          <a:cs typeface="+mn-cs"/>
                        </a:rPr>
                        <a:t>Preprint</a:t>
                      </a:r>
                      <a:endParaRPr lang="en-US" b="1" i="1" dirty="0" smtClean="0"/>
                    </a:p>
                  </a:txBody>
                  <a:tcPr/>
                </a:tc>
                <a:tc>
                  <a:txBody>
                    <a:bodyPr/>
                    <a:lstStyle/>
                    <a:p>
                      <a:pPr algn="ctr"/>
                      <a:endParaRPr lang="en-US" b="1" dirty="0" smtClean="0"/>
                    </a:p>
                    <a:p>
                      <a:pPr algn="ctr"/>
                      <a:r>
                        <a:rPr lang="en-US" b="1" dirty="0" smtClean="0"/>
                        <a:t>MIMIC-III</a:t>
                      </a:r>
                      <a:endParaRPr lang="en-US" b="1" dirty="0"/>
                    </a:p>
                  </a:txBody>
                  <a:tcPr/>
                </a:tc>
                <a:tc>
                  <a:txBody>
                    <a:bodyPr/>
                    <a:lstStyle/>
                    <a:p>
                      <a:endParaRPr lang="en-US" dirty="0" smtClean="0"/>
                    </a:p>
                    <a:p>
                      <a:r>
                        <a:rPr lang="en-US" dirty="0" smtClean="0"/>
                        <a:t>Three feature</a:t>
                      </a:r>
                      <a:r>
                        <a:rPr lang="en-US" baseline="0" dirty="0" smtClean="0"/>
                        <a:t> Sets for different prediction tasks</a:t>
                      </a:r>
                      <a:endParaRPr lang="en-US" dirty="0"/>
                    </a:p>
                  </a:txBody>
                  <a:tcPr/>
                </a:tc>
                <a:tc>
                  <a:txBody>
                    <a:bodyPr/>
                    <a:lstStyle/>
                    <a:p>
                      <a:pPr algn="ctr"/>
                      <a:r>
                        <a:rPr lang="en-US" b="1" dirty="0" smtClean="0"/>
                        <a:t>FFN</a:t>
                      </a:r>
                    </a:p>
                    <a:p>
                      <a:pPr algn="ctr"/>
                      <a:r>
                        <a:rPr lang="en-US" b="1" dirty="0" smtClean="0"/>
                        <a:t>RNN</a:t>
                      </a:r>
                    </a:p>
                    <a:p>
                      <a:pPr algn="ctr"/>
                      <a:r>
                        <a:rPr lang="en-US" b="1" dirty="0" smtClean="0"/>
                        <a:t>MMDL :</a:t>
                      </a:r>
                      <a:r>
                        <a:rPr lang="en-US" b="1" baseline="0" dirty="0" smtClean="0"/>
                        <a:t> </a:t>
                      </a:r>
                      <a:r>
                        <a:rPr lang="en-US" b="1" dirty="0" smtClean="0"/>
                        <a:t>FFN + RNN</a:t>
                      </a:r>
                      <a:endParaRPr lang="en-US" b="1" dirty="0"/>
                    </a:p>
                  </a:txBody>
                  <a:tcPr/>
                </a:tc>
                <a:tc>
                  <a:txBody>
                    <a:bodyPr/>
                    <a:lstStyle/>
                    <a:p>
                      <a:endParaRPr lang="en-US" dirty="0" smtClean="0"/>
                    </a:p>
                    <a:p>
                      <a:pPr algn="ctr"/>
                      <a:r>
                        <a:rPr lang="en-US" b="1" dirty="0" smtClean="0"/>
                        <a:t>AUROC : 85</a:t>
                      </a:r>
                      <a:r>
                        <a:rPr lang="en-US" b="1" baseline="0" dirty="0" smtClean="0"/>
                        <a:t> %</a:t>
                      </a:r>
                      <a:endParaRPr lang="en-US" b="1" dirty="0" smtClean="0"/>
                    </a:p>
                    <a:p>
                      <a:pPr algn="ctr"/>
                      <a:r>
                        <a:rPr lang="en-US" b="1" dirty="0" smtClean="0"/>
                        <a:t>MMDL</a:t>
                      </a:r>
                      <a:endParaRPr lang="en-US" b="1" dirty="0"/>
                    </a:p>
                  </a:txBody>
                  <a:tcPr/>
                </a:tc>
                <a:extLst>
                  <a:ext uri="{0D108BD9-81ED-4DB2-BD59-A6C34878D82A}">
                    <a16:rowId xmlns:a16="http://schemas.microsoft.com/office/drawing/2014/main" val="1171068132"/>
                  </a:ext>
                </a:extLst>
              </a:tr>
              <a:tr h="1804386">
                <a:tc>
                  <a:txBody>
                    <a:bodyPr/>
                    <a:lstStyle/>
                    <a:p>
                      <a:pPr algn="ctr"/>
                      <a:r>
                        <a:rPr lang="en-US" sz="1800" b="0" i="0" kern="1200" dirty="0" smtClean="0">
                          <a:solidFill>
                            <a:schemeClr val="dk1"/>
                          </a:solidFill>
                          <a:effectLst/>
                          <a:latin typeface="+mn-lt"/>
                          <a:ea typeface="+mn-ea"/>
                          <a:cs typeface="+mn-cs"/>
                        </a:rPr>
                        <a:t>Mortality prediction in intensive care units (ICUs) using a deep rule-based fuzzy classifier.</a:t>
                      </a:r>
                      <a:r>
                        <a:rPr lang="en-US" sz="1800" b="0" i="0" kern="1200" baseline="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endParaRPr lang="en-US" b="1" dirty="0"/>
                    </a:p>
                  </a:txBody>
                  <a:tcPr/>
                </a:tc>
                <a:tc>
                  <a:txBody>
                    <a:bodyPr/>
                    <a:lstStyle/>
                    <a:p>
                      <a:endParaRPr lang="en-US" dirty="0" smtClean="0"/>
                    </a:p>
                    <a:p>
                      <a:pPr algn="ctr"/>
                      <a:r>
                        <a:rPr lang="en-US" dirty="0" smtClean="0"/>
                        <a:t>Demographics</a:t>
                      </a:r>
                    </a:p>
                    <a:p>
                      <a:pPr algn="ctr"/>
                      <a:r>
                        <a:rPr lang="en-US" dirty="0" smtClean="0"/>
                        <a:t>Vital Signs and</a:t>
                      </a:r>
                      <a:r>
                        <a:rPr lang="en-US" baseline="0" dirty="0" smtClean="0"/>
                        <a:t> Lab Events</a:t>
                      </a:r>
                      <a:endParaRPr lang="en-US" dirty="0"/>
                    </a:p>
                  </a:txBody>
                  <a:tcPr/>
                </a:tc>
                <a:tc>
                  <a:txBody>
                    <a:bodyPr/>
                    <a:lstStyle/>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pPr algn="ctr"/>
                      <a:r>
                        <a:rPr lang="en-US" sz="1800" b="1" i="0" kern="1200" dirty="0" smtClean="0">
                          <a:solidFill>
                            <a:schemeClr val="dk1"/>
                          </a:solidFill>
                          <a:effectLst/>
                          <a:latin typeface="+mn-lt"/>
                          <a:ea typeface="+mn-ea"/>
                          <a:cs typeface="+mn-cs"/>
                        </a:rPr>
                        <a:t>DRBFS</a:t>
                      </a:r>
                    </a:p>
                  </a:txBody>
                  <a:tcPr/>
                </a:tc>
                <a:tc>
                  <a:txBody>
                    <a:bodyPr/>
                    <a:lstStyle/>
                    <a:p>
                      <a:endParaRPr lang="en-US" dirty="0" smtClean="0"/>
                    </a:p>
                    <a:p>
                      <a:endParaRPr lang="en-US" dirty="0" smtClean="0"/>
                    </a:p>
                    <a:p>
                      <a:pPr algn="ctr"/>
                      <a:r>
                        <a:rPr lang="en-US" b="1" dirty="0" smtClean="0"/>
                        <a:t>AUROC : </a:t>
                      </a:r>
                      <a:r>
                        <a:rPr lang="en-US" sz="1800" b="1" i="0" kern="1200" dirty="0" smtClean="0">
                          <a:solidFill>
                            <a:schemeClr val="dk1"/>
                          </a:solidFill>
                          <a:effectLst/>
                          <a:latin typeface="+mn-lt"/>
                          <a:ea typeface="+mn-ea"/>
                          <a:cs typeface="+mn-cs"/>
                        </a:rPr>
                        <a:t>73.60 %</a:t>
                      </a:r>
                      <a:endParaRPr lang="en-US" b="1" dirty="0"/>
                    </a:p>
                    <a:p>
                      <a:pPr algn="ctr"/>
                      <a:r>
                        <a:rPr lang="en-US" b="1" dirty="0" smtClean="0"/>
                        <a:t>DRBFS</a:t>
                      </a:r>
                    </a:p>
                  </a:txBody>
                  <a:tcPr/>
                </a:tc>
                <a:extLst>
                  <a:ext uri="{0D108BD9-81ED-4DB2-BD59-A6C34878D82A}">
                    <a16:rowId xmlns:a16="http://schemas.microsoft.com/office/drawing/2014/main" val="579728266"/>
                  </a:ext>
                </a:extLst>
              </a:tr>
              <a:tr h="1306098">
                <a:tc>
                  <a:txBody>
                    <a:bodyPr/>
                    <a:lstStyle/>
                    <a:p>
                      <a:pPr algn="ctr"/>
                      <a:r>
                        <a:rPr lang="en-US" sz="1800" b="0" i="0" kern="1200" dirty="0" smtClean="0">
                          <a:solidFill>
                            <a:schemeClr val="dk1"/>
                          </a:solidFill>
                          <a:effectLst/>
                          <a:latin typeface="+mn-lt"/>
                          <a:ea typeface="+mn-ea"/>
                          <a:cs typeface="+mn-cs"/>
                        </a:rPr>
                        <a:t>Explainable prediction of medical codes from clinical text.  </a:t>
                      </a:r>
                      <a:r>
                        <a:rPr lang="en-US" sz="1800" b="1" i="1" kern="1200" dirty="0" err="1" smtClean="0">
                          <a:solidFill>
                            <a:schemeClr val="dk1"/>
                          </a:solidFill>
                          <a:effectLst/>
                          <a:latin typeface="+mn-lt"/>
                          <a:ea typeface="+mn-ea"/>
                          <a:cs typeface="+mn-cs"/>
                        </a:rPr>
                        <a:t>arXiv</a:t>
                      </a:r>
                      <a:r>
                        <a:rPr lang="en-US" sz="1800" b="1" i="1" kern="1200" dirty="0" smtClean="0">
                          <a:solidFill>
                            <a:schemeClr val="dk1"/>
                          </a:solidFill>
                          <a:effectLst/>
                          <a:latin typeface="+mn-lt"/>
                          <a:ea typeface="+mn-ea"/>
                          <a:cs typeface="+mn-cs"/>
                        </a:rPr>
                        <a:t> preprint arXiv:1802.05695</a:t>
                      </a:r>
                      <a:r>
                        <a:rPr lang="en-US" sz="1800" b="1" i="0" kern="1200" dirty="0" smtClean="0">
                          <a:solidFill>
                            <a:schemeClr val="dk1"/>
                          </a:solidFill>
                          <a:effectLst/>
                          <a:latin typeface="+mn-lt"/>
                          <a:ea typeface="+mn-ea"/>
                          <a:cs typeface="+mn-cs"/>
                        </a:rPr>
                        <a:t>(2018)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p>
                  </a:txBody>
                  <a:tcPr/>
                </a:tc>
                <a:tc>
                  <a:txBody>
                    <a:bodyPr/>
                    <a:lstStyle/>
                    <a:p>
                      <a:pPr algn="ctr"/>
                      <a:endParaRPr lang="en-US" b="0" dirty="0" smtClean="0"/>
                    </a:p>
                    <a:p>
                      <a:pPr algn="ctr"/>
                      <a:r>
                        <a:rPr lang="en-US" b="1" dirty="0" smtClean="0"/>
                        <a:t>Discharge</a:t>
                      </a:r>
                    </a:p>
                    <a:p>
                      <a:pPr algn="ctr"/>
                      <a:r>
                        <a:rPr lang="en-US" b="1" dirty="0" smtClean="0"/>
                        <a:t>Summaries</a:t>
                      </a:r>
                      <a:endParaRPr lang="en-US" b="1" dirty="0"/>
                    </a:p>
                  </a:txBody>
                  <a:tcPr/>
                </a:tc>
                <a:tc>
                  <a:txBody>
                    <a:bodyPr/>
                    <a:lstStyle/>
                    <a:p>
                      <a:pPr algn="ctr"/>
                      <a:endParaRPr lang="en-US" b="1" dirty="0" smtClean="0"/>
                    </a:p>
                    <a:p>
                      <a:pPr algn="ctr"/>
                      <a:r>
                        <a:rPr lang="en-US" b="1" dirty="0" smtClean="0"/>
                        <a:t>Convolutional Attention for Multi-Label classification (CAML)</a:t>
                      </a:r>
                      <a:endParaRPr lang="en-US" b="1" dirty="0"/>
                    </a:p>
                  </a:txBody>
                  <a:tcPr/>
                </a:tc>
                <a:tc>
                  <a:txBody>
                    <a:bodyPr/>
                    <a:lstStyle/>
                    <a:p>
                      <a:endParaRPr lang="en-US" b="1" dirty="0" smtClean="0"/>
                    </a:p>
                    <a:p>
                      <a:pPr algn="ctr"/>
                      <a:r>
                        <a:rPr lang="en-US" b="1" dirty="0" smtClean="0"/>
                        <a:t>Precision@8 of 0.71 and a Micro-F1 of 0.54</a:t>
                      </a:r>
                      <a:endParaRPr lang="en-US" b="1" dirty="0"/>
                    </a:p>
                  </a:txBody>
                  <a:tcPr/>
                </a:tc>
                <a:extLst>
                  <a:ext uri="{0D108BD9-81ED-4DB2-BD59-A6C34878D82A}">
                    <a16:rowId xmlns:a16="http://schemas.microsoft.com/office/drawing/2014/main" val="2217632583"/>
                  </a:ext>
                </a:extLst>
              </a:tr>
            </a:tbl>
          </a:graphicData>
        </a:graphic>
      </p:graphicFrame>
      <p:pic>
        <p:nvPicPr>
          <p:cNvPr id="6" name="Picture 5"/>
          <p:cNvPicPr>
            <a:picLocks noChangeAspect="1"/>
          </p:cNvPicPr>
          <p:nvPr/>
        </p:nvPicPr>
        <p:blipFill>
          <a:blip r:embed="rId2"/>
          <a:stretch>
            <a:fillRect/>
          </a:stretch>
        </p:blipFill>
        <p:spPr>
          <a:xfrm>
            <a:off x="7330326" y="3727132"/>
            <a:ext cx="2661085" cy="1476879"/>
          </a:xfrm>
          <a:prstGeom prst="rect">
            <a:avLst/>
          </a:prstGeom>
        </p:spPr>
      </p:pic>
    </p:spTree>
    <p:extLst>
      <p:ext uri="{BB962C8B-B14F-4D97-AF65-F5344CB8AC3E}">
        <p14:creationId xmlns:p14="http://schemas.microsoft.com/office/powerpoint/2010/main" val="2084087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TotalTime>
  <Words>792</Words>
  <Application>Microsoft Office PowerPoint</Application>
  <PresentationFormat>Widescreen</PresentationFormat>
  <Paragraphs>165</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Rounded MT Bold</vt:lpstr>
      <vt:lpstr>Calibri</vt:lpstr>
      <vt:lpstr>Calibri Light</vt:lpstr>
      <vt:lpstr>helvetica</vt:lpstr>
      <vt:lpstr>Office Theme</vt:lpstr>
      <vt:lpstr>PowerPoint Presentation</vt:lpstr>
      <vt:lpstr>PowerPoint Presentation</vt:lpstr>
      <vt:lpstr>Introduction</vt:lpstr>
      <vt:lpstr>Motivation</vt:lpstr>
      <vt:lpstr>Problem Statement </vt:lpstr>
      <vt:lpstr>Objective</vt:lpstr>
      <vt:lpstr>Challenges</vt:lpstr>
      <vt:lpstr>Literature Review </vt:lpstr>
      <vt:lpstr>PowerPoint Presentation</vt:lpstr>
      <vt:lpstr>MIMIC-III Database </vt:lpstr>
      <vt:lpstr>MIMIC-III Data Access </vt:lpstr>
      <vt:lpstr>PowerPoint Presentation</vt:lpstr>
      <vt:lpstr>Initial Exploration</vt:lpstr>
      <vt:lpstr>Experiments Mortality Prediction </vt:lpstr>
      <vt:lpstr>Cont..</vt:lpstr>
      <vt:lpstr>Initial Exploration Cont..</vt:lpstr>
      <vt:lpstr>Experiments Length of Stay Prediction </vt:lpstr>
      <vt:lpstr>Proposed Technique</vt:lpstr>
      <vt:lpstr>References</vt:lpstr>
      <vt:lpstr>References</vt:lpstr>
      <vt:lpstr>Classes of Data</vt:lpstr>
      <vt:lpstr>PowerPoint Presentation</vt:lpstr>
    </vt:vector>
  </TitlesOfParts>
  <Company>Expeditors International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Maqbool</dc:creator>
  <cp:lastModifiedBy>Faisal Maqbool</cp:lastModifiedBy>
  <cp:revision>122</cp:revision>
  <dcterms:created xsi:type="dcterms:W3CDTF">2019-05-06T07:10:51Z</dcterms:created>
  <dcterms:modified xsi:type="dcterms:W3CDTF">2020-01-08T08:40:04Z</dcterms:modified>
</cp:coreProperties>
</file>