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6" r:id="rId2"/>
    <p:sldId id="257" r:id="rId3"/>
    <p:sldId id="259" r:id="rId4"/>
    <p:sldId id="260" r:id="rId5"/>
    <p:sldId id="262" r:id="rId6"/>
    <p:sldId id="261" r:id="rId7"/>
    <p:sldId id="263" r:id="rId8"/>
    <p:sldId id="282" r:id="rId9"/>
    <p:sldId id="273" r:id="rId10"/>
    <p:sldId id="269" r:id="rId11"/>
    <p:sldId id="270" r:id="rId12"/>
    <p:sldId id="271" r:id="rId13"/>
    <p:sldId id="284" r:id="rId14"/>
    <p:sldId id="283" r:id="rId15"/>
    <p:sldId id="285" r:id="rId16"/>
    <p:sldId id="286" r:id="rId17"/>
    <p:sldId id="287" r:id="rId18"/>
    <p:sldId id="288" r:id="rId19"/>
    <p:sldId id="289" r:id="rId20"/>
    <p:sldId id="291" r:id="rId21"/>
    <p:sldId id="290" r:id="rId22"/>
    <p:sldId id="266" r:id="rId23"/>
    <p:sldId id="292" r:id="rId24"/>
    <p:sldId id="293" r:id="rId25"/>
    <p:sldId id="268" r:id="rId26"/>
    <p:sldId id="278" r:id="rId27"/>
    <p:sldId id="294"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Faisal Maqbool" initials="FM" lastIdx="1" clrIdx="0">
    <p:extLst>
      <p:ext uri="{19B8F6BF-5375-455C-9EA6-DF929625EA0E}">
        <p15:presenceInfo xmlns:p15="http://schemas.microsoft.com/office/powerpoint/2012/main" userId="S-1-5-21-3275149487-1429920201-1710328570-37701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574" autoAdjust="0"/>
    <p:restoredTop sz="94464" autoAdjust="0"/>
  </p:normalViewPr>
  <p:slideViewPr>
    <p:cSldViewPr snapToGrid="0">
      <p:cViewPr varScale="1">
        <p:scale>
          <a:sx n="69" d="100"/>
          <a:sy n="69" d="100"/>
        </p:scale>
        <p:origin x="87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commentAuthors" Target="commentAuthor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3265A2-CA94-4DF9-B438-97528B60AE96}" type="datetimeFigureOut">
              <a:rPr lang="en-US" smtClean="0"/>
              <a:t>1/8/2020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C02D5A-27D3-4AD5-A518-65245B9E2171}" type="slidenum">
              <a:rPr lang="en-US" smtClean="0"/>
              <a:t>‹#›</a:t>
            </a:fld>
            <a:endParaRPr lang="en-US"/>
          </a:p>
        </p:txBody>
      </p:sp>
    </p:spTree>
    <p:extLst>
      <p:ext uri="{BB962C8B-B14F-4D97-AF65-F5344CB8AC3E}">
        <p14:creationId xmlns:p14="http://schemas.microsoft.com/office/powerpoint/2010/main" val="37119741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5C02D5A-27D3-4AD5-A518-65245B9E2171}" type="slidenum">
              <a:rPr lang="en-US" smtClean="0"/>
              <a:t>5</a:t>
            </a:fld>
            <a:endParaRPr lang="en-US"/>
          </a:p>
        </p:txBody>
      </p:sp>
    </p:spTree>
    <p:extLst>
      <p:ext uri="{BB962C8B-B14F-4D97-AF65-F5344CB8AC3E}">
        <p14:creationId xmlns:p14="http://schemas.microsoft.com/office/powerpoint/2010/main" val="29683627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B2EC0-F331-405E-B2E1-58A9377DEC0E}" type="slidenum">
              <a:rPr lang="en-US" smtClean="0"/>
              <a:t>10</a:t>
            </a:fld>
            <a:endParaRPr lang="en-US"/>
          </a:p>
        </p:txBody>
      </p:sp>
    </p:spTree>
    <p:extLst>
      <p:ext uri="{BB962C8B-B14F-4D97-AF65-F5344CB8AC3E}">
        <p14:creationId xmlns:p14="http://schemas.microsoft.com/office/powerpoint/2010/main" val="24539450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5C02D5A-27D3-4AD5-A518-65245B9E2171}" type="slidenum">
              <a:rPr lang="en-US" smtClean="0"/>
              <a:t>12</a:t>
            </a:fld>
            <a:endParaRPr lang="en-US"/>
          </a:p>
        </p:txBody>
      </p:sp>
    </p:spTree>
    <p:extLst>
      <p:ext uri="{BB962C8B-B14F-4D97-AF65-F5344CB8AC3E}">
        <p14:creationId xmlns:p14="http://schemas.microsoft.com/office/powerpoint/2010/main" val="37004102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5C02D5A-27D3-4AD5-A518-65245B9E2171}" type="slidenum">
              <a:rPr lang="en-US" smtClean="0"/>
              <a:t>14</a:t>
            </a:fld>
            <a:endParaRPr lang="en-US"/>
          </a:p>
        </p:txBody>
      </p:sp>
    </p:spTree>
    <p:extLst>
      <p:ext uri="{BB962C8B-B14F-4D97-AF65-F5344CB8AC3E}">
        <p14:creationId xmlns:p14="http://schemas.microsoft.com/office/powerpoint/2010/main" val="9978923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5C02D5A-27D3-4AD5-A518-65245B9E2171}" type="slidenum">
              <a:rPr lang="en-US" smtClean="0"/>
              <a:t>22</a:t>
            </a:fld>
            <a:endParaRPr lang="en-US"/>
          </a:p>
        </p:txBody>
      </p:sp>
    </p:spTree>
    <p:extLst>
      <p:ext uri="{BB962C8B-B14F-4D97-AF65-F5344CB8AC3E}">
        <p14:creationId xmlns:p14="http://schemas.microsoft.com/office/powerpoint/2010/main" val="30829826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9F3B4A3-C2F5-4E6E-9309-F41ABE7FE50F}" type="datetimeFigureOut">
              <a:rPr lang="en-US" smtClean="0"/>
              <a:t>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569342-A64F-4F1B-93E4-F7BAE93DE8A5}" type="slidenum">
              <a:rPr lang="en-US" smtClean="0"/>
              <a:t>‹#›</a:t>
            </a:fld>
            <a:endParaRPr lang="en-US"/>
          </a:p>
        </p:txBody>
      </p:sp>
    </p:spTree>
    <p:extLst>
      <p:ext uri="{BB962C8B-B14F-4D97-AF65-F5344CB8AC3E}">
        <p14:creationId xmlns:p14="http://schemas.microsoft.com/office/powerpoint/2010/main" val="18938326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9F3B4A3-C2F5-4E6E-9309-F41ABE7FE50F}" type="datetimeFigureOut">
              <a:rPr lang="en-US" smtClean="0"/>
              <a:t>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569342-A64F-4F1B-93E4-F7BAE93DE8A5}" type="slidenum">
              <a:rPr lang="en-US" smtClean="0"/>
              <a:t>‹#›</a:t>
            </a:fld>
            <a:endParaRPr lang="en-US"/>
          </a:p>
        </p:txBody>
      </p:sp>
    </p:spTree>
    <p:extLst>
      <p:ext uri="{BB962C8B-B14F-4D97-AF65-F5344CB8AC3E}">
        <p14:creationId xmlns:p14="http://schemas.microsoft.com/office/powerpoint/2010/main" val="37099842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9F3B4A3-C2F5-4E6E-9309-F41ABE7FE50F}" type="datetimeFigureOut">
              <a:rPr lang="en-US" smtClean="0"/>
              <a:t>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569342-A64F-4F1B-93E4-F7BAE93DE8A5}" type="slidenum">
              <a:rPr lang="en-US" smtClean="0"/>
              <a:t>‹#›</a:t>
            </a:fld>
            <a:endParaRPr lang="en-US"/>
          </a:p>
        </p:txBody>
      </p:sp>
    </p:spTree>
    <p:extLst>
      <p:ext uri="{BB962C8B-B14F-4D97-AF65-F5344CB8AC3E}">
        <p14:creationId xmlns:p14="http://schemas.microsoft.com/office/powerpoint/2010/main" val="28429390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9F3B4A3-C2F5-4E6E-9309-F41ABE7FE50F}" type="datetimeFigureOut">
              <a:rPr lang="en-US" smtClean="0"/>
              <a:t>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569342-A64F-4F1B-93E4-F7BAE93DE8A5}" type="slidenum">
              <a:rPr lang="en-US" smtClean="0"/>
              <a:t>‹#›</a:t>
            </a:fld>
            <a:endParaRPr lang="en-US"/>
          </a:p>
        </p:txBody>
      </p:sp>
    </p:spTree>
    <p:extLst>
      <p:ext uri="{BB962C8B-B14F-4D97-AF65-F5344CB8AC3E}">
        <p14:creationId xmlns:p14="http://schemas.microsoft.com/office/powerpoint/2010/main" val="33998834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9F3B4A3-C2F5-4E6E-9309-F41ABE7FE50F}" type="datetimeFigureOut">
              <a:rPr lang="en-US" smtClean="0"/>
              <a:t>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569342-A64F-4F1B-93E4-F7BAE93DE8A5}" type="slidenum">
              <a:rPr lang="en-US" smtClean="0"/>
              <a:t>‹#›</a:t>
            </a:fld>
            <a:endParaRPr lang="en-US"/>
          </a:p>
        </p:txBody>
      </p:sp>
    </p:spTree>
    <p:extLst>
      <p:ext uri="{BB962C8B-B14F-4D97-AF65-F5344CB8AC3E}">
        <p14:creationId xmlns:p14="http://schemas.microsoft.com/office/powerpoint/2010/main" val="37424341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9F3B4A3-C2F5-4E6E-9309-F41ABE7FE50F}" type="datetimeFigureOut">
              <a:rPr lang="en-US" smtClean="0"/>
              <a:t>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569342-A64F-4F1B-93E4-F7BAE93DE8A5}" type="slidenum">
              <a:rPr lang="en-US" smtClean="0"/>
              <a:t>‹#›</a:t>
            </a:fld>
            <a:endParaRPr lang="en-US"/>
          </a:p>
        </p:txBody>
      </p:sp>
    </p:spTree>
    <p:extLst>
      <p:ext uri="{BB962C8B-B14F-4D97-AF65-F5344CB8AC3E}">
        <p14:creationId xmlns:p14="http://schemas.microsoft.com/office/powerpoint/2010/main" val="939229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9F3B4A3-C2F5-4E6E-9309-F41ABE7FE50F}" type="datetimeFigureOut">
              <a:rPr lang="en-US" smtClean="0"/>
              <a:t>1/8/2020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5569342-A64F-4F1B-93E4-F7BAE93DE8A5}" type="slidenum">
              <a:rPr lang="en-US" smtClean="0"/>
              <a:t>‹#›</a:t>
            </a:fld>
            <a:endParaRPr lang="en-US"/>
          </a:p>
        </p:txBody>
      </p:sp>
    </p:spTree>
    <p:extLst>
      <p:ext uri="{BB962C8B-B14F-4D97-AF65-F5344CB8AC3E}">
        <p14:creationId xmlns:p14="http://schemas.microsoft.com/office/powerpoint/2010/main" val="23018008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9F3B4A3-C2F5-4E6E-9309-F41ABE7FE50F}" type="datetimeFigureOut">
              <a:rPr lang="en-US" smtClean="0"/>
              <a:t>1/8/2020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5569342-A64F-4F1B-93E4-F7BAE93DE8A5}" type="slidenum">
              <a:rPr lang="en-US" smtClean="0"/>
              <a:t>‹#›</a:t>
            </a:fld>
            <a:endParaRPr lang="en-US"/>
          </a:p>
        </p:txBody>
      </p:sp>
    </p:spTree>
    <p:extLst>
      <p:ext uri="{BB962C8B-B14F-4D97-AF65-F5344CB8AC3E}">
        <p14:creationId xmlns:p14="http://schemas.microsoft.com/office/powerpoint/2010/main" val="11986417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9F3B4A3-C2F5-4E6E-9309-F41ABE7FE50F}" type="datetimeFigureOut">
              <a:rPr lang="en-US" smtClean="0"/>
              <a:t>1/8/2020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5569342-A64F-4F1B-93E4-F7BAE93DE8A5}" type="slidenum">
              <a:rPr lang="en-US" smtClean="0"/>
              <a:t>‹#›</a:t>
            </a:fld>
            <a:endParaRPr lang="en-US"/>
          </a:p>
        </p:txBody>
      </p:sp>
    </p:spTree>
    <p:extLst>
      <p:ext uri="{BB962C8B-B14F-4D97-AF65-F5344CB8AC3E}">
        <p14:creationId xmlns:p14="http://schemas.microsoft.com/office/powerpoint/2010/main" val="27321513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9F3B4A3-C2F5-4E6E-9309-F41ABE7FE50F}" type="datetimeFigureOut">
              <a:rPr lang="en-US" smtClean="0"/>
              <a:t>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569342-A64F-4F1B-93E4-F7BAE93DE8A5}" type="slidenum">
              <a:rPr lang="en-US" smtClean="0"/>
              <a:t>‹#›</a:t>
            </a:fld>
            <a:endParaRPr lang="en-US"/>
          </a:p>
        </p:txBody>
      </p:sp>
    </p:spTree>
    <p:extLst>
      <p:ext uri="{BB962C8B-B14F-4D97-AF65-F5344CB8AC3E}">
        <p14:creationId xmlns:p14="http://schemas.microsoft.com/office/powerpoint/2010/main" val="33768453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9F3B4A3-C2F5-4E6E-9309-F41ABE7FE50F}" type="datetimeFigureOut">
              <a:rPr lang="en-US" smtClean="0"/>
              <a:t>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569342-A64F-4F1B-93E4-F7BAE93DE8A5}" type="slidenum">
              <a:rPr lang="en-US" smtClean="0"/>
              <a:t>‹#›</a:t>
            </a:fld>
            <a:endParaRPr lang="en-US"/>
          </a:p>
        </p:txBody>
      </p:sp>
    </p:spTree>
    <p:extLst>
      <p:ext uri="{BB962C8B-B14F-4D97-AF65-F5344CB8AC3E}">
        <p14:creationId xmlns:p14="http://schemas.microsoft.com/office/powerpoint/2010/main" val="30242713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F3B4A3-C2F5-4E6E-9309-F41ABE7FE50F}" type="datetimeFigureOut">
              <a:rPr lang="en-US" smtClean="0"/>
              <a:t>1/8/2020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569342-A64F-4F1B-93E4-F7BAE93DE8A5}" type="slidenum">
              <a:rPr lang="en-US" smtClean="0"/>
              <a:t>‹#›</a:t>
            </a:fld>
            <a:endParaRPr lang="en-US"/>
          </a:p>
        </p:txBody>
      </p:sp>
    </p:spTree>
    <p:extLst>
      <p:ext uri="{BB962C8B-B14F-4D97-AF65-F5344CB8AC3E}">
        <p14:creationId xmlns:p14="http://schemas.microsoft.com/office/powerpoint/2010/main" val="15207670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1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36.png"/><Relationship Id="rId7" Type="http://schemas.openxmlformats.org/officeDocument/2006/relationships/image" Target="../media/image39.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31.png"/><Relationship Id="rId5" Type="http://schemas.openxmlformats.org/officeDocument/2006/relationships/image" Target="../media/image38.png"/><Relationship Id="rId4" Type="http://schemas.openxmlformats.org/officeDocument/2006/relationships/image" Target="../media/image37.png"/><Relationship Id="rId9" Type="http://schemas.openxmlformats.org/officeDocument/2006/relationships/image" Target="../media/image40.png"/></Relationships>
</file>

<file path=ppt/slides/_rels/slide15.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7.xml"/><Relationship Id="rId4" Type="http://schemas.openxmlformats.org/officeDocument/2006/relationships/image" Target="../media/image45.jpeg"/></Relationships>
</file>

<file path=ppt/slides/_rels/slide18.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7.xml"/><Relationship Id="rId6" Type="http://schemas.openxmlformats.org/officeDocument/2006/relationships/image" Target="../media/image52.png"/><Relationship Id="rId5" Type="http://schemas.openxmlformats.org/officeDocument/2006/relationships/image" Target="../media/image51.png"/><Relationship Id="rId4" Type="http://schemas.openxmlformats.org/officeDocument/2006/relationships/image" Target="../media/image50.png"/></Relationships>
</file>

<file path=ppt/slides/_rels/slide21.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7.xml"/><Relationship Id="rId4" Type="http://schemas.openxmlformats.org/officeDocument/2006/relationships/image" Target="../media/image53.png"/></Relationships>
</file>

<file path=ppt/slides/_rels/slide22.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5.png"/></Relationships>
</file>

<file path=ppt/slides/_rels/slide23.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hyperlink" Target="https://mimic.physionet.org/" TargetMode="External"/><Relationship Id="rId2" Type="http://schemas.openxmlformats.org/officeDocument/2006/relationships/image" Target="../media/image59.png"/><Relationship Id="rId1" Type="http://schemas.openxmlformats.org/officeDocument/2006/relationships/slideLayout" Target="../slideLayouts/slideLayout2.xml"/><Relationship Id="rId6" Type="http://schemas.openxmlformats.org/officeDocument/2006/relationships/hyperlink" Target="https://www.cdc.gov/nchs/icd/icd9.htm" TargetMode="External"/><Relationship Id="rId5" Type="http://schemas.openxmlformats.org/officeDocument/2006/relationships/hyperlink" Target="https://github.com/MIT-LCP/mimic-code" TargetMode="External"/><Relationship Id="rId4" Type="http://schemas.openxmlformats.org/officeDocument/2006/relationships/hyperlink" Target="https://github.com/faisalmaqbool94/Thesis-Bioinformatics-MIMICIII-" TargetMode="External"/></Relationships>
</file>

<file path=ppt/slides/_rels/slide26.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8.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1.xml"/></Relationships>
</file>

<file path=ppt/slides/_rels/slide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53851" y="3701585"/>
            <a:ext cx="11637678" cy="909002"/>
          </a:xfrm>
        </p:spPr>
        <p:txBody>
          <a:bodyPr>
            <a:normAutofit/>
          </a:bodyPr>
          <a:lstStyle/>
          <a:p>
            <a:r>
              <a:rPr lang="en-US" sz="3200" dirty="0" smtClean="0">
                <a:latin typeface="Arial Rounded MT Bold" panose="020F0704030504030204" pitchFamily="34" charset="0"/>
              </a:rPr>
              <a:t>Predicting Post-Procedural </a:t>
            </a:r>
            <a:r>
              <a:rPr lang="en-US" sz="3200" dirty="0" smtClean="0">
                <a:latin typeface="Arial Rounded MT Bold" panose="020F0704030504030204" pitchFamily="34" charset="0"/>
              </a:rPr>
              <a:t>Complications Using MIMIC-III</a:t>
            </a:r>
            <a:endParaRPr lang="en-US" sz="3200" dirty="0">
              <a:latin typeface="Arial Rounded MT Bold" panose="020F0704030504030204" pitchFamily="34" charset="0"/>
            </a:endParaRPr>
          </a:p>
          <a:p>
            <a:endParaRPr lang="en-US" sz="2000" dirty="0"/>
          </a:p>
        </p:txBody>
      </p:sp>
      <p:sp>
        <p:nvSpPr>
          <p:cNvPr id="5" name="TextBox 4"/>
          <p:cNvSpPr txBox="1"/>
          <p:nvPr/>
        </p:nvSpPr>
        <p:spPr>
          <a:xfrm>
            <a:off x="394703" y="4610587"/>
            <a:ext cx="11355977" cy="1600438"/>
          </a:xfrm>
          <a:prstGeom prst="rect">
            <a:avLst/>
          </a:prstGeom>
          <a:noFill/>
        </p:spPr>
        <p:txBody>
          <a:bodyPr wrap="square" rtlCol="0">
            <a:spAutoFit/>
          </a:bodyPr>
          <a:lstStyle/>
          <a:p>
            <a:pPr algn="ctr"/>
            <a:r>
              <a:rPr lang="en-US" sz="1600" dirty="0">
                <a:latin typeface="Arial Rounded MT Bold" panose="020F0704030504030204" pitchFamily="34" charset="0"/>
                <a:cs typeface="helvetica" panose="020B0604020202020204" pitchFamily="34" charset="0"/>
              </a:rPr>
              <a:t>Faisal Maqbool</a:t>
            </a:r>
          </a:p>
          <a:p>
            <a:pPr algn="ctr"/>
            <a:r>
              <a:rPr lang="en-US" sz="1600" dirty="0">
                <a:latin typeface="Arial Rounded MT Bold" panose="020F0704030504030204" pitchFamily="34" charset="0"/>
                <a:cs typeface="helvetica" panose="020B0604020202020204" pitchFamily="34" charset="0"/>
              </a:rPr>
              <a:t>Supervisor: Dr. Saeed Ul </a:t>
            </a:r>
            <a:r>
              <a:rPr lang="en-US" sz="1600" dirty="0" smtClean="0">
                <a:latin typeface="Arial Rounded MT Bold" panose="020F0704030504030204" pitchFamily="34" charset="0"/>
                <a:cs typeface="helvetica" panose="020B0604020202020204" pitchFamily="34" charset="0"/>
              </a:rPr>
              <a:t>Hassan</a:t>
            </a:r>
          </a:p>
          <a:p>
            <a:pPr algn="ctr"/>
            <a:r>
              <a:rPr lang="en-US" sz="1600" dirty="0" smtClean="0">
                <a:latin typeface="Arial Rounded MT Bold" panose="020F0704030504030204" pitchFamily="34" charset="0"/>
                <a:cs typeface="helvetica" panose="020B0604020202020204" pitchFamily="34" charset="0"/>
              </a:rPr>
              <a:t> </a:t>
            </a:r>
            <a:endParaRPr lang="en-US" sz="1600" dirty="0">
              <a:latin typeface="Arial Rounded MT Bold" panose="020F0704030504030204" pitchFamily="34" charset="0"/>
              <a:cs typeface="helvetica" panose="020B0604020202020204" pitchFamily="34" charset="0"/>
            </a:endParaRPr>
          </a:p>
          <a:p>
            <a:pPr algn="ctr"/>
            <a:r>
              <a:rPr lang="en-US" sz="1600" dirty="0" smtClean="0">
                <a:latin typeface="Arial Rounded MT Bold" panose="020F0704030504030204" pitchFamily="34" charset="0"/>
                <a:cs typeface="helvetica" panose="020B0604020202020204" pitchFamily="34" charset="0"/>
              </a:rPr>
              <a:t>Information </a:t>
            </a:r>
            <a:r>
              <a:rPr lang="en-US" sz="1600" dirty="0">
                <a:latin typeface="Arial Rounded MT Bold" panose="020F0704030504030204" pitchFamily="34" charset="0"/>
                <a:cs typeface="helvetica" panose="020B0604020202020204" pitchFamily="34" charset="0"/>
              </a:rPr>
              <a:t>Technology University of the Punjab</a:t>
            </a:r>
          </a:p>
          <a:p>
            <a:pPr algn="ctr"/>
            <a:r>
              <a:rPr lang="en-US" sz="1600" dirty="0">
                <a:latin typeface="Arial Rounded MT Bold" panose="020F0704030504030204" pitchFamily="34" charset="0"/>
                <a:cs typeface="helvetica" panose="020B0604020202020204" pitchFamily="34" charset="0"/>
              </a:rPr>
              <a:t>Lahore, Pakistan</a:t>
            </a:r>
          </a:p>
          <a:p>
            <a:pPr algn="ctr"/>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9255" y="317679"/>
            <a:ext cx="8466871" cy="3106119"/>
          </a:xfrm>
          <a:prstGeom prst="rect">
            <a:avLst/>
          </a:prstGeom>
        </p:spPr>
      </p:pic>
    </p:spTree>
    <p:extLst>
      <p:ext uri="{BB962C8B-B14F-4D97-AF65-F5344CB8AC3E}">
        <p14:creationId xmlns:p14="http://schemas.microsoft.com/office/powerpoint/2010/main" val="319999083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Arial Rounded MT Bold" panose="020F0704030504030204" pitchFamily="34" charset="0"/>
                <a:ea typeface="+mn-ea"/>
                <a:cs typeface="+mn-cs"/>
              </a:rPr>
              <a:t>MIMIC-III</a:t>
            </a:r>
            <a:r>
              <a:rPr lang="en-US" dirty="0" smtClean="0"/>
              <a:t> </a:t>
            </a:r>
            <a:r>
              <a:rPr lang="en-US" sz="3600" dirty="0">
                <a:latin typeface="Arial Rounded MT Bold" panose="020F0704030504030204" pitchFamily="34" charset="0"/>
                <a:ea typeface="+mn-ea"/>
                <a:cs typeface="+mn-cs"/>
              </a:rPr>
              <a:t>Database</a:t>
            </a:r>
            <a:r>
              <a:rPr lang="en-US" dirty="0" smtClean="0"/>
              <a:t>	</a:t>
            </a:r>
            <a:endParaRPr lang="en-US" dirty="0"/>
          </a:p>
        </p:txBody>
      </p:sp>
      <p:sp>
        <p:nvSpPr>
          <p:cNvPr id="3" name="Content Placeholder 2"/>
          <p:cNvSpPr>
            <a:spLocks noGrp="1"/>
          </p:cNvSpPr>
          <p:nvPr>
            <p:ph idx="1"/>
          </p:nvPr>
        </p:nvSpPr>
        <p:spPr>
          <a:xfrm>
            <a:off x="838200" y="2088861"/>
            <a:ext cx="10515600" cy="4351338"/>
          </a:xfrm>
        </p:spPr>
        <p:txBody>
          <a:bodyPr/>
          <a:lstStyle/>
          <a:p>
            <a:r>
              <a:rPr lang="en-US" dirty="0"/>
              <a:t>A</a:t>
            </a:r>
            <a:r>
              <a:rPr lang="en-US" dirty="0" smtClean="0"/>
              <a:t> </a:t>
            </a:r>
            <a:r>
              <a:rPr lang="en-US" dirty="0"/>
              <a:t>freely accessible critical care </a:t>
            </a:r>
            <a:r>
              <a:rPr lang="en-US" dirty="0" smtClean="0"/>
              <a:t>database</a:t>
            </a:r>
          </a:p>
          <a:p>
            <a:r>
              <a:rPr lang="en-US" dirty="0"/>
              <a:t>D</a:t>
            </a:r>
            <a:r>
              <a:rPr lang="en-US" dirty="0" smtClean="0"/>
              <a:t>eveloped </a:t>
            </a:r>
            <a:r>
              <a:rPr lang="en-US" dirty="0"/>
              <a:t>by the MIT Lab for Computational Physiology, comprising </a:t>
            </a:r>
            <a:r>
              <a:rPr lang="en-US" dirty="0" smtClean="0"/>
              <a:t>DE identified </a:t>
            </a:r>
            <a:r>
              <a:rPr lang="en-US" dirty="0"/>
              <a:t>health data associated with ~40,000 critical care patients. It includes demographics, vital signs, laboratory tests, medications, and </a:t>
            </a:r>
            <a:r>
              <a:rPr lang="en-US" dirty="0" smtClean="0"/>
              <a:t>more</a:t>
            </a:r>
          </a:p>
          <a:p>
            <a:r>
              <a:rPr lang="en-US" dirty="0" smtClean="0"/>
              <a:t>Each year, having conferences, journal publications, books and chapters related to critical care, health and medicine using </a:t>
            </a:r>
            <a:r>
              <a:rPr lang="en-US" dirty="0" smtClean="0"/>
              <a:t>MIMIC-III</a:t>
            </a:r>
          </a:p>
          <a:p>
            <a:r>
              <a:rPr lang="en-US" dirty="0" smtClean="0"/>
              <a:t>26 Files</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93309" y="552843"/>
            <a:ext cx="2276475" cy="1285875"/>
          </a:xfrm>
          <a:prstGeom prst="rect">
            <a:avLst/>
          </a:prstGeom>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477589" y="337397"/>
            <a:ext cx="1552377" cy="1552377"/>
          </a:xfrm>
          <a:prstGeom prst="rect">
            <a:avLst/>
          </a:prstGeom>
        </p:spPr>
      </p:pic>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265942" y="497950"/>
            <a:ext cx="1395663" cy="1395663"/>
          </a:xfrm>
          <a:prstGeom prst="rect">
            <a:avLst/>
          </a:prstGeom>
        </p:spPr>
      </p:pic>
    </p:spTree>
    <p:extLst>
      <p:ext uri="{BB962C8B-B14F-4D97-AF65-F5344CB8AC3E}">
        <p14:creationId xmlns:p14="http://schemas.microsoft.com/office/powerpoint/2010/main" val="273219931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Arial Rounded MT Bold" panose="020F0704030504030204" pitchFamily="34" charset="0"/>
                <a:ea typeface="+mn-ea"/>
                <a:cs typeface="+mn-cs"/>
              </a:rPr>
              <a:t>MIMIC-III Data Access</a:t>
            </a:r>
            <a:r>
              <a:rPr lang="en-US" dirty="0" smtClean="0"/>
              <a:t>	</a:t>
            </a:r>
            <a:endParaRPr lang="en-US" dirty="0"/>
          </a:p>
        </p:txBody>
      </p:sp>
      <p:sp>
        <p:nvSpPr>
          <p:cNvPr id="3" name="Content Placeholder 2"/>
          <p:cNvSpPr>
            <a:spLocks noGrp="1"/>
          </p:cNvSpPr>
          <p:nvPr>
            <p:ph idx="1"/>
          </p:nvPr>
        </p:nvSpPr>
        <p:spPr>
          <a:xfrm>
            <a:off x="838200" y="1613693"/>
            <a:ext cx="10515600" cy="4790328"/>
          </a:xfrm>
        </p:spPr>
        <p:txBody>
          <a:bodyPr>
            <a:normAutofit/>
          </a:bodyPr>
          <a:lstStyle/>
          <a:p>
            <a:pPr marL="0" indent="0">
              <a:buNone/>
            </a:pPr>
            <a:r>
              <a:rPr lang="en-US" dirty="0" smtClean="0"/>
              <a:t>Requires research ethics and compliance training courses (completed)</a:t>
            </a:r>
          </a:p>
          <a:p>
            <a:pPr marL="0" indent="0">
              <a:buNone/>
            </a:pPr>
            <a:r>
              <a:rPr lang="en-US" dirty="0" smtClean="0"/>
              <a:t>Data </a:t>
            </a:r>
            <a:r>
              <a:rPr lang="en-US" dirty="0" smtClean="0"/>
              <a:t>or Specimens Only Research under requirements set by “Massachusetts Institute of Technology Affiliates”</a:t>
            </a:r>
          </a:p>
          <a:p>
            <a:pPr marL="0" indent="0">
              <a:buNone/>
            </a:pPr>
            <a:r>
              <a:rPr lang="en-US" b="1" dirty="0" smtClean="0"/>
              <a:t>15 modules</a:t>
            </a:r>
            <a:r>
              <a:rPr lang="en-US" dirty="0" smtClean="0"/>
              <a:t>:</a:t>
            </a:r>
          </a:p>
          <a:p>
            <a:pPr marL="457200" lvl="1" indent="0">
              <a:buNone/>
            </a:pPr>
            <a:endParaRPr lang="en-US" dirty="0" smtClean="0"/>
          </a:p>
          <a:p>
            <a:pPr marL="457200" lvl="1" indent="0">
              <a:buNone/>
            </a:pPr>
            <a:endParaRPr lang="en-US" dirty="0" smtClean="0"/>
          </a:p>
          <a:p>
            <a:pPr marL="457200" lvl="1" indent="0">
              <a:buNone/>
            </a:pPr>
            <a:endParaRPr lang="en-US" dirty="0"/>
          </a:p>
        </p:txBody>
      </p:sp>
      <p:pic>
        <p:nvPicPr>
          <p:cNvPr id="4" name="Picture 3"/>
          <p:cNvPicPr>
            <a:picLocks noChangeAspect="1"/>
          </p:cNvPicPr>
          <p:nvPr/>
        </p:nvPicPr>
        <p:blipFill>
          <a:blip r:embed="rId2"/>
          <a:stretch>
            <a:fillRect/>
          </a:stretch>
        </p:blipFill>
        <p:spPr>
          <a:xfrm>
            <a:off x="9040625" y="442118"/>
            <a:ext cx="1990725" cy="1171575"/>
          </a:xfrm>
          <a:prstGeom prst="rect">
            <a:avLst/>
          </a:prstGeom>
        </p:spPr>
      </p:pic>
      <p:sp>
        <p:nvSpPr>
          <p:cNvPr id="7" name="TextBox 6"/>
          <p:cNvSpPr txBox="1"/>
          <p:nvPr/>
        </p:nvSpPr>
        <p:spPr>
          <a:xfrm>
            <a:off x="1052945" y="3588327"/>
            <a:ext cx="9836728" cy="2677656"/>
          </a:xfrm>
          <a:prstGeom prst="rect">
            <a:avLst/>
          </a:prstGeom>
          <a:noFill/>
        </p:spPr>
        <p:txBody>
          <a:bodyPr wrap="square" numCol="2" rtlCol="0">
            <a:spAutoFit/>
          </a:bodyPr>
          <a:lstStyle/>
          <a:p>
            <a:pPr marL="742950" lvl="1" indent="-285750">
              <a:buFont typeface="Arial" panose="020B0604020202020204" pitchFamily="34" charset="0"/>
              <a:buChar char="•"/>
            </a:pPr>
            <a:r>
              <a:rPr lang="en-US" sz="2800" dirty="0"/>
              <a:t>Research and Human Subjects</a:t>
            </a:r>
          </a:p>
          <a:p>
            <a:pPr marL="742950" lvl="1" indent="-285750">
              <a:buFont typeface="Arial" panose="020B0604020202020204" pitchFamily="34" charset="0"/>
              <a:buChar char="•"/>
            </a:pPr>
            <a:r>
              <a:rPr lang="en-US" sz="2800" dirty="0"/>
              <a:t>Privacy and Confidentiality</a:t>
            </a:r>
          </a:p>
          <a:p>
            <a:pPr marL="742950" lvl="1" indent="-285750">
              <a:buFont typeface="Arial" panose="020B0604020202020204" pitchFamily="34" charset="0"/>
              <a:buChar char="•"/>
            </a:pPr>
            <a:r>
              <a:rPr lang="en-US" sz="2800" dirty="0"/>
              <a:t>Assessing Risks</a:t>
            </a:r>
          </a:p>
          <a:p>
            <a:pPr marL="742950" lvl="1" indent="-285750">
              <a:buFont typeface="Arial" panose="020B0604020202020204" pitchFamily="34" charset="0"/>
              <a:buChar char="•"/>
            </a:pPr>
            <a:r>
              <a:rPr lang="en-US" sz="2800" dirty="0"/>
              <a:t>History and Ethical Principles</a:t>
            </a:r>
          </a:p>
          <a:p>
            <a:pPr marL="742950" lvl="1" indent="-285750">
              <a:buFont typeface="Arial" panose="020B0604020202020204" pitchFamily="34" charset="0"/>
              <a:buChar char="•"/>
            </a:pPr>
            <a:r>
              <a:rPr lang="en-US" sz="2800" dirty="0"/>
              <a:t>Regulations and Process</a:t>
            </a:r>
          </a:p>
          <a:p>
            <a:pPr marL="742950" lvl="1" indent="-285750">
              <a:buFont typeface="Arial" panose="020B0604020202020204" pitchFamily="34" charset="0"/>
              <a:buChar char="•"/>
            </a:pPr>
            <a:r>
              <a:rPr lang="en-US" sz="2800" dirty="0"/>
              <a:t>Genetics Research</a:t>
            </a:r>
          </a:p>
          <a:p>
            <a:pPr marL="742950" lvl="1" indent="-285750">
              <a:buFont typeface="Arial" panose="020B0604020202020204" pitchFamily="34" charset="0"/>
              <a:buChar char="•"/>
            </a:pPr>
            <a:r>
              <a:rPr lang="en-US" sz="2800" dirty="0"/>
              <a:t>International Research </a:t>
            </a:r>
          </a:p>
          <a:p>
            <a:pPr marL="742950" lvl="1" indent="-285750">
              <a:buFont typeface="Arial" panose="020B0604020202020204" pitchFamily="34" charset="0"/>
              <a:buChar char="•"/>
            </a:pPr>
            <a:r>
              <a:rPr lang="en-US" sz="2800" dirty="0"/>
              <a:t>HIPAA </a:t>
            </a:r>
          </a:p>
          <a:p>
            <a:pPr marL="742950" lvl="1" indent="-285750">
              <a:buFont typeface="Arial" panose="020B0604020202020204" pitchFamily="34" charset="0"/>
              <a:buChar char="•"/>
            </a:pPr>
            <a:r>
              <a:rPr lang="en-US" sz="2800" dirty="0"/>
              <a:t>Conflicts and Interest in </a:t>
            </a:r>
            <a:r>
              <a:rPr lang="en-US" sz="2800" dirty="0" smtClean="0"/>
              <a:t>Research</a:t>
            </a:r>
            <a:endParaRPr lang="en-US" sz="2800" dirty="0"/>
          </a:p>
        </p:txBody>
      </p:sp>
    </p:spTree>
    <p:extLst>
      <p:ext uri="{BB962C8B-B14F-4D97-AF65-F5344CB8AC3E}">
        <p14:creationId xmlns:p14="http://schemas.microsoft.com/office/powerpoint/2010/main" val="241660967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174812" y="1"/>
            <a:ext cx="11428599" cy="6857999"/>
          </a:xfrm>
          <a:prstGeom prst="rect">
            <a:avLst/>
          </a:prstGeom>
        </p:spPr>
      </p:pic>
    </p:spTree>
    <p:extLst>
      <p:ext uri="{BB962C8B-B14F-4D97-AF65-F5344CB8AC3E}">
        <p14:creationId xmlns:p14="http://schemas.microsoft.com/office/powerpoint/2010/main" val="397964153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1782" y="0"/>
            <a:ext cx="12593782" cy="6858000"/>
          </a:xfrm>
          <a:prstGeom prst="rect">
            <a:avLst/>
          </a:prstGeom>
        </p:spPr>
      </p:pic>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432473" y="166254"/>
            <a:ext cx="1475509" cy="1475509"/>
          </a:xfrm>
          <a:prstGeom prst="rect">
            <a:avLst/>
          </a:prstGeom>
        </p:spPr>
      </p:pic>
      <p:sp>
        <p:nvSpPr>
          <p:cNvPr id="4" name="TextBox 3"/>
          <p:cNvSpPr txBox="1"/>
          <p:nvPr/>
        </p:nvSpPr>
        <p:spPr>
          <a:xfrm>
            <a:off x="5171210" y="580842"/>
            <a:ext cx="5999017" cy="646331"/>
          </a:xfrm>
          <a:prstGeom prst="rect">
            <a:avLst/>
          </a:prstGeom>
          <a:noFill/>
        </p:spPr>
        <p:txBody>
          <a:bodyPr wrap="square" rtlCol="0">
            <a:spAutoFit/>
          </a:bodyPr>
          <a:lstStyle/>
          <a:p>
            <a:r>
              <a:rPr lang="en-US" sz="3600" dirty="0">
                <a:latin typeface="Arial Rounded MT Bold" panose="020F0704030504030204" pitchFamily="34" charset="0"/>
              </a:rPr>
              <a:t>MIMIC-III</a:t>
            </a:r>
            <a:r>
              <a:rPr lang="en-US" dirty="0" smtClean="0"/>
              <a:t> </a:t>
            </a:r>
            <a:r>
              <a:rPr lang="en-US" sz="3600" dirty="0">
                <a:latin typeface="Arial Rounded MT Bold" panose="020F0704030504030204" pitchFamily="34" charset="0"/>
              </a:rPr>
              <a:t>Construction</a:t>
            </a:r>
            <a:endParaRPr lang="en-US" sz="3600" dirty="0">
              <a:latin typeface="Arial Rounded MT Bold" panose="020F0704030504030204" pitchFamily="34" charset="0"/>
            </a:endParaRPr>
          </a:p>
        </p:txBody>
      </p:sp>
    </p:spTree>
    <p:extLst>
      <p:ext uri="{BB962C8B-B14F-4D97-AF65-F5344CB8AC3E}">
        <p14:creationId xmlns:p14="http://schemas.microsoft.com/office/powerpoint/2010/main" val="130409606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4788" y="839246"/>
            <a:ext cx="5881255" cy="5861479"/>
          </a:xfrm>
          <a:prstGeom prst="rect">
            <a:avLst/>
          </a:prstGeom>
        </p:spPr>
      </p:pic>
      <p:sp>
        <p:nvSpPr>
          <p:cNvPr id="3" name="TextBox 2"/>
          <p:cNvSpPr txBox="1"/>
          <p:nvPr/>
        </p:nvSpPr>
        <p:spPr>
          <a:xfrm>
            <a:off x="807027" y="192915"/>
            <a:ext cx="10917382" cy="646331"/>
          </a:xfrm>
          <a:prstGeom prst="rect">
            <a:avLst/>
          </a:prstGeom>
          <a:noFill/>
        </p:spPr>
        <p:txBody>
          <a:bodyPr wrap="square" rtlCol="0">
            <a:spAutoFit/>
          </a:bodyPr>
          <a:lstStyle/>
          <a:p>
            <a:pPr algn="ctr"/>
            <a:r>
              <a:rPr lang="en-US" sz="3600" dirty="0" smtClean="0">
                <a:latin typeface="Arial Rounded MT Bold" panose="020F0704030504030204" pitchFamily="34" charset="0"/>
              </a:rPr>
              <a:t>ETL Process – Python, R, PostgreSQL …</a:t>
            </a:r>
            <a:endParaRPr lang="en-US" sz="3600" dirty="0">
              <a:latin typeface="Arial Rounded MT Bold" panose="020F0704030504030204" pitchFamily="34" charset="0"/>
            </a:endParaRPr>
          </a:p>
        </p:txBody>
      </p:sp>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646230" y="4806117"/>
            <a:ext cx="1894608" cy="1894608"/>
          </a:xfrm>
          <a:prstGeom prst="rect">
            <a:avLst/>
          </a:prstGeom>
        </p:spPr>
      </p:pic>
      <p:pic>
        <p:nvPicPr>
          <p:cNvPr id="5" name="Picture 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705109" y="1253139"/>
            <a:ext cx="1835729" cy="1835729"/>
          </a:xfrm>
          <a:prstGeom prst="rect">
            <a:avLst/>
          </a:prstGeom>
        </p:spPr>
      </p:pic>
      <p:pic>
        <p:nvPicPr>
          <p:cNvPr id="6" name="Picture 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207828" y="3252915"/>
            <a:ext cx="1645135" cy="1645135"/>
          </a:xfrm>
          <a:prstGeom prst="rect">
            <a:avLst/>
          </a:prstGeom>
        </p:spPr>
      </p:pic>
      <p:pic>
        <p:nvPicPr>
          <p:cNvPr id="7" name="Picture 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705109" y="3252915"/>
            <a:ext cx="1606822" cy="1606822"/>
          </a:xfrm>
          <a:prstGeom prst="rect">
            <a:avLst/>
          </a:prstGeom>
        </p:spPr>
      </p:pic>
      <p:pic>
        <p:nvPicPr>
          <p:cNvPr id="8" name="Picture 7"/>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357848" y="5032658"/>
            <a:ext cx="1495115" cy="1495115"/>
          </a:xfrm>
          <a:prstGeom prst="rect">
            <a:avLst/>
          </a:prstGeom>
        </p:spPr>
      </p:pic>
      <p:pic>
        <p:nvPicPr>
          <p:cNvPr id="9" name="Picture 8"/>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159250" y="1299858"/>
            <a:ext cx="1742290" cy="1742290"/>
          </a:xfrm>
          <a:prstGeom prst="rect">
            <a:avLst/>
          </a:prstGeom>
        </p:spPr>
      </p:pic>
    </p:spTree>
    <p:extLst>
      <p:ext uri="{BB962C8B-B14F-4D97-AF65-F5344CB8AC3E}">
        <p14:creationId xmlns:p14="http://schemas.microsoft.com/office/powerpoint/2010/main" val="302129050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6140"/>
            <a:ext cx="12256934" cy="6821860"/>
          </a:xfrm>
          <a:prstGeom prst="rect">
            <a:avLst/>
          </a:prstGeom>
        </p:spPr>
      </p:pic>
      <p:sp>
        <p:nvSpPr>
          <p:cNvPr id="3" name="TextBox 2"/>
          <p:cNvSpPr txBox="1"/>
          <p:nvPr/>
        </p:nvSpPr>
        <p:spPr>
          <a:xfrm>
            <a:off x="3075708" y="2874568"/>
            <a:ext cx="6511637" cy="461665"/>
          </a:xfrm>
          <a:prstGeom prst="rect">
            <a:avLst/>
          </a:prstGeom>
          <a:noFill/>
        </p:spPr>
        <p:txBody>
          <a:bodyPr wrap="square" rtlCol="0">
            <a:spAutoFit/>
          </a:bodyPr>
          <a:lstStyle/>
          <a:p>
            <a:r>
              <a:rPr lang="en-US" sz="2400" dirty="0">
                <a:latin typeface="Arial Rounded MT Bold" panose="020F0704030504030204" pitchFamily="34" charset="0"/>
              </a:rPr>
              <a:t>Chart Events and Lab Events Processing</a:t>
            </a:r>
            <a:endParaRPr lang="en-US" sz="2400" dirty="0">
              <a:latin typeface="Arial Rounded MT Bold" panose="020F0704030504030204" pitchFamily="34" charset="0"/>
            </a:endParaRPr>
          </a:p>
        </p:txBody>
      </p:sp>
    </p:spTree>
    <p:extLst>
      <p:ext uri="{BB962C8B-B14F-4D97-AF65-F5344CB8AC3E}">
        <p14:creationId xmlns:p14="http://schemas.microsoft.com/office/powerpoint/2010/main" val="403497295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Arial Rounded MT Bold" panose="020F0704030504030204" pitchFamily="34" charset="0"/>
                <a:ea typeface="+mn-ea"/>
                <a:cs typeface="+mn-cs"/>
              </a:rPr>
              <a:t>Features</a:t>
            </a:r>
            <a:r>
              <a:rPr lang="en-US" dirty="0" smtClean="0"/>
              <a:t>	</a:t>
            </a:r>
            <a:endParaRPr lang="en-US" dirty="0"/>
          </a:p>
        </p:txBody>
      </p:sp>
      <p:sp>
        <p:nvSpPr>
          <p:cNvPr id="3" name="Content Placeholder 2"/>
          <p:cNvSpPr>
            <a:spLocks noGrp="1"/>
          </p:cNvSpPr>
          <p:nvPr>
            <p:ph idx="1"/>
          </p:nvPr>
        </p:nvSpPr>
        <p:spPr/>
        <p:txBody>
          <a:bodyPr>
            <a:normAutofit fontScale="85000" lnSpcReduction="20000"/>
          </a:bodyPr>
          <a:lstStyle/>
          <a:p>
            <a:pPr lvl="0"/>
            <a:r>
              <a:rPr lang="en-US" b="1" dirty="0"/>
              <a:t>General</a:t>
            </a:r>
            <a:r>
              <a:rPr lang="en-US" dirty="0"/>
              <a:t>: Insurance, Martial status, Hospital Expire Flag, Length of Stay, Calculated Bicarbonate, TotalCo2, Chloride, Free Calcium, Glucose, Hematocrit, Hemoglobin, Lactate, Oxygen, Oxygen Saturation, PCO2, PH, Potassium, Sodium, Temperature, Calcium Total, Centromere, Creatinine, Globulin, Blood Glucose, Blood Lipase, Blood Magnesium, Blood Potassium, Blood Sodium, Platelets Counts, Red Blood Cells, White Blood Cells, Lymphocytes</a:t>
            </a:r>
          </a:p>
          <a:p>
            <a:r>
              <a:rPr lang="en-US" dirty="0"/>
              <a:t> </a:t>
            </a:r>
          </a:p>
          <a:p>
            <a:r>
              <a:rPr lang="en-US" b="1" dirty="0"/>
              <a:t>Engineered Concepts (</a:t>
            </a:r>
            <a:r>
              <a:rPr lang="en-US" b="1" dirty="0" smtClean="0"/>
              <a:t>Derived Comorbidities)</a:t>
            </a:r>
            <a:r>
              <a:rPr lang="en-US" dirty="0" smtClean="0"/>
              <a:t>: Hypothyroidism</a:t>
            </a:r>
            <a:r>
              <a:rPr lang="en-US" dirty="0"/>
              <a:t>, Renal Failure, Liver Disease, Peptic Ulcer, Aids, Lymphoma, Metastatic Cancer, Solid Tumor, Rheumatoid Arthritis, Coagulopathy, Obesity, Weight Loss, Fluid Electrolyte, Blood Loss Anemia, Alcohol Abuse, Drug Abuse, Psychoses, Depression, Congestive Heart Failure, Cardiac Arrhythmias, Valvular Disease, Pulmonary Circulation, Peripheral Vascular, Hypertension, Paralysis, Other Neurological, Chronic Pulmonary, Diabetes Uncomplicated, Diabetes Complicated</a:t>
            </a:r>
          </a:p>
          <a:p>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633934" y="181913"/>
            <a:ext cx="1576243" cy="1576243"/>
          </a:xfrm>
          <a:prstGeom prst="rect">
            <a:avLst/>
          </a:prstGeom>
        </p:spPr>
      </p:pic>
    </p:spTree>
    <p:extLst>
      <p:ext uri="{BB962C8B-B14F-4D97-AF65-F5344CB8AC3E}">
        <p14:creationId xmlns:p14="http://schemas.microsoft.com/office/powerpoint/2010/main" val="317073172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878691" y="477982"/>
            <a:ext cx="1606727" cy="1606727"/>
          </a:xfrm>
          <a:prstGeom prst="rect">
            <a:avLst/>
          </a:prstGeom>
        </p:spPr>
      </p:pic>
      <p:sp>
        <p:nvSpPr>
          <p:cNvPr id="3" name="Title 1"/>
          <p:cNvSpPr txBox="1">
            <a:spLocks/>
          </p:cNvSpPr>
          <p:nvPr/>
        </p:nvSpPr>
        <p:spPr>
          <a:xfrm>
            <a:off x="782782" y="477982"/>
            <a:ext cx="10515600" cy="810492"/>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smtClean="0">
                <a:latin typeface="Arial Rounded MT Bold" panose="020F0704030504030204" pitchFamily="34" charset="0"/>
                <a:ea typeface="+mn-ea"/>
                <a:cs typeface="+mn-cs"/>
              </a:rPr>
              <a:t>Over Sampling</a:t>
            </a:r>
            <a:r>
              <a:rPr lang="en-US" dirty="0" smtClean="0"/>
              <a:t>	</a:t>
            </a:r>
            <a:endParaRPr lang="en-US" dirty="0"/>
          </a:p>
        </p:txBody>
      </p:sp>
      <p:pic>
        <p:nvPicPr>
          <p:cNvPr id="4" name="Picture 3"/>
          <p:cNvPicPr>
            <a:picLocks noChangeAspect="1"/>
          </p:cNvPicPr>
          <p:nvPr/>
        </p:nvPicPr>
        <p:blipFill>
          <a:blip r:embed="rId3"/>
          <a:stretch>
            <a:fillRect/>
          </a:stretch>
        </p:blipFill>
        <p:spPr>
          <a:xfrm>
            <a:off x="1413164" y="3147063"/>
            <a:ext cx="4225636" cy="2430675"/>
          </a:xfrm>
          <a:prstGeom prst="rect">
            <a:avLst/>
          </a:prstGeom>
        </p:spPr>
      </p:pic>
      <p:sp>
        <p:nvSpPr>
          <p:cNvPr id="5" name="TextBox 4"/>
          <p:cNvSpPr txBox="1"/>
          <p:nvPr/>
        </p:nvSpPr>
        <p:spPr>
          <a:xfrm>
            <a:off x="858579" y="1438377"/>
            <a:ext cx="8423965" cy="954107"/>
          </a:xfrm>
          <a:prstGeom prst="rect">
            <a:avLst/>
          </a:prstGeom>
          <a:noFill/>
        </p:spPr>
        <p:txBody>
          <a:bodyPr wrap="square" rtlCol="0">
            <a:spAutoFit/>
          </a:bodyPr>
          <a:lstStyle/>
          <a:p>
            <a:pPr marL="285750" indent="-285750">
              <a:buFont typeface="Arial" panose="020B0604020202020204" pitchFamily="34" charset="0"/>
              <a:buChar char="•"/>
            </a:pPr>
            <a:r>
              <a:rPr lang="en-US" sz="2800" b="1" dirty="0" smtClean="0"/>
              <a:t>SMOTE</a:t>
            </a:r>
            <a:r>
              <a:rPr lang="en-US" sz="2800" dirty="0" smtClean="0"/>
              <a:t>: </a:t>
            </a:r>
            <a:r>
              <a:rPr lang="en-US" sz="2800" dirty="0"/>
              <a:t>Synthetic Minority Over-Sampling Technique</a:t>
            </a:r>
            <a:endParaRPr lang="en-US" sz="2800" dirty="0" smtClean="0"/>
          </a:p>
          <a:p>
            <a:pPr marL="285750" indent="-285750">
              <a:buFont typeface="Arial" panose="020B0604020202020204" pitchFamily="34" charset="0"/>
              <a:buChar char="•"/>
            </a:pPr>
            <a:r>
              <a:rPr lang="en-US" sz="2800" b="1" dirty="0" smtClean="0"/>
              <a:t>ADASYN</a:t>
            </a:r>
            <a:r>
              <a:rPr lang="en-US" sz="2800" dirty="0" smtClean="0"/>
              <a:t>: </a:t>
            </a:r>
            <a:r>
              <a:rPr lang="en-US" sz="2800" dirty="0"/>
              <a:t>Adaptive Synthetic </a:t>
            </a:r>
            <a:r>
              <a:rPr lang="en-US" sz="2800" dirty="0" smtClean="0"/>
              <a:t>Sampling</a:t>
            </a:r>
            <a:endParaRPr lang="en-US" sz="2800" dirty="0"/>
          </a:p>
        </p:txBody>
      </p:sp>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885909" y="2234612"/>
            <a:ext cx="5028999" cy="4132161"/>
          </a:xfrm>
          <a:prstGeom prst="rect">
            <a:avLst/>
          </a:prstGeom>
        </p:spPr>
      </p:pic>
      <p:sp>
        <p:nvSpPr>
          <p:cNvPr id="7" name="Rectangle 6"/>
          <p:cNvSpPr/>
          <p:nvPr/>
        </p:nvSpPr>
        <p:spPr>
          <a:xfrm>
            <a:off x="9282544" y="5997441"/>
            <a:ext cx="872098" cy="369332"/>
          </a:xfrm>
          <a:prstGeom prst="rect">
            <a:avLst/>
          </a:prstGeom>
        </p:spPr>
        <p:txBody>
          <a:bodyPr wrap="none">
            <a:spAutoFit/>
          </a:bodyPr>
          <a:lstStyle/>
          <a:p>
            <a:r>
              <a:rPr lang="en-US" b="1" dirty="0" smtClean="0"/>
              <a:t>SMOTE</a:t>
            </a:r>
            <a:endParaRPr lang="en-US" dirty="0"/>
          </a:p>
        </p:txBody>
      </p:sp>
    </p:spTree>
    <p:extLst>
      <p:ext uri="{BB962C8B-B14F-4D97-AF65-F5344CB8AC3E}">
        <p14:creationId xmlns:p14="http://schemas.microsoft.com/office/powerpoint/2010/main" val="314952391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768928" y="380451"/>
            <a:ext cx="10515600" cy="810492"/>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smtClean="0">
                <a:latin typeface="Arial Rounded MT Bold" panose="020F0704030504030204" pitchFamily="34" charset="0"/>
                <a:ea typeface="+mn-ea"/>
                <a:cs typeface="+mn-cs"/>
              </a:rPr>
              <a:t>Experiments and Results…</a:t>
            </a:r>
            <a:r>
              <a:rPr lang="en-US" dirty="0" smtClean="0"/>
              <a:t>	</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3934" y="1190943"/>
            <a:ext cx="10438095" cy="5085714"/>
          </a:xfrm>
          <a:prstGeom prst="rect">
            <a:avLst/>
          </a:prstGeom>
        </p:spPr>
      </p:pic>
    </p:spTree>
    <p:extLst>
      <p:ext uri="{BB962C8B-B14F-4D97-AF65-F5344CB8AC3E}">
        <p14:creationId xmlns:p14="http://schemas.microsoft.com/office/powerpoint/2010/main" val="309919336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1328" y="1190943"/>
            <a:ext cx="10515600" cy="5429250"/>
          </a:xfrm>
          <a:prstGeom prst="rect">
            <a:avLst/>
          </a:prstGeom>
        </p:spPr>
      </p:pic>
      <p:sp>
        <p:nvSpPr>
          <p:cNvPr id="3" name="Title 1"/>
          <p:cNvSpPr txBox="1">
            <a:spLocks/>
          </p:cNvSpPr>
          <p:nvPr/>
        </p:nvSpPr>
        <p:spPr>
          <a:xfrm>
            <a:off x="768928" y="380451"/>
            <a:ext cx="10515600" cy="810492"/>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smtClean="0">
                <a:latin typeface="Arial Rounded MT Bold" panose="020F0704030504030204" pitchFamily="34" charset="0"/>
                <a:ea typeface="+mn-ea"/>
                <a:cs typeface="+mn-cs"/>
              </a:rPr>
              <a:t>Experiments and Results…</a:t>
            </a:r>
            <a:r>
              <a:rPr lang="en-US" dirty="0" smtClean="0"/>
              <a:t>	</a:t>
            </a:r>
            <a:endParaRPr lang="en-US" dirty="0"/>
          </a:p>
        </p:txBody>
      </p:sp>
    </p:spTree>
    <p:extLst>
      <p:ext uri="{BB962C8B-B14F-4D97-AF65-F5344CB8AC3E}">
        <p14:creationId xmlns:p14="http://schemas.microsoft.com/office/powerpoint/2010/main" val="428545260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286836" y="541260"/>
            <a:ext cx="10153934" cy="646331"/>
          </a:xfrm>
          <a:prstGeom prst="rect">
            <a:avLst/>
          </a:prstGeom>
          <a:noFill/>
        </p:spPr>
        <p:txBody>
          <a:bodyPr wrap="square" rtlCol="0">
            <a:spAutoFit/>
          </a:bodyPr>
          <a:lstStyle/>
          <a:p>
            <a:r>
              <a:rPr lang="en-US" sz="3600" dirty="0">
                <a:latin typeface="Arial Rounded MT Bold" panose="020F0704030504030204" pitchFamily="34" charset="0"/>
              </a:rPr>
              <a:t>Outline</a:t>
            </a:r>
            <a:r>
              <a:rPr lang="en-US" sz="3200" dirty="0">
                <a:latin typeface="Arial Rounded MT Bold" panose="020F0704030504030204" pitchFamily="34" charset="0"/>
              </a:rPr>
              <a:t>	</a:t>
            </a:r>
            <a:r>
              <a:rPr lang="en-US" sz="3200" dirty="0" smtClean="0">
                <a:solidFill>
                  <a:schemeClr val="accent5">
                    <a:lumMod val="75000"/>
                  </a:schemeClr>
                </a:solidFill>
                <a:latin typeface="Arial Rounded MT Bold" panose="020F0704030504030204" pitchFamily="34" charset="0"/>
              </a:rPr>
              <a:t>						</a:t>
            </a:r>
            <a:r>
              <a:rPr lang="en-US" sz="3200" dirty="0">
                <a:solidFill>
                  <a:schemeClr val="accent5">
                    <a:lumMod val="75000"/>
                  </a:schemeClr>
                </a:solidFill>
                <a:latin typeface="Arial Rounded MT Bold" panose="020F0704030504030204" pitchFamily="34" charset="0"/>
              </a:rPr>
              <a:t>	 </a:t>
            </a:r>
            <a:r>
              <a:rPr lang="en-US" sz="3200" dirty="0" smtClean="0">
                <a:solidFill>
                  <a:schemeClr val="accent5">
                    <a:lumMod val="75000"/>
                  </a:schemeClr>
                </a:solidFill>
                <a:latin typeface="Arial Rounded MT Bold" panose="020F0704030504030204" pitchFamily="34" charset="0"/>
              </a:rPr>
              <a:t>    </a:t>
            </a:r>
            <a:endParaRPr lang="en-US" sz="3200" dirty="0">
              <a:solidFill>
                <a:schemeClr val="accent5">
                  <a:lumMod val="75000"/>
                </a:schemeClr>
              </a:solidFill>
              <a:latin typeface="Arial Rounded MT Bold" panose="020F0704030504030204" pitchFamily="34" charset="0"/>
            </a:endParaRPr>
          </a:p>
        </p:txBody>
      </p:sp>
      <p:sp>
        <p:nvSpPr>
          <p:cNvPr id="7" name="TextBox 6"/>
          <p:cNvSpPr txBox="1"/>
          <p:nvPr/>
        </p:nvSpPr>
        <p:spPr>
          <a:xfrm>
            <a:off x="775855" y="1508455"/>
            <a:ext cx="7831220" cy="5463034"/>
          </a:xfrm>
          <a:prstGeom prst="rect">
            <a:avLst/>
          </a:prstGeom>
          <a:noFill/>
        </p:spPr>
        <p:txBody>
          <a:bodyPr wrap="square" numCol="2" rtlCol="0">
            <a:spAutoFit/>
          </a:bodyPr>
          <a:lstStyle/>
          <a:p>
            <a:pPr indent="-285750">
              <a:buFont typeface="Arial" panose="020B0604020202020204" pitchFamily="34" charset="0"/>
              <a:buChar char="•"/>
            </a:pPr>
            <a:r>
              <a:rPr lang="en-US" sz="2800" dirty="0" smtClean="0">
                <a:cs typeface="helvetica" panose="020B0604020202020204" pitchFamily="34" charset="0"/>
              </a:rPr>
              <a:t>Introduction</a:t>
            </a:r>
          </a:p>
          <a:p>
            <a:endParaRPr lang="en-US" sz="2800" dirty="0">
              <a:cs typeface="helvetica" panose="020B0604020202020204" pitchFamily="34" charset="0"/>
            </a:endParaRPr>
          </a:p>
          <a:p>
            <a:pPr indent="-285750">
              <a:buFont typeface="Arial" panose="020B0604020202020204" pitchFamily="34" charset="0"/>
              <a:buChar char="•"/>
            </a:pPr>
            <a:r>
              <a:rPr lang="en-US" sz="2800" dirty="0">
                <a:cs typeface="helvetica" panose="020B0604020202020204" pitchFamily="34" charset="0"/>
              </a:rPr>
              <a:t>Problem Statement</a:t>
            </a:r>
          </a:p>
          <a:p>
            <a:endParaRPr lang="en-US" sz="2800" dirty="0" smtClean="0">
              <a:cs typeface="helvetica" panose="020B0604020202020204" pitchFamily="34" charset="0"/>
            </a:endParaRPr>
          </a:p>
          <a:p>
            <a:pPr indent="-285750">
              <a:buFont typeface="Arial" panose="020B0604020202020204" pitchFamily="34" charset="0"/>
              <a:buChar char="•"/>
            </a:pPr>
            <a:r>
              <a:rPr lang="en-US" sz="2800" dirty="0">
                <a:cs typeface="helvetica" panose="020B0604020202020204" pitchFamily="34" charset="0"/>
              </a:rPr>
              <a:t>Objective</a:t>
            </a:r>
            <a:endParaRPr lang="en-US" sz="2800" dirty="0">
              <a:cs typeface="helvetica" panose="020B0604020202020204" pitchFamily="34" charset="0"/>
            </a:endParaRPr>
          </a:p>
          <a:p>
            <a:endParaRPr lang="en-US" sz="2800" dirty="0">
              <a:cs typeface="helvetica" panose="020B0604020202020204" pitchFamily="34" charset="0"/>
            </a:endParaRPr>
          </a:p>
          <a:p>
            <a:pPr indent="-285750">
              <a:buFont typeface="Arial" panose="020B0604020202020204" pitchFamily="34" charset="0"/>
              <a:buChar char="•"/>
            </a:pPr>
            <a:r>
              <a:rPr lang="en-US" sz="2800" dirty="0">
                <a:cs typeface="helvetica" panose="020B0604020202020204" pitchFamily="34" charset="0"/>
              </a:rPr>
              <a:t>Challenges</a:t>
            </a:r>
          </a:p>
          <a:p>
            <a:endParaRPr lang="en-US" sz="2800" dirty="0">
              <a:cs typeface="helvetica" panose="020B0604020202020204" pitchFamily="34" charset="0"/>
            </a:endParaRPr>
          </a:p>
          <a:p>
            <a:pPr indent="-285750">
              <a:buFont typeface="Arial" panose="020B0604020202020204" pitchFamily="34" charset="0"/>
              <a:buChar char="•"/>
            </a:pPr>
            <a:r>
              <a:rPr lang="en-US" sz="2800" dirty="0">
                <a:cs typeface="helvetica" panose="020B0604020202020204" pitchFamily="34" charset="0"/>
              </a:rPr>
              <a:t>Literature Review</a:t>
            </a:r>
          </a:p>
          <a:p>
            <a:pPr indent="-285750">
              <a:buFont typeface="Arial" panose="020B0604020202020204" pitchFamily="34" charset="0"/>
              <a:buChar char="•"/>
            </a:pPr>
            <a:endParaRPr lang="en-US" sz="2800" dirty="0">
              <a:cs typeface="helvetica" panose="020B0604020202020204" pitchFamily="34" charset="0"/>
            </a:endParaRPr>
          </a:p>
          <a:p>
            <a:pPr indent="-285750">
              <a:buFont typeface="Arial" panose="020B0604020202020204" pitchFamily="34" charset="0"/>
              <a:buChar char="•"/>
            </a:pPr>
            <a:r>
              <a:rPr lang="en-US" sz="2800" dirty="0" smtClean="0">
                <a:cs typeface="helvetica" panose="020B0604020202020204" pitchFamily="34" charset="0"/>
              </a:rPr>
              <a:t>Dataset</a:t>
            </a:r>
          </a:p>
          <a:p>
            <a:pPr indent="-285750">
              <a:buFont typeface="Arial" panose="020B0604020202020204" pitchFamily="34" charset="0"/>
              <a:buChar char="•"/>
            </a:pPr>
            <a:endParaRPr lang="en-US" sz="2800" dirty="0">
              <a:cs typeface="helvetica" panose="020B0604020202020204" pitchFamily="34" charset="0"/>
            </a:endParaRPr>
          </a:p>
          <a:p>
            <a:pPr indent="-285750">
              <a:buFont typeface="Arial" panose="020B0604020202020204" pitchFamily="34" charset="0"/>
              <a:buChar char="•"/>
            </a:pPr>
            <a:r>
              <a:rPr lang="en-US" sz="2800" dirty="0" smtClean="0">
                <a:cs typeface="helvetica" panose="020B0604020202020204" pitchFamily="34" charset="0"/>
              </a:rPr>
              <a:t>Methodology</a:t>
            </a:r>
          </a:p>
          <a:p>
            <a:endParaRPr lang="en-US" sz="2800" dirty="0">
              <a:cs typeface="helvetica" panose="020B0604020202020204" pitchFamily="34" charset="0"/>
            </a:endParaRPr>
          </a:p>
          <a:p>
            <a:pPr indent="-285750">
              <a:buFont typeface="Arial" panose="020B0604020202020204" pitchFamily="34" charset="0"/>
              <a:buChar char="•"/>
            </a:pPr>
            <a:r>
              <a:rPr lang="en-US" sz="2800" dirty="0" smtClean="0">
                <a:cs typeface="helvetica" panose="020B0604020202020204" pitchFamily="34" charset="0"/>
              </a:rPr>
              <a:t>Sampling</a:t>
            </a:r>
          </a:p>
          <a:p>
            <a:pPr indent="-285750">
              <a:buFont typeface="Arial" panose="020B0604020202020204" pitchFamily="34" charset="0"/>
              <a:buChar char="•"/>
            </a:pPr>
            <a:endParaRPr lang="en-US" sz="2800" dirty="0">
              <a:cs typeface="helvetica" panose="020B0604020202020204" pitchFamily="34" charset="0"/>
            </a:endParaRPr>
          </a:p>
          <a:p>
            <a:pPr indent="-285750">
              <a:buFont typeface="Arial" panose="020B0604020202020204" pitchFamily="34" charset="0"/>
              <a:buChar char="•"/>
            </a:pPr>
            <a:r>
              <a:rPr lang="en-US" sz="2800" dirty="0" smtClean="0">
                <a:cs typeface="helvetica" panose="020B0604020202020204" pitchFamily="34" charset="0"/>
              </a:rPr>
              <a:t>Results</a:t>
            </a:r>
          </a:p>
          <a:p>
            <a:pPr indent="-285750">
              <a:buFont typeface="Arial" panose="020B0604020202020204" pitchFamily="34" charset="0"/>
              <a:buChar char="•"/>
            </a:pPr>
            <a:endParaRPr lang="en-US" sz="2800" dirty="0">
              <a:cs typeface="helvetica" panose="020B0604020202020204" pitchFamily="34" charset="0"/>
            </a:endParaRPr>
          </a:p>
          <a:p>
            <a:pPr indent="-285750">
              <a:buFont typeface="Arial" panose="020B0604020202020204" pitchFamily="34" charset="0"/>
              <a:buChar char="•"/>
            </a:pPr>
            <a:r>
              <a:rPr lang="en-US" sz="2800" dirty="0" smtClean="0">
                <a:cs typeface="helvetica" panose="020B0604020202020204" pitchFamily="34" charset="0"/>
              </a:rPr>
              <a:t>Future Work</a:t>
            </a:r>
          </a:p>
          <a:p>
            <a:pPr indent="-285750">
              <a:buFont typeface="Arial" panose="020B0604020202020204" pitchFamily="34" charset="0"/>
              <a:buChar char="•"/>
            </a:pPr>
            <a:endParaRPr lang="en-US" dirty="0" smtClean="0">
              <a:latin typeface="Arial Rounded MT Bold" panose="020F0704030504030204" pitchFamily="34" charset="0"/>
              <a:cs typeface="helvetica" panose="020B0604020202020204" pitchFamily="34" charset="0"/>
            </a:endParaRPr>
          </a:p>
          <a:p>
            <a:pPr indent="-285750">
              <a:lnSpc>
                <a:spcPct val="150000"/>
              </a:lnSpc>
              <a:buFont typeface="Arial" panose="020B0604020202020204" pitchFamily="34" charset="0"/>
              <a:buChar char="•"/>
            </a:pPr>
            <a:endParaRPr lang="en-US" dirty="0">
              <a:latin typeface="Arial Rounded MT Bold" panose="020F0704030504030204" pitchFamily="34" charset="0"/>
              <a:cs typeface="helvetica" panose="020B0604020202020204" pitchFamily="34" charset="0"/>
            </a:endParaRPr>
          </a:p>
          <a:p>
            <a:pPr marL="285750" indent="-285750">
              <a:buFont typeface="Arial" panose="020B0604020202020204" pitchFamily="34" charset="0"/>
              <a:buChar char="•"/>
            </a:pPr>
            <a:endParaRPr lang="en-US" sz="2000" dirty="0">
              <a:latin typeface="Arial Rounded MT Bold" panose="020F0704030504030204" pitchFamily="34" charset="0"/>
            </a:endParaRPr>
          </a:p>
          <a:p>
            <a:pPr marL="285750" indent="-285750">
              <a:buFont typeface="Arial" panose="020B0604020202020204" pitchFamily="34" charset="0"/>
              <a:buChar char="•"/>
            </a:pPr>
            <a:endParaRPr lang="en-US" sz="2000" dirty="0" smtClean="0">
              <a:latin typeface="Arial Rounded MT Bold" panose="020F0704030504030204" pitchFamily="34" charset="0"/>
            </a:endParaRPr>
          </a:p>
          <a:p>
            <a:pPr marL="285750" indent="-285750">
              <a:buFont typeface="Arial" panose="020B0604020202020204" pitchFamily="34" charset="0"/>
              <a:buChar char="•"/>
            </a:pPr>
            <a:endParaRPr lang="en-US" sz="2000" dirty="0" smtClean="0">
              <a:latin typeface="Arial Rounded MT Bold" panose="020F0704030504030204" pitchFamily="34" charset="0"/>
            </a:endParaRPr>
          </a:p>
          <a:p>
            <a:pPr marL="285750" indent="-285750">
              <a:buFont typeface="Arial" panose="020B0604020202020204" pitchFamily="34" charset="0"/>
              <a:buChar char="•"/>
            </a:pPr>
            <a:endParaRPr lang="en-US" sz="2000" dirty="0" smtClean="0">
              <a:latin typeface="Arial Rounded MT Bold" panose="020F0704030504030204" pitchFamily="34" charset="0"/>
            </a:endParaRPr>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76984" y="477289"/>
            <a:ext cx="712718" cy="712718"/>
          </a:xfrm>
          <a:prstGeom prst="rect">
            <a:avLst/>
          </a:prstGeom>
        </p:spPr>
      </p:pic>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67780" y="194324"/>
            <a:ext cx="1412706" cy="1412706"/>
          </a:xfrm>
          <a:prstGeom prst="rect">
            <a:avLst/>
          </a:prstGeom>
        </p:spPr>
      </p:pic>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433364" y="3923153"/>
            <a:ext cx="1616732" cy="1616732"/>
          </a:xfrm>
          <a:prstGeom prst="rect">
            <a:avLst/>
          </a:prstGeom>
        </p:spPr>
      </p:pic>
      <p:pic>
        <p:nvPicPr>
          <p:cNvPr id="10" name="Picture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611249" y="2042653"/>
            <a:ext cx="1438847" cy="1438847"/>
          </a:xfrm>
          <a:prstGeom prst="rect">
            <a:avLst/>
          </a:prstGeom>
        </p:spPr>
      </p:pic>
      <p:pic>
        <p:nvPicPr>
          <p:cNvPr id="4" name="Picture 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399381" y="3976815"/>
            <a:ext cx="1365499" cy="1365499"/>
          </a:xfrm>
          <a:prstGeom prst="rect">
            <a:avLst/>
          </a:prstGeom>
        </p:spPr>
      </p:pic>
      <p:pic>
        <p:nvPicPr>
          <p:cNvPr id="12" name="Picture 1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399381" y="2042653"/>
            <a:ext cx="1162210" cy="1162210"/>
          </a:xfrm>
          <a:prstGeom prst="rect">
            <a:avLst/>
          </a:prstGeom>
        </p:spPr>
      </p:pic>
    </p:spTree>
    <p:extLst>
      <p:ext uri="{BB962C8B-B14F-4D97-AF65-F5344CB8AC3E}">
        <p14:creationId xmlns:p14="http://schemas.microsoft.com/office/powerpoint/2010/main" val="275575476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22672" y="4718173"/>
            <a:ext cx="1877291" cy="1877291"/>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00409" y="4809685"/>
            <a:ext cx="1785779" cy="1785779"/>
          </a:xfrm>
          <a:prstGeom prst="rect">
            <a:avLst/>
          </a:prstGeom>
        </p:spPr>
      </p:pic>
      <p:sp>
        <p:nvSpPr>
          <p:cNvPr id="8" name="Title 1"/>
          <p:cNvSpPr txBox="1">
            <a:spLocks/>
          </p:cNvSpPr>
          <p:nvPr/>
        </p:nvSpPr>
        <p:spPr>
          <a:xfrm>
            <a:off x="408710" y="351626"/>
            <a:ext cx="10515600" cy="810492"/>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smtClean="0">
                <a:latin typeface="Arial Rounded MT Bold" panose="020F0704030504030204" pitchFamily="34" charset="0"/>
                <a:ea typeface="+mn-ea"/>
                <a:cs typeface="+mn-cs"/>
              </a:rPr>
              <a:t>ADASYN</a:t>
            </a:r>
            <a:r>
              <a:rPr lang="en-US" dirty="0" smtClean="0"/>
              <a:t>	</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4131387418"/>
              </p:ext>
            </p:extLst>
          </p:nvPr>
        </p:nvGraphicFramePr>
        <p:xfrm>
          <a:off x="408710" y="1178310"/>
          <a:ext cx="6144489" cy="2585290"/>
        </p:xfrm>
        <a:graphic>
          <a:graphicData uri="http://schemas.openxmlformats.org/drawingml/2006/table">
            <a:tbl>
              <a:tblPr firstRow="1" firstCol="1" bandRow="1">
                <a:tableStyleId>{9D7B26C5-4107-4FEC-AEDC-1716B250A1EF}</a:tableStyleId>
              </a:tblPr>
              <a:tblGrid>
                <a:gridCol w="2048163">
                  <a:extLst>
                    <a:ext uri="{9D8B030D-6E8A-4147-A177-3AD203B41FA5}">
                      <a16:colId xmlns:a16="http://schemas.microsoft.com/office/drawing/2014/main" val="1594343296"/>
                    </a:ext>
                  </a:extLst>
                </a:gridCol>
                <a:gridCol w="2048163">
                  <a:extLst>
                    <a:ext uri="{9D8B030D-6E8A-4147-A177-3AD203B41FA5}">
                      <a16:colId xmlns:a16="http://schemas.microsoft.com/office/drawing/2014/main" val="547225535"/>
                    </a:ext>
                  </a:extLst>
                </a:gridCol>
                <a:gridCol w="2048163">
                  <a:extLst>
                    <a:ext uri="{9D8B030D-6E8A-4147-A177-3AD203B41FA5}">
                      <a16:colId xmlns:a16="http://schemas.microsoft.com/office/drawing/2014/main" val="3003035144"/>
                    </a:ext>
                  </a:extLst>
                </a:gridCol>
              </a:tblGrid>
              <a:tr h="517058">
                <a:tc>
                  <a:txBody>
                    <a:bodyPr/>
                    <a:lstStyle/>
                    <a:p>
                      <a:pPr algn="ctr">
                        <a:lnSpc>
                          <a:spcPct val="150000"/>
                        </a:lnSpc>
                        <a:spcAft>
                          <a:spcPts val="0"/>
                        </a:spcAft>
                      </a:pPr>
                      <a:r>
                        <a:rPr lang="en-US" sz="2000" dirty="0">
                          <a:effectLst/>
                        </a:rPr>
                        <a:t>Model</a:t>
                      </a:r>
                      <a:endParaRPr lang="en-US" sz="2000" dirty="0">
                        <a:effectLst/>
                        <a:latin typeface="Times New Roman" panose="02020603050405020304" pitchFamily="18" charset="0"/>
                        <a:ea typeface="Cordia New"/>
                        <a:cs typeface="Cordia New"/>
                      </a:endParaRPr>
                    </a:p>
                  </a:txBody>
                  <a:tcPr marL="68580" marR="68580" marT="0" marB="0"/>
                </a:tc>
                <a:tc>
                  <a:txBody>
                    <a:bodyPr/>
                    <a:lstStyle/>
                    <a:p>
                      <a:pPr algn="ctr">
                        <a:lnSpc>
                          <a:spcPct val="150000"/>
                        </a:lnSpc>
                        <a:spcAft>
                          <a:spcPts val="0"/>
                        </a:spcAft>
                      </a:pPr>
                      <a:r>
                        <a:rPr lang="en-US" sz="2000" dirty="0">
                          <a:effectLst/>
                        </a:rPr>
                        <a:t>Accuracy</a:t>
                      </a:r>
                      <a:endParaRPr lang="en-US" sz="2000" dirty="0">
                        <a:effectLst/>
                        <a:latin typeface="Times New Roman" panose="02020603050405020304" pitchFamily="18" charset="0"/>
                        <a:ea typeface="Cordia New"/>
                        <a:cs typeface="Cordia New"/>
                      </a:endParaRPr>
                    </a:p>
                  </a:txBody>
                  <a:tcPr marL="68580" marR="68580" marT="0" marB="0"/>
                </a:tc>
                <a:tc>
                  <a:txBody>
                    <a:bodyPr/>
                    <a:lstStyle/>
                    <a:p>
                      <a:pPr algn="ctr">
                        <a:lnSpc>
                          <a:spcPct val="150000"/>
                        </a:lnSpc>
                        <a:spcAft>
                          <a:spcPts val="0"/>
                        </a:spcAft>
                      </a:pPr>
                      <a:r>
                        <a:rPr lang="en-US" sz="2000" dirty="0">
                          <a:effectLst/>
                        </a:rPr>
                        <a:t>AUROC</a:t>
                      </a:r>
                      <a:endParaRPr lang="en-US" sz="2000" dirty="0">
                        <a:effectLst/>
                        <a:latin typeface="Times New Roman" panose="02020603050405020304" pitchFamily="18" charset="0"/>
                        <a:ea typeface="Cordia New"/>
                        <a:cs typeface="Cordia New"/>
                      </a:endParaRPr>
                    </a:p>
                  </a:txBody>
                  <a:tcPr marL="68580" marR="68580" marT="0" marB="0"/>
                </a:tc>
                <a:extLst>
                  <a:ext uri="{0D108BD9-81ED-4DB2-BD59-A6C34878D82A}">
                    <a16:rowId xmlns:a16="http://schemas.microsoft.com/office/drawing/2014/main" val="1942673229"/>
                  </a:ext>
                </a:extLst>
              </a:tr>
              <a:tr h="517058">
                <a:tc>
                  <a:txBody>
                    <a:bodyPr/>
                    <a:lstStyle/>
                    <a:p>
                      <a:pPr algn="ctr">
                        <a:lnSpc>
                          <a:spcPct val="150000"/>
                        </a:lnSpc>
                        <a:spcAft>
                          <a:spcPts val="0"/>
                        </a:spcAft>
                      </a:pPr>
                      <a:r>
                        <a:rPr lang="en-US" sz="1800" dirty="0">
                          <a:effectLst/>
                        </a:rPr>
                        <a:t>Logistic Regression</a:t>
                      </a:r>
                      <a:endParaRPr lang="en-US" sz="1800" dirty="0">
                        <a:effectLst/>
                        <a:latin typeface="Times New Roman" panose="02020603050405020304" pitchFamily="18" charset="0"/>
                        <a:ea typeface="Cordia New"/>
                        <a:cs typeface="Cordia New"/>
                      </a:endParaRPr>
                    </a:p>
                  </a:txBody>
                  <a:tcPr marL="68580" marR="68580" marT="0" marB="0"/>
                </a:tc>
                <a:tc>
                  <a:txBody>
                    <a:bodyPr/>
                    <a:lstStyle/>
                    <a:p>
                      <a:pPr algn="ctr">
                        <a:lnSpc>
                          <a:spcPct val="150000"/>
                        </a:lnSpc>
                        <a:spcAft>
                          <a:spcPts val="0"/>
                        </a:spcAft>
                      </a:pPr>
                      <a:r>
                        <a:rPr lang="en-US" sz="1800" b="1" dirty="0">
                          <a:effectLst/>
                        </a:rPr>
                        <a:t>65 %</a:t>
                      </a:r>
                      <a:endParaRPr lang="en-US" sz="1800" b="1" dirty="0">
                        <a:effectLst/>
                        <a:latin typeface="Times New Roman" panose="02020603050405020304" pitchFamily="18" charset="0"/>
                        <a:ea typeface="Cordia New"/>
                        <a:cs typeface="Cordia New"/>
                      </a:endParaRPr>
                    </a:p>
                  </a:txBody>
                  <a:tcPr marL="68580" marR="68580" marT="0" marB="0"/>
                </a:tc>
                <a:tc>
                  <a:txBody>
                    <a:bodyPr/>
                    <a:lstStyle/>
                    <a:p>
                      <a:pPr algn="ctr">
                        <a:lnSpc>
                          <a:spcPct val="150000"/>
                        </a:lnSpc>
                        <a:spcAft>
                          <a:spcPts val="0"/>
                        </a:spcAft>
                      </a:pPr>
                      <a:r>
                        <a:rPr lang="en-US" sz="1800" b="1">
                          <a:effectLst/>
                        </a:rPr>
                        <a:t>0.72</a:t>
                      </a:r>
                      <a:endParaRPr lang="en-US" sz="1800" b="1">
                        <a:effectLst/>
                        <a:latin typeface="Times New Roman" panose="02020603050405020304" pitchFamily="18" charset="0"/>
                        <a:ea typeface="Cordia New"/>
                        <a:cs typeface="Cordia New"/>
                      </a:endParaRPr>
                    </a:p>
                  </a:txBody>
                  <a:tcPr marL="68580" marR="68580" marT="0" marB="0"/>
                </a:tc>
                <a:extLst>
                  <a:ext uri="{0D108BD9-81ED-4DB2-BD59-A6C34878D82A}">
                    <a16:rowId xmlns:a16="http://schemas.microsoft.com/office/drawing/2014/main" val="120864913"/>
                  </a:ext>
                </a:extLst>
              </a:tr>
              <a:tr h="517058">
                <a:tc>
                  <a:txBody>
                    <a:bodyPr/>
                    <a:lstStyle/>
                    <a:p>
                      <a:pPr algn="ctr">
                        <a:lnSpc>
                          <a:spcPct val="150000"/>
                        </a:lnSpc>
                        <a:spcAft>
                          <a:spcPts val="0"/>
                        </a:spcAft>
                      </a:pPr>
                      <a:r>
                        <a:rPr lang="en-US" sz="1800" dirty="0">
                          <a:effectLst/>
                        </a:rPr>
                        <a:t>Linear SVC</a:t>
                      </a:r>
                      <a:endParaRPr lang="en-US" sz="1800" dirty="0">
                        <a:effectLst/>
                        <a:latin typeface="Times New Roman" panose="02020603050405020304" pitchFamily="18" charset="0"/>
                        <a:ea typeface="Cordia New"/>
                        <a:cs typeface="Cordia New"/>
                      </a:endParaRPr>
                    </a:p>
                  </a:txBody>
                  <a:tcPr marL="68580" marR="68580" marT="0" marB="0"/>
                </a:tc>
                <a:tc>
                  <a:txBody>
                    <a:bodyPr/>
                    <a:lstStyle/>
                    <a:p>
                      <a:pPr algn="ctr">
                        <a:lnSpc>
                          <a:spcPct val="150000"/>
                        </a:lnSpc>
                        <a:spcAft>
                          <a:spcPts val="0"/>
                        </a:spcAft>
                      </a:pPr>
                      <a:r>
                        <a:rPr lang="en-US" sz="1800" b="1" dirty="0">
                          <a:effectLst/>
                        </a:rPr>
                        <a:t>66%</a:t>
                      </a:r>
                      <a:endParaRPr lang="en-US" sz="1800" b="1" dirty="0">
                        <a:effectLst/>
                        <a:latin typeface="Times New Roman" panose="02020603050405020304" pitchFamily="18" charset="0"/>
                        <a:ea typeface="Cordia New"/>
                        <a:cs typeface="Cordia New"/>
                      </a:endParaRPr>
                    </a:p>
                  </a:txBody>
                  <a:tcPr marL="68580" marR="68580" marT="0" marB="0"/>
                </a:tc>
                <a:tc>
                  <a:txBody>
                    <a:bodyPr/>
                    <a:lstStyle/>
                    <a:p>
                      <a:pPr algn="ctr">
                        <a:lnSpc>
                          <a:spcPct val="150000"/>
                        </a:lnSpc>
                        <a:spcAft>
                          <a:spcPts val="0"/>
                        </a:spcAft>
                      </a:pPr>
                      <a:r>
                        <a:rPr lang="en-US" sz="1800" b="1" dirty="0">
                          <a:effectLst/>
                        </a:rPr>
                        <a:t>0.72</a:t>
                      </a:r>
                      <a:endParaRPr lang="en-US" sz="1800" b="1" dirty="0">
                        <a:effectLst/>
                        <a:latin typeface="Times New Roman" panose="02020603050405020304" pitchFamily="18" charset="0"/>
                        <a:ea typeface="Cordia New"/>
                        <a:cs typeface="Cordia New"/>
                      </a:endParaRPr>
                    </a:p>
                  </a:txBody>
                  <a:tcPr marL="68580" marR="68580" marT="0" marB="0"/>
                </a:tc>
                <a:extLst>
                  <a:ext uri="{0D108BD9-81ED-4DB2-BD59-A6C34878D82A}">
                    <a16:rowId xmlns:a16="http://schemas.microsoft.com/office/drawing/2014/main" val="577848799"/>
                  </a:ext>
                </a:extLst>
              </a:tr>
              <a:tr h="517058">
                <a:tc>
                  <a:txBody>
                    <a:bodyPr/>
                    <a:lstStyle/>
                    <a:p>
                      <a:pPr algn="ctr">
                        <a:lnSpc>
                          <a:spcPct val="150000"/>
                        </a:lnSpc>
                        <a:spcAft>
                          <a:spcPts val="0"/>
                        </a:spcAft>
                      </a:pPr>
                      <a:r>
                        <a:rPr lang="en-US" sz="1800" dirty="0">
                          <a:effectLst/>
                        </a:rPr>
                        <a:t>Random Forrest</a:t>
                      </a:r>
                      <a:endParaRPr lang="en-US" sz="1800" dirty="0">
                        <a:effectLst/>
                        <a:latin typeface="Times New Roman" panose="02020603050405020304" pitchFamily="18" charset="0"/>
                        <a:ea typeface="Cordia New"/>
                        <a:cs typeface="Cordia New"/>
                      </a:endParaRPr>
                    </a:p>
                  </a:txBody>
                  <a:tcPr marL="68580" marR="68580" marT="0" marB="0"/>
                </a:tc>
                <a:tc>
                  <a:txBody>
                    <a:bodyPr/>
                    <a:lstStyle/>
                    <a:p>
                      <a:pPr algn="ctr">
                        <a:lnSpc>
                          <a:spcPct val="150000"/>
                        </a:lnSpc>
                        <a:spcAft>
                          <a:spcPts val="0"/>
                        </a:spcAft>
                      </a:pPr>
                      <a:r>
                        <a:rPr lang="en-US" sz="1800" b="1" dirty="0">
                          <a:effectLst/>
                        </a:rPr>
                        <a:t>86%</a:t>
                      </a:r>
                      <a:endParaRPr lang="en-US" sz="1800" b="1" dirty="0">
                        <a:effectLst/>
                        <a:latin typeface="Times New Roman" panose="02020603050405020304" pitchFamily="18" charset="0"/>
                        <a:ea typeface="Cordia New"/>
                        <a:cs typeface="Cordia New"/>
                      </a:endParaRPr>
                    </a:p>
                  </a:txBody>
                  <a:tcPr marL="68580" marR="68580" marT="0" marB="0"/>
                </a:tc>
                <a:tc>
                  <a:txBody>
                    <a:bodyPr/>
                    <a:lstStyle/>
                    <a:p>
                      <a:pPr algn="ctr">
                        <a:lnSpc>
                          <a:spcPct val="150000"/>
                        </a:lnSpc>
                        <a:spcAft>
                          <a:spcPts val="0"/>
                        </a:spcAft>
                      </a:pPr>
                      <a:r>
                        <a:rPr lang="en-US" sz="1800" b="1" dirty="0">
                          <a:effectLst/>
                        </a:rPr>
                        <a:t>0.83</a:t>
                      </a:r>
                      <a:endParaRPr lang="en-US" sz="1800" b="1" dirty="0">
                        <a:effectLst/>
                        <a:latin typeface="Times New Roman" panose="02020603050405020304" pitchFamily="18" charset="0"/>
                        <a:ea typeface="Cordia New"/>
                        <a:cs typeface="Cordia New"/>
                      </a:endParaRPr>
                    </a:p>
                  </a:txBody>
                  <a:tcPr marL="68580" marR="68580" marT="0" marB="0"/>
                </a:tc>
                <a:extLst>
                  <a:ext uri="{0D108BD9-81ED-4DB2-BD59-A6C34878D82A}">
                    <a16:rowId xmlns:a16="http://schemas.microsoft.com/office/drawing/2014/main" val="172985147"/>
                  </a:ext>
                </a:extLst>
              </a:tr>
              <a:tr h="517058">
                <a:tc>
                  <a:txBody>
                    <a:bodyPr/>
                    <a:lstStyle/>
                    <a:p>
                      <a:pPr algn="ctr">
                        <a:lnSpc>
                          <a:spcPct val="150000"/>
                        </a:lnSpc>
                        <a:spcAft>
                          <a:spcPts val="0"/>
                        </a:spcAft>
                      </a:pPr>
                      <a:r>
                        <a:rPr lang="en-US" sz="1800" dirty="0">
                          <a:effectLst/>
                        </a:rPr>
                        <a:t>ANN</a:t>
                      </a:r>
                      <a:endParaRPr lang="en-US" sz="1800" dirty="0">
                        <a:effectLst/>
                        <a:latin typeface="Times New Roman" panose="02020603050405020304" pitchFamily="18" charset="0"/>
                        <a:ea typeface="Cordia New"/>
                        <a:cs typeface="Cordia New"/>
                      </a:endParaRPr>
                    </a:p>
                  </a:txBody>
                  <a:tcPr marL="68580" marR="68580" marT="0" marB="0"/>
                </a:tc>
                <a:tc>
                  <a:txBody>
                    <a:bodyPr/>
                    <a:lstStyle/>
                    <a:p>
                      <a:pPr algn="ctr">
                        <a:lnSpc>
                          <a:spcPct val="150000"/>
                        </a:lnSpc>
                        <a:spcAft>
                          <a:spcPts val="0"/>
                        </a:spcAft>
                      </a:pPr>
                      <a:r>
                        <a:rPr lang="en-US" sz="1800" b="1" dirty="0">
                          <a:effectLst/>
                        </a:rPr>
                        <a:t>81%</a:t>
                      </a:r>
                      <a:endParaRPr lang="en-US" sz="1800" b="1" dirty="0">
                        <a:effectLst/>
                        <a:latin typeface="Times New Roman" panose="02020603050405020304" pitchFamily="18" charset="0"/>
                        <a:ea typeface="Cordia New"/>
                        <a:cs typeface="Cordia New"/>
                      </a:endParaRPr>
                    </a:p>
                  </a:txBody>
                  <a:tcPr marL="68580" marR="68580" marT="0" marB="0"/>
                </a:tc>
                <a:tc>
                  <a:txBody>
                    <a:bodyPr/>
                    <a:lstStyle/>
                    <a:p>
                      <a:pPr algn="ctr">
                        <a:lnSpc>
                          <a:spcPct val="150000"/>
                        </a:lnSpc>
                        <a:spcAft>
                          <a:spcPts val="0"/>
                        </a:spcAft>
                      </a:pPr>
                      <a:r>
                        <a:rPr lang="en-US" sz="1800" b="1" dirty="0">
                          <a:effectLst/>
                        </a:rPr>
                        <a:t>0.82</a:t>
                      </a:r>
                      <a:endParaRPr lang="en-US" sz="1800" b="1" dirty="0">
                        <a:effectLst/>
                        <a:latin typeface="Times New Roman" panose="02020603050405020304" pitchFamily="18" charset="0"/>
                        <a:ea typeface="Cordia New"/>
                        <a:cs typeface="Cordia New"/>
                      </a:endParaRPr>
                    </a:p>
                  </a:txBody>
                  <a:tcPr marL="68580" marR="68580" marT="0" marB="0"/>
                </a:tc>
                <a:extLst>
                  <a:ext uri="{0D108BD9-81ED-4DB2-BD59-A6C34878D82A}">
                    <a16:rowId xmlns:a16="http://schemas.microsoft.com/office/drawing/2014/main" val="620746123"/>
                  </a:ext>
                </a:extLst>
              </a:tr>
            </a:tbl>
          </a:graphicData>
        </a:graphic>
      </p:graphicFrame>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85211" y="908188"/>
            <a:ext cx="5218671" cy="3312307"/>
          </a:xfrm>
          <a:prstGeom prst="rect">
            <a:avLst/>
          </a:prstGeom>
        </p:spPr>
      </p:pic>
      <p:pic>
        <p:nvPicPr>
          <p:cNvPr id="10" name="Picture 9"/>
          <p:cNvPicPr/>
          <p:nvPr/>
        </p:nvPicPr>
        <p:blipFill>
          <a:blip r:embed="rId5"/>
          <a:stretch>
            <a:fillRect/>
          </a:stretch>
        </p:blipFill>
        <p:spPr>
          <a:xfrm>
            <a:off x="406544" y="4061814"/>
            <a:ext cx="3762375" cy="2533650"/>
          </a:xfrm>
          <a:prstGeom prst="rect">
            <a:avLst/>
          </a:prstGeom>
        </p:spPr>
      </p:pic>
      <p:pic>
        <p:nvPicPr>
          <p:cNvPr id="11" name="Picture 10"/>
          <p:cNvPicPr/>
          <p:nvPr/>
        </p:nvPicPr>
        <p:blipFill>
          <a:blip r:embed="rId6"/>
          <a:stretch>
            <a:fillRect/>
          </a:stretch>
        </p:blipFill>
        <p:spPr>
          <a:xfrm>
            <a:off x="4269365" y="3966564"/>
            <a:ext cx="3771900" cy="2724150"/>
          </a:xfrm>
          <a:prstGeom prst="rect">
            <a:avLst/>
          </a:prstGeom>
        </p:spPr>
      </p:pic>
    </p:spTree>
    <p:extLst>
      <p:ext uri="{BB962C8B-B14F-4D97-AF65-F5344CB8AC3E}">
        <p14:creationId xmlns:p14="http://schemas.microsoft.com/office/powerpoint/2010/main" val="159609078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255085613"/>
              </p:ext>
            </p:extLst>
          </p:nvPr>
        </p:nvGraphicFramePr>
        <p:xfrm>
          <a:off x="470301" y="1709471"/>
          <a:ext cx="6281478" cy="2656510"/>
        </p:xfrm>
        <a:graphic>
          <a:graphicData uri="http://schemas.openxmlformats.org/drawingml/2006/table">
            <a:tbl>
              <a:tblPr firstRow="1" firstCol="1" bandRow="1">
                <a:tableStyleId>{9D7B26C5-4107-4FEC-AEDC-1716B250A1EF}</a:tableStyleId>
              </a:tblPr>
              <a:tblGrid>
                <a:gridCol w="2093826">
                  <a:extLst>
                    <a:ext uri="{9D8B030D-6E8A-4147-A177-3AD203B41FA5}">
                      <a16:colId xmlns:a16="http://schemas.microsoft.com/office/drawing/2014/main" val="2287432312"/>
                    </a:ext>
                  </a:extLst>
                </a:gridCol>
                <a:gridCol w="2093826">
                  <a:extLst>
                    <a:ext uri="{9D8B030D-6E8A-4147-A177-3AD203B41FA5}">
                      <a16:colId xmlns:a16="http://schemas.microsoft.com/office/drawing/2014/main" val="1176316480"/>
                    </a:ext>
                  </a:extLst>
                </a:gridCol>
                <a:gridCol w="2093826">
                  <a:extLst>
                    <a:ext uri="{9D8B030D-6E8A-4147-A177-3AD203B41FA5}">
                      <a16:colId xmlns:a16="http://schemas.microsoft.com/office/drawing/2014/main" val="1917550153"/>
                    </a:ext>
                  </a:extLst>
                </a:gridCol>
              </a:tblGrid>
              <a:tr h="531302">
                <a:tc>
                  <a:txBody>
                    <a:bodyPr/>
                    <a:lstStyle/>
                    <a:p>
                      <a:pPr algn="ctr">
                        <a:lnSpc>
                          <a:spcPct val="150000"/>
                        </a:lnSpc>
                        <a:spcAft>
                          <a:spcPts val="0"/>
                        </a:spcAft>
                      </a:pPr>
                      <a:r>
                        <a:rPr lang="en-US" sz="2000" dirty="0">
                          <a:effectLst/>
                        </a:rPr>
                        <a:t>Model</a:t>
                      </a:r>
                      <a:endParaRPr lang="en-US" sz="2000" dirty="0">
                        <a:effectLst/>
                        <a:latin typeface="Times New Roman" panose="02020603050405020304" pitchFamily="18" charset="0"/>
                        <a:ea typeface="Cordia New"/>
                        <a:cs typeface="Cordia New"/>
                      </a:endParaRPr>
                    </a:p>
                  </a:txBody>
                  <a:tcPr marL="68580" marR="68580" marT="0" marB="0"/>
                </a:tc>
                <a:tc>
                  <a:txBody>
                    <a:bodyPr/>
                    <a:lstStyle/>
                    <a:p>
                      <a:pPr algn="ctr">
                        <a:lnSpc>
                          <a:spcPct val="150000"/>
                        </a:lnSpc>
                        <a:spcAft>
                          <a:spcPts val="0"/>
                        </a:spcAft>
                      </a:pPr>
                      <a:r>
                        <a:rPr lang="en-US" sz="2000" dirty="0">
                          <a:effectLst/>
                        </a:rPr>
                        <a:t>Accuracy</a:t>
                      </a:r>
                      <a:endParaRPr lang="en-US" sz="2000" dirty="0">
                        <a:effectLst/>
                        <a:latin typeface="Times New Roman" panose="02020603050405020304" pitchFamily="18" charset="0"/>
                        <a:ea typeface="Cordia New"/>
                        <a:cs typeface="Cordia New"/>
                      </a:endParaRPr>
                    </a:p>
                  </a:txBody>
                  <a:tcPr marL="68580" marR="68580" marT="0" marB="0"/>
                </a:tc>
                <a:tc>
                  <a:txBody>
                    <a:bodyPr/>
                    <a:lstStyle/>
                    <a:p>
                      <a:pPr algn="ctr">
                        <a:lnSpc>
                          <a:spcPct val="150000"/>
                        </a:lnSpc>
                        <a:spcAft>
                          <a:spcPts val="0"/>
                        </a:spcAft>
                      </a:pPr>
                      <a:r>
                        <a:rPr lang="en-US" sz="2000" dirty="0">
                          <a:effectLst/>
                        </a:rPr>
                        <a:t>AUROC</a:t>
                      </a:r>
                      <a:endParaRPr lang="en-US" sz="2000" dirty="0">
                        <a:effectLst/>
                        <a:latin typeface="Times New Roman" panose="02020603050405020304" pitchFamily="18" charset="0"/>
                        <a:ea typeface="Cordia New"/>
                        <a:cs typeface="Cordia New"/>
                      </a:endParaRPr>
                    </a:p>
                  </a:txBody>
                  <a:tcPr marL="68580" marR="68580" marT="0" marB="0"/>
                </a:tc>
                <a:extLst>
                  <a:ext uri="{0D108BD9-81ED-4DB2-BD59-A6C34878D82A}">
                    <a16:rowId xmlns:a16="http://schemas.microsoft.com/office/drawing/2014/main" val="3983249902"/>
                  </a:ext>
                </a:extLst>
              </a:tr>
              <a:tr h="531302">
                <a:tc>
                  <a:txBody>
                    <a:bodyPr/>
                    <a:lstStyle/>
                    <a:p>
                      <a:pPr algn="ctr">
                        <a:lnSpc>
                          <a:spcPct val="150000"/>
                        </a:lnSpc>
                        <a:spcAft>
                          <a:spcPts val="0"/>
                        </a:spcAft>
                      </a:pPr>
                      <a:r>
                        <a:rPr lang="en-US" sz="1800" dirty="0">
                          <a:effectLst/>
                        </a:rPr>
                        <a:t>Logistic Regression</a:t>
                      </a:r>
                      <a:endParaRPr lang="en-US" sz="1800" dirty="0">
                        <a:effectLst/>
                        <a:latin typeface="Times New Roman" panose="02020603050405020304" pitchFamily="18" charset="0"/>
                        <a:ea typeface="Cordia New"/>
                        <a:cs typeface="Cordia New"/>
                      </a:endParaRPr>
                    </a:p>
                  </a:txBody>
                  <a:tcPr marL="68580" marR="68580" marT="0" marB="0"/>
                </a:tc>
                <a:tc>
                  <a:txBody>
                    <a:bodyPr/>
                    <a:lstStyle/>
                    <a:p>
                      <a:pPr algn="ctr">
                        <a:lnSpc>
                          <a:spcPct val="150000"/>
                        </a:lnSpc>
                        <a:spcAft>
                          <a:spcPts val="0"/>
                        </a:spcAft>
                      </a:pPr>
                      <a:r>
                        <a:rPr lang="en-US" sz="1800" b="1" dirty="0">
                          <a:effectLst/>
                        </a:rPr>
                        <a:t>67 %</a:t>
                      </a:r>
                      <a:endParaRPr lang="en-US" sz="1800" b="1" dirty="0">
                        <a:effectLst/>
                        <a:latin typeface="Times New Roman" panose="02020603050405020304" pitchFamily="18" charset="0"/>
                        <a:ea typeface="Cordia New"/>
                        <a:cs typeface="Cordia New"/>
                      </a:endParaRPr>
                    </a:p>
                  </a:txBody>
                  <a:tcPr marL="68580" marR="68580" marT="0" marB="0"/>
                </a:tc>
                <a:tc>
                  <a:txBody>
                    <a:bodyPr/>
                    <a:lstStyle/>
                    <a:p>
                      <a:pPr algn="ctr">
                        <a:lnSpc>
                          <a:spcPct val="150000"/>
                        </a:lnSpc>
                        <a:spcAft>
                          <a:spcPts val="0"/>
                        </a:spcAft>
                      </a:pPr>
                      <a:r>
                        <a:rPr lang="en-US" sz="1800" b="1" dirty="0">
                          <a:effectLst/>
                        </a:rPr>
                        <a:t>0.72</a:t>
                      </a:r>
                      <a:endParaRPr lang="en-US" sz="1800" b="1" dirty="0">
                        <a:effectLst/>
                        <a:latin typeface="Times New Roman" panose="02020603050405020304" pitchFamily="18" charset="0"/>
                        <a:ea typeface="Cordia New"/>
                        <a:cs typeface="Cordia New"/>
                      </a:endParaRPr>
                    </a:p>
                  </a:txBody>
                  <a:tcPr marL="68580" marR="68580" marT="0" marB="0"/>
                </a:tc>
                <a:extLst>
                  <a:ext uri="{0D108BD9-81ED-4DB2-BD59-A6C34878D82A}">
                    <a16:rowId xmlns:a16="http://schemas.microsoft.com/office/drawing/2014/main" val="1367841742"/>
                  </a:ext>
                </a:extLst>
              </a:tr>
              <a:tr h="531302">
                <a:tc>
                  <a:txBody>
                    <a:bodyPr/>
                    <a:lstStyle/>
                    <a:p>
                      <a:pPr algn="ctr">
                        <a:lnSpc>
                          <a:spcPct val="150000"/>
                        </a:lnSpc>
                        <a:spcAft>
                          <a:spcPts val="0"/>
                        </a:spcAft>
                      </a:pPr>
                      <a:r>
                        <a:rPr lang="en-US" sz="1800" dirty="0">
                          <a:effectLst/>
                        </a:rPr>
                        <a:t>Linear SVC</a:t>
                      </a:r>
                      <a:endParaRPr lang="en-US" sz="1800" dirty="0">
                        <a:effectLst/>
                        <a:latin typeface="Times New Roman" panose="02020603050405020304" pitchFamily="18" charset="0"/>
                        <a:ea typeface="Cordia New"/>
                        <a:cs typeface="Cordia New"/>
                      </a:endParaRPr>
                    </a:p>
                  </a:txBody>
                  <a:tcPr marL="68580" marR="68580" marT="0" marB="0"/>
                </a:tc>
                <a:tc>
                  <a:txBody>
                    <a:bodyPr/>
                    <a:lstStyle/>
                    <a:p>
                      <a:pPr algn="ctr">
                        <a:lnSpc>
                          <a:spcPct val="150000"/>
                        </a:lnSpc>
                        <a:spcAft>
                          <a:spcPts val="0"/>
                        </a:spcAft>
                      </a:pPr>
                      <a:r>
                        <a:rPr lang="en-US" sz="1800" b="1" dirty="0">
                          <a:effectLst/>
                        </a:rPr>
                        <a:t>67%</a:t>
                      </a:r>
                      <a:endParaRPr lang="en-US" sz="1800" b="1" dirty="0">
                        <a:effectLst/>
                        <a:latin typeface="Times New Roman" panose="02020603050405020304" pitchFamily="18" charset="0"/>
                        <a:ea typeface="Cordia New"/>
                        <a:cs typeface="Cordia New"/>
                      </a:endParaRPr>
                    </a:p>
                  </a:txBody>
                  <a:tcPr marL="68580" marR="68580" marT="0" marB="0"/>
                </a:tc>
                <a:tc>
                  <a:txBody>
                    <a:bodyPr/>
                    <a:lstStyle/>
                    <a:p>
                      <a:pPr algn="ctr">
                        <a:lnSpc>
                          <a:spcPct val="150000"/>
                        </a:lnSpc>
                        <a:spcAft>
                          <a:spcPts val="0"/>
                        </a:spcAft>
                      </a:pPr>
                      <a:r>
                        <a:rPr lang="en-US" sz="1800" b="1" dirty="0">
                          <a:effectLst/>
                        </a:rPr>
                        <a:t>0.73</a:t>
                      </a:r>
                      <a:endParaRPr lang="en-US" sz="1800" b="1" dirty="0">
                        <a:effectLst/>
                        <a:latin typeface="Times New Roman" panose="02020603050405020304" pitchFamily="18" charset="0"/>
                        <a:ea typeface="Cordia New"/>
                        <a:cs typeface="Cordia New"/>
                      </a:endParaRPr>
                    </a:p>
                  </a:txBody>
                  <a:tcPr marL="68580" marR="68580" marT="0" marB="0"/>
                </a:tc>
                <a:extLst>
                  <a:ext uri="{0D108BD9-81ED-4DB2-BD59-A6C34878D82A}">
                    <a16:rowId xmlns:a16="http://schemas.microsoft.com/office/drawing/2014/main" val="2749809168"/>
                  </a:ext>
                </a:extLst>
              </a:tr>
              <a:tr h="531302">
                <a:tc>
                  <a:txBody>
                    <a:bodyPr/>
                    <a:lstStyle/>
                    <a:p>
                      <a:pPr algn="ctr">
                        <a:lnSpc>
                          <a:spcPct val="150000"/>
                        </a:lnSpc>
                        <a:spcAft>
                          <a:spcPts val="0"/>
                        </a:spcAft>
                      </a:pPr>
                      <a:r>
                        <a:rPr lang="en-US" sz="1800">
                          <a:effectLst/>
                        </a:rPr>
                        <a:t>Random Forrest</a:t>
                      </a:r>
                      <a:endParaRPr lang="en-US" sz="1800">
                        <a:effectLst/>
                        <a:latin typeface="Times New Roman" panose="02020603050405020304" pitchFamily="18" charset="0"/>
                        <a:ea typeface="Cordia New"/>
                        <a:cs typeface="Cordia New"/>
                      </a:endParaRPr>
                    </a:p>
                  </a:txBody>
                  <a:tcPr marL="68580" marR="68580" marT="0" marB="0"/>
                </a:tc>
                <a:tc>
                  <a:txBody>
                    <a:bodyPr/>
                    <a:lstStyle/>
                    <a:p>
                      <a:pPr algn="ctr">
                        <a:lnSpc>
                          <a:spcPct val="150000"/>
                        </a:lnSpc>
                        <a:spcAft>
                          <a:spcPts val="0"/>
                        </a:spcAft>
                      </a:pPr>
                      <a:r>
                        <a:rPr lang="en-US" sz="1800" b="1" dirty="0">
                          <a:effectLst/>
                        </a:rPr>
                        <a:t>85%</a:t>
                      </a:r>
                      <a:endParaRPr lang="en-US" sz="1800" b="1" dirty="0">
                        <a:effectLst/>
                        <a:latin typeface="Times New Roman" panose="02020603050405020304" pitchFamily="18" charset="0"/>
                        <a:ea typeface="Cordia New"/>
                        <a:cs typeface="Cordia New"/>
                      </a:endParaRPr>
                    </a:p>
                  </a:txBody>
                  <a:tcPr marL="68580" marR="68580" marT="0" marB="0"/>
                </a:tc>
                <a:tc>
                  <a:txBody>
                    <a:bodyPr/>
                    <a:lstStyle/>
                    <a:p>
                      <a:pPr algn="ctr">
                        <a:lnSpc>
                          <a:spcPct val="150000"/>
                        </a:lnSpc>
                        <a:spcAft>
                          <a:spcPts val="0"/>
                        </a:spcAft>
                      </a:pPr>
                      <a:r>
                        <a:rPr lang="en-US" sz="1800" b="1" dirty="0">
                          <a:effectLst/>
                        </a:rPr>
                        <a:t>0.86</a:t>
                      </a:r>
                      <a:endParaRPr lang="en-US" sz="1800" b="1" dirty="0">
                        <a:effectLst/>
                        <a:latin typeface="Times New Roman" panose="02020603050405020304" pitchFamily="18" charset="0"/>
                        <a:ea typeface="Cordia New"/>
                        <a:cs typeface="Cordia New"/>
                      </a:endParaRPr>
                    </a:p>
                  </a:txBody>
                  <a:tcPr marL="68580" marR="68580" marT="0" marB="0"/>
                </a:tc>
                <a:extLst>
                  <a:ext uri="{0D108BD9-81ED-4DB2-BD59-A6C34878D82A}">
                    <a16:rowId xmlns:a16="http://schemas.microsoft.com/office/drawing/2014/main" val="3223291433"/>
                  </a:ext>
                </a:extLst>
              </a:tr>
              <a:tr h="531302">
                <a:tc>
                  <a:txBody>
                    <a:bodyPr/>
                    <a:lstStyle/>
                    <a:p>
                      <a:pPr algn="ctr">
                        <a:lnSpc>
                          <a:spcPct val="150000"/>
                        </a:lnSpc>
                        <a:spcAft>
                          <a:spcPts val="0"/>
                        </a:spcAft>
                      </a:pPr>
                      <a:r>
                        <a:rPr lang="en-US" sz="1800">
                          <a:effectLst/>
                        </a:rPr>
                        <a:t>ANN</a:t>
                      </a:r>
                      <a:endParaRPr lang="en-US" sz="1800">
                        <a:effectLst/>
                        <a:latin typeface="Times New Roman" panose="02020603050405020304" pitchFamily="18" charset="0"/>
                        <a:ea typeface="Cordia New"/>
                        <a:cs typeface="Cordia New"/>
                      </a:endParaRPr>
                    </a:p>
                  </a:txBody>
                  <a:tcPr marL="68580" marR="68580" marT="0" marB="0"/>
                </a:tc>
                <a:tc>
                  <a:txBody>
                    <a:bodyPr/>
                    <a:lstStyle/>
                    <a:p>
                      <a:pPr algn="ctr">
                        <a:lnSpc>
                          <a:spcPct val="150000"/>
                        </a:lnSpc>
                        <a:spcAft>
                          <a:spcPts val="0"/>
                        </a:spcAft>
                      </a:pPr>
                      <a:r>
                        <a:rPr lang="en-US" sz="1800" b="1">
                          <a:effectLst/>
                        </a:rPr>
                        <a:t>84%</a:t>
                      </a:r>
                      <a:endParaRPr lang="en-US" sz="1800" b="1">
                        <a:effectLst/>
                        <a:latin typeface="Times New Roman" panose="02020603050405020304" pitchFamily="18" charset="0"/>
                        <a:ea typeface="Cordia New"/>
                        <a:cs typeface="Cordia New"/>
                      </a:endParaRPr>
                    </a:p>
                  </a:txBody>
                  <a:tcPr marL="68580" marR="68580" marT="0" marB="0"/>
                </a:tc>
                <a:tc>
                  <a:txBody>
                    <a:bodyPr/>
                    <a:lstStyle/>
                    <a:p>
                      <a:pPr algn="ctr">
                        <a:lnSpc>
                          <a:spcPct val="150000"/>
                        </a:lnSpc>
                        <a:spcAft>
                          <a:spcPts val="0"/>
                        </a:spcAft>
                      </a:pPr>
                      <a:r>
                        <a:rPr lang="en-US" sz="1800" b="1" dirty="0">
                          <a:effectLst/>
                        </a:rPr>
                        <a:t>0.83</a:t>
                      </a:r>
                      <a:endParaRPr lang="en-US" sz="1800" b="1" dirty="0">
                        <a:effectLst/>
                        <a:latin typeface="Times New Roman" panose="02020603050405020304" pitchFamily="18" charset="0"/>
                        <a:ea typeface="Cordia New"/>
                        <a:cs typeface="Cordia New"/>
                      </a:endParaRPr>
                    </a:p>
                  </a:txBody>
                  <a:tcPr marL="68580" marR="68580" marT="0" marB="0"/>
                </a:tc>
                <a:extLst>
                  <a:ext uri="{0D108BD9-81ED-4DB2-BD59-A6C34878D82A}">
                    <a16:rowId xmlns:a16="http://schemas.microsoft.com/office/drawing/2014/main" val="3117857010"/>
                  </a:ext>
                </a:extLst>
              </a:tr>
            </a:tbl>
          </a:graphicData>
        </a:graphic>
      </p:graphicFrame>
      <p:sp>
        <p:nvSpPr>
          <p:cNvPr id="3" name="Rectangle 2"/>
          <p:cNvSpPr/>
          <p:nvPr/>
        </p:nvSpPr>
        <p:spPr>
          <a:xfrm>
            <a:off x="1192241" y="4661454"/>
            <a:ext cx="3813865" cy="369332"/>
          </a:xfrm>
          <a:prstGeom prst="rect">
            <a:avLst/>
          </a:prstGeom>
        </p:spPr>
        <p:txBody>
          <a:bodyPr wrap="none">
            <a:spAutoFit/>
          </a:bodyPr>
          <a:lstStyle/>
          <a:p>
            <a:pPr algn="ctr">
              <a:spcAft>
                <a:spcPts val="1000"/>
              </a:spcAft>
            </a:pPr>
            <a:r>
              <a:rPr lang="en-US" b="1" dirty="0" smtClean="0">
                <a:latin typeface="Times New Roman" panose="02020603050405020304" pitchFamily="18" charset="0"/>
                <a:ea typeface="Cordia New"/>
                <a:cs typeface="Cordia New"/>
              </a:rPr>
              <a:t>Results </a:t>
            </a:r>
            <a:r>
              <a:rPr lang="en-US" b="1" dirty="0">
                <a:latin typeface="Times New Roman" panose="02020603050405020304" pitchFamily="18" charset="0"/>
                <a:ea typeface="Cordia New"/>
                <a:cs typeface="Cordia New"/>
              </a:rPr>
              <a:t>with SMOTE Data Sampling</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68591" y="212928"/>
            <a:ext cx="1877291" cy="1877291"/>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68591" y="4312209"/>
            <a:ext cx="2161004" cy="2161004"/>
          </a:xfrm>
          <a:prstGeom prst="rect">
            <a:avLst/>
          </a:prstGeom>
        </p:spPr>
      </p:pic>
      <p:sp>
        <p:nvSpPr>
          <p:cNvPr id="8" name="Title 1"/>
          <p:cNvSpPr txBox="1">
            <a:spLocks/>
          </p:cNvSpPr>
          <p:nvPr/>
        </p:nvSpPr>
        <p:spPr>
          <a:xfrm>
            <a:off x="768928" y="603506"/>
            <a:ext cx="10515600" cy="810492"/>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smtClean="0">
                <a:latin typeface="Arial Rounded MT Bold" panose="020F0704030504030204" pitchFamily="34" charset="0"/>
                <a:ea typeface="+mn-ea"/>
                <a:cs typeface="+mn-cs"/>
              </a:rPr>
              <a:t>SMOTE</a:t>
            </a:r>
            <a:r>
              <a:rPr lang="en-US" dirty="0" smtClean="0"/>
              <a:t>	</a:t>
            </a:r>
            <a:endParaRPr lang="en-US" dirty="0"/>
          </a:p>
        </p:txBody>
      </p:sp>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805555" y="2292909"/>
            <a:ext cx="2019300" cy="2019300"/>
          </a:xfrm>
          <a:prstGeom prst="rect">
            <a:avLst/>
          </a:prstGeom>
        </p:spPr>
      </p:pic>
    </p:spTree>
    <p:extLst>
      <p:ext uri="{BB962C8B-B14F-4D97-AF65-F5344CB8AC3E}">
        <p14:creationId xmlns:p14="http://schemas.microsoft.com/office/powerpoint/2010/main" val="7548453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latin typeface="Arial Rounded MT Bold" panose="020F0704030504030204" pitchFamily="34" charset="0"/>
                <a:ea typeface="+mn-ea"/>
                <a:cs typeface="+mn-cs"/>
              </a:rPr>
              <a:t>Future Work: Notes and Medicine Notes</a:t>
            </a:r>
            <a:endParaRPr lang="en-US" sz="3600" dirty="0">
              <a:latin typeface="Arial Rounded MT Bold" panose="020F0704030504030204" pitchFamily="34" charset="0"/>
              <a:ea typeface="+mn-ea"/>
              <a:cs typeface="+mn-cs"/>
            </a:endParaRP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80499" y="1825625"/>
            <a:ext cx="10473301" cy="4351338"/>
          </a:xfrm>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498485" y="458799"/>
            <a:ext cx="1138213" cy="1138213"/>
          </a:xfrm>
          <a:prstGeom prst="rect">
            <a:avLst/>
          </a:prstGeom>
        </p:spPr>
      </p:pic>
    </p:spTree>
    <p:extLst>
      <p:ext uri="{BB962C8B-B14F-4D97-AF65-F5344CB8AC3E}">
        <p14:creationId xmlns:p14="http://schemas.microsoft.com/office/powerpoint/2010/main" val="413821910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175596" y="1066366"/>
            <a:ext cx="7896225" cy="5667375"/>
          </a:xfrm>
          <a:prstGeom prst="rect">
            <a:avLst/>
          </a:prstGeom>
        </p:spPr>
      </p:pic>
      <p:sp>
        <p:nvSpPr>
          <p:cNvPr id="3" name="Title 1"/>
          <p:cNvSpPr txBox="1">
            <a:spLocks/>
          </p:cNvSpPr>
          <p:nvPr/>
        </p:nvSpPr>
        <p:spPr>
          <a:xfrm>
            <a:off x="741217" y="223475"/>
            <a:ext cx="10515600" cy="132556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smtClean="0">
                <a:latin typeface="Arial Rounded MT Bold" panose="020F0704030504030204" pitchFamily="34" charset="0"/>
                <a:ea typeface="+mn-ea"/>
                <a:cs typeface="+mn-cs"/>
              </a:rPr>
              <a:t>Future Work: Derived Concepts</a:t>
            </a:r>
            <a:endParaRPr lang="en-US" sz="3600" dirty="0">
              <a:latin typeface="Arial Rounded MT Bold" panose="020F0704030504030204" pitchFamily="34" charset="0"/>
              <a:ea typeface="+mn-ea"/>
              <a:cs typeface="+mn-cs"/>
            </a:endParaRPr>
          </a:p>
        </p:txBody>
      </p:sp>
    </p:spTree>
    <p:extLst>
      <p:ext uri="{BB962C8B-B14F-4D97-AF65-F5344CB8AC3E}">
        <p14:creationId xmlns:p14="http://schemas.microsoft.com/office/powerpoint/2010/main" val="81472806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741217" y="514420"/>
            <a:ext cx="10515600" cy="132556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smtClean="0">
                <a:latin typeface="Arial Rounded MT Bold" panose="020F0704030504030204" pitchFamily="34" charset="0"/>
                <a:ea typeface="+mn-ea"/>
                <a:cs typeface="+mn-cs"/>
              </a:rPr>
              <a:t>Future Work: Subclasses of Complications</a:t>
            </a:r>
            <a:endParaRPr lang="en-US" sz="3600" dirty="0">
              <a:latin typeface="Arial Rounded MT Bold" panose="020F0704030504030204" pitchFamily="34" charset="0"/>
              <a:ea typeface="+mn-ea"/>
              <a:cs typeface="+mn-cs"/>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90089" y="1839983"/>
            <a:ext cx="3245275" cy="3245275"/>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78183" y="1839983"/>
            <a:ext cx="3290453" cy="3290453"/>
          </a:xfrm>
          <a:prstGeom prst="rect">
            <a:avLst/>
          </a:prstGeom>
        </p:spPr>
      </p:pic>
    </p:spTree>
    <p:extLst>
      <p:ext uri="{BB962C8B-B14F-4D97-AF65-F5344CB8AC3E}">
        <p14:creationId xmlns:p14="http://schemas.microsoft.com/office/powerpoint/2010/main" val="67107151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63245"/>
            <a:ext cx="10515600" cy="1325563"/>
          </a:xfrm>
        </p:spPr>
        <p:txBody>
          <a:bodyPr/>
          <a:lstStyle/>
          <a:p>
            <a:r>
              <a:rPr lang="en-US" dirty="0" smtClean="0"/>
              <a:t>References</a:t>
            </a:r>
            <a:endParaRPr lang="en-US"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0744200" y="524436"/>
            <a:ext cx="803182" cy="803182"/>
          </a:xfrm>
        </p:spPr>
      </p:pic>
      <p:sp>
        <p:nvSpPr>
          <p:cNvPr id="3" name="TextBox 2"/>
          <p:cNvSpPr txBox="1"/>
          <p:nvPr/>
        </p:nvSpPr>
        <p:spPr>
          <a:xfrm>
            <a:off x="838200" y="1327618"/>
            <a:ext cx="9453283" cy="5909310"/>
          </a:xfrm>
          <a:prstGeom prst="rect">
            <a:avLst/>
          </a:prstGeom>
          <a:noFill/>
        </p:spPr>
        <p:txBody>
          <a:bodyPr wrap="square" rtlCol="0">
            <a:spAutoFit/>
          </a:bodyPr>
          <a:lstStyle/>
          <a:p>
            <a:r>
              <a:rPr lang="en-US" dirty="0" smtClean="0"/>
              <a:t>[1</a:t>
            </a:r>
            <a:r>
              <a:rPr lang="en-US" dirty="0" smtClean="0"/>
              <a:t>]</a:t>
            </a:r>
            <a:r>
              <a:rPr lang="en-US" dirty="0" smtClean="0"/>
              <a:t> </a:t>
            </a:r>
            <a:r>
              <a:rPr lang="en-US" dirty="0"/>
              <a:t>Johnson, Alistair EW, Tom J. Pollard, Lu Shen, H. Lehman Li-</a:t>
            </a:r>
            <a:r>
              <a:rPr lang="en-US" dirty="0" err="1"/>
              <a:t>wei</a:t>
            </a:r>
            <a:r>
              <a:rPr lang="en-US" dirty="0"/>
              <a:t>, </a:t>
            </a:r>
            <a:r>
              <a:rPr lang="en-US" dirty="0" err="1"/>
              <a:t>Mengling</a:t>
            </a:r>
            <a:r>
              <a:rPr lang="en-US" dirty="0"/>
              <a:t> Feng, Mohammad </a:t>
            </a:r>
            <a:r>
              <a:rPr lang="en-US" dirty="0" err="1"/>
              <a:t>Ghassemi</a:t>
            </a:r>
            <a:r>
              <a:rPr lang="en-US" dirty="0"/>
              <a:t>, Benjamin Moody, Peter </a:t>
            </a:r>
            <a:r>
              <a:rPr lang="en-US" dirty="0" err="1"/>
              <a:t>Szolovits</a:t>
            </a:r>
            <a:r>
              <a:rPr lang="en-US" dirty="0"/>
              <a:t>, Leo Anthony </a:t>
            </a:r>
            <a:r>
              <a:rPr lang="en-US" dirty="0" err="1"/>
              <a:t>Celi</a:t>
            </a:r>
            <a:r>
              <a:rPr lang="en-US" dirty="0"/>
              <a:t>, and Roger G. Mark. "</a:t>
            </a:r>
            <a:r>
              <a:rPr lang="en-US" b="1" dirty="0"/>
              <a:t>MIMIC-III, a freely accessible critical care database</a:t>
            </a:r>
            <a:r>
              <a:rPr lang="en-US" dirty="0"/>
              <a:t>." </a:t>
            </a:r>
            <a:r>
              <a:rPr lang="en-US" i="1" dirty="0"/>
              <a:t>Scientific data</a:t>
            </a:r>
            <a:r>
              <a:rPr lang="en-US" dirty="0"/>
              <a:t> 3 (2016): 160035. Available at: </a:t>
            </a:r>
            <a:r>
              <a:rPr lang="en-US" u="sng" dirty="0">
                <a:hlinkClick r:id="rId3"/>
              </a:rPr>
              <a:t>https://mimic.physionet.org</a:t>
            </a:r>
            <a:r>
              <a:rPr lang="en-US" u="sng" dirty="0" smtClean="0">
                <a:hlinkClick r:id="rId3"/>
              </a:rPr>
              <a:t>/</a:t>
            </a:r>
            <a:endParaRPr lang="en-US" u="sng" dirty="0" smtClean="0"/>
          </a:p>
          <a:p>
            <a:endParaRPr lang="en-US" u="sng" dirty="0"/>
          </a:p>
          <a:p>
            <a:r>
              <a:rPr lang="en-US" dirty="0" smtClean="0"/>
              <a:t>[</a:t>
            </a:r>
            <a:r>
              <a:rPr lang="en-US" dirty="0"/>
              <a:t>2</a:t>
            </a:r>
            <a:r>
              <a:rPr lang="en-US" dirty="0" smtClean="0"/>
              <a:t>] </a:t>
            </a:r>
            <a:r>
              <a:rPr lang="en-US" dirty="0"/>
              <a:t>He, </a:t>
            </a:r>
            <a:r>
              <a:rPr lang="en-US" dirty="0" err="1"/>
              <a:t>Haibo</a:t>
            </a:r>
            <a:r>
              <a:rPr lang="en-US" dirty="0"/>
              <a:t>, Yang Bai, Edwardo A. Garcia, and </a:t>
            </a:r>
            <a:r>
              <a:rPr lang="en-US" dirty="0" err="1"/>
              <a:t>Shutao</a:t>
            </a:r>
            <a:r>
              <a:rPr lang="en-US" dirty="0"/>
              <a:t> Li. "</a:t>
            </a:r>
            <a:r>
              <a:rPr lang="en-US" b="1" dirty="0"/>
              <a:t>ADASYN: Adaptive synthetic sampling approach for imbalanced learning</a:t>
            </a:r>
            <a:r>
              <a:rPr lang="en-US" dirty="0"/>
              <a:t>." In 2008 IEEE International Joint Conference on Neural Networks (IEEE World Congress on Computational Intelligence), pp. 1322-1328. IEEE, 2008.</a:t>
            </a:r>
          </a:p>
          <a:p>
            <a:endParaRPr lang="en-US" dirty="0"/>
          </a:p>
          <a:p>
            <a:r>
              <a:rPr lang="en-US" dirty="0" smtClean="0"/>
              <a:t>[3] Available </a:t>
            </a:r>
            <a:r>
              <a:rPr lang="en-US" dirty="0"/>
              <a:t>code repository:</a:t>
            </a:r>
          </a:p>
          <a:p>
            <a:r>
              <a:rPr lang="en-US" dirty="0"/>
              <a:t> </a:t>
            </a:r>
          </a:p>
          <a:p>
            <a:pPr lvl="0"/>
            <a:r>
              <a:rPr lang="en-US" u="sng" dirty="0">
                <a:hlinkClick r:id="rId4"/>
              </a:rPr>
              <a:t>https://github.com/faisalmaqbool94/Thesis-Bioinformatics-MIMICIII-</a:t>
            </a:r>
            <a:endParaRPr lang="en-US" dirty="0"/>
          </a:p>
          <a:p>
            <a:r>
              <a:rPr lang="en-US" dirty="0"/>
              <a:t> </a:t>
            </a:r>
          </a:p>
          <a:p>
            <a:r>
              <a:rPr lang="en-US" dirty="0" smtClean="0"/>
              <a:t>[4] Repository </a:t>
            </a:r>
            <a:r>
              <a:rPr lang="en-US" dirty="0"/>
              <a:t>of code shared development community provided by MIT Laboratory for Computational </a:t>
            </a:r>
            <a:r>
              <a:rPr lang="en-US" dirty="0" smtClean="0"/>
              <a:t>Physiology</a:t>
            </a:r>
            <a:endParaRPr lang="en-US" dirty="0"/>
          </a:p>
          <a:p>
            <a:pPr lvl="0"/>
            <a:r>
              <a:rPr lang="en-US" u="sng" dirty="0">
                <a:hlinkClick r:id="rId5"/>
              </a:rPr>
              <a:t>https://</a:t>
            </a:r>
            <a:r>
              <a:rPr lang="en-US" u="sng" dirty="0" smtClean="0">
                <a:hlinkClick r:id="rId5"/>
              </a:rPr>
              <a:t>github.com/MIT-LCP/mimic-code</a:t>
            </a:r>
            <a:endParaRPr lang="en-US" u="sng" dirty="0" smtClean="0"/>
          </a:p>
          <a:p>
            <a:pPr lvl="0"/>
            <a:endParaRPr lang="en-US" u="sng" dirty="0"/>
          </a:p>
          <a:p>
            <a:r>
              <a:rPr lang="en-US" dirty="0" smtClean="0"/>
              <a:t>[5] </a:t>
            </a:r>
            <a:r>
              <a:rPr lang="en-US" i="1" dirty="0" smtClean="0"/>
              <a:t>International </a:t>
            </a:r>
            <a:r>
              <a:rPr lang="en-US" i="1" dirty="0"/>
              <a:t>Classification of Diseases</a:t>
            </a:r>
            <a:r>
              <a:rPr lang="en-US" dirty="0"/>
              <a:t>. Available at </a:t>
            </a:r>
            <a:r>
              <a:rPr lang="en-US" u="sng" dirty="0">
                <a:hlinkClick r:id="rId6"/>
              </a:rPr>
              <a:t>https://www.cdc.gov/nchs/icd/icd9.htm</a:t>
            </a:r>
            <a:endParaRPr lang="en-US" dirty="0"/>
          </a:p>
          <a:p>
            <a:pPr lvl="0"/>
            <a:endParaRPr lang="en-US" dirty="0"/>
          </a:p>
          <a:p>
            <a:endParaRPr lang="en-US" dirty="0" smtClean="0"/>
          </a:p>
          <a:p>
            <a:endParaRPr lang="en-US" dirty="0"/>
          </a:p>
        </p:txBody>
      </p:sp>
    </p:spTree>
    <p:extLst>
      <p:ext uri="{BB962C8B-B14F-4D97-AF65-F5344CB8AC3E}">
        <p14:creationId xmlns:p14="http://schemas.microsoft.com/office/powerpoint/2010/main" val="97832468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0744200" y="524436"/>
            <a:ext cx="803182" cy="803182"/>
          </a:xfrm>
        </p:spPr>
      </p:pic>
      <p:sp>
        <p:nvSpPr>
          <p:cNvPr id="3" name="TextBox 2"/>
          <p:cNvSpPr txBox="1"/>
          <p:nvPr/>
        </p:nvSpPr>
        <p:spPr>
          <a:xfrm>
            <a:off x="838200" y="1506022"/>
            <a:ext cx="9453283" cy="4801314"/>
          </a:xfrm>
          <a:prstGeom prst="rect">
            <a:avLst/>
          </a:prstGeom>
          <a:noFill/>
        </p:spPr>
        <p:txBody>
          <a:bodyPr wrap="square" rtlCol="0">
            <a:spAutoFit/>
          </a:bodyPr>
          <a:lstStyle/>
          <a:p>
            <a:r>
              <a:rPr lang="en-US" dirty="0" smtClean="0"/>
              <a:t>[6] </a:t>
            </a:r>
            <a:r>
              <a:rPr lang="en-US" dirty="0"/>
              <a:t>Chawla, </a:t>
            </a:r>
            <a:r>
              <a:rPr lang="en-US" dirty="0" err="1"/>
              <a:t>Nitesh</a:t>
            </a:r>
            <a:r>
              <a:rPr lang="en-US" dirty="0"/>
              <a:t> V., Kevin W. Bowyer, Lawrence O. Hall, and W. Philip </a:t>
            </a:r>
            <a:r>
              <a:rPr lang="en-US" dirty="0" err="1"/>
              <a:t>Kegelmeyer</a:t>
            </a:r>
            <a:r>
              <a:rPr lang="en-US" dirty="0"/>
              <a:t>. "</a:t>
            </a:r>
            <a:r>
              <a:rPr lang="en-US" b="1" dirty="0"/>
              <a:t>SMOTE: synthetic minority over-sampling technique</a:t>
            </a:r>
            <a:r>
              <a:rPr lang="en-US" dirty="0"/>
              <a:t>." </a:t>
            </a:r>
            <a:r>
              <a:rPr lang="en-US" i="1" dirty="0"/>
              <a:t>Journal of artificial intelligence research</a:t>
            </a:r>
            <a:r>
              <a:rPr lang="en-US" dirty="0"/>
              <a:t> 16 (2002): 321-357</a:t>
            </a:r>
            <a:r>
              <a:rPr lang="en-US" dirty="0" smtClean="0"/>
              <a:t>.</a:t>
            </a:r>
          </a:p>
          <a:p>
            <a:endParaRPr lang="en-US" dirty="0"/>
          </a:p>
          <a:p>
            <a:r>
              <a:rPr lang="en-US" dirty="0" smtClean="0"/>
              <a:t>[7] </a:t>
            </a:r>
            <a:r>
              <a:rPr lang="en-US" dirty="0" err="1"/>
              <a:t>Davoodi</a:t>
            </a:r>
            <a:r>
              <a:rPr lang="en-US" dirty="0"/>
              <a:t>, </a:t>
            </a:r>
            <a:r>
              <a:rPr lang="en-US" dirty="0" err="1"/>
              <a:t>Raheleh</a:t>
            </a:r>
            <a:r>
              <a:rPr lang="en-US" dirty="0"/>
              <a:t>, and Mohammad Hassan </a:t>
            </a:r>
            <a:r>
              <a:rPr lang="en-US" dirty="0" err="1"/>
              <a:t>Moradi</a:t>
            </a:r>
            <a:r>
              <a:rPr lang="en-US" dirty="0"/>
              <a:t>. "</a:t>
            </a:r>
            <a:r>
              <a:rPr lang="en-US" b="1" dirty="0"/>
              <a:t>Mortality prediction in intensive care units (ICUs) using a deep rule-based fuzzy classifier.</a:t>
            </a:r>
            <a:r>
              <a:rPr lang="en-US" dirty="0"/>
              <a:t>" </a:t>
            </a:r>
            <a:r>
              <a:rPr lang="en-US" i="1" dirty="0"/>
              <a:t>Journal of biomedical informatics</a:t>
            </a:r>
            <a:r>
              <a:rPr lang="en-US" dirty="0"/>
              <a:t> 79 (2018): 48-59</a:t>
            </a:r>
            <a:r>
              <a:rPr lang="en-US" dirty="0" smtClean="0"/>
              <a:t>.</a:t>
            </a:r>
          </a:p>
          <a:p>
            <a:endParaRPr lang="en-US" dirty="0"/>
          </a:p>
          <a:p>
            <a:r>
              <a:rPr lang="en-US" dirty="0"/>
              <a:t>[8]</a:t>
            </a:r>
            <a:r>
              <a:rPr lang="en-US" b="1" dirty="0"/>
              <a:t> </a:t>
            </a:r>
            <a:r>
              <a:rPr lang="en-US" dirty="0"/>
              <a:t>Meyer, A., </a:t>
            </a:r>
            <a:r>
              <a:rPr lang="en-US" dirty="0" err="1"/>
              <a:t>Zverinski</a:t>
            </a:r>
            <a:r>
              <a:rPr lang="en-US" dirty="0"/>
              <a:t>, D., </a:t>
            </a:r>
            <a:r>
              <a:rPr lang="en-US" dirty="0" err="1"/>
              <a:t>Pfahringer</a:t>
            </a:r>
            <a:r>
              <a:rPr lang="en-US" dirty="0"/>
              <a:t>, B., </a:t>
            </a:r>
            <a:r>
              <a:rPr lang="en-US" dirty="0" err="1"/>
              <a:t>Kempfert</a:t>
            </a:r>
            <a:r>
              <a:rPr lang="en-US" dirty="0"/>
              <a:t>, J., </a:t>
            </a:r>
            <a:r>
              <a:rPr lang="en-US" dirty="0" err="1"/>
              <a:t>Kuehne</a:t>
            </a:r>
            <a:r>
              <a:rPr lang="en-US" dirty="0"/>
              <a:t>, T., </a:t>
            </a:r>
            <a:r>
              <a:rPr lang="en-US" dirty="0" err="1"/>
              <a:t>Sündermann</a:t>
            </a:r>
            <a:r>
              <a:rPr lang="en-US" dirty="0"/>
              <a:t>, S.H., </a:t>
            </a:r>
            <a:r>
              <a:rPr lang="en-US" dirty="0" err="1"/>
              <a:t>Stamm</a:t>
            </a:r>
            <a:r>
              <a:rPr lang="en-US" dirty="0"/>
              <a:t>, C., Hofmann, T., Falk, V. and </a:t>
            </a:r>
            <a:r>
              <a:rPr lang="en-US" dirty="0" err="1"/>
              <a:t>Eickhoff</a:t>
            </a:r>
            <a:r>
              <a:rPr lang="en-US" dirty="0"/>
              <a:t>, C., 2018. </a:t>
            </a:r>
            <a:r>
              <a:rPr lang="en-US" b="1" dirty="0"/>
              <a:t>Machine learning for real-time prediction of complications in critical care: a retrospective study</a:t>
            </a:r>
            <a:r>
              <a:rPr lang="en-US" dirty="0"/>
              <a:t>. </a:t>
            </a:r>
            <a:r>
              <a:rPr lang="en-US" i="1" dirty="0"/>
              <a:t>The Lancet Respiratory Medicine</a:t>
            </a:r>
            <a:r>
              <a:rPr lang="en-US" dirty="0"/>
              <a:t>, </a:t>
            </a:r>
            <a:r>
              <a:rPr lang="en-US" i="1" dirty="0"/>
              <a:t>6</a:t>
            </a:r>
            <a:r>
              <a:rPr lang="en-US" dirty="0"/>
              <a:t>(12), pp.905-914</a:t>
            </a:r>
            <a:r>
              <a:rPr lang="en-US" dirty="0" smtClean="0"/>
              <a:t>.</a:t>
            </a:r>
          </a:p>
          <a:p>
            <a:endParaRPr lang="en-US" dirty="0"/>
          </a:p>
          <a:p>
            <a:r>
              <a:rPr lang="en-US" dirty="0" smtClean="0"/>
              <a:t>[9] Rojas</a:t>
            </a:r>
            <a:r>
              <a:rPr lang="en-US" dirty="0"/>
              <a:t>, Juan C., Kyle A. Carey, Dana P. </a:t>
            </a:r>
            <a:r>
              <a:rPr lang="en-US" dirty="0" err="1"/>
              <a:t>Edelson</a:t>
            </a:r>
            <a:r>
              <a:rPr lang="en-US" dirty="0"/>
              <a:t>, Laura R. Venable, Michael D. Howell, and Matthew M. </a:t>
            </a:r>
            <a:r>
              <a:rPr lang="en-US" dirty="0" err="1"/>
              <a:t>Churpek</a:t>
            </a:r>
            <a:r>
              <a:rPr lang="en-US" dirty="0"/>
              <a:t>. "</a:t>
            </a:r>
            <a:r>
              <a:rPr lang="en-US" b="1" dirty="0"/>
              <a:t>Predicting intensive care unit readmission with machine learning using electronic health record data</a:t>
            </a:r>
            <a:r>
              <a:rPr lang="en-US" dirty="0"/>
              <a:t>." </a:t>
            </a:r>
            <a:r>
              <a:rPr lang="en-US" i="1" dirty="0"/>
              <a:t>Annals of the American Thoracic Society</a:t>
            </a:r>
            <a:r>
              <a:rPr lang="en-US" dirty="0"/>
              <a:t> 15, no. 7 (2018): 846-853.</a:t>
            </a:r>
          </a:p>
          <a:p>
            <a:endParaRPr lang="en-US" dirty="0"/>
          </a:p>
          <a:p>
            <a:endParaRPr lang="en-US" dirty="0" smtClean="0"/>
          </a:p>
        </p:txBody>
      </p:sp>
    </p:spTree>
    <p:extLst>
      <p:ext uri="{BB962C8B-B14F-4D97-AF65-F5344CB8AC3E}">
        <p14:creationId xmlns:p14="http://schemas.microsoft.com/office/powerpoint/2010/main" val="204812772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0744200" y="524436"/>
            <a:ext cx="803182" cy="803182"/>
          </a:xfrm>
        </p:spPr>
      </p:pic>
      <p:sp>
        <p:nvSpPr>
          <p:cNvPr id="3" name="TextBox 2"/>
          <p:cNvSpPr txBox="1"/>
          <p:nvPr/>
        </p:nvSpPr>
        <p:spPr>
          <a:xfrm>
            <a:off x="838200" y="1506022"/>
            <a:ext cx="9453283" cy="1200329"/>
          </a:xfrm>
          <a:prstGeom prst="rect">
            <a:avLst/>
          </a:prstGeom>
          <a:noFill/>
        </p:spPr>
        <p:txBody>
          <a:bodyPr wrap="square" rtlCol="0">
            <a:spAutoFit/>
          </a:bodyPr>
          <a:lstStyle/>
          <a:p>
            <a:r>
              <a:rPr lang="en-US" dirty="0" smtClean="0"/>
              <a:t>[10] </a:t>
            </a:r>
            <a:r>
              <a:rPr lang="en-US" dirty="0"/>
              <a:t>Arvind, Varun, Jun S. Kim, Eric K. </a:t>
            </a:r>
            <a:r>
              <a:rPr lang="en-US" dirty="0" err="1"/>
              <a:t>Oermann</a:t>
            </a:r>
            <a:r>
              <a:rPr lang="en-US" dirty="0"/>
              <a:t>, Deepak </a:t>
            </a:r>
            <a:r>
              <a:rPr lang="en-US" dirty="0" err="1"/>
              <a:t>Kaji</a:t>
            </a:r>
            <a:r>
              <a:rPr lang="en-US" dirty="0"/>
              <a:t>, and Samuel K. Cho. "</a:t>
            </a:r>
            <a:r>
              <a:rPr lang="en-US" b="1" dirty="0"/>
              <a:t>Predicting Surgical Complications in Adult Patients Undergoing Anterior Cervical Discectomy and Fusion Using Machine Learning.</a:t>
            </a:r>
            <a:r>
              <a:rPr lang="en-US" dirty="0"/>
              <a:t>" </a:t>
            </a:r>
            <a:r>
              <a:rPr lang="en-US" i="1" dirty="0" err="1"/>
              <a:t>Neurospine</a:t>
            </a:r>
            <a:r>
              <a:rPr lang="en-US" dirty="0"/>
              <a:t> 15, no. 4 (2018): 329.</a:t>
            </a:r>
          </a:p>
          <a:p>
            <a:endParaRPr lang="en-US" dirty="0" smtClean="0"/>
          </a:p>
        </p:txBody>
      </p:sp>
    </p:spTree>
    <p:extLst>
      <p:ext uri="{BB962C8B-B14F-4D97-AF65-F5344CB8AC3E}">
        <p14:creationId xmlns:p14="http://schemas.microsoft.com/office/powerpoint/2010/main" val="138951320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18550"/>
            <a:ext cx="10515600" cy="1325563"/>
          </a:xfrm>
        </p:spPr>
        <p:txBody>
          <a:bodyPr/>
          <a:lstStyle/>
          <a:p>
            <a:r>
              <a:rPr lang="en-US" sz="3600" dirty="0">
                <a:latin typeface="Arial Rounded MT Bold" panose="020F0704030504030204" pitchFamily="34" charset="0"/>
                <a:ea typeface="+mn-ea"/>
                <a:cs typeface="+mn-cs"/>
              </a:rPr>
              <a:t>Introduction</a:t>
            </a:r>
            <a:endParaRPr lang="en-US" sz="3600" dirty="0">
              <a:latin typeface="Arial Rounded MT Bold" panose="020F0704030504030204" pitchFamily="34" charset="0"/>
              <a:ea typeface="+mn-ea"/>
              <a:cs typeface="+mn-cs"/>
            </a:endParaRPr>
          </a:p>
        </p:txBody>
      </p:sp>
      <p:pic>
        <p:nvPicPr>
          <p:cNvPr id="6" name="Content Placeholder 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7826720" y="2585107"/>
            <a:ext cx="1017429" cy="1017429"/>
          </a:xfr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823147" y="151700"/>
            <a:ext cx="1517398" cy="1517398"/>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248319" y="717440"/>
            <a:ext cx="1625377" cy="1625377"/>
          </a:xfrm>
          <a:prstGeom prst="rect">
            <a:avLst/>
          </a:prstGeom>
        </p:spPr>
      </p:pic>
      <p:pic>
        <p:nvPicPr>
          <p:cNvPr id="9" name="Picture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229416" y="2286472"/>
            <a:ext cx="1018903" cy="1018903"/>
          </a:xfrm>
          <a:prstGeom prst="rect">
            <a:avLst/>
          </a:prstGeom>
        </p:spPr>
      </p:pic>
      <p:pic>
        <p:nvPicPr>
          <p:cNvPr id="10" name="Picture 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383948" y="694277"/>
            <a:ext cx="1445318" cy="1445318"/>
          </a:xfrm>
          <a:prstGeom prst="rect">
            <a:avLst/>
          </a:prstGeom>
        </p:spPr>
      </p:pic>
      <p:pic>
        <p:nvPicPr>
          <p:cNvPr id="11" name="Picture 1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782501" y="3816209"/>
            <a:ext cx="1454641" cy="1454641"/>
          </a:xfrm>
          <a:prstGeom prst="rect">
            <a:avLst/>
          </a:prstGeom>
        </p:spPr>
      </p:pic>
      <p:pic>
        <p:nvPicPr>
          <p:cNvPr id="12" name="Picture 1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625994" y="5530739"/>
            <a:ext cx="955852" cy="955852"/>
          </a:xfrm>
          <a:prstGeom prst="rect">
            <a:avLst/>
          </a:prstGeom>
        </p:spPr>
      </p:pic>
      <p:pic>
        <p:nvPicPr>
          <p:cNvPr id="13" name="Picture 12"/>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801059" y="2752635"/>
            <a:ext cx="1105481" cy="1105481"/>
          </a:xfrm>
          <a:prstGeom prst="rect">
            <a:avLst/>
          </a:prstGeom>
        </p:spPr>
      </p:pic>
      <p:pic>
        <p:nvPicPr>
          <p:cNvPr id="14" name="Picture 13"/>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0691783" y="4033475"/>
            <a:ext cx="1151013" cy="1151013"/>
          </a:xfrm>
          <a:prstGeom prst="rect">
            <a:avLst/>
          </a:prstGeom>
        </p:spPr>
      </p:pic>
      <p:pic>
        <p:nvPicPr>
          <p:cNvPr id="15" name="Picture 14"/>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9456823" y="3588780"/>
            <a:ext cx="1011177" cy="1011177"/>
          </a:xfrm>
          <a:prstGeom prst="rect">
            <a:avLst/>
          </a:prstGeom>
        </p:spPr>
      </p:pic>
      <p:pic>
        <p:nvPicPr>
          <p:cNvPr id="16" name="Picture 15"/>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9711506" y="5257426"/>
            <a:ext cx="1192603" cy="1192603"/>
          </a:xfrm>
          <a:prstGeom prst="rect">
            <a:avLst/>
          </a:prstGeom>
        </p:spPr>
      </p:pic>
      <p:sp>
        <p:nvSpPr>
          <p:cNvPr id="17" name="TextBox 16"/>
          <p:cNvSpPr txBox="1"/>
          <p:nvPr/>
        </p:nvSpPr>
        <p:spPr>
          <a:xfrm>
            <a:off x="485021" y="1321842"/>
            <a:ext cx="6729025" cy="6186309"/>
          </a:xfrm>
          <a:prstGeom prst="rect">
            <a:avLst/>
          </a:prstGeom>
          <a:noFill/>
        </p:spPr>
        <p:txBody>
          <a:bodyPr wrap="square" rtlCol="0">
            <a:spAutoFit/>
          </a:bodyPr>
          <a:lstStyle/>
          <a:p>
            <a:pPr algn="just"/>
            <a:endParaRPr lang="en-US" dirty="0">
              <a:latin typeface="Arial Rounded MT Bold" panose="020F0704030504030204" pitchFamily="34" charset="0"/>
            </a:endParaRPr>
          </a:p>
          <a:p>
            <a:pPr marL="285750" indent="-285750" algn="just">
              <a:buFont typeface="Arial" panose="020B0604020202020204" pitchFamily="34" charset="0"/>
              <a:buChar char="•"/>
            </a:pPr>
            <a:r>
              <a:rPr lang="en-US" sz="2800" dirty="0"/>
              <a:t>Analyzing health using </a:t>
            </a:r>
            <a:r>
              <a:rPr lang="en-US" sz="2800" b="1" dirty="0" smtClean="0"/>
              <a:t>EHR</a:t>
            </a:r>
            <a:r>
              <a:rPr lang="en-US" sz="2800" dirty="0" smtClean="0"/>
              <a:t> </a:t>
            </a:r>
          </a:p>
          <a:p>
            <a:pPr marL="285750" indent="-285750" algn="just">
              <a:buFont typeface="Arial" panose="020B0604020202020204" pitchFamily="34" charset="0"/>
              <a:buChar char="•"/>
            </a:pPr>
            <a:r>
              <a:rPr lang="en-US" sz="2800" dirty="0" smtClean="0"/>
              <a:t>ICU </a:t>
            </a:r>
            <a:r>
              <a:rPr lang="en-US" sz="2800" dirty="0"/>
              <a:t>patients requires precise and accurate decisions</a:t>
            </a:r>
          </a:p>
          <a:p>
            <a:pPr marL="285750" indent="-285750" algn="just">
              <a:buFont typeface="Arial" panose="020B0604020202020204" pitchFamily="34" charset="0"/>
              <a:buChar char="•"/>
            </a:pPr>
            <a:r>
              <a:rPr lang="en-US" sz="2800" dirty="0"/>
              <a:t>F</a:t>
            </a:r>
            <a:r>
              <a:rPr lang="en-US" sz="2800" dirty="0"/>
              <a:t>eatures: </a:t>
            </a:r>
            <a:r>
              <a:rPr lang="en-US" sz="2800" b="1" dirty="0"/>
              <a:t>worth</a:t>
            </a:r>
            <a:r>
              <a:rPr lang="en-US" sz="2800" dirty="0"/>
              <a:t>, </a:t>
            </a:r>
            <a:r>
              <a:rPr lang="en-US" sz="2800" b="1" dirty="0"/>
              <a:t>capacity</a:t>
            </a:r>
            <a:r>
              <a:rPr lang="en-US" sz="2800" dirty="0"/>
              <a:t>, </a:t>
            </a:r>
            <a:r>
              <a:rPr lang="en-US" sz="2800" b="1" dirty="0"/>
              <a:t>access</a:t>
            </a:r>
            <a:r>
              <a:rPr lang="en-US" sz="2800" dirty="0"/>
              <a:t> and </a:t>
            </a:r>
            <a:r>
              <a:rPr lang="en-US" sz="2800" b="1" dirty="0"/>
              <a:t>dimensionality</a:t>
            </a:r>
          </a:p>
          <a:p>
            <a:pPr marL="285750" indent="-285750" algn="just">
              <a:buFont typeface="Arial" panose="020B0604020202020204" pitchFamily="34" charset="0"/>
              <a:buChar char="•"/>
            </a:pPr>
            <a:r>
              <a:rPr lang="en-US" sz="2800" dirty="0"/>
              <a:t>Diagnoses and Procedures</a:t>
            </a:r>
          </a:p>
          <a:p>
            <a:pPr marL="285750" indent="-285750" algn="just">
              <a:buFont typeface="Arial" panose="020B0604020202020204" pitchFamily="34" charset="0"/>
              <a:buChar char="•"/>
            </a:pPr>
            <a:r>
              <a:rPr lang="en-US" sz="2800" dirty="0"/>
              <a:t>Post-Procedural </a:t>
            </a:r>
            <a:r>
              <a:rPr lang="en-US" sz="2800" dirty="0" smtClean="0"/>
              <a:t>complications</a:t>
            </a:r>
          </a:p>
          <a:p>
            <a:pPr marL="285750" indent="-285750" algn="just">
              <a:buFont typeface="Arial" panose="020B0604020202020204" pitchFamily="34" charset="0"/>
              <a:buChar char="•"/>
            </a:pPr>
            <a:r>
              <a:rPr lang="en-US" sz="2800" dirty="0" smtClean="0"/>
              <a:t>Stakeholders: Patients, families, doctors, hospital management</a:t>
            </a:r>
            <a:endParaRPr lang="en-US" sz="2800" dirty="0"/>
          </a:p>
          <a:p>
            <a:pPr marL="285750" indent="-285750" algn="just">
              <a:lnSpc>
                <a:spcPct val="150000"/>
              </a:lnSpc>
              <a:buFont typeface="Arial" panose="020B0604020202020204" pitchFamily="34" charset="0"/>
              <a:buChar char="•"/>
            </a:pPr>
            <a:endParaRPr lang="en-US" dirty="0" smtClean="0">
              <a:latin typeface="Arial Rounded MT Bold" panose="020F0704030504030204" pitchFamily="34" charset="0"/>
            </a:endParaRPr>
          </a:p>
          <a:p>
            <a:pPr marL="285750" indent="-285750" algn="just">
              <a:lnSpc>
                <a:spcPct val="150000"/>
              </a:lnSpc>
              <a:buFont typeface="Arial" panose="020B0604020202020204" pitchFamily="34" charset="0"/>
              <a:buChar char="•"/>
            </a:pPr>
            <a:endParaRPr lang="en-US" dirty="0" smtClean="0">
              <a:latin typeface="Arial Rounded MT Bold" panose="020F0704030504030204" pitchFamily="34" charset="0"/>
            </a:endParaRPr>
          </a:p>
          <a:p>
            <a:pPr marL="285750" indent="-285750" algn="just">
              <a:lnSpc>
                <a:spcPct val="150000"/>
              </a:lnSpc>
              <a:buFont typeface="Arial" panose="020B0604020202020204" pitchFamily="34" charset="0"/>
              <a:buChar char="•"/>
            </a:pPr>
            <a:endParaRPr lang="en-US" dirty="0" smtClean="0">
              <a:latin typeface="Arial Rounded MT Bold" panose="020F0704030504030204" pitchFamily="34" charset="0"/>
            </a:endParaRPr>
          </a:p>
          <a:p>
            <a:pPr marL="285750" indent="-285750" algn="just">
              <a:lnSpc>
                <a:spcPct val="150000"/>
              </a:lnSpc>
              <a:buFont typeface="Arial" panose="020B0604020202020204" pitchFamily="34" charset="0"/>
              <a:buChar char="•"/>
            </a:pPr>
            <a:endParaRPr lang="en-US" dirty="0" smtClean="0">
              <a:latin typeface="Arial Rounded MT Bold" panose="020F0704030504030204" pitchFamily="34" charset="0"/>
            </a:endParaRP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429402494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Arial Rounded MT Bold" panose="020F0704030504030204" pitchFamily="34" charset="0"/>
                <a:ea typeface="+mn-ea"/>
                <a:cs typeface="+mn-cs"/>
              </a:rPr>
              <a:t>Problem</a:t>
            </a:r>
            <a:r>
              <a:rPr lang="en-US" dirty="0" smtClean="0"/>
              <a:t> </a:t>
            </a:r>
            <a:r>
              <a:rPr lang="en-US" sz="3600" dirty="0">
                <a:latin typeface="Arial Rounded MT Bold" panose="020F0704030504030204" pitchFamily="34" charset="0"/>
                <a:ea typeface="+mn-ea"/>
                <a:cs typeface="+mn-cs"/>
              </a:rPr>
              <a:t>Statement</a:t>
            </a:r>
            <a:r>
              <a:rPr lang="en-US" dirty="0" smtClean="0"/>
              <a:t>	</a:t>
            </a:r>
            <a:endParaRPr lang="en-US" dirty="0"/>
          </a:p>
        </p:txBody>
      </p:sp>
      <p:sp>
        <p:nvSpPr>
          <p:cNvPr id="3" name="Content Placeholder 2"/>
          <p:cNvSpPr>
            <a:spLocks noGrp="1"/>
          </p:cNvSpPr>
          <p:nvPr>
            <p:ph idx="1"/>
          </p:nvPr>
        </p:nvSpPr>
        <p:spPr>
          <a:xfrm>
            <a:off x="1423328" y="2576598"/>
            <a:ext cx="9345344" cy="2458993"/>
          </a:xfrm>
        </p:spPr>
        <p:txBody>
          <a:bodyPr>
            <a:noAutofit/>
          </a:bodyPr>
          <a:lstStyle/>
          <a:p>
            <a:pPr marL="0" indent="0" algn="ctr">
              <a:buNone/>
            </a:pPr>
            <a:r>
              <a:rPr lang="en-US" sz="3200" dirty="0" smtClean="0"/>
              <a:t>Generalizing all the P</a:t>
            </a:r>
            <a:r>
              <a:rPr lang="en-US" sz="3200" dirty="0" smtClean="0"/>
              <a:t>ost-Diagnoses or Post-Procedural complications to one class of having or not</a:t>
            </a:r>
            <a:r>
              <a:rPr lang="en-US" sz="3200" dirty="0" smtClean="0"/>
              <a:t>. Can we perform </a:t>
            </a:r>
            <a:r>
              <a:rPr lang="en-US" sz="3200" b="1" dirty="0" smtClean="0"/>
              <a:t>ETL</a:t>
            </a:r>
            <a:r>
              <a:rPr lang="en-US" sz="3200" dirty="0" smtClean="0"/>
              <a:t> on </a:t>
            </a:r>
            <a:r>
              <a:rPr lang="en-US" sz="3200" b="1" dirty="0" smtClean="0"/>
              <a:t>EHR</a:t>
            </a:r>
            <a:r>
              <a:rPr lang="en-US" sz="3200" dirty="0" smtClean="0"/>
              <a:t> (Medical Data Mart) and engineer specific features to </a:t>
            </a:r>
            <a:r>
              <a:rPr lang="en-US" sz="3200" dirty="0" smtClean="0"/>
              <a:t>predict that </a:t>
            </a:r>
            <a:r>
              <a:rPr lang="en-US" sz="3200" b="1" dirty="0" smtClean="0"/>
              <a:t>ICD</a:t>
            </a:r>
            <a:r>
              <a:rPr lang="en-US" sz="3200" dirty="0" smtClean="0"/>
              <a:t> class (</a:t>
            </a:r>
            <a:r>
              <a:rPr lang="en-US" sz="3200" b="1" dirty="0" smtClean="0"/>
              <a:t>996</a:t>
            </a:r>
            <a:r>
              <a:rPr lang="en-US" sz="3200" dirty="0" smtClean="0"/>
              <a:t>)?</a:t>
            </a:r>
            <a:endParaRPr lang="en-US" sz="3200"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78981" y="365125"/>
            <a:ext cx="1316787" cy="1316787"/>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91203" y="365125"/>
            <a:ext cx="1477343" cy="1477343"/>
          </a:xfrm>
          <a:prstGeom prst="rect">
            <a:avLst/>
          </a:prstGeom>
        </p:spPr>
      </p:pic>
    </p:spTree>
    <p:extLst>
      <p:ext uri="{BB962C8B-B14F-4D97-AF65-F5344CB8AC3E}">
        <p14:creationId xmlns:p14="http://schemas.microsoft.com/office/powerpoint/2010/main" val="160504354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18913"/>
            <a:ext cx="10515600" cy="1325563"/>
          </a:xfrm>
        </p:spPr>
        <p:txBody>
          <a:bodyPr/>
          <a:lstStyle/>
          <a:p>
            <a:r>
              <a:rPr lang="en-US" sz="3600" dirty="0">
                <a:latin typeface="Arial Rounded MT Bold" panose="020F0704030504030204" pitchFamily="34" charset="0"/>
                <a:ea typeface="+mn-ea"/>
                <a:cs typeface="+mn-cs"/>
              </a:rPr>
              <a:t>Objective</a:t>
            </a:r>
            <a:endParaRPr lang="en-US" sz="3600" dirty="0">
              <a:latin typeface="Arial Rounded MT Bold" panose="020F0704030504030204" pitchFamily="34" charset="0"/>
              <a:ea typeface="+mn-ea"/>
              <a:cs typeface="+mn-cs"/>
            </a:endParaRPr>
          </a:p>
        </p:txBody>
      </p:sp>
      <p:sp>
        <p:nvSpPr>
          <p:cNvPr id="5" name="TextBox 4"/>
          <p:cNvSpPr txBox="1"/>
          <p:nvPr/>
        </p:nvSpPr>
        <p:spPr>
          <a:xfrm>
            <a:off x="734401" y="1794024"/>
            <a:ext cx="9929826" cy="1384995"/>
          </a:xfrm>
          <a:prstGeom prst="rect">
            <a:avLst/>
          </a:prstGeom>
          <a:noFill/>
        </p:spPr>
        <p:txBody>
          <a:bodyPr wrap="square" rtlCol="0">
            <a:spAutoFit/>
          </a:bodyPr>
          <a:lstStyle/>
          <a:p>
            <a:pPr algn="ctr"/>
            <a:r>
              <a:rPr lang="en-US" sz="2400" dirty="0" smtClean="0"/>
              <a:t>“</a:t>
            </a:r>
            <a:r>
              <a:rPr lang="en-US" sz="2800" dirty="0" smtClean="0"/>
              <a:t>Regardless of wide variety and complexity of features inherent in electronic health records, </a:t>
            </a:r>
            <a:r>
              <a:rPr lang="en-US" sz="2800" dirty="0" smtClean="0"/>
              <a:t>develop models </a:t>
            </a:r>
            <a:r>
              <a:rPr lang="en-US" sz="2800" dirty="0" smtClean="0"/>
              <a:t>using </a:t>
            </a:r>
            <a:r>
              <a:rPr lang="en-US" sz="2800" b="1" dirty="0" smtClean="0"/>
              <a:t>ML</a:t>
            </a:r>
            <a:r>
              <a:rPr lang="en-US" sz="2800" dirty="0" smtClean="0"/>
              <a:t> techniques to </a:t>
            </a:r>
            <a:r>
              <a:rPr lang="en-US" sz="2800" dirty="0" smtClean="0"/>
              <a:t>predict </a:t>
            </a:r>
            <a:r>
              <a:rPr lang="en-US" sz="2800" dirty="0" smtClean="0"/>
              <a:t>ICD-9 code </a:t>
            </a:r>
            <a:r>
              <a:rPr lang="en-US" sz="2800" b="1" dirty="0" smtClean="0"/>
              <a:t>996</a:t>
            </a:r>
            <a:r>
              <a:rPr lang="en-US" sz="2800" dirty="0" smtClean="0"/>
              <a:t> to </a:t>
            </a:r>
            <a:r>
              <a:rPr lang="en-US" sz="2800" dirty="0" smtClean="0"/>
              <a:t>aid doctors</a:t>
            </a:r>
            <a:r>
              <a:rPr lang="en-US" sz="2400" dirty="0" smtClean="0"/>
              <a:t>”</a:t>
            </a:r>
            <a:endParaRPr lang="en-US" sz="2400" dirty="0"/>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13694" y="483514"/>
            <a:ext cx="1260962" cy="1260962"/>
          </a:xfrm>
          <a:prstGeom prst="rect">
            <a:avLst/>
          </a:prstGeom>
        </p:spPr>
      </p:pic>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184768" y="602234"/>
            <a:ext cx="958919" cy="958919"/>
          </a:xfrm>
          <a:prstGeom prst="rect">
            <a:avLst/>
          </a:prstGeom>
        </p:spPr>
      </p:pic>
      <p:sp>
        <p:nvSpPr>
          <p:cNvPr id="6" name="TextBox 5"/>
          <p:cNvSpPr txBox="1"/>
          <p:nvPr/>
        </p:nvSpPr>
        <p:spPr>
          <a:xfrm>
            <a:off x="838199" y="3685309"/>
            <a:ext cx="10515601" cy="1815882"/>
          </a:xfrm>
          <a:prstGeom prst="rect">
            <a:avLst/>
          </a:prstGeom>
          <a:noFill/>
        </p:spPr>
        <p:txBody>
          <a:bodyPr wrap="square" rtlCol="0">
            <a:spAutoFit/>
          </a:bodyPr>
          <a:lstStyle/>
          <a:p>
            <a:pPr marL="285750" indent="-285750">
              <a:buFont typeface="Arial" panose="020B0604020202020204" pitchFamily="34" charset="0"/>
              <a:buChar char="•"/>
            </a:pPr>
            <a:r>
              <a:rPr lang="en-US" sz="2800" dirty="0" smtClean="0"/>
              <a:t>ETL Process</a:t>
            </a:r>
          </a:p>
          <a:p>
            <a:pPr marL="285750" indent="-285750">
              <a:buFont typeface="Arial" panose="020B0604020202020204" pitchFamily="34" charset="0"/>
              <a:buChar char="•"/>
            </a:pPr>
            <a:r>
              <a:rPr lang="en-US" sz="2800" dirty="0" smtClean="0"/>
              <a:t>Feature Extraction (Available and Derived Concepts)</a:t>
            </a:r>
          </a:p>
          <a:p>
            <a:pPr marL="285750" indent="-285750">
              <a:buFont typeface="Arial" panose="020B0604020202020204" pitchFamily="34" charset="0"/>
              <a:buChar char="•"/>
            </a:pPr>
            <a:r>
              <a:rPr lang="en-US" sz="2800" dirty="0" smtClean="0"/>
              <a:t>Balance Dataset</a:t>
            </a:r>
          </a:p>
          <a:p>
            <a:pPr marL="285750" indent="-285750">
              <a:buFont typeface="Arial" panose="020B0604020202020204" pitchFamily="34" charset="0"/>
              <a:buChar char="•"/>
            </a:pPr>
            <a:r>
              <a:rPr lang="en-US" sz="2800" dirty="0" smtClean="0"/>
              <a:t>Predict 996 (Binary Class)</a:t>
            </a:r>
            <a:endParaRPr lang="en-US" sz="2800" dirty="0"/>
          </a:p>
        </p:txBody>
      </p:sp>
    </p:spTree>
    <p:extLst>
      <p:ext uri="{BB962C8B-B14F-4D97-AF65-F5344CB8AC3E}">
        <p14:creationId xmlns:p14="http://schemas.microsoft.com/office/powerpoint/2010/main" val="296548078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Arial Rounded MT Bold" panose="020F0704030504030204" pitchFamily="34" charset="0"/>
                <a:ea typeface="+mn-ea"/>
                <a:cs typeface="+mn-cs"/>
              </a:rPr>
              <a:t>Challenges</a:t>
            </a:r>
            <a:endParaRPr lang="en-US" sz="3600" dirty="0">
              <a:latin typeface="Arial Rounded MT Bold" panose="020F0704030504030204" pitchFamily="34" charset="0"/>
              <a:ea typeface="+mn-ea"/>
              <a:cs typeface="+mn-cs"/>
            </a:endParaRPr>
          </a:p>
        </p:txBody>
      </p:sp>
      <p:sp>
        <p:nvSpPr>
          <p:cNvPr id="3" name="Content Placeholder 2"/>
          <p:cNvSpPr>
            <a:spLocks noGrp="1"/>
          </p:cNvSpPr>
          <p:nvPr>
            <p:ph idx="1"/>
          </p:nvPr>
        </p:nvSpPr>
        <p:spPr>
          <a:xfrm>
            <a:off x="838200" y="1756709"/>
            <a:ext cx="10515600" cy="4351338"/>
          </a:xfrm>
        </p:spPr>
        <p:txBody>
          <a:bodyPr>
            <a:normAutofit/>
          </a:bodyPr>
          <a:lstStyle/>
          <a:p>
            <a:r>
              <a:rPr lang="en-US" dirty="0" smtClean="0"/>
              <a:t>Terminological variations and irregularities in clinical information</a:t>
            </a:r>
          </a:p>
          <a:p>
            <a:r>
              <a:rPr lang="en-US" dirty="0"/>
              <a:t>M</a:t>
            </a:r>
            <a:r>
              <a:rPr lang="en-US" dirty="0" smtClean="0"/>
              <a:t>orphological rules </a:t>
            </a:r>
            <a:r>
              <a:rPr lang="en-US" dirty="0" smtClean="0"/>
              <a:t>to </a:t>
            </a:r>
            <a:r>
              <a:rPr lang="en-US" dirty="0" smtClean="0"/>
              <a:t>cope with different variants in records</a:t>
            </a:r>
          </a:p>
          <a:p>
            <a:r>
              <a:rPr lang="en-US" dirty="0" smtClean="0"/>
              <a:t>Health records have specific </a:t>
            </a:r>
            <a:r>
              <a:rPr lang="en-US" dirty="0" smtClean="0"/>
              <a:t>formats (</a:t>
            </a:r>
            <a:r>
              <a:rPr lang="en-US" b="1" dirty="0" smtClean="0"/>
              <a:t>ICD</a:t>
            </a:r>
            <a:r>
              <a:rPr lang="en-US" dirty="0" smtClean="0"/>
              <a:t>, </a:t>
            </a:r>
            <a:r>
              <a:rPr lang="en-US" b="1" dirty="0" smtClean="0"/>
              <a:t>HL7</a:t>
            </a:r>
            <a:r>
              <a:rPr lang="en-US" dirty="0" smtClean="0"/>
              <a:t>)</a:t>
            </a:r>
            <a:endParaRPr lang="en-US" dirty="0" smtClean="0"/>
          </a:p>
          <a:p>
            <a:r>
              <a:rPr lang="en-US" b="1" dirty="0" smtClean="0"/>
              <a:t>ETL</a:t>
            </a:r>
            <a:r>
              <a:rPr lang="en-US" dirty="0" smtClean="0"/>
              <a:t> , Mining Important Features</a:t>
            </a:r>
          </a:p>
          <a:p>
            <a:r>
              <a:rPr lang="en-US" dirty="0" smtClean="0"/>
              <a:t>Imbalance in Classes</a:t>
            </a:r>
          </a:p>
          <a:p>
            <a:r>
              <a:rPr lang="en-US" dirty="0" smtClean="0"/>
              <a:t>Protecting Health Information (</a:t>
            </a:r>
            <a:r>
              <a:rPr lang="en-US" b="1" dirty="0" smtClean="0"/>
              <a:t>PHI</a:t>
            </a:r>
            <a:r>
              <a:rPr lang="en-US" dirty="0" smtClean="0"/>
              <a:t>), </a:t>
            </a:r>
            <a:r>
              <a:rPr lang="en-US" b="1" dirty="0" smtClean="0"/>
              <a:t>HIPPA</a:t>
            </a:r>
            <a:r>
              <a:rPr lang="en-US" dirty="0" smtClean="0"/>
              <a:t> Compliances</a:t>
            </a:r>
          </a:p>
          <a:p>
            <a:r>
              <a:rPr lang="en-US" dirty="0" smtClean="0"/>
              <a:t>Subjectivity of problem</a:t>
            </a:r>
            <a:endParaRPr lang="en-US" dirty="0" smtClean="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54291" y="166900"/>
            <a:ext cx="1434250" cy="1434250"/>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140414" y="11341"/>
            <a:ext cx="1745368" cy="1745368"/>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826955" y="2779874"/>
            <a:ext cx="1219609" cy="1219609"/>
          </a:xfrm>
          <a:prstGeom prst="rect">
            <a:avLst/>
          </a:prstGeom>
        </p:spPr>
      </p:pic>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471363" y="2860688"/>
            <a:ext cx="1307236" cy="1307236"/>
          </a:xfrm>
          <a:prstGeom prst="rect">
            <a:avLst/>
          </a:prstGeom>
        </p:spPr>
      </p:pic>
      <p:pic>
        <p:nvPicPr>
          <p:cNvPr id="8" name="Picture 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549613" y="1995444"/>
            <a:ext cx="1150736" cy="1150736"/>
          </a:xfrm>
          <a:prstGeom prst="rect">
            <a:avLst/>
          </a:prstGeom>
        </p:spPr>
      </p:pic>
      <p:pic>
        <p:nvPicPr>
          <p:cNvPr id="10" name="Picture 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230468" y="4233945"/>
            <a:ext cx="1565259" cy="1565259"/>
          </a:xfrm>
          <a:prstGeom prst="rect">
            <a:avLst/>
          </a:prstGeom>
        </p:spPr>
      </p:pic>
    </p:spTree>
    <p:extLst>
      <p:ext uri="{BB962C8B-B14F-4D97-AF65-F5344CB8AC3E}">
        <p14:creationId xmlns:p14="http://schemas.microsoft.com/office/powerpoint/2010/main" val="182106906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Arial Rounded MT Bold" panose="020F0704030504030204" pitchFamily="34" charset="0"/>
                <a:ea typeface="+mn-ea"/>
                <a:cs typeface="+mn-cs"/>
              </a:rPr>
              <a:t>Literature Review</a:t>
            </a:r>
            <a:r>
              <a:rPr lang="en-US" dirty="0" smtClean="0"/>
              <a:t>	</a:t>
            </a:r>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97143" y="2246800"/>
            <a:ext cx="2936858" cy="2936858"/>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02888" y="2246800"/>
            <a:ext cx="2798312" cy="2798312"/>
          </a:xfrm>
          <a:prstGeom prst="rect">
            <a:avLst/>
          </a:prstGeom>
        </p:spPr>
      </p:pic>
    </p:spTree>
    <p:extLst>
      <p:ext uri="{BB962C8B-B14F-4D97-AF65-F5344CB8AC3E}">
        <p14:creationId xmlns:p14="http://schemas.microsoft.com/office/powerpoint/2010/main" val="201836589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814423999"/>
              </p:ext>
            </p:extLst>
          </p:nvPr>
        </p:nvGraphicFramePr>
        <p:xfrm>
          <a:off x="0" y="-91576"/>
          <a:ext cx="12192000" cy="6949576"/>
        </p:xfrm>
        <a:graphic>
          <a:graphicData uri="http://schemas.openxmlformats.org/drawingml/2006/table">
            <a:tbl>
              <a:tblPr firstRow="1" bandRow="1">
                <a:tableStyleId>{F5AB1C69-6EDB-4FF4-983F-18BD219EF322}</a:tableStyleId>
              </a:tblPr>
              <a:tblGrid>
                <a:gridCol w="3782291">
                  <a:extLst>
                    <a:ext uri="{9D8B030D-6E8A-4147-A177-3AD203B41FA5}">
                      <a16:colId xmlns:a16="http://schemas.microsoft.com/office/drawing/2014/main" val="2769157857"/>
                    </a:ext>
                  </a:extLst>
                </a:gridCol>
                <a:gridCol w="1551709">
                  <a:extLst>
                    <a:ext uri="{9D8B030D-6E8A-4147-A177-3AD203B41FA5}">
                      <a16:colId xmlns:a16="http://schemas.microsoft.com/office/drawing/2014/main" val="3322779451"/>
                    </a:ext>
                  </a:extLst>
                </a:gridCol>
                <a:gridCol w="2410691">
                  <a:extLst>
                    <a:ext uri="{9D8B030D-6E8A-4147-A177-3AD203B41FA5}">
                      <a16:colId xmlns:a16="http://schemas.microsoft.com/office/drawing/2014/main" val="1801982039"/>
                    </a:ext>
                  </a:extLst>
                </a:gridCol>
                <a:gridCol w="2008909">
                  <a:extLst>
                    <a:ext uri="{9D8B030D-6E8A-4147-A177-3AD203B41FA5}">
                      <a16:colId xmlns:a16="http://schemas.microsoft.com/office/drawing/2014/main" val="729867778"/>
                    </a:ext>
                  </a:extLst>
                </a:gridCol>
                <a:gridCol w="2438400">
                  <a:extLst>
                    <a:ext uri="{9D8B030D-6E8A-4147-A177-3AD203B41FA5}">
                      <a16:colId xmlns:a16="http://schemas.microsoft.com/office/drawing/2014/main" val="2695522080"/>
                    </a:ext>
                  </a:extLst>
                </a:gridCol>
              </a:tblGrid>
              <a:tr h="1024765">
                <a:tc>
                  <a:txBody>
                    <a:bodyPr/>
                    <a:lstStyle/>
                    <a:p>
                      <a:pPr marL="0" algn="ctr" defTabSz="914400" rtl="0" eaLnBrk="1" latinLnBrk="0" hangingPunct="1"/>
                      <a:endParaRPr lang="en-US" sz="1800" b="1" kern="1200" dirty="0" smtClean="0">
                        <a:solidFill>
                          <a:schemeClr val="lt1"/>
                        </a:solidFill>
                        <a:latin typeface="+mn-lt"/>
                        <a:ea typeface="+mn-ea"/>
                        <a:cs typeface="+mn-cs"/>
                      </a:endParaRPr>
                    </a:p>
                    <a:p>
                      <a:pPr marL="0" algn="ctr" defTabSz="914400" rtl="0" eaLnBrk="1" latinLnBrk="0" hangingPunct="1"/>
                      <a:r>
                        <a:rPr lang="en-US" sz="1800" b="1" kern="1200" dirty="0" smtClean="0">
                          <a:solidFill>
                            <a:schemeClr val="lt1"/>
                          </a:solidFill>
                          <a:latin typeface="+mn-lt"/>
                          <a:ea typeface="+mn-ea"/>
                          <a:cs typeface="+mn-cs"/>
                        </a:rPr>
                        <a:t>Paper </a:t>
                      </a:r>
                      <a:endParaRPr lang="en-US" sz="1800" b="1" kern="1200" dirty="0">
                        <a:solidFill>
                          <a:schemeClr val="lt1"/>
                        </a:solidFill>
                        <a:latin typeface="+mn-lt"/>
                        <a:ea typeface="+mn-ea"/>
                        <a:cs typeface="+mn-cs"/>
                      </a:endParaRPr>
                    </a:p>
                  </a:txBody>
                  <a:tcPr/>
                </a:tc>
                <a:tc>
                  <a:txBody>
                    <a:bodyPr/>
                    <a:lstStyle/>
                    <a:p>
                      <a:pPr marL="0" algn="ctr" defTabSz="914400" rtl="0" eaLnBrk="1" latinLnBrk="0" hangingPunct="1"/>
                      <a:endParaRPr lang="en-US" sz="1800" b="1" kern="1200" dirty="0" smtClean="0">
                        <a:solidFill>
                          <a:schemeClr val="lt1"/>
                        </a:solidFill>
                        <a:latin typeface="+mn-lt"/>
                        <a:ea typeface="+mn-ea"/>
                        <a:cs typeface="+mn-cs"/>
                      </a:endParaRPr>
                    </a:p>
                    <a:p>
                      <a:pPr marL="0" algn="ctr" defTabSz="914400" rtl="0" eaLnBrk="1" latinLnBrk="0" hangingPunct="1"/>
                      <a:r>
                        <a:rPr lang="en-US" sz="1800" b="1" kern="1200" dirty="0" smtClean="0">
                          <a:solidFill>
                            <a:schemeClr val="lt1"/>
                          </a:solidFill>
                          <a:latin typeface="+mn-lt"/>
                          <a:ea typeface="+mn-ea"/>
                          <a:cs typeface="+mn-cs"/>
                        </a:rPr>
                        <a:t>Dataset</a:t>
                      </a:r>
                      <a:endParaRPr lang="en-US" sz="1800" b="1" kern="1200" dirty="0">
                        <a:solidFill>
                          <a:schemeClr val="lt1"/>
                        </a:solidFill>
                        <a:latin typeface="+mn-lt"/>
                        <a:ea typeface="+mn-ea"/>
                        <a:cs typeface="+mn-cs"/>
                      </a:endParaRPr>
                    </a:p>
                  </a:txBody>
                  <a:tcPr/>
                </a:tc>
                <a:tc>
                  <a:txBody>
                    <a:bodyPr/>
                    <a:lstStyle/>
                    <a:p>
                      <a:pPr marL="0" algn="ctr" defTabSz="914400" rtl="0" eaLnBrk="1" latinLnBrk="0" hangingPunct="1"/>
                      <a:endParaRPr lang="en-US" sz="1800" b="1" kern="1200" dirty="0" smtClean="0">
                        <a:solidFill>
                          <a:schemeClr val="lt1"/>
                        </a:solidFill>
                        <a:latin typeface="+mn-lt"/>
                        <a:ea typeface="+mn-ea"/>
                        <a:cs typeface="+mn-cs"/>
                      </a:endParaRPr>
                    </a:p>
                    <a:p>
                      <a:pPr marL="0" algn="ctr" defTabSz="914400" rtl="0" eaLnBrk="1" latinLnBrk="0" hangingPunct="1"/>
                      <a:r>
                        <a:rPr lang="en-US" sz="1800" b="1" kern="1200" dirty="0" smtClean="0">
                          <a:solidFill>
                            <a:schemeClr val="lt1"/>
                          </a:solidFill>
                          <a:latin typeface="+mn-lt"/>
                          <a:ea typeface="+mn-ea"/>
                          <a:cs typeface="+mn-cs"/>
                        </a:rPr>
                        <a:t>Features</a:t>
                      </a:r>
                      <a:endParaRPr lang="en-US" sz="1800" b="1" kern="1200" dirty="0">
                        <a:solidFill>
                          <a:schemeClr val="lt1"/>
                        </a:solidFill>
                        <a:latin typeface="+mn-lt"/>
                        <a:ea typeface="+mn-ea"/>
                        <a:cs typeface="+mn-cs"/>
                      </a:endParaRPr>
                    </a:p>
                  </a:txBody>
                  <a:tcPr/>
                </a:tc>
                <a:tc>
                  <a:txBody>
                    <a:bodyPr/>
                    <a:lstStyle/>
                    <a:p>
                      <a:pPr marL="0" algn="ctr" defTabSz="914400" rtl="0" eaLnBrk="1" latinLnBrk="0" hangingPunct="1"/>
                      <a:endParaRPr lang="en-US" sz="1800" b="1" kern="1200" dirty="0" smtClean="0">
                        <a:solidFill>
                          <a:schemeClr val="lt1"/>
                        </a:solidFill>
                        <a:latin typeface="+mn-lt"/>
                        <a:ea typeface="+mn-ea"/>
                        <a:cs typeface="+mn-cs"/>
                      </a:endParaRPr>
                    </a:p>
                    <a:p>
                      <a:pPr marL="0" algn="ctr" defTabSz="914400" rtl="0" eaLnBrk="1" latinLnBrk="0" hangingPunct="1"/>
                      <a:r>
                        <a:rPr lang="en-US" sz="1800" b="1" kern="1200" dirty="0" smtClean="0">
                          <a:solidFill>
                            <a:schemeClr val="lt1"/>
                          </a:solidFill>
                          <a:latin typeface="+mn-lt"/>
                          <a:ea typeface="+mn-ea"/>
                          <a:cs typeface="+mn-cs"/>
                        </a:rPr>
                        <a:t>Model</a:t>
                      </a:r>
                      <a:endParaRPr lang="en-US" sz="1800" b="1" kern="1200" dirty="0">
                        <a:solidFill>
                          <a:schemeClr val="lt1"/>
                        </a:solidFill>
                        <a:latin typeface="+mn-lt"/>
                        <a:ea typeface="+mn-ea"/>
                        <a:cs typeface="+mn-cs"/>
                      </a:endParaRPr>
                    </a:p>
                  </a:txBody>
                  <a:tcPr/>
                </a:tc>
                <a:tc>
                  <a:txBody>
                    <a:bodyPr/>
                    <a:lstStyle/>
                    <a:p>
                      <a:pPr marL="0" algn="ctr" defTabSz="914400" rtl="0" eaLnBrk="1" latinLnBrk="0" hangingPunct="1"/>
                      <a:endParaRPr lang="en-US" sz="1800" b="1" kern="1200" dirty="0" smtClean="0">
                        <a:solidFill>
                          <a:schemeClr val="lt1"/>
                        </a:solidFill>
                        <a:latin typeface="+mn-lt"/>
                        <a:ea typeface="+mn-ea"/>
                        <a:cs typeface="+mn-cs"/>
                      </a:endParaRPr>
                    </a:p>
                    <a:p>
                      <a:pPr marL="0" algn="ctr" defTabSz="914400" rtl="0" eaLnBrk="1" latinLnBrk="0" hangingPunct="1"/>
                      <a:r>
                        <a:rPr lang="en-US" sz="1800" b="1" kern="1200" dirty="0" smtClean="0">
                          <a:solidFill>
                            <a:schemeClr val="lt1"/>
                          </a:solidFill>
                          <a:latin typeface="+mn-lt"/>
                          <a:ea typeface="+mn-ea"/>
                          <a:cs typeface="+mn-cs"/>
                        </a:rPr>
                        <a:t>Results</a:t>
                      </a:r>
                      <a:endParaRPr lang="en-US" sz="1800" b="1" kern="1200" dirty="0">
                        <a:solidFill>
                          <a:schemeClr val="lt1"/>
                        </a:solidFill>
                        <a:latin typeface="+mn-lt"/>
                        <a:ea typeface="+mn-ea"/>
                        <a:cs typeface="+mn-cs"/>
                      </a:endParaRPr>
                    </a:p>
                  </a:txBody>
                  <a:tcPr/>
                </a:tc>
                <a:extLst>
                  <a:ext uri="{0D108BD9-81ED-4DB2-BD59-A6C34878D82A}">
                    <a16:rowId xmlns:a16="http://schemas.microsoft.com/office/drawing/2014/main" val="2152107169"/>
                  </a:ext>
                </a:extLst>
              </a:tr>
              <a:tr h="2142727">
                <a:tc>
                  <a:txBody>
                    <a:bodyPr/>
                    <a:lstStyle/>
                    <a:p>
                      <a:pPr marL="0" algn="ctr" defTabSz="914400" rtl="0" eaLnBrk="1" latinLnBrk="0" hangingPunct="1"/>
                      <a:endParaRPr lang="en-US" sz="1800" b="0" kern="1200" dirty="0" smtClean="0">
                        <a:solidFill>
                          <a:schemeClr val="dk1"/>
                        </a:solidFill>
                        <a:latin typeface="+mn-lt"/>
                        <a:ea typeface="+mn-ea"/>
                        <a:cs typeface="+mn-cs"/>
                      </a:endParaRPr>
                    </a:p>
                    <a:p>
                      <a:pPr marL="0" algn="ctr" defTabSz="914400" rtl="0" eaLnBrk="1" latinLnBrk="0" hangingPunct="1"/>
                      <a:r>
                        <a:rPr lang="en-US" sz="1800" b="0" kern="1200" dirty="0" smtClean="0">
                          <a:solidFill>
                            <a:schemeClr val="dk1"/>
                          </a:solidFill>
                          <a:latin typeface="+mn-lt"/>
                          <a:ea typeface="+mn-ea"/>
                          <a:cs typeface="+mn-cs"/>
                        </a:rPr>
                        <a:t>Predicting </a:t>
                      </a:r>
                      <a:r>
                        <a:rPr lang="en-US" sz="1800" b="0" kern="1200" dirty="0" smtClean="0">
                          <a:solidFill>
                            <a:schemeClr val="dk1"/>
                          </a:solidFill>
                          <a:latin typeface="+mn-lt"/>
                          <a:ea typeface="+mn-ea"/>
                          <a:cs typeface="+mn-cs"/>
                        </a:rPr>
                        <a:t>intensive care unit readmission with machine learning using electronic health record data</a:t>
                      </a:r>
                      <a:r>
                        <a:rPr lang="en-US" sz="1800" b="0" kern="1200" dirty="0" smtClean="0">
                          <a:solidFill>
                            <a:schemeClr val="dk1"/>
                          </a:solidFill>
                          <a:latin typeface="+mn-lt"/>
                          <a:ea typeface="+mn-ea"/>
                          <a:cs typeface="+mn-cs"/>
                        </a:rPr>
                        <a:t>.</a:t>
                      </a:r>
                      <a:r>
                        <a:rPr lang="en-US" sz="1800" b="0" kern="1200" dirty="0" smtClean="0">
                          <a:solidFill>
                            <a:schemeClr val="dk1"/>
                          </a:solidFill>
                          <a:latin typeface="+mn-lt"/>
                          <a:ea typeface="+mn-ea"/>
                          <a:cs typeface="+mn-cs"/>
                        </a:rPr>
                        <a:t> </a:t>
                      </a:r>
                      <a:r>
                        <a:rPr lang="en-US" sz="1800" b="1" kern="1200" dirty="0" smtClean="0">
                          <a:solidFill>
                            <a:schemeClr val="dk1"/>
                          </a:solidFill>
                          <a:latin typeface="+mn-lt"/>
                          <a:ea typeface="+mn-ea"/>
                          <a:cs typeface="+mn-cs"/>
                        </a:rPr>
                        <a:t>Annals of the American Thoracic Society</a:t>
                      </a:r>
                      <a:r>
                        <a:rPr lang="en-US" sz="1800" b="0" kern="1200" dirty="0" smtClean="0">
                          <a:solidFill>
                            <a:schemeClr val="dk1"/>
                          </a:solidFill>
                          <a:latin typeface="+mn-lt"/>
                          <a:ea typeface="+mn-ea"/>
                          <a:cs typeface="+mn-cs"/>
                        </a:rPr>
                        <a:t> 15, no. 7 (</a:t>
                      </a:r>
                      <a:r>
                        <a:rPr lang="en-US" sz="1800" b="1" kern="1200" dirty="0" smtClean="0">
                          <a:solidFill>
                            <a:schemeClr val="dk1"/>
                          </a:solidFill>
                          <a:latin typeface="+mn-lt"/>
                          <a:ea typeface="+mn-ea"/>
                          <a:cs typeface="+mn-cs"/>
                        </a:rPr>
                        <a:t>2018</a:t>
                      </a:r>
                      <a:r>
                        <a:rPr lang="en-US" sz="1800" b="0" kern="1200" dirty="0" smtClean="0">
                          <a:solidFill>
                            <a:schemeClr val="dk1"/>
                          </a:solidFill>
                          <a:latin typeface="+mn-lt"/>
                          <a:ea typeface="+mn-ea"/>
                          <a:cs typeface="+mn-cs"/>
                        </a:rPr>
                        <a:t>)</a:t>
                      </a:r>
                      <a:endParaRPr lang="en-US" sz="1800" b="0" kern="1200" dirty="0">
                        <a:solidFill>
                          <a:schemeClr val="dk1"/>
                        </a:solidFill>
                        <a:latin typeface="+mn-lt"/>
                        <a:ea typeface="+mn-ea"/>
                        <a:cs typeface="+mn-cs"/>
                      </a:endParaRPr>
                    </a:p>
                  </a:txBody>
                  <a:tcPr/>
                </a:tc>
                <a:tc>
                  <a:txBody>
                    <a:bodyPr/>
                    <a:lstStyle/>
                    <a:p>
                      <a:pPr marL="0" algn="ctr" defTabSz="914400" rtl="0" eaLnBrk="1" latinLnBrk="0" hangingPunct="1"/>
                      <a:endParaRPr lang="en-US" sz="1800" b="0" kern="1200" dirty="0" smtClean="0">
                        <a:solidFill>
                          <a:schemeClr val="dk1"/>
                        </a:solidFill>
                        <a:latin typeface="+mn-lt"/>
                        <a:ea typeface="+mn-ea"/>
                        <a:cs typeface="+mn-cs"/>
                      </a:endParaRPr>
                    </a:p>
                    <a:p>
                      <a:pPr marL="0" algn="ctr" defTabSz="914400" rtl="0" eaLnBrk="1" latinLnBrk="0" hangingPunct="1"/>
                      <a:endParaRPr lang="en-US" sz="1800" b="0" kern="1200" dirty="0" smtClean="0">
                        <a:solidFill>
                          <a:schemeClr val="dk1"/>
                        </a:solidFill>
                        <a:latin typeface="+mn-lt"/>
                        <a:ea typeface="+mn-ea"/>
                        <a:cs typeface="+mn-cs"/>
                      </a:endParaRPr>
                    </a:p>
                    <a:p>
                      <a:pPr marL="0" algn="ctr" defTabSz="914400" rtl="0" eaLnBrk="1" latinLnBrk="0" hangingPunct="1"/>
                      <a:r>
                        <a:rPr lang="en-US" sz="1800" b="1" kern="1200" dirty="0" smtClean="0">
                          <a:solidFill>
                            <a:schemeClr val="dk1"/>
                          </a:solidFill>
                          <a:latin typeface="+mn-lt"/>
                          <a:ea typeface="+mn-ea"/>
                          <a:cs typeface="+mn-cs"/>
                        </a:rPr>
                        <a:t>MIMIC-III</a:t>
                      </a:r>
                      <a:endParaRPr lang="en-US" sz="1800" b="1" kern="1200" dirty="0">
                        <a:solidFill>
                          <a:schemeClr val="dk1"/>
                        </a:solidFill>
                        <a:latin typeface="+mn-lt"/>
                        <a:ea typeface="+mn-ea"/>
                        <a:cs typeface="+mn-cs"/>
                      </a:endParaRPr>
                    </a:p>
                  </a:txBody>
                  <a:tcPr/>
                </a:tc>
                <a:tc>
                  <a:txBody>
                    <a:bodyPr/>
                    <a:lstStyle/>
                    <a:p>
                      <a:pPr marL="0" algn="ctr" defTabSz="914400" rtl="0" eaLnBrk="1" latinLnBrk="0" hangingPunct="1"/>
                      <a:endParaRPr lang="en-US" sz="1800" b="0" kern="1200" dirty="0" smtClean="0">
                        <a:solidFill>
                          <a:schemeClr val="dk1"/>
                        </a:solidFill>
                        <a:latin typeface="+mn-lt"/>
                        <a:ea typeface="+mn-ea"/>
                        <a:cs typeface="+mn-cs"/>
                      </a:endParaRPr>
                    </a:p>
                    <a:p>
                      <a:pPr marL="0" algn="ctr" defTabSz="914400" rtl="0" eaLnBrk="1" latinLnBrk="0" hangingPunct="1"/>
                      <a:r>
                        <a:rPr lang="en-US" sz="1800" b="1" kern="1200" dirty="0" smtClean="0">
                          <a:solidFill>
                            <a:schemeClr val="dk1"/>
                          </a:solidFill>
                          <a:latin typeface="+mn-lt"/>
                          <a:ea typeface="+mn-ea"/>
                          <a:cs typeface="+mn-cs"/>
                        </a:rPr>
                        <a:t>Demographics,</a:t>
                      </a:r>
                    </a:p>
                    <a:p>
                      <a:pPr marL="0" algn="ctr" defTabSz="914400" rtl="0" eaLnBrk="1" latinLnBrk="0" hangingPunct="1"/>
                      <a:r>
                        <a:rPr lang="en-US" sz="1800" b="1" kern="1200" dirty="0" smtClean="0">
                          <a:solidFill>
                            <a:schemeClr val="dk1"/>
                          </a:solidFill>
                          <a:latin typeface="+mn-lt"/>
                          <a:ea typeface="+mn-ea"/>
                          <a:cs typeface="+mn-cs"/>
                        </a:rPr>
                        <a:t>Chart Events</a:t>
                      </a:r>
                    </a:p>
                    <a:p>
                      <a:pPr marL="0" algn="ctr" defTabSz="914400" rtl="0" eaLnBrk="1" latinLnBrk="0" hangingPunct="1"/>
                      <a:r>
                        <a:rPr lang="en-US" sz="1800" b="1" kern="1200" dirty="0" smtClean="0">
                          <a:solidFill>
                            <a:schemeClr val="dk1"/>
                          </a:solidFill>
                          <a:latin typeface="+mn-lt"/>
                          <a:ea typeface="+mn-ea"/>
                          <a:cs typeface="+mn-cs"/>
                        </a:rPr>
                        <a:t>Medications</a:t>
                      </a:r>
                    </a:p>
                    <a:p>
                      <a:pPr marL="0" algn="ctr" defTabSz="914400" rtl="0" eaLnBrk="1" latinLnBrk="0" hangingPunct="1"/>
                      <a:endParaRPr lang="en-US" sz="1800" b="0" kern="1200" dirty="0">
                        <a:solidFill>
                          <a:schemeClr val="dk1"/>
                        </a:solidFill>
                        <a:latin typeface="+mn-lt"/>
                        <a:ea typeface="+mn-ea"/>
                        <a:cs typeface="+mn-cs"/>
                      </a:endParaRPr>
                    </a:p>
                  </a:txBody>
                  <a:tcPr/>
                </a:tc>
                <a:tc>
                  <a:txBody>
                    <a:bodyPr/>
                    <a:lstStyle/>
                    <a:p>
                      <a:pPr marL="0" defTabSz="914400" rtl="0" eaLnBrk="1" latinLnBrk="0" hangingPunct="1"/>
                      <a:endParaRPr lang="en-US" sz="1800" b="0" kern="1200" dirty="0" smtClean="0">
                        <a:solidFill>
                          <a:schemeClr val="dk1"/>
                        </a:solidFill>
                        <a:latin typeface="+mn-lt"/>
                        <a:ea typeface="+mn-ea"/>
                        <a:cs typeface="+mn-cs"/>
                      </a:endParaRPr>
                    </a:p>
                    <a:p>
                      <a:pPr marL="0" defTabSz="914400" rtl="0" eaLnBrk="1" latinLnBrk="0" hangingPunct="1"/>
                      <a:endParaRPr lang="en-US" sz="1800" b="0" kern="1200" dirty="0" smtClean="0">
                        <a:solidFill>
                          <a:schemeClr val="dk1"/>
                        </a:solidFill>
                        <a:latin typeface="+mn-lt"/>
                        <a:ea typeface="+mn-ea"/>
                        <a:cs typeface="+mn-cs"/>
                      </a:endParaRPr>
                    </a:p>
                    <a:p>
                      <a:pPr marL="0" algn="ctr" defTabSz="914400" rtl="0" eaLnBrk="1" latinLnBrk="0" hangingPunct="1"/>
                      <a:r>
                        <a:rPr lang="en-US" sz="1800" b="1" kern="1200" dirty="0" smtClean="0">
                          <a:solidFill>
                            <a:schemeClr val="dk1"/>
                          </a:solidFill>
                          <a:latin typeface="+mn-lt"/>
                          <a:ea typeface="+mn-ea"/>
                          <a:cs typeface="+mn-cs"/>
                        </a:rPr>
                        <a:t>Gradient-boosting</a:t>
                      </a:r>
                      <a:endParaRPr lang="en-US" sz="1800" b="1" kern="1200" dirty="0">
                        <a:solidFill>
                          <a:schemeClr val="dk1"/>
                        </a:solidFill>
                        <a:latin typeface="+mn-lt"/>
                        <a:ea typeface="+mn-ea"/>
                        <a:cs typeface="+mn-cs"/>
                      </a:endParaRPr>
                    </a:p>
                  </a:txBody>
                  <a:tcPr/>
                </a:tc>
                <a:tc>
                  <a:txBody>
                    <a:bodyPr/>
                    <a:lstStyle/>
                    <a:p>
                      <a:pPr marL="0" defTabSz="914400" rtl="0" eaLnBrk="1" latinLnBrk="0" hangingPunct="1"/>
                      <a:endParaRPr lang="en-US" sz="1800" b="0" kern="1200" dirty="0" smtClean="0">
                        <a:solidFill>
                          <a:schemeClr val="dk1"/>
                        </a:solidFill>
                        <a:latin typeface="+mn-lt"/>
                        <a:ea typeface="+mn-ea"/>
                        <a:cs typeface="+mn-cs"/>
                      </a:endParaRPr>
                    </a:p>
                    <a:p>
                      <a:pPr marL="0" defTabSz="914400" rtl="0" eaLnBrk="1" latinLnBrk="0" hangingPunct="1"/>
                      <a:endParaRPr lang="en-US" sz="1800" b="1" kern="1200" dirty="0" smtClean="0">
                        <a:solidFill>
                          <a:schemeClr val="dk1"/>
                        </a:solidFill>
                        <a:latin typeface="+mn-lt"/>
                        <a:ea typeface="+mn-ea"/>
                        <a:cs typeface="+mn-cs"/>
                      </a:endParaRPr>
                    </a:p>
                    <a:p>
                      <a:pPr marL="0" algn="ctr" defTabSz="914400" rtl="0" eaLnBrk="1" latinLnBrk="0" hangingPunct="1"/>
                      <a:r>
                        <a:rPr lang="en-US" sz="1800" b="1" kern="1200" dirty="0" smtClean="0">
                          <a:solidFill>
                            <a:schemeClr val="dk1"/>
                          </a:solidFill>
                          <a:latin typeface="+mn-lt"/>
                          <a:ea typeface="+mn-ea"/>
                          <a:cs typeface="+mn-cs"/>
                        </a:rPr>
                        <a:t>AUROC 0.76</a:t>
                      </a:r>
                      <a:endParaRPr lang="en-US" sz="1800" b="1" kern="1200" dirty="0">
                        <a:solidFill>
                          <a:schemeClr val="dk1"/>
                        </a:solidFill>
                        <a:latin typeface="+mn-lt"/>
                        <a:ea typeface="+mn-ea"/>
                        <a:cs typeface="+mn-cs"/>
                      </a:endParaRPr>
                    </a:p>
                  </a:txBody>
                  <a:tcPr/>
                </a:tc>
                <a:extLst>
                  <a:ext uri="{0D108BD9-81ED-4DB2-BD59-A6C34878D82A}">
                    <a16:rowId xmlns:a16="http://schemas.microsoft.com/office/drawing/2014/main" val="1961824199"/>
                  </a:ext>
                </a:extLst>
              </a:tr>
              <a:tr h="2014418">
                <a:tc>
                  <a:txBody>
                    <a:bodyPr/>
                    <a:lstStyle/>
                    <a:p>
                      <a:pPr marL="0" algn="ctr" defTabSz="914400" rtl="0" eaLnBrk="1" latinLnBrk="0" hangingPunct="1"/>
                      <a:endParaRPr lang="en-US" sz="1800" b="0" kern="1200" dirty="0" smtClean="0">
                        <a:solidFill>
                          <a:schemeClr val="dk1"/>
                        </a:solidFill>
                        <a:latin typeface="+mn-lt"/>
                        <a:ea typeface="+mn-ea"/>
                        <a:cs typeface="+mn-cs"/>
                      </a:endParaRPr>
                    </a:p>
                    <a:p>
                      <a:pPr marL="0" algn="ctr" defTabSz="914400" rtl="0" eaLnBrk="1" latinLnBrk="0" hangingPunct="1"/>
                      <a:r>
                        <a:rPr lang="en-US" sz="1800" b="0" kern="1200" dirty="0" smtClean="0">
                          <a:solidFill>
                            <a:schemeClr val="dk1"/>
                          </a:solidFill>
                          <a:latin typeface="+mn-lt"/>
                          <a:ea typeface="+mn-ea"/>
                          <a:cs typeface="+mn-cs"/>
                        </a:rPr>
                        <a:t>Machine </a:t>
                      </a:r>
                      <a:r>
                        <a:rPr lang="en-US" sz="1800" b="0" kern="1200" dirty="0" smtClean="0">
                          <a:solidFill>
                            <a:schemeClr val="dk1"/>
                          </a:solidFill>
                          <a:latin typeface="+mn-lt"/>
                          <a:ea typeface="+mn-ea"/>
                          <a:cs typeface="+mn-cs"/>
                        </a:rPr>
                        <a:t>learning for real-time prediction of complications in critical care: a retrospective study</a:t>
                      </a:r>
                      <a:r>
                        <a:rPr lang="en-US" sz="1800" b="0" kern="1200" dirty="0" smtClean="0">
                          <a:solidFill>
                            <a:schemeClr val="dk1"/>
                          </a:solidFill>
                          <a:latin typeface="+mn-lt"/>
                          <a:ea typeface="+mn-ea"/>
                          <a:cs typeface="+mn-cs"/>
                        </a:rPr>
                        <a:t>.</a:t>
                      </a:r>
                      <a:r>
                        <a:rPr lang="en-US" sz="1800" b="1" kern="1200" dirty="0" smtClean="0">
                          <a:solidFill>
                            <a:schemeClr val="dk1"/>
                          </a:solidFill>
                          <a:latin typeface="+mn-lt"/>
                          <a:ea typeface="+mn-ea"/>
                          <a:cs typeface="+mn-cs"/>
                        </a:rPr>
                        <a:t> The Lancet Respiratory Medicine </a:t>
                      </a:r>
                      <a:r>
                        <a:rPr lang="en-US" sz="1800" b="0" kern="1200" dirty="0" smtClean="0">
                          <a:solidFill>
                            <a:schemeClr val="dk1"/>
                          </a:solidFill>
                          <a:latin typeface="+mn-lt"/>
                          <a:ea typeface="+mn-ea"/>
                          <a:cs typeface="+mn-cs"/>
                        </a:rPr>
                        <a:t>6, no. 12 </a:t>
                      </a:r>
                      <a:r>
                        <a:rPr lang="en-US" sz="1800" b="1" kern="1200" dirty="0" smtClean="0">
                          <a:solidFill>
                            <a:schemeClr val="dk1"/>
                          </a:solidFill>
                          <a:latin typeface="+mn-lt"/>
                          <a:ea typeface="+mn-ea"/>
                          <a:cs typeface="+mn-cs"/>
                        </a:rPr>
                        <a:t>(2018)</a:t>
                      </a:r>
                      <a:endParaRPr lang="en-US" sz="1800" b="1" kern="1200" dirty="0">
                        <a:solidFill>
                          <a:schemeClr val="dk1"/>
                        </a:solidFill>
                        <a:latin typeface="+mn-lt"/>
                        <a:ea typeface="+mn-ea"/>
                        <a:cs typeface="+mn-cs"/>
                      </a:endParaRPr>
                    </a:p>
                  </a:txBody>
                  <a:tcPr/>
                </a:tc>
                <a:tc>
                  <a:txBody>
                    <a:bodyPr/>
                    <a:lstStyle/>
                    <a:p>
                      <a:pPr marL="0" defTabSz="914400" rtl="0" eaLnBrk="1" latinLnBrk="0" hangingPunct="1"/>
                      <a:endParaRPr lang="en-US" sz="1800" b="1" kern="1200" dirty="0" smtClean="0">
                        <a:solidFill>
                          <a:schemeClr val="dk1"/>
                        </a:solidFill>
                        <a:latin typeface="+mn-lt"/>
                        <a:ea typeface="+mn-ea"/>
                        <a:cs typeface="+mn-cs"/>
                      </a:endParaRPr>
                    </a:p>
                    <a:p>
                      <a:pPr marL="0" defTabSz="914400" rtl="0" eaLnBrk="1" latinLnBrk="0" hangingPunct="1"/>
                      <a:endParaRPr lang="en-US" sz="1800" b="1" kern="1200" dirty="0" smtClean="0">
                        <a:solidFill>
                          <a:schemeClr val="dk1"/>
                        </a:solidFill>
                        <a:latin typeface="+mn-lt"/>
                        <a:ea typeface="+mn-ea"/>
                        <a:cs typeface="+mn-cs"/>
                      </a:endParaRPr>
                    </a:p>
                    <a:p>
                      <a:pPr marL="0" defTabSz="914400" rtl="0" eaLnBrk="1" latinLnBrk="0" hangingPunct="1"/>
                      <a:endParaRPr lang="en-US" sz="1800" b="1" kern="1200" dirty="0" smtClean="0">
                        <a:solidFill>
                          <a:schemeClr val="dk1"/>
                        </a:solidFill>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mn-cs"/>
                        </a:rPr>
                        <a:t>MIMIC-III</a:t>
                      </a:r>
                    </a:p>
                  </a:txBody>
                  <a:tcPr/>
                </a:tc>
                <a:tc>
                  <a:txBody>
                    <a:bodyPr/>
                    <a:lstStyle/>
                    <a:p>
                      <a:pPr marL="0" algn="ctr" defTabSz="914400" rtl="0" eaLnBrk="1" latinLnBrk="0" hangingPunct="1"/>
                      <a:endParaRPr lang="en-US" sz="1800" b="1" kern="1200" dirty="0" smtClean="0">
                        <a:solidFill>
                          <a:schemeClr val="dk1"/>
                        </a:solidFill>
                        <a:latin typeface="+mn-lt"/>
                        <a:ea typeface="+mn-ea"/>
                        <a:cs typeface="+mn-cs"/>
                      </a:endParaRPr>
                    </a:p>
                    <a:p>
                      <a:pPr marL="0" algn="ctr" defTabSz="914400" rtl="0" eaLnBrk="1" latinLnBrk="0" hangingPunct="1"/>
                      <a:r>
                        <a:rPr lang="en-US" sz="1800" b="1" kern="1200" dirty="0" smtClean="0">
                          <a:solidFill>
                            <a:schemeClr val="dk1"/>
                          </a:solidFill>
                          <a:latin typeface="+mn-lt"/>
                          <a:ea typeface="+mn-ea"/>
                          <a:cs typeface="+mn-cs"/>
                        </a:rPr>
                        <a:t>Demographics,</a:t>
                      </a:r>
                    </a:p>
                    <a:p>
                      <a:pPr marL="0" algn="ctr" defTabSz="914400" rtl="0" eaLnBrk="1" latinLnBrk="0" hangingPunct="1"/>
                      <a:r>
                        <a:rPr lang="en-US" sz="1800" b="1" kern="1200" dirty="0" smtClean="0">
                          <a:solidFill>
                            <a:schemeClr val="dk1"/>
                          </a:solidFill>
                          <a:latin typeface="+mn-lt"/>
                          <a:ea typeface="+mn-ea"/>
                          <a:cs typeface="+mn-cs"/>
                        </a:rPr>
                        <a:t>Chart Events</a:t>
                      </a:r>
                    </a:p>
                    <a:p>
                      <a:pPr marL="0" algn="ctr" defTabSz="914400" rtl="0" eaLnBrk="1" latinLnBrk="0" hangingPunct="1"/>
                      <a:r>
                        <a:rPr lang="en-US" sz="1800" b="1" kern="1200" dirty="0" smtClean="0">
                          <a:solidFill>
                            <a:schemeClr val="dk1"/>
                          </a:solidFill>
                          <a:latin typeface="+mn-lt"/>
                          <a:ea typeface="+mn-ea"/>
                          <a:cs typeface="+mn-cs"/>
                        </a:rPr>
                        <a:t>Medications</a:t>
                      </a:r>
                    </a:p>
                    <a:p>
                      <a:pPr marL="0" defTabSz="914400" rtl="0" eaLnBrk="1" latinLnBrk="0" hangingPunct="1"/>
                      <a:endParaRPr lang="en-US" sz="1800" b="1" kern="1200" dirty="0">
                        <a:solidFill>
                          <a:schemeClr val="dk1"/>
                        </a:solidFill>
                        <a:latin typeface="+mn-lt"/>
                        <a:ea typeface="+mn-ea"/>
                        <a:cs typeface="+mn-cs"/>
                      </a:endParaRPr>
                    </a:p>
                  </a:txBody>
                  <a:tcPr/>
                </a:tc>
                <a:tc>
                  <a:txBody>
                    <a:bodyPr/>
                    <a:lstStyle/>
                    <a:p>
                      <a:pPr marL="0" defTabSz="914400" rtl="0" eaLnBrk="1" latinLnBrk="0" hangingPunct="1"/>
                      <a:endParaRPr lang="en-US" sz="1800" b="1" kern="1200" dirty="0" smtClean="0">
                        <a:solidFill>
                          <a:schemeClr val="dk1"/>
                        </a:solidFill>
                        <a:latin typeface="+mn-lt"/>
                        <a:ea typeface="+mn-ea"/>
                        <a:cs typeface="+mn-cs"/>
                      </a:endParaRPr>
                    </a:p>
                    <a:p>
                      <a:pPr marL="0" defTabSz="914400" rtl="0" eaLnBrk="1" latinLnBrk="0" hangingPunct="1"/>
                      <a:endParaRPr lang="en-US" sz="1800" b="1" kern="1200" dirty="0" smtClean="0">
                        <a:solidFill>
                          <a:schemeClr val="dk1"/>
                        </a:solidFill>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mn-cs"/>
                        </a:rPr>
                        <a:t>RNN</a:t>
                      </a:r>
                    </a:p>
                    <a:p>
                      <a:pPr marL="0" algn="ctr" defTabSz="914400" rtl="0" eaLnBrk="1" latinLnBrk="0" hangingPunct="1"/>
                      <a:endParaRPr lang="en-US" sz="1800" b="1" kern="1200" dirty="0">
                        <a:solidFill>
                          <a:schemeClr val="dk1"/>
                        </a:solidFill>
                        <a:latin typeface="+mn-lt"/>
                        <a:ea typeface="+mn-ea"/>
                        <a:cs typeface="+mn-cs"/>
                      </a:endParaRPr>
                    </a:p>
                  </a:txBody>
                  <a:tcPr/>
                </a:tc>
                <a:tc>
                  <a:txBody>
                    <a:bodyPr/>
                    <a:lstStyle/>
                    <a:p>
                      <a:pPr marL="0" algn="ctr" defTabSz="914400" rtl="0" eaLnBrk="1" latinLnBrk="0" hangingPunct="1"/>
                      <a:r>
                        <a:rPr lang="en-US" sz="1800" b="0" kern="1200" dirty="0" smtClean="0">
                          <a:solidFill>
                            <a:schemeClr val="dk1"/>
                          </a:solidFill>
                          <a:latin typeface="+mn-lt"/>
                          <a:ea typeface="+mn-ea"/>
                          <a:cs typeface="+mn-cs"/>
                        </a:rPr>
                        <a:t>Sensitivity</a:t>
                      </a:r>
                      <a:r>
                        <a:rPr lang="en-US" sz="1800" b="1" kern="1200" dirty="0" smtClean="0">
                          <a:solidFill>
                            <a:schemeClr val="dk1"/>
                          </a:solidFill>
                          <a:latin typeface="+mn-lt"/>
                          <a:ea typeface="+mn-ea"/>
                          <a:cs typeface="+mn-cs"/>
                        </a:rPr>
                        <a:t> 0·85 for mortality, 0·87 and 0·94 for renal failure, and 0·84 and 0·74 for bleeding.</a:t>
                      </a:r>
                      <a:endParaRPr lang="en-US" sz="1800" b="1" kern="1200" dirty="0">
                        <a:solidFill>
                          <a:schemeClr val="dk1"/>
                        </a:solidFill>
                        <a:latin typeface="+mn-lt"/>
                        <a:ea typeface="+mn-ea"/>
                        <a:cs typeface="+mn-cs"/>
                      </a:endParaRPr>
                    </a:p>
                  </a:txBody>
                  <a:tcPr/>
                </a:tc>
                <a:extLst>
                  <a:ext uri="{0D108BD9-81ED-4DB2-BD59-A6C34878D82A}">
                    <a16:rowId xmlns:a16="http://schemas.microsoft.com/office/drawing/2014/main" val="340084548"/>
                  </a:ext>
                </a:extLst>
              </a:tr>
              <a:tr h="1767666">
                <a:tc>
                  <a:txBody>
                    <a:bodyPr/>
                    <a:lstStyle/>
                    <a:p>
                      <a:pPr marL="0" algn="ctr" defTabSz="914400" rtl="0" eaLnBrk="1" latinLnBrk="0" hangingPunct="1"/>
                      <a:endParaRPr lang="en-US" sz="1800" b="0" kern="1200" dirty="0" smtClean="0">
                        <a:solidFill>
                          <a:schemeClr val="dk1"/>
                        </a:solidFill>
                        <a:latin typeface="+mn-lt"/>
                        <a:ea typeface="+mn-ea"/>
                        <a:cs typeface="+mn-cs"/>
                      </a:endParaRPr>
                    </a:p>
                    <a:p>
                      <a:pPr marL="0" algn="ctr" defTabSz="914400" rtl="0" eaLnBrk="1" latinLnBrk="0" hangingPunct="1"/>
                      <a:r>
                        <a:rPr lang="en-US" sz="1800" b="0" kern="1200" dirty="0" smtClean="0">
                          <a:solidFill>
                            <a:schemeClr val="dk1"/>
                          </a:solidFill>
                          <a:latin typeface="+mn-lt"/>
                          <a:ea typeface="+mn-ea"/>
                          <a:cs typeface="+mn-cs"/>
                        </a:rPr>
                        <a:t>Predicting </a:t>
                      </a:r>
                      <a:r>
                        <a:rPr lang="en-US" sz="1800" b="0" kern="1200" dirty="0" smtClean="0">
                          <a:solidFill>
                            <a:schemeClr val="dk1"/>
                          </a:solidFill>
                          <a:latin typeface="+mn-lt"/>
                          <a:ea typeface="+mn-ea"/>
                          <a:cs typeface="+mn-cs"/>
                        </a:rPr>
                        <a:t>Surgical Complications in Adult Patients Undergoing Anterior Cervical Discectomy and Fusion Using Machine </a:t>
                      </a:r>
                      <a:r>
                        <a:rPr lang="en-US" sz="1800" b="0" kern="1200" dirty="0" smtClean="0">
                          <a:solidFill>
                            <a:schemeClr val="dk1"/>
                          </a:solidFill>
                          <a:latin typeface="+mn-lt"/>
                          <a:ea typeface="+mn-ea"/>
                          <a:cs typeface="+mn-cs"/>
                        </a:rPr>
                        <a:t>Learning</a:t>
                      </a:r>
                      <a:r>
                        <a:rPr lang="en-US" sz="1800" b="1" kern="1200" dirty="0" smtClean="0">
                          <a:solidFill>
                            <a:schemeClr val="dk1"/>
                          </a:solidFill>
                          <a:latin typeface="+mn-lt"/>
                          <a:ea typeface="+mn-ea"/>
                          <a:cs typeface="+mn-cs"/>
                        </a:rPr>
                        <a:t>.</a:t>
                      </a:r>
                      <a:r>
                        <a:rPr lang="en-US" sz="1800" b="1" kern="1200" baseline="0" dirty="0" smtClean="0">
                          <a:solidFill>
                            <a:schemeClr val="dk1"/>
                          </a:solidFill>
                          <a:latin typeface="+mn-lt"/>
                          <a:ea typeface="+mn-ea"/>
                          <a:cs typeface="+mn-cs"/>
                        </a:rPr>
                        <a:t> </a:t>
                      </a:r>
                      <a:r>
                        <a:rPr lang="en-US" sz="1800" b="1" kern="1200" dirty="0" err="1" smtClean="0">
                          <a:solidFill>
                            <a:schemeClr val="dk1"/>
                          </a:solidFill>
                          <a:latin typeface="+mn-lt"/>
                          <a:ea typeface="+mn-ea"/>
                          <a:cs typeface="+mn-cs"/>
                        </a:rPr>
                        <a:t>Neurospine</a:t>
                      </a:r>
                      <a:r>
                        <a:rPr lang="en-US" sz="1800" b="1" kern="1200" dirty="0" smtClean="0">
                          <a:solidFill>
                            <a:schemeClr val="dk1"/>
                          </a:solidFill>
                          <a:latin typeface="+mn-lt"/>
                          <a:ea typeface="+mn-ea"/>
                          <a:cs typeface="+mn-cs"/>
                        </a:rPr>
                        <a:t> </a:t>
                      </a:r>
                      <a:r>
                        <a:rPr lang="en-US" sz="1800" b="0" kern="1200" dirty="0" smtClean="0">
                          <a:solidFill>
                            <a:schemeClr val="dk1"/>
                          </a:solidFill>
                          <a:latin typeface="+mn-lt"/>
                          <a:ea typeface="+mn-ea"/>
                          <a:cs typeface="+mn-cs"/>
                        </a:rPr>
                        <a:t>15, no. 4 </a:t>
                      </a:r>
                      <a:r>
                        <a:rPr lang="en-US" sz="1800" b="1" kern="1200" dirty="0" smtClean="0">
                          <a:solidFill>
                            <a:schemeClr val="dk1"/>
                          </a:solidFill>
                          <a:latin typeface="+mn-lt"/>
                          <a:ea typeface="+mn-ea"/>
                          <a:cs typeface="+mn-cs"/>
                        </a:rPr>
                        <a:t>(2018)</a:t>
                      </a:r>
                      <a:endParaRPr lang="en-US" sz="1800" b="1" kern="1200" dirty="0">
                        <a:solidFill>
                          <a:schemeClr val="dk1"/>
                        </a:solidFill>
                        <a:latin typeface="+mn-lt"/>
                        <a:ea typeface="+mn-ea"/>
                        <a:cs typeface="+mn-cs"/>
                      </a:endParaRPr>
                    </a:p>
                  </a:txBody>
                  <a:tcPr/>
                </a:tc>
                <a:tc>
                  <a:txBody>
                    <a:bodyPr/>
                    <a:lstStyle/>
                    <a:p>
                      <a:pPr marL="0" algn="ctr" defTabSz="914400" rtl="0" eaLnBrk="1" latinLnBrk="0" hangingPunct="1"/>
                      <a:endParaRPr lang="en-US" sz="1800" b="1" kern="1200" dirty="0" smtClean="0">
                        <a:solidFill>
                          <a:schemeClr val="dk1"/>
                        </a:solidFill>
                        <a:latin typeface="+mn-lt"/>
                        <a:ea typeface="+mn-ea"/>
                        <a:cs typeface="+mn-cs"/>
                      </a:endParaRPr>
                    </a:p>
                    <a:p>
                      <a:pPr marL="0" algn="ctr" defTabSz="914400" rtl="0" eaLnBrk="1" latinLnBrk="0" hangingPunct="1"/>
                      <a:endParaRPr lang="en-US" sz="1800" b="1" kern="1200" dirty="0" smtClean="0">
                        <a:solidFill>
                          <a:schemeClr val="dk1"/>
                        </a:solidFill>
                        <a:latin typeface="+mn-lt"/>
                        <a:ea typeface="+mn-ea"/>
                        <a:cs typeface="+mn-cs"/>
                      </a:endParaRPr>
                    </a:p>
                    <a:p>
                      <a:pPr marL="0" algn="ctr" defTabSz="914400" rtl="0" eaLnBrk="1" latinLnBrk="0" hangingPunct="1"/>
                      <a:r>
                        <a:rPr lang="en-US" sz="1800" b="1" kern="1200" dirty="0" smtClean="0">
                          <a:solidFill>
                            <a:schemeClr val="dk1"/>
                          </a:solidFill>
                          <a:latin typeface="+mn-lt"/>
                          <a:ea typeface="+mn-ea"/>
                          <a:cs typeface="+mn-cs"/>
                        </a:rPr>
                        <a:t>ACDF</a:t>
                      </a:r>
                      <a:endParaRPr lang="en-US" sz="1800" b="1" kern="1200" dirty="0">
                        <a:solidFill>
                          <a:schemeClr val="dk1"/>
                        </a:solidFill>
                        <a:latin typeface="+mn-lt"/>
                        <a:ea typeface="+mn-ea"/>
                        <a:cs typeface="+mn-cs"/>
                      </a:endParaRPr>
                    </a:p>
                  </a:txBody>
                  <a:tcPr/>
                </a:tc>
                <a:tc>
                  <a:txBody>
                    <a:bodyPr/>
                    <a:lstStyle/>
                    <a:p>
                      <a:pPr marL="0" defTabSz="914400" rtl="0" eaLnBrk="1" latinLnBrk="0" hangingPunct="1"/>
                      <a:endParaRPr lang="en-US" sz="1800" b="1" kern="1200" dirty="0" smtClean="0">
                        <a:solidFill>
                          <a:schemeClr val="dk1"/>
                        </a:solidFill>
                        <a:latin typeface="+mn-lt"/>
                        <a:ea typeface="+mn-ea"/>
                        <a:cs typeface="+mn-cs"/>
                      </a:endParaRPr>
                    </a:p>
                    <a:p>
                      <a:pPr marL="0" algn="ctr" defTabSz="914400" rtl="0" eaLnBrk="1" latinLnBrk="0" hangingPunct="1"/>
                      <a:r>
                        <a:rPr lang="en-US" sz="1800" b="1" kern="1200" dirty="0" smtClean="0">
                          <a:solidFill>
                            <a:schemeClr val="dk1"/>
                          </a:solidFill>
                          <a:latin typeface="+mn-lt"/>
                          <a:ea typeface="+mn-ea"/>
                          <a:cs typeface="+mn-cs"/>
                        </a:rPr>
                        <a:t>Demographics,</a:t>
                      </a:r>
                    </a:p>
                    <a:p>
                      <a:pPr marL="0" algn="ctr" defTabSz="914400" rtl="0" eaLnBrk="1" latinLnBrk="0" hangingPunct="1"/>
                      <a:r>
                        <a:rPr lang="en-US" sz="1800" b="1" kern="1200" dirty="0" smtClean="0">
                          <a:solidFill>
                            <a:schemeClr val="dk1"/>
                          </a:solidFill>
                          <a:latin typeface="+mn-lt"/>
                          <a:ea typeface="+mn-ea"/>
                          <a:cs typeface="+mn-cs"/>
                        </a:rPr>
                        <a:t>Chart Events</a:t>
                      </a:r>
                    </a:p>
                    <a:p>
                      <a:pPr marL="0" algn="ctr" defTabSz="914400" rtl="0" eaLnBrk="1" latinLnBrk="0" hangingPunct="1"/>
                      <a:r>
                        <a:rPr lang="en-US" sz="1800" b="1" kern="1200" dirty="0" smtClean="0">
                          <a:solidFill>
                            <a:schemeClr val="dk1"/>
                          </a:solidFill>
                          <a:latin typeface="+mn-lt"/>
                          <a:ea typeface="+mn-ea"/>
                          <a:cs typeface="+mn-cs"/>
                        </a:rPr>
                        <a:t>Medications</a:t>
                      </a:r>
                    </a:p>
                    <a:p>
                      <a:pPr marL="0" algn="ctr" defTabSz="914400" rtl="0" eaLnBrk="1" latinLnBrk="0" hangingPunct="1"/>
                      <a:endParaRPr lang="en-US" sz="1800" b="1" kern="1200" dirty="0">
                        <a:solidFill>
                          <a:schemeClr val="dk1"/>
                        </a:solidFill>
                        <a:latin typeface="+mn-lt"/>
                        <a:ea typeface="+mn-ea"/>
                        <a:cs typeface="+mn-cs"/>
                      </a:endParaRPr>
                    </a:p>
                  </a:txBody>
                  <a:tcPr/>
                </a:tc>
                <a:tc>
                  <a:txBody>
                    <a:bodyPr/>
                    <a:lstStyle/>
                    <a:p>
                      <a:pPr marL="0" defTabSz="914400" rtl="0" eaLnBrk="1" latinLnBrk="0" hangingPunct="1"/>
                      <a:endParaRPr lang="en-US" sz="1800" b="1" kern="1200" dirty="0" smtClean="0">
                        <a:solidFill>
                          <a:schemeClr val="dk1"/>
                        </a:solidFill>
                        <a:latin typeface="+mn-lt"/>
                        <a:ea typeface="+mn-ea"/>
                        <a:cs typeface="+mn-cs"/>
                      </a:endParaRPr>
                    </a:p>
                    <a:p>
                      <a:pPr marL="0" algn="ctr" defTabSz="914400" rtl="0" eaLnBrk="1" latinLnBrk="0" hangingPunct="1"/>
                      <a:r>
                        <a:rPr lang="en-US" sz="1800" b="1" kern="1200" dirty="0" smtClean="0">
                          <a:solidFill>
                            <a:schemeClr val="dk1"/>
                          </a:solidFill>
                          <a:latin typeface="+mn-lt"/>
                          <a:ea typeface="+mn-ea"/>
                          <a:cs typeface="+mn-cs"/>
                        </a:rPr>
                        <a:t>ANN</a:t>
                      </a:r>
                    </a:p>
                    <a:p>
                      <a:pPr marL="0" algn="ctr" defTabSz="914400" rtl="0" eaLnBrk="1" latinLnBrk="0" hangingPunct="1"/>
                      <a:r>
                        <a:rPr lang="en-US" sz="1800" b="1" kern="1200" dirty="0" smtClean="0">
                          <a:solidFill>
                            <a:schemeClr val="dk1"/>
                          </a:solidFill>
                          <a:latin typeface="+mn-lt"/>
                          <a:ea typeface="+mn-ea"/>
                          <a:cs typeface="+mn-cs"/>
                        </a:rPr>
                        <a:t>LR</a:t>
                      </a:r>
                    </a:p>
                    <a:p>
                      <a:pPr marL="0" algn="ctr" defTabSz="914400" rtl="0" eaLnBrk="1" latinLnBrk="0" hangingPunct="1"/>
                      <a:r>
                        <a:rPr lang="en-US" sz="1800" b="1" kern="1200" dirty="0" smtClean="0">
                          <a:solidFill>
                            <a:schemeClr val="dk1"/>
                          </a:solidFill>
                          <a:latin typeface="+mn-lt"/>
                          <a:ea typeface="+mn-ea"/>
                          <a:cs typeface="+mn-cs"/>
                        </a:rPr>
                        <a:t>SVM</a:t>
                      </a:r>
                    </a:p>
                  </a:txBody>
                  <a:tcPr/>
                </a:tc>
                <a:tc>
                  <a:txBody>
                    <a:bodyPr/>
                    <a:lstStyle/>
                    <a:p>
                      <a:pPr marL="0" defTabSz="914400" rtl="0" eaLnBrk="1" latinLnBrk="0" hangingPunct="1"/>
                      <a:r>
                        <a:rPr lang="en-US" sz="1800" b="1" kern="1200" dirty="0" smtClean="0">
                          <a:solidFill>
                            <a:schemeClr val="dk1"/>
                          </a:solidFill>
                          <a:latin typeface="+mn-lt"/>
                          <a:ea typeface="+mn-ea"/>
                          <a:cs typeface="+mn-cs"/>
                        </a:rPr>
                        <a:t> </a:t>
                      </a:r>
                    </a:p>
                    <a:p>
                      <a:pPr marL="0" defTabSz="914400" rtl="0" eaLnBrk="1" latinLnBrk="0" hangingPunct="1"/>
                      <a:endParaRPr lang="en-US" sz="1800" b="1" kern="1200" dirty="0" smtClean="0">
                        <a:solidFill>
                          <a:schemeClr val="dk1"/>
                        </a:solidFill>
                        <a:latin typeface="+mn-lt"/>
                        <a:ea typeface="+mn-ea"/>
                        <a:cs typeface="+mn-cs"/>
                      </a:endParaRPr>
                    </a:p>
                    <a:p>
                      <a:pPr marL="0" algn="ctr" defTabSz="914400" rtl="0" eaLnBrk="1" latinLnBrk="0" hangingPunct="1"/>
                      <a:r>
                        <a:rPr lang="en-US" sz="1800" b="1" kern="1200" dirty="0" smtClean="0">
                          <a:solidFill>
                            <a:schemeClr val="dk1"/>
                          </a:solidFill>
                          <a:latin typeface="+mn-lt"/>
                          <a:ea typeface="+mn-ea"/>
                          <a:cs typeface="+mn-cs"/>
                        </a:rPr>
                        <a:t>(p &lt; 0.05)</a:t>
                      </a:r>
                      <a:endParaRPr lang="en-US" sz="1800" b="1" kern="1200" dirty="0">
                        <a:solidFill>
                          <a:schemeClr val="dk1"/>
                        </a:solidFill>
                        <a:latin typeface="+mn-lt"/>
                        <a:ea typeface="+mn-ea"/>
                        <a:cs typeface="+mn-cs"/>
                      </a:endParaRPr>
                    </a:p>
                  </a:txBody>
                  <a:tcPr/>
                </a:tc>
                <a:extLst>
                  <a:ext uri="{0D108BD9-81ED-4DB2-BD59-A6C34878D82A}">
                    <a16:rowId xmlns:a16="http://schemas.microsoft.com/office/drawing/2014/main" val="376083504"/>
                  </a:ext>
                </a:extLst>
              </a:tr>
            </a:tbl>
          </a:graphicData>
        </a:graphic>
      </p:graphicFrame>
    </p:spTree>
    <p:extLst>
      <p:ext uri="{BB962C8B-B14F-4D97-AF65-F5344CB8AC3E}">
        <p14:creationId xmlns:p14="http://schemas.microsoft.com/office/powerpoint/2010/main" val="317346781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2147743361"/>
              </p:ext>
            </p:extLst>
          </p:nvPr>
        </p:nvGraphicFramePr>
        <p:xfrm>
          <a:off x="1" y="0"/>
          <a:ext cx="12192000" cy="6858001"/>
        </p:xfrm>
        <a:graphic>
          <a:graphicData uri="http://schemas.openxmlformats.org/drawingml/2006/table">
            <a:tbl>
              <a:tblPr firstRow="1" bandRow="1">
                <a:tableStyleId>{F5AB1C69-6EDB-4FF4-983F-18BD219EF322}</a:tableStyleId>
              </a:tblPr>
              <a:tblGrid>
                <a:gridCol w="3199784">
                  <a:extLst>
                    <a:ext uri="{9D8B030D-6E8A-4147-A177-3AD203B41FA5}">
                      <a16:colId xmlns:a16="http://schemas.microsoft.com/office/drawing/2014/main" val="2880224596"/>
                    </a:ext>
                  </a:extLst>
                </a:gridCol>
                <a:gridCol w="1677016">
                  <a:extLst>
                    <a:ext uri="{9D8B030D-6E8A-4147-A177-3AD203B41FA5}">
                      <a16:colId xmlns:a16="http://schemas.microsoft.com/office/drawing/2014/main" val="2689129041"/>
                    </a:ext>
                  </a:extLst>
                </a:gridCol>
                <a:gridCol w="2438400">
                  <a:extLst>
                    <a:ext uri="{9D8B030D-6E8A-4147-A177-3AD203B41FA5}">
                      <a16:colId xmlns:a16="http://schemas.microsoft.com/office/drawing/2014/main" val="3860866256"/>
                    </a:ext>
                  </a:extLst>
                </a:gridCol>
                <a:gridCol w="2675964">
                  <a:extLst>
                    <a:ext uri="{9D8B030D-6E8A-4147-A177-3AD203B41FA5}">
                      <a16:colId xmlns:a16="http://schemas.microsoft.com/office/drawing/2014/main" val="115092326"/>
                    </a:ext>
                  </a:extLst>
                </a:gridCol>
                <a:gridCol w="2200836">
                  <a:extLst>
                    <a:ext uri="{9D8B030D-6E8A-4147-A177-3AD203B41FA5}">
                      <a16:colId xmlns:a16="http://schemas.microsoft.com/office/drawing/2014/main" val="1119823135"/>
                    </a:ext>
                  </a:extLst>
                </a:gridCol>
              </a:tblGrid>
              <a:tr h="881493">
                <a:tc>
                  <a:txBody>
                    <a:bodyPr/>
                    <a:lstStyle/>
                    <a:p>
                      <a:pPr algn="ctr"/>
                      <a:endParaRPr lang="en-US" dirty="0" smtClean="0"/>
                    </a:p>
                    <a:p>
                      <a:pPr algn="ctr"/>
                      <a:r>
                        <a:rPr lang="en-US" dirty="0" smtClean="0"/>
                        <a:t>Paper</a:t>
                      </a:r>
                      <a:endParaRPr lang="en-US" dirty="0"/>
                    </a:p>
                  </a:txBody>
                  <a:tcPr/>
                </a:tc>
                <a:tc>
                  <a:txBody>
                    <a:bodyPr/>
                    <a:lstStyle/>
                    <a:p>
                      <a:pPr algn="ctr"/>
                      <a:endParaRPr lang="en-US" dirty="0" smtClean="0"/>
                    </a:p>
                    <a:p>
                      <a:pPr algn="ctr"/>
                      <a:r>
                        <a:rPr lang="en-US" dirty="0" smtClean="0"/>
                        <a:t>Dataset</a:t>
                      </a:r>
                      <a:endParaRPr lang="en-US" dirty="0"/>
                    </a:p>
                  </a:txBody>
                  <a:tcPr/>
                </a:tc>
                <a:tc>
                  <a:txBody>
                    <a:bodyPr/>
                    <a:lstStyle/>
                    <a:p>
                      <a:pPr algn="ctr"/>
                      <a:endParaRPr lang="en-US" dirty="0" smtClean="0"/>
                    </a:p>
                    <a:p>
                      <a:pPr algn="ctr"/>
                      <a:r>
                        <a:rPr lang="en-US" dirty="0" smtClean="0"/>
                        <a:t>Features</a:t>
                      </a:r>
                      <a:endParaRPr lang="en-US" dirty="0"/>
                    </a:p>
                  </a:txBody>
                  <a:tcPr/>
                </a:tc>
                <a:tc>
                  <a:txBody>
                    <a:bodyPr/>
                    <a:lstStyle/>
                    <a:p>
                      <a:pPr algn="ctr"/>
                      <a:endParaRPr lang="en-US" dirty="0" smtClean="0"/>
                    </a:p>
                    <a:p>
                      <a:pPr algn="ctr"/>
                      <a:r>
                        <a:rPr lang="en-US" dirty="0" smtClean="0"/>
                        <a:t>Model</a:t>
                      </a:r>
                      <a:endParaRPr lang="en-US" dirty="0"/>
                    </a:p>
                  </a:txBody>
                  <a:tcPr/>
                </a:tc>
                <a:tc>
                  <a:txBody>
                    <a:bodyPr/>
                    <a:lstStyle/>
                    <a:p>
                      <a:pPr algn="ctr"/>
                      <a:endParaRPr lang="en-US" dirty="0" smtClean="0"/>
                    </a:p>
                    <a:p>
                      <a:pPr algn="ctr"/>
                      <a:r>
                        <a:rPr lang="en-US" dirty="0" smtClean="0"/>
                        <a:t>Results</a:t>
                      </a:r>
                      <a:endParaRPr lang="en-US" dirty="0"/>
                    </a:p>
                  </a:txBody>
                  <a:tcPr/>
                </a:tc>
                <a:extLst>
                  <a:ext uri="{0D108BD9-81ED-4DB2-BD59-A6C34878D82A}">
                    <a16:rowId xmlns:a16="http://schemas.microsoft.com/office/drawing/2014/main" val="4059213091"/>
                  </a:ext>
                </a:extLst>
              </a:tr>
              <a:tr h="1306098">
                <a:tc>
                  <a:txBody>
                    <a:bodyPr/>
                    <a:lstStyle/>
                    <a:p>
                      <a:pPr algn="ctr"/>
                      <a:r>
                        <a:rPr lang="en-US" sz="1800" b="0" i="0" kern="1200" dirty="0" smtClean="0">
                          <a:solidFill>
                            <a:schemeClr val="dk1"/>
                          </a:solidFill>
                          <a:effectLst/>
                          <a:latin typeface="+mn-lt"/>
                          <a:ea typeface="+mn-ea"/>
                          <a:cs typeface="+mn-cs"/>
                        </a:rPr>
                        <a:t>Early hospital mortality prediction using vital signals." </a:t>
                      </a:r>
                      <a:r>
                        <a:rPr lang="en-US" sz="1800" b="1" i="1" kern="1200" dirty="0" smtClean="0">
                          <a:solidFill>
                            <a:schemeClr val="dk1"/>
                          </a:solidFill>
                          <a:effectLst/>
                          <a:latin typeface="+mn-lt"/>
                          <a:ea typeface="+mn-ea"/>
                          <a:cs typeface="+mn-cs"/>
                        </a:rPr>
                        <a:t>Smart Health</a:t>
                      </a:r>
                      <a:r>
                        <a:rPr lang="en-US" sz="1800" b="1" i="0" kern="1200" dirty="0" smtClean="0">
                          <a:solidFill>
                            <a:schemeClr val="dk1"/>
                          </a:solidFill>
                          <a:effectLst/>
                          <a:latin typeface="+mn-lt"/>
                          <a:ea typeface="+mn-ea"/>
                          <a:cs typeface="+mn-cs"/>
                        </a:rPr>
                        <a:t>9 (2018)</a:t>
                      </a:r>
                      <a:endParaRPr lang="en-US" sz="1800" b="1" dirty="0"/>
                    </a:p>
                  </a:txBody>
                  <a:tcPr/>
                </a:tc>
                <a:tc>
                  <a:txBody>
                    <a:bodyPr/>
                    <a:lstStyle/>
                    <a:p>
                      <a:pPr algn="ctr"/>
                      <a:endParaRPr lang="en-US" b="1" dirty="0" smtClean="0"/>
                    </a:p>
                    <a:p>
                      <a:pPr algn="ctr"/>
                      <a:r>
                        <a:rPr lang="en-US" b="1" dirty="0" smtClean="0"/>
                        <a:t>MIMIC-III</a:t>
                      </a:r>
                      <a:endParaRPr lang="en-US" b="1" dirty="0"/>
                    </a:p>
                  </a:txBody>
                  <a:tcPr/>
                </a:tc>
                <a:tc>
                  <a:txBody>
                    <a:bodyPr/>
                    <a:lstStyle/>
                    <a:p>
                      <a:pPr algn="ctr"/>
                      <a:r>
                        <a:rPr lang="en-US" dirty="0" smtClean="0"/>
                        <a:t>Heart</a:t>
                      </a:r>
                      <a:r>
                        <a:rPr lang="en-US" baseline="0" dirty="0" smtClean="0"/>
                        <a:t> Rate</a:t>
                      </a:r>
                    </a:p>
                    <a:p>
                      <a:pPr algn="ctr"/>
                      <a:r>
                        <a:rPr lang="en-US" baseline="0" dirty="0" smtClean="0"/>
                        <a:t>Quantitative</a:t>
                      </a:r>
                    </a:p>
                    <a:p>
                      <a:pPr algn="ctr"/>
                      <a:r>
                        <a:rPr lang="en-US" baseline="0" dirty="0" smtClean="0"/>
                        <a:t>Features </a:t>
                      </a:r>
                      <a:r>
                        <a:rPr lang="en-US" b="1" baseline="0" dirty="0" smtClean="0"/>
                        <a:t>(Max, Min, Skewness, Range etc.)</a:t>
                      </a:r>
                      <a:endParaRPr lang="en-US" dirty="0"/>
                    </a:p>
                  </a:txBody>
                  <a:tcPr/>
                </a:tc>
                <a:tc>
                  <a:txBody>
                    <a:bodyPr/>
                    <a:lstStyle/>
                    <a:p>
                      <a:endParaRPr lang="en-US" b="1" dirty="0" smtClean="0"/>
                    </a:p>
                    <a:p>
                      <a:pPr algn="ctr"/>
                      <a:r>
                        <a:rPr lang="en-US" b="1" dirty="0" smtClean="0"/>
                        <a:t>Random Forrest, </a:t>
                      </a:r>
                    </a:p>
                    <a:p>
                      <a:pPr algn="ctr"/>
                      <a:r>
                        <a:rPr lang="en-US" b="1" dirty="0" smtClean="0"/>
                        <a:t>Decision</a:t>
                      </a:r>
                      <a:r>
                        <a:rPr lang="en-US" b="1" baseline="0" dirty="0" smtClean="0"/>
                        <a:t> Trees</a:t>
                      </a:r>
                      <a:endParaRPr lang="en-US" b="1" dirty="0"/>
                    </a:p>
                  </a:txBody>
                  <a:tcPr/>
                </a:tc>
                <a:tc>
                  <a:txBody>
                    <a:bodyPr/>
                    <a:lstStyle/>
                    <a:p>
                      <a:endParaRPr lang="en-US" b="1" dirty="0" smtClean="0"/>
                    </a:p>
                    <a:p>
                      <a:pPr algn="ctr"/>
                      <a:r>
                        <a:rPr lang="en-US" b="1" dirty="0" smtClean="0"/>
                        <a:t>RF F1</a:t>
                      </a:r>
                      <a:r>
                        <a:rPr lang="en-US" b="1" baseline="0" dirty="0" smtClean="0"/>
                        <a:t> Score : 0.97</a:t>
                      </a:r>
                    </a:p>
                    <a:p>
                      <a:pPr algn="ctr"/>
                      <a:r>
                        <a:rPr lang="en-US" b="1" dirty="0" smtClean="0"/>
                        <a:t>DT F1</a:t>
                      </a:r>
                      <a:r>
                        <a:rPr lang="en-US" b="1" baseline="0" dirty="0" smtClean="0"/>
                        <a:t> Score : 0.91</a:t>
                      </a:r>
                      <a:endParaRPr lang="en-US" b="1" dirty="0"/>
                    </a:p>
                  </a:txBody>
                  <a:tcPr/>
                </a:tc>
                <a:extLst>
                  <a:ext uri="{0D108BD9-81ED-4DB2-BD59-A6C34878D82A}">
                    <a16:rowId xmlns:a16="http://schemas.microsoft.com/office/drawing/2014/main" val="1295760470"/>
                  </a:ext>
                </a:extLst>
              </a:tr>
              <a:tr h="155992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i="0" kern="1200" dirty="0" smtClean="0">
                          <a:solidFill>
                            <a:schemeClr val="dk1"/>
                          </a:solidFill>
                          <a:effectLst/>
                          <a:latin typeface="+mn-lt"/>
                          <a:ea typeface="+mn-ea"/>
                          <a:cs typeface="+mn-cs"/>
                        </a:rPr>
                        <a:t>Benchmark of deep learning models on large healthcare mimic datasets. </a:t>
                      </a:r>
                      <a:r>
                        <a:rPr lang="en-US" sz="1800" b="1" i="1" kern="1200" dirty="0" smtClean="0">
                          <a:solidFill>
                            <a:schemeClr val="dk1"/>
                          </a:solidFill>
                          <a:effectLst/>
                          <a:latin typeface="+mn-lt"/>
                          <a:ea typeface="+mn-ea"/>
                          <a:cs typeface="+mn-cs"/>
                        </a:rPr>
                        <a:t>Journal of biomedical informatics</a:t>
                      </a:r>
                      <a:r>
                        <a:rPr lang="en-US" sz="1800" b="1" i="0" kern="1200" dirty="0" smtClean="0">
                          <a:solidFill>
                            <a:schemeClr val="dk1"/>
                          </a:solidFill>
                          <a:effectLst/>
                          <a:latin typeface="+mn-lt"/>
                          <a:ea typeface="+mn-ea"/>
                          <a:cs typeface="+mn-cs"/>
                        </a:rPr>
                        <a:t> 79 (2017) - </a:t>
                      </a:r>
                      <a:r>
                        <a:rPr lang="en-US" sz="1800" b="1" i="1" kern="1200" dirty="0" smtClean="0">
                          <a:solidFill>
                            <a:schemeClr val="dk1"/>
                          </a:solidFill>
                          <a:effectLst/>
                          <a:latin typeface="+mn-lt"/>
                          <a:ea typeface="+mn-ea"/>
                          <a:cs typeface="+mn-cs"/>
                        </a:rPr>
                        <a:t>Preprint</a:t>
                      </a:r>
                      <a:endParaRPr lang="en-US" b="1" i="1" dirty="0" smtClean="0"/>
                    </a:p>
                  </a:txBody>
                  <a:tcPr/>
                </a:tc>
                <a:tc>
                  <a:txBody>
                    <a:bodyPr/>
                    <a:lstStyle/>
                    <a:p>
                      <a:pPr algn="ctr"/>
                      <a:endParaRPr lang="en-US" b="1" dirty="0" smtClean="0"/>
                    </a:p>
                    <a:p>
                      <a:pPr algn="ctr"/>
                      <a:r>
                        <a:rPr lang="en-US" b="1" dirty="0" smtClean="0"/>
                        <a:t>MIMIC-III</a:t>
                      </a:r>
                      <a:endParaRPr lang="en-US" b="1" dirty="0"/>
                    </a:p>
                  </a:txBody>
                  <a:tcPr/>
                </a:tc>
                <a:tc>
                  <a:txBody>
                    <a:bodyPr/>
                    <a:lstStyle/>
                    <a:p>
                      <a:endParaRPr lang="en-US" dirty="0" smtClean="0"/>
                    </a:p>
                    <a:p>
                      <a:r>
                        <a:rPr lang="en-US" dirty="0" smtClean="0"/>
                        <a:t>Three feature</a:t>
                      </a:r>
                      <a:r>
                        <a:rPr lang="en-US" baseline="0" dirty="0" smtClean="0"/>
                        <a:t> Sets for different prediction tasks</a:t>
                      </a:r>
                      <a:endParaRPr lang="en-US" dirty="0"/>
                    </a:p>
                  </a:txBody>
                  <a:tcPr/>
                </a:tc>
                <a:tc>
                  <a:txBody>
                    <a:bodyPr/>
                    <a:lstStyle/>
                    <a:p>
                      <a:pPr algn="ctr"/>
                      <a:r>
                        <a:rPr lang="en-US" b="1" dirty="0" smtClean="0"/>
                        <a:t>FFN</a:t>
                      </a:r>
                    </a:p>
                    <a:p>
                      <a:pPr algn="ctr"/>
                      <a:r>
                        <a:rPr lang="en-US" b="1" dirty="0" smtClean="0"/>
                        <a:t>RNN</a:t>
                      </a:r>
                    </a:p>
                    <a:p>
                      <a:pPr algn="ctr"/>
                      <a:r>
                        <a:rPr lang="en-US" b="1" dirty="0" smtClean="0"/>
                        <a:t>MMDL :</a:t>
                      </a:r>
                      <a:r>
                        <a:rPr lang="en-US" b="1" baseline="0" dirty="0" smtClean="0"/>
                        <a:t> </a:t>
                      </a:r>
                      <a:r>
                        <a:rPr lang="en-US" b="1" dirty="0" smtClean="0"/>
                        <a:t>FFN + RNN</a:t>
                      </a:r>
                      <a:endParaRPr lang="en-US" b="1" dirty="0"/>
                    </a:p>
                  </a:txBody>
                  <a:tcPr/>
                </a:tc>
                <a:tc>
                  <a:txBody>
                    <a:bodyPr/>
                    <a:lstStyle/>
                    <a:p>
                      <a:endParaRPr lang="en-US" dirty="0" smtClean="0"/>
                    </a:p>
                    <a:p>
                      <a:pPr algn="ctr"/>
                      <a:r>
                        <a:rPr lang="en-US" b="1" dirty="0" smtClean="0"/>
                        <a:t>AUROC : 85</a:t>
                      </a:r>
                      <a:r>
                        <a:rPr lang="en-US" b="1" baseline="0" dirty="0" smtClean="0"/>
                        <a:t> %</a:t>
                      </a:r>
                      <a:endParaRPr lang="en-US" b="1" dirty="0" smtClean="0"/>
                    </a:p>
                    <a:p>
                      <a:pPr algn="ctr"/>
                      <a:r>
                        <a:rPr lang="en-US" b="1" dirty="0" smtClean="0"/>
                        <a:t>MMDL</a:t>
                      </a:r>
                      <a:endParaRPr lang="en-US" b="1" dirty="0"/>
                    </a:p>
                  </a:txBody>
                  <a:tcPr/>
                </a:tc>
                <a:extLst>
                  <a:ext uri="{0D108BD9-81ED-4DB2-BD59-A6C34878D82A}">
                    <a16:rowId xmlns:a16="http://schemas.microsoft.com/office/drawing/2014/main" val="1171068132"/>
                  </a:ext>
                </a:extLst>
              </a:tr>
              <a:tr h="1804386">
                <a:tc>
                  <a:txBody>
                    <a:bodyPr/>
                    <a:lstStyle/>
                    <a:p>
                      <a:pPr algn="ctr"/>
                      <a:r>
                        <a:rPr lang="en-US" sz="1800" b="0" i="0" kern="1200" dirty="0" smtClean="0">
                          <a:solidFill>
                            <a:schemeClr val="dk1"/>
                          </a:solidFill>
                          <a:effectLst/>
                          <a:latin typeface="+mn-lt"/>
                          <a:ea typeface="+mn-ea"/>
                          <a:cs typeface="+mn-cs"/>
                        </a:rPr>
                        <a:t>Mortality prediction in intensive care units (ICUs) using a deep rule-based fuzzy classifier.</a:t>
                      </a:r>
                      <a:r>
                        <a:rPr lang="en-US" sz="1800" b="0" i="0" kern="1200" baseline="0" dirty="0" smtClean="0">
                          <a:solidFill>
                            <a:schemeClr val="dk1"/>
                          </a:solidFill>
                          <a:effectLst/>
                          <a:latin typeface="+mn-lt"/>
                          <a:ea typeface="+mn-ea"/>
                          <a:cs typeface="+mn-cs"/>
                        </a:rPr>
                        <a:t> </a:t>
                      </a:r>
                      <a:r>
                        <a:rPr lang="en-US" sz="1800" b="1" i="1" kern="1200" dirty="0" smtClean="0">
                          <a:solidFill>
                            <a:schemeClr val="dk1"/>
                          </a:solidFill>
                          <a:effectLst/>
                          <a:latin typeface="+mn-lt"/>
                          <a:ea typeface="+mn-ea"/>
                          <a:cs typeface="+mn-cs"/>
                        </a:rPr>
                        <a:t>Journal of biomedical informatics</a:t>
                      </a:r>
                      <a:r>
                        <a:rPr lang="en-US" sz="1800" b="1" i="0" kern="1200" dirty="0" smtClean="0">
                          <a:solidFill>
                            <a:schemeClr val="dk1"/>
                          </a:solidFill>
                          <a:effectLst/>
                          <a:latin typeface="+mn-lt"/>
                          <a:ea typeface="+mn-ea"/>
                          <a:cs typeface="+mn-cs"/>
                        </a:rPr>
                        <a:t> 79 (2018)</a:t>
                      </a:r>
                      <a:endParaRPr lang="en-US" b="1" dirty="0"/>
                    </a:p>
                  </a:txBody>
                  <a:tcPr/>
                </a:tc>
                <a:tc>
                  <a:txBody>
                    <a:bodyPr/>
                    <a:lstStyle/>
                    <a:p>
                      <a:pPr algn="ctr"/>
                      <a:endParaRPr lang="en-US" b="1" dirty="0" smtClean="0"/>
                    </a:p>
                    <a:p>
                      <a:pPr algn="ctr"/>
                      <a:endParaRPr lang="en-US" b="1" dirty="0" smtClean="0"/>
                    </a:p>
                    <a:p>
                      <a:pPr algn="ctr"/>
                      <a:r>
                        <a:rPr lang="en-US" b="1" dirty="0" smtClean="0"/>
                        <a:t>MIMIC-III</a:t>
                      </a:r>
                      <a:endParaRPr lang="en-US" b="1" dirty="0"/>
                    </a:p>
                  </a:txBody>
                  <a:tcPr/>
                </a:tc>
                <a:tc>
                  <a:txBody>
                    <a:bodyPr/>
                    <a:lstStyle/>
                    <a:p>
                      <a:endParaRPr lang="en-US" dirty="0" smtClean="0"/>
                    </a:p>
                    <a:p>
                      <a:pPr algn="ctr"/>
                      <a:r>
                        <a:rPr lang="en-US" dirty="0" smtClean="0"/>
                        <a:t>Demographics</a:t>
                      </a:r>
                    </a:p>
                    <a:p>
                      <a:pPr algn="ctr"/>
                      <a:r>
                        <a:rPr lang="en-US" dirty="0" smtClean="0"/>
                        <a:t>Vital Signs and</a:t>
                      </a:r>
                      <a:r>
                        <a:rPr lang="en-US" baseline="0" dirty="0" smtClean="0"/>
                        <a:t> Lab Events</a:t>
                      </a:r>
                      <a:endParaRPr lang="en-US" dirty="0"/>
                    </a:p>
                  </a:txBody>
                  <a:tcPr/>
                </a:tc>
                <a:tc>
                  <a:txBody>
                    <a:bodyPr/>
                    <a:lstStyle/>
                    <a:p>
                      <a:endParaRPr lang="en-US" sz="1800" b="0" i="0" kern="1200" dirty="0" smtClean="0">
                        <a:solidFill>
                          <a:schemeClr val="dk1"/>
                        </a:solidFill>
                        <a:effectLst/>
                        <a:latin typeface="+mn-lt"/>
                        <a:ea typeface="+mn-ea"/>
                        <a:cs typeface="+mn-cs"/>
                      </a:endParaRPr>
                    </a:p>
                    <a:p>
                      <a:endParaRPr lang="en-US" sz="1800" b="0" i="0" kern="1200" dirty="0" smtClean="0">
                        <a:solidFill>
                          <a:schemeClr val="dk1"/>
                        </a:solidFill>
                        <a:effectLst/>
                        <a:latin typeface="+mn-lt"/>
                        <a:ea typeface="+mn-ea"/>
                        <a:cs typeface="+mn-cs"/>
                      </a:endParaRPr>
                    </a:p>
                    <a:p>
                      <a:endParaRPr lang="en-US" sz="1800" b="0" i="0" kern="1200" dirty="0" smtClean="0">
                        <a:solidFill>
                          <a:schemeClr val="dk1"/>
                        </a:solidFill>
                        <a:effectLst/>
                        <a:latin typeface="+mn-lt"/>
                        <a:ea typeface="+mn-ea"/>
                        <a:cs typeface="+mn-cs"/>
                      </a:endParaRPr>
                    </a:p>
                    <a:p>
                      <a:endParaRPr lang="en-US" sz="1800" b="0" i="0" kern="1200" dirty="0" smtClean="0">
                        <a:solidFill>
                          <a:schemeClr val="dk1"/>
                        </a:solidFill>
                        <a:effectLst/>
                        <a:latin typeface="+mn-lt"/>
                        <a:ea typeface="+mn-ea"/>
                        <a:cs typeface="+mn-cs"/>
                      </a:endParaRPr>
                    </a:p>
                    <a:p>
                      <a:endParaRPr lang="en-US" sz="1800" b="0" i="0" kern="1200" dirty="0" smtClean="0">
                        <a:solidFill>
                          <a:schemeClr val="dk1"/>
                        </a:solidFill>
                        <a:effectLst/>
                        <a:latin typeface="+mn-lt"/>
                        <a:ea typeface="+mn-ea"/>
                        <a:cs typeface="+mn-cs"/>
                      </a:endParaRPr>
                    </a:p>
                    <a:p>
                      <a:pPr algn="ctr"/>
                      <a:r>
                        <a:rPr lang="en-US" sz="1800" b="1" i="0" kern="1200" dirty="0" smtClean="0">
                          <a:solidFill>
                            <a:schemeClr val="dk1"/>
                          </a:solidFill>
                          <a:effectLst/>
                          <a:latin typeface="+mn-lt"/>
                          <a:ea typeface="+mn-ea"/>
                          <a:cs typeface="+mn-cs"/>
                        </a:rPr>
                        <a:t>DRBFS</a:t>
                      </a:r>
                    </a:p>
                  </a:txBody>
                  <a:tcPr/>
                </a:tc>
                <a:tc>
                  <a:txBody>
                    <a:bodyPr/>
                    <a:lstStyle/>
                    <a:p>
                      <a:endParaRPr lang="en-US" dirty="0" smtClean="0"/>
                    </a:p>
                    <a:p>
                      <a:endParaRPr lang="en-US" dirty="0" smtClean="0"/>
                    </a:p>
                    <a:p>
                      <a:pPr algn="ctr"/>
                      <a:r>
                        <a:rPr lang="en-US" b="1" dirty="0" smtClean="0"/>
                        <a:t>AUROC : </a:t>
                      </a:r>
                      <a:r>
                        <a:rPr lang="en-US" sz="1800" b="1" i="0" kern="1200" dirty="0" smtClean="0">
                          <a:solidFill>
                            <a:schemeClr val="dk1"/>
                          </a:solidFill>
                          <a:effectLst/>
                          <a:latin typeface="+mn-lt"/>
                          <a:ea typeface="+mn-ea"/>
                          <a:cs typeface="+mn-cs"/>
                        </a:rPr>
                        <a:t>73.60 %</a:t>
                      </a:r>
                      <a:endParaRPr lang="en-US" b="1" dirty="0"/>
                    </a:p>
                    <a:p>
                      <a:pPr algn="ctr"/>
                      <a:r>
                        <a:rPr lang="en-US" b="1" dirty="0" smtClean="0"/>
                        <a:t>DRBFS</a:t>
                      </a:r>
                    </a:p>
                  </a:txBody>
                  <a:tcPr/>
                </a:tc>
                <a:extLst>
                  <a:ext uri="{0D108BD9-81ED-4DB2-BD59-A6C34878D82A}">
                    <a16:rowId xmlns:a16="http://schemas.microsoft.com/office/drawing/2014/main" val="579728266"/>
                  </a:ext>
                </a:extLst>
              </a:tr>
              <a:tr h="1306098">
                <a:tc>
                  <a:txBody>
                    <a:bodyPr/>
                    <a:lstStyle/>
                    <a:p>
                      <a:pPr algn="ctr"/>
                      <a:r>
                        <a:rPr lang="en-US" sz="1800" b="0" i="0" kern="1200" dirty="0" smtClean="0">
                          <a:solidFill>
                            <a:schemeClr val="dk1"/>
                          </a:solidFill>
                          <a:effectLst/>
                          <a:latin typeface="+mn-lt"/>
                          <a:ea typeface="+mn-ea"/>
                          <a:cs typeface="+mn-cs"/>
                        </a:rPr>
                        <a:t>Explainable prediction of medical codes from clinical text.  </a:t>
                      </a:r>
                      <a:r>
                        <a:rPr lang="en-US" sz="1800" b="1" i="1" kern="1200" dirty="0" err="1" smtClean="0">
                          <a:solidFill>
                            <a:schemeClr val="dk1"/>
                          </a:solidFill>
                          <a:effectLst/>
                          <a:latin typeface="+mn-lt"/>
                          <a:ea typeface="+mn-ea"/>
                          <a:cs typeface="+mn-cs"/>
                        </a:rPr>
                        <a:t>arXiv</a:t>
                      </a:r>
                      <a:r>
                        <a:rPr lang="en-US" sz="1800" b="1" i="1" kern="1200" dirty="0" smtClean="0">
                          <a:solidFill>
                            <a:schemeClr val="dk1"/>
                          </a:solidFill>
                          <a:effectLst/>
                          <a:latin typeface="+mn-lt"/>
                          <a:ea typeface="+mn-ea"/>
                          <a:cs typeface="+mn-cs"/>
                        </a:rPr>
                        <a:t> preprint arXiv:1802.05695</a:t>
                      </a:r>
                      <a:r>
                        <a:rPr lang="en-US" sz="1800" b="1" i="0" kern="1200" dirty="0" smtClean="0">
                          <a:solidFill>
                            <a:schemeClr val="dk1"/>
                          </a:solidFill>
                          <a:effectLst/>
                          <a:latin typeface="+mn-lt"/>
                          <a:ea typeface="+mn-ea"/>
                          <a:cs typeface="+mn-cs"/>
                        </a:rPr>
                        <a:t>(2018)</a:t>
                      </a:r>
                      <a:endParaRPr lang="en-US" b="1" dirty="0"/>
                    </a:p>
                  </a:txBody>
                  <a:tcPr/>
                </a:tc>
                <a:tc>
                  <a:txBody>
                    <a:bodyPr/>
                    <a:lstStyle/>
                    <a:p>
                      <a:pPr algn="ctr"/>
                      <a:endParaRPr lang="en-US" b="1" dirty="0" smtClean="0"/>
                    </a:p>
                    <a:p>
                      <a:pPr algn="ctr"/>
                      <a:endParaRPr lang="en-US" b="1" dirty="0" smtClean="0"/>
                    </a:p>
                    <a:p>
                      <a:pPr algn="ctr"/>
                      <a:r>
                        <a:rPr lang="en-US" b="1" dirty="0" smtClean="0"/>
                        <a:t>MIMIC-III</a:t>
                      </a:r>
                    </a:p>
                  </a:txBody>
                  <a:tcPr/>
                </a:tc>
                <a:tc>
                  <a:txBody>
                    <a:bodyPr/>
                    <a:lstStyle/>
                    <a:p>
                      <a:pPr algn="ctr"/>
                      <a:endParaRPr lang="en-US" b="0" dirty="0" smtClean="0"/>
                    </a:p>
                    <a:p>
                      <a:pPr algn="ctr"/>
                      <a:r>
                        <a:rPr lang="en-US" b="1" dirty="0" smtClean="0"/>
                        <a:t>Discharge</a:t>
                      </a:r>
                    </a:p>
                    <a:p>
                      <a:pPr algn="ctr"/>
                      <a:r>
                        <a:rPr lang="en-US" b="1" dirty="0" smtClean="0"/>
                        <a:t>Summaries</a:t>
                      </a:r>
                      <a:endParaRPr lang="en-US" b="1" dirty="0"/>
                    </a:p>
                  </a:txBody>
                  <a:tcPr/>
                </a:tc>
                <a:tc>
                  <a:txBody>
                    <a:bodyPr/>
                    <a:lstStyle/>
                    <a:p>
                      <a:pPr algn="ctr"/>
                      <a:endParaRPr lang="en-US" b="1" dirty="0" smtClean="0"/>
                    </a:p>
                    <a:p>
                      <a:pPr algn="ctr"/>
                      <a:r>
                        <a:rPr lang="en-US" b="1" dirty="0" smtClean="0"/>
                        <a:t>Convolutional Attention for Multi-Label classification (CAML)</a:t>
                      </a:r>
                      <a:endParaRPr lang="en-US" b="1" dirty="0"/>
                    </a:p>
                  </a:txBody>
                  <a:tcPr/>
                </a:tc>
                <a:tc>
                  <a:txBody>
                    <a:bodyPr/>
                    <a:lstStyle/>
                    <a:p>
                      <a:endParaRPr lang="en-US" b="1" dirty="0" smtClean="0"/>
                    </a:p>
                    <a:p>
                      <a:pPr algn="ctr"/>
                      <a:r>
                        <a:rPr lang="en-US" b="1" dirty="0" smtClean="0"/>
                        <a:t>Precision@8 of 0.71 and a Micro-F1 of 0.54</a:t>
                      </a:r>
                      <a:endParaRPr lang="en-US" b="1" dirty="0"/>
                    </a:p>
                  </a:txBody>
                  <a:tcPr/>
                </a:tc>
                <a:extLst>
                  <a:ext uri="{0D108BD9-81ED-4DB2-BD59-A6C34878D82A}">
                    <a16:rowId xmlns:a16="http://schemas.microsoft.com/office/drawing/2014/main" val="2217632583"/>
                  </a:ext>
                </a:extLst>
              </a:tr>
            </a:tbl>
          </a:graphicData>
        </a:graphic>
      </p:graphicFrame>
      <p:pic>
        <p:nvPicPr>
          <p:cNvPr id="6" name="Picture 5"/>
          <p:cNvPicPr>
            <a:picLocks noChangeAspect="1"/>
          </p:cNvPicPr>
          <p:nvPr/>
        </p:nvPicPr>
        <p:blipFill>
          <a:blip r:embed="rId2"/>
          <a:stretch>
            <a:fillRect/>
          </a:stretch>
        </p:blipFill>
        <p:spPr>
          <a:xfrm>
            <a:off x="7330326" y="3727132"/>
            <a:ext cx="2661085" cy="1476879"/>
          </a:xfrm>
          <a:prstGeom prst="rect">
            <a:avLst/>
          </a:prstGeom>
        </p:spPr>
      </p:pic>
    </p:spTree>
    <p:extLst>
      <p:ext uri="{BB962C8B-B14F-4D97-AF65-F5344CB8AC3E}">
        <p14:creationId xmlns:p14="http://schemas.microsoft.com/office/powerpoint/2010/main" val="208408754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3391</TotalTime>
  <Words>899</Words>
  <Application>Microsoft Office PowerPoint</Application>
  <PresentationFormat>Widescreen</PresentationFormat>
  <Paragraphs>271</Paragraphs>
  <Slides>27</Slides>
  <Notes>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27</vt:i4>
      </vt:variant>
    </vt:vector>
  </HeadingPairs>
  <TitlesOfParts>
    <vt:vector size="35" baseType="lpstr">
      <vt:lpstr>Arial</vt:lpstr>
      <vt:lpstr>Arial Rounded MT Bold</vt:lpstr>
      <vt:lpstr>Calibri</vt:lpstr>
      <vt:lpstr>Calibri Light</vt:lpstr>
      <vt:lpstr>Cordia New</vt:lpstr>
      <vt:lpstr>helvetica</vt:lpstr>
      <vt:lpstr>Times New Roman</vt:lpstr>
      <vt:lpstr>Office Theme</vt:lpstr>
      <vt:lpstr>PowerPoint Presentation</vt:lpstr>
      <vt:lpstr>PowerPoint Presentation</vt:lpstr>
      <vt:lpstr>Introduction</vt:lpstr>
      <vt:lpstr>Problem Statement </vt:lpstr>
      <vt:lpstr>Objective</vt:lpstr>
      <vt:lpstr>Challenges</vt:lpstr>
      <vt:lpstr>Literature Review </vt:lpstr>
      <vt:lpstr>PowerPoint Presentation</vt:lpstr>
      <vt:lpstr>PowerPoint Presentation</vt:lpstr>
      <vt:lpstr>MIMIC-III Database </vt:lpstr>
      <vt:lpstr>MIMIC-III Data Access </vt:lpstr>
      <vt:lpstr>PowerPoint Presentation</vt:lpstr>
      <vt:lpstr>PowerPoint Presentation</vt:lpstr>
      <vt:lpstr>PowerPoint Presentation</vt:lpstr>
      <vt:lpstr>PowerPoint Presentation</vt:lpstr>
      <vt:lpstr>Features </vt:lpstr>
      <vt:lpstr>PowerPoint Presentation</vt:lpstr>
      <vt:lpstr>PowerPoint Presentation</vt:lpstr>
      <vt:lpstr>PowerPoint Presentation</vt:lpstr>
      <vt:lpstr>PowerPoint Presentation</vt:lpstr>
      <vt:lpstr>PowerPoint Presentation</vt:lpstr>
      <vt:lpstr>Future Work: Notes and Medicine Notes</vt:lpstr>
      <vt:lpstr>PowerPoint Presentation</vt:lpstr>
      <vt:lpstr>PowerPoint Presentation</vt:lpstr>
      <vt:lpstr>References</vt:lpstr>
      <vt:lpstr>References</vt:lpstr>
      <vt:lpstr>References</vt:lpstr>
    </vt:vector>
  </TitlesOfParts>
  <Company>Expeditors International of Washington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Faisal Maqbool</dc:creator>
  <cp:lastModifiedBy>Faisal Maqbool</cp:lastModifiedBy>
  <cp:revision>208</cp:revision>
  <dcterms:created xsi:type="dcterms:W3CDTF">2019-05-06T07:10:51Z</dcterms:created>
  <dcterms:modified xsi:type="dcterms:W3CDTF">2020-01-08T23:39:27Z</dcterms:modified>
</cp:coreProperties>
</file>