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4083-5E77-40A2-BF7F-593D80E5935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13137"/>
              </p:ext>
            </p:extLst>
          </p:nvPr>
        </p:nvGraphicFramePr>
        <p:xfrm>
          <a:off x="1" y="-240782"/>
          <a:ext cx="12192000" cy="70987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82291">
                  <a:extLst>
                    <a:ext uri="{9D8B030D-6E8A-4147-A177-3AD203B41FA5}">
                      <a16:colId xmlns:a16="http://schemas.microsoft.com/office/drawing/2014/main" val="2769157857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3322779451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801982039"/>
                    </a:ext>
                  </a:extLst>
                </a:gridCol>
                <a:gridCol w="2008909">
                  <a:extLst>
                    <a:ext uri="{9D8B030D-6E8A-4147-A177-3AD203B41FA5}">
                      <a16:colId xmlns:a16="http://schemas.microsoft.com/office/drawing/2014/main" val="729867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95522080"/>
                    </a:ext>
                  </a:extLst>
                </a:gridCol>
              </a:tblGrid>
              <a:tr h="761583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07169"/>
                  </a:ext>
                </a:extLst>
              </a:tr>
              <a:tr h="16737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Predicting intensive care unit readmission with machine learning using electronic health record data."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Annals of the American Thoracic Society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15, no. 7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(2018)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Gradient-boosted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Area under the receiver operating curve, 0.76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24199"/>
                  </a:ext>
                </a:extLst>
              </a:tr>
              <a:tr h="13606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Benchmark of deep learning models on large healthcare mimic datasets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different set of features different prediction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MMDL : FFN + RNN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85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38790"/>
                  </a:ext>
                </a:extLst>
              </a:tr>
              <a:tr h="170126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for real-time prediction of complications in critical care: a retrospective study."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Lancet Respiratory Medicine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6, no. 12 (2018)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mortality,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0·94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renal failure,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0·74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bleeding.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4548"/>
                  </a:ext>
                </a:extLst>
              </a:tr>
              <a:tr h="13606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Surgical Complications in Adult Patients Undergoing Anterior Cervical Discectomy and Fusion Using Machine Learning." 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Neurospine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15, no. 4 (2018)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ACDF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&lt; 0.05)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DataScience\ThesisTemplate\ITU-Thesis-Template\batch-processing-patter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277091"/>
            <a:ext cx="6732010" cy="3172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37309" y="3560619"/>
            <a:ext cx="11000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PostgresSQL</a:t>
            </a:r>
            <a:r>
              <a:rPr lang="en-US" sz="24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Tables, Views, Dynamic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huge files of Chart Events and Lab Events, for features extraction did Batch processing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Dervied</a:t>
            </a:r>
            <a:r>
              <a:rPr lang="en-US" sz="2400" dirty="0" smtClean="0"/>
              <a:t> concepts from multiple care systems mentioned earlier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0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35939"/>
              </p:ext>
            </p:extLst>
          </p:nvPr>
        </p:nvGraphicFramePr>
        <p:xfrm>
          <a:off x="0" y="457200"/>
          <a:ext cx="12192000" cy="5759336"/>
        </p:xfrm>
        <a:graphic>
          <a:graphicData uri="http://schemas.openxmlformats.org/drawingml/2006/table">
            <a:tbl>
              <a:tblPr firstRow="1" firstCol="1" bandRow="1"/>
              <a:tblGrid>
                <a:gridCol w="3172691">
                  <a:extLst>
                    <a:ext uri="{9D8B030D-6E8A-4147-A177-3AD203B41FA5}">
                      <a16:colId xmlns:a16="http://schemas.microsoft.com/office/drawing/2014/main" val="2387089875"/>
                    </a:ext>
                  </a:extLst>
                </a:gridCol>
                <a:gridCol w="9019309">
                  <a:extLst>
                    <a:ext uri="{9D8B030D-6E8A-4147-A177-3AD203B41FA5}">
                      <a16:colId xmlns:a16="http://schemas.microsoft.com/office/drawing/2014/main" val="1505822343"/>
                    </a:ext>
                  </a:extLst>
                </a:gridCol>
              </a:tblGrid>
              <a:tr h="143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of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31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35750"/>
                  </a:ext>
                </a:extLst>
              </a:tr>
              <a:tr h="85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Comorbidity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These scripts derive binary ﬂags indicating the presence of various comorbidities using billing codes (ICD-9) assigned to the patient at hospital discharge.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395150"/>
                  </a:ext>
                </a:extLst>
              </a:tr>
              <a:tr h="150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First day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The ﬁrst day subfolder contains scripts used to calculate various clinical concepts on the ﬁrst day of a patient’s admission to the ICU, such as the highest blood pressure, lowest temperature, etc. This folder contains many useful scripts which can be adapted to capture data outside the ﬁrst day.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40686"/>
                  </a:ext>
                </a:extLst>
              </a:tr>
              <a:tr h="429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Sepsis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Deﬁnitions of sepsis, a common cause of mortality for intensive care unit patients.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233604"/>
                  </a:ext>
                </a:extLst>
              </a:tr>
              <a:tr h="85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Severity Scores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Severity of illness scores which summarize the acuity of a patient’s illness on admission to the intensive care unit (usually in the ﬁrst 24 hours).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788277"/>
                  </a:ext>
                </a:extLst>
              </a:tr>
              <a:tr h="150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Durations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Start and stop times for administration of various treatments or durations of various phenomena, including: medical agents which have a vasoactive effect on a patient’s circulatory system, continuous renal replacement therapy (CRRT), and mechanical ventilation.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754885"/>
                  </a:ext>
                </a:extLst>
              </a:tr>
              <a:tr h="3434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Organ Failure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This script derives binary flags for major organ failures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5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430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Demographics - </a:t>
            </a:r>
            <a:r>
              <a:rPr lang="en-US" sz="2400" dirty="0" err="1" smtClean="0"/>
              <a:t>insurance,marital_status</a:t>
            </a:r>
            <a:r>
              <a:rPr lang="en-US" sz="2400" dirty="0" smtClean="0"/>
              <a:t>, gender</a:t>
            </a:r>
          </a:p>
          <a:p>
            <a:r>
              <a:rPr lang="en-US" sz="2400" dirty="0" smtClean="0"/>
              <a:t> Admissions (Package, Chart)</a:t>
            </a:r>
          </a:p>
          <a:p>
            <a:r>
              <a:rPr lang="en-US" sz="2400" dirty="0" smtClean="0"/>
              <a:t>ICU Stays (Services)</a:t>
            </a:r>
          </a:p>
          <a:p>
            <a:r>
              <a:rPr lang="en-US" sz="2400" dirty="0" smtClean="0"/>
              <a:t>Lab Events (</a:t>
            </a:r>
            <a:r>
              <a:rPr lang="en-US" sz="2400" dirty="0" err="1" smtClean="0"/>
              <a:t>PlateletCount,RedBloodCells,WhiteBloodCells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Chart Events (BP, Services, Caregiver)</a:t>
            </a:r>
          </a:p>
          <a:p>
            <a:r>
              <a:rPr lang="en-US" sz="2400" dirty="0" err="1" smtClean="0"/>
              <a:t>Dervied</a:t>
            </a:r>
            <a:r>
              <a:rPr lang="en-US" sz="2400" dirty="0" smtClean="0"/>
              <a:t> Concepts: Organ Failures and Major Diseases</a:t>
            </a:r>
          </a:p>
          <a:p>
            <a:endParaRPr lang="en-US" sz="2400" dirty="0"/>
          </a:p>
          <a:p>
            <a:r>
              <a:rPr lang="en-US" sz="2400" dirty="0" smtClean="0"/>
              <a:t>ICD-9 Code = 996 for complications (Main class) will later extend to specific complication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4" y="963200"/>
            <a:ext cx="1094202" cy="1094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25" y="963200"/>
            <a:ext cx="1093899" cy="109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92" y="976600"/>
            <a:ext cx="1080655" cy="1080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74" y="2444867"/>
            <a:ext cx="1731431" cy="1731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81" y="4355540"/>
            <a:ext cx="1626353" cy="1476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9" y="2499631"/>
            <a:ext cx="1926854" cy="1926854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2758128" y="2057099"/>
            <a:ext cx="663946" cy="442532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79818" y="151014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40436" y="1516931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8797026" y="1911930"/>
            <a:ext cx="748755" cy="532937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0800000" flipV="1">
            <a:off x="8541553" y="4176296"/>
            <a:ext cx="629852" cy="387768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8405" y="4724400"/>
            <a:ext cx="375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DB Tables, Views and Files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2226" y="1204887"/>
            <a:ext cx="28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Reading to DataFrame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3277" y="466551"/>
            <a:ext cx="28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Subset each Batch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29350" y="1218731"/>
            <a:ext cx="28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Filtering Features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22327" y="4564064"/>
            <a:ext cx="30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Keeping Track of Features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182" y="5945172"/>
            <a:ext cx="30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Compiling Features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13" y="4219928"/>
            <a:ext cx="1426936" cy="1426936"/>
          </a:xfrm>
          <a:prstGeom prst="rect">
            <a:avLst/>
          </a:prstGeom>
        </p:spPr>
      </p:pic>
      <p:cxnSp>
        <p:nvCxnSpPr>
          <p:cNvPr id="21" name="Curved Connector 20"/>
          <p:cNvCxnSpPr/>
          <p:nvPr/>
        </p:nvCxnSpPr>
        <p:spPr>
          <a:xfrm rot="10800000" flipV="1">
            <a:off x="5930178" y="4887355"/>
            <a:ext cx="705537" cy="206376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5581" y="5703252"/>
            <a:ext cx="300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Lookup for Chart Event, Diagnoses and Procedure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435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Cordia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Our Features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Maqbool</dc:creator>
  <cp:lastModifiedBy>Faisal Maqbool</cp:lastModifiedBy>
  <cp:revision>45</cp:revision>
  <dcterms:created xsi:type="dcterms:W3CDTF">2019-12-12T01:44:36Z</dcterms:created>
  <dcterms:modified xsi:type="dcterms:W3CDTF">2019-12-25T18:38:18Z</dcterms:modified>
</cp:coreProperties>
</file>