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70" r:id="rId5"/>
    <p:sldId id="285" r:id="rId6"/>
    <p:sldId id="284" r:id="rId7"/>
    <p:sldId id="283" r:id="rId8"/>
    <p:sldId id="282" r:id="rId9"/>
    <p:sldId id="26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96"/>
  </p:normalViewPr>
  <p:slideViewPr>
    <p:cSldViewPr snapToGrid="0">
      <p:cViewPr varScale="1">
        <p:scale>
          <a:sx n="73" d="100"/>
          <a:sy n="73" d="100"/>
        </p:scale>
        <p:origin x="364" y="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9/29/2020</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9/29/2020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1BF7DBB-67AA-4599-B44E-07D280BDFAA5}"/>
              </a:ext>
            </a:extLst>
          </p:cNvPr>
          <p:cNvSpPr>
            <a:spLocks noGrp="1"/>
          </p:cNvSpPr>
          <p:nvPr>
            <p:ph type="title"/>
          </p:nvPr>
        </p:nvSpPr>
        <p:spPr/>
        <p:txBody>
          <a:bodyPr/>
          <a:lstStyle/>
          <a:p>
            <a:r>
              <a:rPr lang="en-US" sz="3200" b="0" dirty="0">
                <a:latin typeface="Times New Roman" panose="02020603050405020304" pitchFamily="18" charset="0"/>
                <a:cs typeface="Times New Roman" panose="02020603050405020304" pitchFamily="18" charset="0"/>
              </a:rPr>
              <a:t>Digital Preservation: A Time Bomb for Digital Libraries</a:t>
            </a:r>
            <a:br>
              <a:rPr lang="en-US" sz="32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KELOMPOK 9</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1. Belia Angeline – 071911633019</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2. </a:t>
            </a:r>
            <a:r>
              <a:rPr lang="en-US" sz="1600" b="0" dirty="0" err="1">
                <a:latin typeface="Times New Roman" panose="02020603050405020304" pitchFamily="18" charset="0"/>
                <a:cs typeface="Times New Roman" panose="02020603050405020304" pitchFamily="18" charset="0"/>
              </a:rPr>
              <a:t>Heni</a:t>
            </a:r>
            <a:r>
              <a:rPr lang="en-US" sz="1600" b="0" dirty="0">
                <a:latin typeface="Times New Roman" panose="02020603050405020304" pitchFamily="18" charset="0"/>
                <a:cs typeface="Times New Roman" panose="02020603050405020304" pitchFamily="18" charset="0"/>
              </a:rPr>
              <a:t> Ayu </a:t>
            </a:r>
            <a:r>
              <a:rPr lang="en-US" sz="1600" b="0" dirty="0" err="1">
                <a:latin typeface="Times New Roman" panose="02020603050405020304" pitchFamily="18" charset="0"/>
                <a:cs typeface="Times New Roman" panose="02020603050405020304" pitchFamily="18" charset="0"/>
              </a:rPr>
              <a:t>Andriani</a:t>
            </a:r>
            <a:r>
              <a:rPr lang="en-US" sz="1600" b="0" dirty="0">
                <a:latin typeface="Times New Roman" panose="02020603050405020304" pitchFamily="18" charset="0"/>
                <a:cs typeface="Times New Roman" panose="02020603050405020304" pitchFamily="18" charset="0"/>
              </a:rPr>
              <a:t> – 071911633040</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3. Eva </a:t>
            </a:r>
            <a:r>
              <a:rPr lang="en-US" sz="1600" b="0" dirty="0" err="1">
                <a:latin typeface="Times New Roman" panose="02020603050405020304" pitchFamily="18" charset="0"/>
                <a:cs typeface="Times New Roman" panose="02020603050405020304" pitchFamily="18" charset="0"/>
              </a:rPr>
              <a:t>Krisjayanti</a:t>
            </a:r>
            <a:r>
              <a:rPr lang="en-US" sz="1600" b="0" dirty="0">
                <a:latin typeface="Times New Roman" panose="02020603050405020304" pitchFamily="18" charset="0"/>
                <a:cs typeface="Times New Roman" panose="02020603050405020304" pitchFamily="18" charset="0"/>
              </a:rPr>
              <a:t> – 071911633066</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4. Kusuma </a:t>
            </a:r>
            <a:r>
              <a:rPr lang="en-US" sz="1600" b="0" dirty="0" err="1">
                <a:latin typeface="Times New Roman" panose="02020603050405020304" pitchFamily="18" charset="0"/>
                <a:cs typeface="Times New Roman" panose="02020603050405020304" pitchFamily="18" charset="0"/>
              </a:rPr>
              <a:t>Dewi</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Tiarawati</a:t>
            </a:r>
            <a:r>
              <a:rPr lang="en-US" sz="1600" b="0" dirty="0">
                <a:latin typeface="Times New Roman" panose="02020603050405020304" pitchFamily="18" charset="0"/>
                <a:cs typeface="Times New Roman" panose="02020603050405020304" pitchFamily="18" charset="0"/>
              </a:rPr>
              <a:t> – 071911633076</a:t>
            </a: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	5. Faisal Muchsin – 071911633078</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endParaRPr lang="en-US" sz="3200" b="0" dirty="0">
              <a:latin typeface="Times New Roman" panose="02020603050405020304" pitchFamily="18" charset="0"/>
              <a:cs typeface="Times New Roman" panose="02020603050405020304" pitchFamily="18" charset="0"/>
            </a:endParaRPr>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83713542-D5FC-4F02-8B38-779467C27738}"/>
              </a:ext>
            </a:extLst>
          </p:cNvPr>
          <p:cNvPicPr>
            <a:picLocks noGrp="1" noChangeAspect="1"/>
          </p:cNvPicPr>
          <p:nvPr>
            <p:ph type="pic" sz="quarter" idx="14"/>
          </p:nvPr>
        </p:nvPicPr>
        <p:blipFill>
          <a:blip r:embed="rId2"/>
          <a:srcRect l="18029" r="18029"/>
          <a:stretch>
            <a:fillRect/>
          </a:stretch>
        </p:blipFill>
        <p:spPr/>
      </p:pic>
    </p:spTree>
    <p:extLst>
      <p:ext uri="{BB962C8B-B14F-4D97-AF65-F5344CB8AC3E}">
        <p14:creationId xmlns:p14="http://schemas.microsoft.com/office/powerpoint/2010/main" val="290619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5226341" y="2107368"/>
            <a:ext cx="6354526" cy="3577863"/>
          </a:xfrm>
        </p:spPr>
        <p:txBody>
          <a:bodyPr/>
          <a:lstStyle/>
          <a:p>
            <a:r>
              <a:rPr lang="en-ID" sz="2000" b="0" dirty="0"/>
              <a:t>LATAR BELAKANG</a:t>
            </a:r>
            <a:br>
              <a:rPr lang="en-ID" sz="2000" b="0" dirty="0"/>
            </a:br>
            <a:br>
              <a:rPr lang="en-ID" sz="2000" b="0" dirty="0"/>
            </a:br>
            <a:r>
              <a:rPr lang="en-GB" sz="1600" b="0" dirty="0" err="1">
                <a:effectLst/>
                <a:ea typeface="Calibri" panose="020F0502020204030204" pitchFamily="34" charset="0"/>
                <a:cs typeface="Calibri" panose="020F0502020204030204" pitchFamily="34" charset="0"/>
              </a:rPr>
              <a:t>Suatu</a:t>
            </a:r>
            <a:r>
              <a:rPr lang="en-GB" sz="1600" b="0" dirty="0">
                <a:effectLst/>
                <a:ea typeface="Calibri" panose="020F0502020204030204" pitchFamily="34" charset="0"/>
                <a:cs typeface="Calibri" panose="020F0502020204030204" pitchFamily="34" charset="0"/>
              </a:rPr>
              <a:t> </a:t>
            </a:r>
            <a:r>
              <a:rPr lang="en-GB" sz="1600" b="0" dirty="0" err="1">
                <a:effectLst/>
                <a:ea typeface="Calibri" panose="020F0502020204030204" pitchFamily="34" charset="0"/>
                <a:cs typeface="Calibri" panose="020F0502020204030204" pitchFamily="34" charset="0"/>
              </a:rPr>
              <a:t>in</a:t>
            </a:r>
            <a:r>
              <a:rPr lang="en-GB" sz="1600" b="0" dirty="0" err="1">
                <a:ea typeface="Calibri" panose="020F0502020204030204" pitchFamily="34" charset="0"/>
                <a:cs typeface="Calibri" panose="020F0502020204030204" pitchFamily="34" charset="0"/>
              </a:rPr>
              <a:t>ovasi</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baru</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tentunya</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akan</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menghasilkan</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tantangan</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baru</a:t>
            </a:r>
            <a:r>
              <a:rPr lang="en-GB" sz="1600" b="0" dirty="0">
                <a:ea typeface="Calibri" panose="020F0502020204030204" pitchFamily="34" charset="0"/>
                <a:cs typeface="Calibri" panose="020F0502020204030204" pitchFamily="34" charset="0"/>
              </a:rPr>
              <a:t> pula </a:t>
            </a:r>
            <a:r>
              <a:rPr lang="en-GB" sz="1600" b="0" dirty="0" err="1">
                <a:ea typeface="Calibri" panose="020F0502020204030204" pitchFamily="34" charset="0"/>
                <a:cs typeface="Calibri" panose="020F0502020204030204" pitchFamily="34" charset="0"/>
              </a:rPr>
              <a:t>dimana</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dalam</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pelestarian</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arsip</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sendiri</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terdapat</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beberapa</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tantangan</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seperti</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mahalnya</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biaya</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pelestarian</a:t>
            </a:r>
            <a:r>
              <a:rPr lang="en-GB" sz="1600" b="0" dirty="0">
                <a:ea typeface="Calibri" panose="020F0502020204030204" pitchFamily="34" charset="0"/>
                <a:cs typeface="Calibri" panose="020F0502020204030204" pitchFamily="34" charset="0"/>
              </a:rPr>
              <a:t> digital, </a:t>
            </a:r>
            <a:r>
              <a:rPr lang="en-GB" sz="1600" b="0" dirty="0" err="1">
                <a:ea typeface="Calibri" panose="020F0502020204030204" pitchFamily="34" charset="0"/>
                <a:cs typeface="Calibri" panose="020F0502020204030204" pitchFamily="34" charset="0"/>
              </a:rPr>
              <a:t>resiko</a:t>
            </a:r>
            <a:r>
              <a:rPr lang="en-GB" sz="1600" b="0" dirty="0">
                <a:ea typeface="Calibri" panose="020F0502020204030204" pitchFamily="34" charset="0"/>
                <a:cs typeface="Calibri" panose="020F0502020204030204" pitchFamily="34" charset="0"/>
              </a:rPr>
              <a:t> yang </a:t>
            </a:r>
            <a:r>
              <a:rPr lang="en-GB" sz="1600" b="0" dirty="0" err="1">
                <a:ea typeface="Calibri" panose="020F0502020204030204" pitchFamily="34" charset="0"/>
                <a:cs typeface="Calibri" panose="020F0502020204030204" pitchFamily="34" charset="0"/>
              </a:rPr>
              <a:t>sangat</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tinggi</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serta</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pelestarian</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arsip</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tradisional</a:t>
            </a:r>
            <a:r>
              <a:rPr lang="en-GB" sz="1600" b="0" dirty="0">
                <a:ea typeface="Calibri" panose="020F0502020204030204" pitchFamily="34" charset="0"/>
                <a:cs typeface="Calibri" panose="020F0502020204030204" pitchFamily="34" charset="0"/>
              </a:rPr>
              <a:t> yang </a:t>
            </a:r>
            <a:r>
              <a:rPr lang="en-GB" sz="1600" b="0" dirty="0" err="1">
                <a:ea typeface="Calibri" panose="020F0502020204030204" pitchFamily="34" charset="0"/>
                <a:cs typeface="Calibri" panose="020F0502020204030204" pitchFamily="34" charset="0"/>
              </a:rPr>
              <a:t>masih</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dapat</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dibilang</a:t>
            </a:r>
            <a:r>
              <a:rPr lang="en-GB" sz="1600" b="0" dirty="0">
                <a:ea typeface="Calibri" panose="020F0502020204030204" pitchFamily="34" charset="0"/>
                <a:cs typeface="Calibri" panose="020F0502020204030204" pitchFamily="34" charset="0"/>
              </a:rPr>
              <a:t> </a:t>
            </a:r>
            <a:r>
              <a:rPr lang="en-GB" sz="1600" b="0" dirty="0" err="1">
                <a:ea typeface="Calibri" panose="020F0502020204030204" pitchFamily="34" charset="0"/>
                <a:cs typeface="Calibri" panose="020F0502020204030204" pitchFamily="34" charset="0"/>
              </a:rPr>
              <a:t>efektif</a:t>
            </a:r>
            <a:r>
              <a:rPr lang="en-GB" sz="1600" b="0" dirty="0">
                <a:ea typeface="Calibri" panose="020F0502020204030204" pitchFamily="34" charset="0"/>
                <a:cs typeface="Calibri" panose="020F0502020204030204" pitchFamily="34" charset="0"/>
              </a:rPr>
              <a:t>.</a:t>
            </a:r>
            <a:br>
              <a:rPr lang="en-GB" sz="1600" b="0" dirty="0">
                <a:ea typeface="Calibri" panose="020F0502020204030204" pitchFamily="34" charset="0"/>
                <a:cs typeface="Calibri" panose="020F0502020204030204" pitchFamily="34" charset="0"/>
              </a:rPr>
            </a:br>
            <a:br>
              <a:rPr lang="en-GB" sz="1800" b="0" dirty="0">
                <a:ea typeface="Calibri" panose="020F0502020204030204" pitchFamily="34" charset="0"/>
                <a:cs typeface="Calibri" panose="020F0502020204030204" pitchFamily="34" charset="0"/>
              </a:rPr>
            </a:br>
            <a:r>
              <a:rPr lang="en-ID" sz="1600" b="0" dirty="0">
                <a:effectLst/>
                <a:ea typeface="Calibri" panose="020F0502020204030204" pitchFamily="34" charset="0"/>
                <a:cs typeface="Times New Roman" panose="02020603050405020304" pitchFamily="18" charset="0"/>
              </a:rPr>
              <a:t>Dari </a:t>
            </a:r>
            <a:r>
              <a:rPr lang="en-ID" sz="1600" b="0" dirty="0" err="1">
                <a:effectLst/>
                <a:ea typeface="Calibri" panose="020F0502020204030204" pitchFamily="34" charset="0"/>
                <a:cs typeface="Times New Roman" panose="02020603050405020304" pitchFamily="18" charset="0"/>
              </a:rPr>
              <a:t>permasalahan</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tersebut</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jurnal</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ini</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mengkaji</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serta</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mengevaluasi</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pelestarian</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arsip</a:t>
            </a:r>
            <a:r>
              <a:rPr lang="en-ID" sz="1600" b="0" dirty="0">
                <a:effectLst/>
                <a:ea typeface="Calibri" panose="020F0502020204030204" pitchFamily="34" charset="0"/>
                <a:cs typeface="Times New Roman" panose="02020603050405020304" pitchFamily="18" charset="0"/>
              </a:rPr>
              <a:t> digital </a:t>
            </a:r>
            <a:r>
              <a:rPr lang="en-ID" sz="1600" b="0" dirty="0" err="1">
                <a:effectLst/>
                <a:ea typeface="Calibri" panose="020F0502020204030204" pitchFamily="34" charset="0"/>
                <a:cs typeface="Times New Roman" panose="02020603050405020304" pitchFamily="18" charset="0"/>
              </a:rPr>
              <a:t>terhadap</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pengguna</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serta</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memberikan</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bantuan</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berupa</a:t>
            </a:r>
            <a:r>
              <a:rPr lang="en-ID" sz="1600" b="0" dirty="0">
                <a:effectLst/>
                <a:ea typeface="Calibri" panose="020F0502020204030204" pitchFamily="34" charset="0"/>
                <a:cs typeface="Times New Roman" panose="02020603050405020304" pitchFamily="18" charset="0"/>
              </a:rPr>
              <a:t> saran strategi </a:t>
            </a:r>
            <a:r>
              <a:rPr lang="en-ID" sz="1600" b="0" dirty="0" err="1">
                <a:effectLst/>
                <a:ea typeface="Calibri" panose="020F0502020204030204" pitchFamily="34" charset="0"/>
                <a:cs typeface="Times New Roman" panose="02020603050405020304" pitchFamily="18" charset="0"/>
              </a:rPr>
              <a:t>manajemen</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untuk</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membantu</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pengembangan</a:t>
            </a:r>
            <a:r>
              <a:rPr lang="en-ID" sz="1600" b="0" dirty="0">
                <a:effectLst/>
                <a:ea typeface="Calibri" panose="020F0502020204030204" pitchFamily="34" charset="0"/>
                <a:cs typeface="Times New Roman" panose="02020603050405020304" pitchFamily="18" charset="0"/>
              </a:rPr>
              <a:t> </a:t>
            </a:r>
            <a:r>
              <a:rPr lang="en-ID" sz="1600" b="0" dirty="0" err="1">
                <a:effectLst/>
                <a:ea typeface="Calibri" panose="020F0502020204030204" pitchFamily="34" charset="0"/>
                <a:cs typeface="Times New Roman" panose="02020603050405020304" pitchFamily="18" charset="0"/>
              </a:rPr>
              <a:t>perpustakaan</a:t>
            </a:r>
            <a:r>
              <a:rPr lang="en-ID" sz="1600" b="0" dirty="0">
                <a:effectLst/>
                <a:ea typeface="Calibri" panose="020F0502020204030204" pitchFamily="34" charset="0"/>
                <a:cs typeface="Times New Roman" panose="02020603050405020304" pitchFamily="18" charset="0"/>
              </a:rPr>
              <a:t> digital.</a:t>
            </a:r>
            <a:br>
              <a:rPr lang="en-ID" sz="1600" b="0" dirty="0">
                <a:effectLst/>
                <a:ea typeface="Calibri" panose="020F0502020204030204" pitchFamily="34" charset="0"/>
                <a:cs typeface="Times New Roman" panose="02020603050405020304" pitchFamily="18" charset="0"/>
              </a:rPr>
            </a:br>
            <a:br>
              <a:rPr lang="en-GB" sz="1800" b="0" dirty="0">
                <a:ea typeface="Calibri" panose="020F0502020204030204" pitchFamily="34" charset="0"/>
                <a:cs typeface="Calibri" panose="020F0502020204030204" pitchFamily="34" charset="0"/>
              </a:rPr>
            </a:br>
            <a:br>
              <a:rPr lang="en-GB" sz="1800" b="0" dirty="0">
                <a:ea typeface="Calibri" panose="020F0502020204030204" pitchFamily="34" charset="0"/>
                <a:cs typeface="Calibri" panose="020F0502020204030204" pitchFamily="34" charset="0"/>
              </a:rPr>
            </a:br>
            <a:br>
              <a:rPr lang="en-ID" sz="1800" dirty="0">
                <a:ea typeface="Calibri" panose="020F0502020204030204" pitchFamily="34" charset="0"/>
                <a:cs typeface="Times New Roman" panose="02020603050405020304" pitchFamily="18" charset="0"/>
              </a:rPr>
            </a:br>
            <a:br>
              <a:rPr lang="en-ID" sz="2000" b="0" dirty="0"/>
            </a:br>
            <a:endParaRPr lang="en-US" sz="2000" b="0" i="1" dirty="0"/>
          </a:p>
        </p:txBody>
      </p:sp>
      <p:sp>
        <p:nvSpPr>
          <p:cNvPr id="7" name="Arrow: Right 6">
            <a:extLst>
              <a:ext uri="{FF2B5EF4-FFF2-40B4-BE49-F238E27FC236}">
                <a16:creationId xmlns:a16="http://schemas.microsoft.com/office/drawing/2014/main" id="{7088AA2A-2294-4139-B12F-290583A5C6F6}"/>
              </a:ext>
            </a:extLst>
          </p:cNvPr>
          <p:cNvSpPr/>
          <p:nvPr/>
        </p:nvSpPr>
        <p:spPr>
          <a:xfrm>
            <a:off x="4337108" y="1994662"/>
            <a:ext cx="889233" cy="78856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pic>
        <p:nvPicPr>
          <p:cNvPr id="11" name="Picture Placeholder 10">
            <a:extLst>
              <a:ext uri="{FF2B5EF4-FFF2-40B4-BE49-F238E27FC236}">
                <a16:creationId xmlns:a16="http://schemas.microsoft.com/office/drawing/2014/main" id="{49523258-73B7-4EC3-9247-7CEB278069AA}"/>
              </a:ext>
            </a:extLst>
          </p:cNvPr>
          <p:cNvPicPr>
            <a:picLocks noGrp="1" noChangeAspect="1"/>
          </p:cNvPicPr>
          <p:nvPr>
            <p:ph type="pic" sz="quarter" idx="14"/>
          </p:nvPr>
        </p:nvPicPr>
        <p:blipFill>
          <a:blip r:embed="rId2"/>
          <a:srcRect t="23" b="23"/>
          <a:stretch>
            <a:fillRect/>
          </a:stretch>
        </p:blipFill>
        <p:spPr/>
      </p:pic>
    </p:spTree>
    <p:extLst>
      <p:ext uri="{BB962C8B-B14F-4D97-AF65-F5344CB8AC3E}">
        <p14:creationId xmlns:p14="http://schemas.microsoft.com/office/powerpoint/2010/main" val="12359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5226341" y="2107368"/>
            <a:ext cx="6354526" cy="3577863"/>
          </a:xfrm>
        </p:spPr>
        <p:txBody>
          <a:bodyPr/>
          <a:lstStyle/>
          <a:p>
            <a:r>
              <a:rPr lang="en-ID" sz="2000" b="0" dirty="0" err="1"/>
              <a:t>Fokus</a:t>
            </a:r>
            <a:r>
              <a:rPr lang="en-ID" sz="2000" b="0" dirty="0"/>
              <a:t> </a:t>
            </a:r>
            <a:r>
              <a:rPr lang="en-ID" sz="2000" b="0" dirty="0" err="1"/>
              <a:t>Masalah</a:t>
            </a:r>
            <a:br>
              <a:rPr lang="en-ID" sz="2000" b="0" dirty="0"/>
            </a:br>
            <a:br>
              <a:rPr lang="en-ID" sz="2000" b="0" dirty="0"/>
            </a:br>
            <a:r>
              <a:rPr lang="en-ID" sz="1800" b="0" dirty="0" err="1">
                <a:effectLst/>
                <a:ea typeface="Calibri" panose="020F0502020204030204" pitchFamily="34" charset="0"/>
                <a:cs typeface="Times New Roman" panose="02020603050405020304" pitchFamily="18" charset="0"/>
              </a:rPr>
              <a:t>Berbagai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permasalahan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mengenai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pelestarian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arsip</a:t>
            </a:r>
            <a:r>
              <a:rPr lang="en-ID" sz="1800" b="0" dirty="0">
                <a:effectLst/>
                <a:ea typeface="Calibri" panose="020F0502020204030204" pitchFamily="34" charset="0"/>
                <a:cs typeface="Times New Roman" panose="02020603050405020304" pitchFamily="18" charset="0"/>
              </a:rPr>
              <a:t> digital yang </a:t>
            </a:r>
            <a:r>
              <a:rPr lang="en-ID" sz="1800" b="0" dirty="0" err="1">
                <a:effectLst/>
                <a:ea typeface="Calibri" panose="020F0502020204030204" pitchFamily="34" charset="0"/>
                <a:cs typeface="Times New Roman" panose="02020603050405020304" pitchFamily="18" charset="0"/>
              </a:rPr>
              <a:t>dimulai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dari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mahalnya</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biaya</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pelestarian</a:t>
            </a:r>
            <a:r>
              <a:rPr lang="en-ID" sz="1800" b="0" dirty="0">
                <a:effectLst/>
                <a:ea typeface="Calibri" panose="020F0502020204030204" pitchFamily="34" charset="0"/>
                <a:cs typeface="Times New Roman" panose="02020603050405020304" pitchFamily="18" charset="0"/>
              </a:rPr>
              <a:t> digital </a:t>
            </a:r>
            <a:r>
              <a:rPr lang="en-ID" sz="1800" b="0" dirty="0" err="1">
                <a:effectLst/>
                <a:ea typeface="Calibri" panose="020F0502020204030204" pitchFamily="34" charset="0"/>
                <a:cs typeface="Times New Roman" panose="02020603050405020304" pitchFamily="18" charset="0"/>
              </a:rPr>
              <a:t>hingga</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risiko</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keamanan</a:t>
            </a:r>
            <a:r>
              <a:rPr lang="en-ID" sz="1800" b="0" dirty="0">
                <a:effectLst/>
                <a:ea typeface="Calibri" panose="020F0502020204030204" pitchFamily="34" charset="0"/>
                <a:cs typeface="Times New Roman" panose="02020603050405020304" pitchFamily="18" charset="0"/>
              </a:rPr>
              <a:t> yang </a:t>
            </a:r>
            <a:r>
              <a:rPr lang="en-ID" sz="1800" b="0" dirty="0" err="1">
                <a:effectLst/>
                <a:ea typeface="Calibri" panose="020F0502020204030204" pitchFamily="34" charset="0"/>
                <a:cs typeface="Times New Roman" panose="02020603050405020304" pitchFamily="18" charset="0"/>
              </a:rPr>
              <a:t>rendah</a:t>
            </a:r>
            <a:br>
              <a:rPr lang="en-ID" sz="1800" b="0" dirty="0">
                <a:effectLst/>
                <a:ea typeface="Calibri" panose="020F0502020204030204" pitchFamily="34" charset="0"/>
                <a:cs typeface="Times New Roman" panose="02020603050405020304" pitchFamily="18" charset="0"/>
              </a:rPr>
            </a:br>
            <a:br>
              <a:rPr lang="en-ID" sz="2000" b="0" dirty="0"/>
            </a:br>
            <a:endParaRPr lang="en-US" sz="2000" b="0" i="1" dirty="0"/>
          </a:p>
        </p:txBody>
      </p:sp>
      <p:sp>
        <p:nvSpPr>
          <p:cNvPr id="7" name="Arrow: Right 6">
            <a:extLst>
              <a:ext uri="{FF2B5EF4-FFF2-40B4-BE49-F238E27FC236}">
                <a16:creationId xmlns:a16="http://schemas.microsoft.com/office/drawing/2014/main" id="{7088AA2A-2294-4139-B12F-290583A5C6F6}"/>
              </a:ext>
            </a:extLst>
          </p:cNvPr>
          <p:cNvSpPr/>
          <p:nvPr/>
        </p:nvSpPr>
        <p:spPr>
          <a:xfrm>
            <a:off x="4337108" y="1994662"/>
            <a:ext cx="889233" cy="78856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pic>
        <p:nvPicPr>
          <p:cNvPr id="16" name="Picture Placeholder 15">
            <a:extLst>
              <a:ext uri="{FF2B5EF4-FFF2-40B4-BE49-F238E27FC236}">
                <a16:creationId xmlns:a16="http://schemas.microsoft.com/office/drawing/2014/main" id="{5754A779-42E2-4C07-B42F-E85883C6EBEF}"/>
              </a:ext>
            </a:extLst>
          </p:cNvPr>
          <p:cNvPicPr>
            <a:picLocks noGrp="1" noChangeAspect="1"/>
          </p:cNvPicPr>
          <p:nvPr>
            <p:ph type="pic" sz="quarter" idx="14"/>
          </p:nvPr>
        </p:nvPicPr>
        <p:blipFill>
          <a:blip r:embed="rId2"/>
          <a:srcRect l="8314" r="8314"/>
          <a:stretch>
            <a:fillRect/>
          </a:stretch>
        </p:blipFill>
        <p:spPr/>
      </p:pic>
    </p:spTree>
    <p:extLst>
      <p:ext uri="{BB962C8B-B14F-4D97-AF65-F5344CB8AC3E}">
        <p14:creationId xmlns:p14="http://schemas.microsoft.com/office/powerpoint/2010/main" val="303052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5226341" y="2107368"/>
            <a:ext cx="6354526" cy="3577863"/>
          </a:xfrm>
        </p:spPr>
        <p:txBody>
          <a:bodyPr/>
          <a:lstStyle/>
          <a:p>
            <a:r>
              <a:rPr lang="en-ID" sz="2000" b="0" dirty="0" err="1"/>
              <a:t>Metode</a:t>
            </a:r>
            <a:r>
              <a:rPr lang="en-ID" sz="2000" b="0" dirty="0"/>
              <a:t> dan </a:t>
            </a:r>
            <a:r>
              <a:rPr lang="en-ID" sz="2000" b="0" dirty="0" err="1"/>
              <a:t>Teori</a:t>
            </a:r>
            <a:br>
              <a:rPr lang="en-ID" sz="2000" b="0" dirty="0"/>
            </a:br>
            <a:br>
              <a:rPr lang="en-ID" sz="2000" b="0" dirty="0"/>
            </a:br>
            <a:r>
              <a:rPr lang="en-ID" sz="1800" b="0" dirty="0" err="1">
                <a:effectLst/>
                <a:ea typeface="Calibri" panose="020F0502020204030204" pitchFamily="34" charset="0"/>
                <a:cs typeface="Times New Roman" panose="02020603050405020304" pitchFamily="18" charset="0"/>
              </a:rPr>
              <a:t>Metode</a:t>
            </a:r>
            <a:r>
              <a:rPr lang="en-ID" sz="1800" b="0" dirty="0">
                <a:effectLst/>
                <a:ea typeface="Calibri" panose="020F0502020204030204" pitchFamily="34" charset="0"/>
                <a:cs typeface="Times New Roman" panose="02020603050405020304" pitchFamily="18" charset="0"/>
              </a:rPr>
              <a:t> yang </a:t>
            </a:r>
            <a:r>
              <a:rPr lang="en-ID" sz="1800" b="0" dirty="0" err="1">
                <a:effectLst/>
                <a:ea typeface="Calibri" panose="020F0502020204030204" pitchFamily="34" charset="0"/>
                <a:cs typeface="Times New Roman" panose="02020603050405020304" pitchFamily="18" charset="0"/>
              </a:rPr>
              <a:t>digunakan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dalam</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artikel</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ini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adalah</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metode</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penelitian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kualitatif</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serta</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menggunakan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teori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pelestarian</a:t>
            </a:r>
            <a:r>
              <a:rPr lang="en-ID" sz="1800" b="0" dirty="0">
                <a:effectLst/>
                <a:ea typeface="Calibri" panose="020F0502020204030204" pitchFamily="34" charset="0"/>
                <a:cs typeface="Times New Roman" panose="02020603050405020304" pitchFamily="18" charset="0"/>
              </a:rPr>
              <a:t> yang </a:t>
            </a:r>
            <a:r>
              <a:rPr lang="en-ID" sz="1800" b="0" dirty="0" err="1">
                <a:effectLst/>
                <a:ea typeface="Calibri" panose="020F0502020204030204" pitchFamily="34" charset="0"/>
                <a:cs typeface="Times New Roman" panose="02020603050405020304" pitchFamily="18" charset="0"/>
              </a:rPr>
              <a:t>bertujuan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untuk</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melindungi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informasi</a:t>
            </a:r>
            <a:r>
              <a:rPr lang="en-ID" sz="1800" b="0" dirty="0">
                <a:effectLst/>
                <a:ea typeface="Calibri" panose="020F0502020204030204" pitchFamily="34" charset="0"/>
                <a:cs typeface="Times New Roman" panose="02020603050405020304" pitchFamily="18" charset="0"/>
              </a:rPr>
              <a:t> yang </a:t>
            </a:r>
            <a:r>
              <a:rPr lang="en-ID" sz="1800" b="0" dirty="0" err="1">
                <a:effectLst/>
                <a:ea typeface="Calibri" panose="020F0502020204030204" pitchFamily="34" charset="0"/>
                <a:cs typeface="Times New Roman" panose="02020603050405020304" pitchFamily="18" charset="0"/>
              </a:rPr>
              <a:t>memiliki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nilai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abadi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untuk</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generasi</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saat</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ini</a:t>
            </a:r>
            <a:r>
              <a:rPr lang="en-ID" sz="1800" b="0" dirty="0">
                <a:effectLst/>
                <a:ea typeface="Calibri" panose="020F0502020204030204" pitchFamily="34" charset="0"/>
                <a:cs typeface="Times New Roman" panose="02020603050405020304" pitchFamily="18" charset="0"/>
              </a:rPr>
              <a:t> dan masa </a:t>
            </a:r>
            <a:r>
              <a:rPr lang="en-ID" sz="1800" b="0" dirty="0" err="1">
                <a:effectLst/>
                <a:ea typeface="Calibri" panose="020F0502020204030204" pitchFamily="34" charset="0"/>
                <a:cs typeface="Times New Roman" panose="02020603050405020304" pitchFamily="18" charset="0"/>
              </a:rPr>
              <a:t>depan</a:t>
            </a:r>
            <a:r>
              <a:rPr lang="en-ID" sz="1800" b="0" dirty="0">
                <a:effectLst/>
                <a:ea typeface="Calibri" panose="020F0502020204030204" pitchFamily="34" charset="0"/>
                <a:cs typeface="Times New Roman" panose="02020603050405020304" pitchFamily="18" charset="0"/>
              </a:rPr>
              <a:t> </a:t>
            </a:r>
            <a:r>
              <a:rPr lang="en-ID" sz="1800" b="0" dirty="0" err="1">
                <a:effectLst/>
                <a:ea typeface="Calibri" panose="020F0502020204030204" pitchFamily="34" charset="0"/>
                <a:cs typeface="Times New Roman" panose="02020603050405020304" pitchFamily="18" charset="0"/>
              </a:rPr>
              <a:t>ini</a:t>
            </a:r>
            <a:r>
              <a:rPr lang="en-ID" sz="1800" b="0" dirty="0">
                <a:effectLst/>
                <a:ea typeface="Calibri" panose="020F0502020204030204" pitchFamily="34" charset="0"/>
                <a:cs typeface="Times New Roman" panose="02020603050405020304" pitchFamily="18" charset="0"/>
              </a:rPr>
              <a:t>.</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000" b="0" i="1" dirty="0"/>
          </a:p>
        </p:txBody>
      </p:sp>
      <p:sp>
        <p:nvSpPr>
          <p:cNvPr id="7" name="Arrow: Right 6">
            <a:extLst>
              <a:ext uri="{FF2B5EF4-FFF2-40B4-BE49-F238E27FC236}">
                <a16:creationId xmlns:a16="http://schemas.microsoft.com/office/drawing/2014/main" id="{7088AA2A-2294-4139-B12F-290583A5C6F6}"/>
              </a:ext>
            </a:extLst>
          </p:cNvPr>
          <p:cNvSpPr/>
          <p:nvPr/>
        </p:nvSpPr>
        <p:spPr>
          <a:xfrm>
            <a:off x="4337108" y="2046914"/>
            <a:ext cx="889233" cy="78856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pic>
        <p:nvPicPr>
          <p:cNvPr id="10" name="Picture Placeholder 9">
            <a:extLst>
              <a:ext uri="{FF2B5EF4-FFF2-40B4-BE49-F238E27FC236}">
                <a16:creationId xmlns:a16="http://schemas.microsoft.com/office/drawing/2014/main" id="{FD3BCFDA-E7D9-404E-8F31-D22F148FC068}"/>
              </a:ext>
            </a:extLst>
          </p:cNvPr>
          <p:cNvPicPr>
            <a:picLocks noGrp="1" noChangeAspect="1"/>
          </p:cNvPicPr>
          <p:nvPr>
            <p:ph type="pic" sz="quarter" idx="14"/>
          </p:nvPr>
        </p:nvPicPr>
        <p:blipFill>
          <a:blip r:embed="rId2"/>
          <a:srcRect t="23" b="23"/>
          <a:stretch>
            <a:fillRect/>
          </a:stretch>
        </p:blipFill>
        <p:spPr/>
      </p:pic>
    </p:spTree>
    <p:extLst>
      <p:ext uri="{BB962C8B-B14F-4D97-AF65-F5344CB8AC3E}">
        <p14:creationId xmlns:p14="http://schemas.microsoft.com/office/powerpoint/2010/main" val="94686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5226341" y="2107368"/>
            <a:ext cx="6354526" cy="3577863"/>
          </a:xfrm>
        </p:spPr>
        <p:txBody>
          <a:bodyPr/>
          <a:lstStyle/>
          <a:p>
            <a:pPr>
              <a:lnSpc>
                <a:spcPct val="107000"/>
              </a:lnSpc>
              <a:spcAft>
                <a:spcPts val="800"/>
              </a:spcAft>
            </a:pPr>
            <a:r>
              <a:rPr lang="en-ID" sz="1200" b="0" dirty="0"/>
              <a:t>Hasil dan </a:t>
            </a:r>
            <a:r>
              <a:rPr lang="en-ID" sz="1200" b="0" dirty="0" err="1"/>
              <a:t>Analisis</a:t>
            </a:r>
            <a:br>
              <a:rPr lang="en-ID" sz="1200" b="0" dirty="0"/>
            </a:br>
            <a:br>
              <a:rPr lang="en-ID" sz="1200" b="0" dirty="0"/>
            </a:br>
            <a:r>
              <a:rPr lang="en-ID" sz="1200" b="0" dirty="0" err="1">
                <a:effectLst/>
                <a:ea typeface="Calibri" panose="020F0502020204030204" pitchFamily="34" charset="0"/>
                <a:cs typeface="Times New Roman" panose="02020603050405020304" pitchFamily="18" charset="0"/>
              </a:rPr>
              <a:t>Komunitas</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pelestarian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memiliki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berbagai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taktik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untuk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pengawetan</a:t>
            </a:r>
            <a:r>
              <a:rPr lang="en-ID" sz="1200" b="0" dirty="0">
                <a:effectLst/>
                <a:ea typeface="Calibri" panose="020F0502020204030204" pitchFamily="34" charset="0"/>
                <a:cs typeface="Times New Roman" panose="02020603050405020304" pitchFamily="18" charset="0"/>
              </a:rPr>
              <a:t> digital yang </a:t>
            </a:r>
            <a:r>
              <a:rPr lang="en-ID" sz="1200" b="0" dirty="0" err="1">
                <a:effectLst/>
                <a:ea typeface="Calibri" panose="020F0502020204030204" pitchFamily="34" charset="0"/>
                <a:cs typeface="Times New Roman" panose="02020603050405020304" pitchFamily="18" charset="0"/>
              </a:rPr>
              <a:t>tampaknya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bekerja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secara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efektif</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untuk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jenis</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bahan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tertentu</a:t>
            </a:r>
            <a:r>
              <a:rPr lang="en-ID" sz="1200" b="0" dirty="0">
                <a:effectLst/>
                <a:ea typeface="Calibri" panose="020F0502020204030204" pitchFamily="34" charset="0"/>
                <a:cs typeface="Times New Roman" panose="02020603050405020304" pitchFamily="18" charset="0"/>
              </a:rPr>
              <a:t> di </a:t>
            </a:r>
            <a:r>
              <a:rPr lang="en-ID" sz="1200" b="0" dirty="0" err="1">
                <a:effectLst/>
                <a:ea typeface="Calibri" panose="020F0502020204030204" pitchFamily="34" charset="0"/>
                <a:cs typeface="Times New Roman" panose="02020603050405020304" pitchFamily="18" charset="0"/>
              </a:rPr>
              <a:t>lingkungan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terbatas</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tertentu</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tetapi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metode</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saat</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ini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tidak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dapat</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diskalakan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untuk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masalah</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umum</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pengawetan</a:t>
            </a:r>
            <a:r>
              <a:rPr lang="en-ID" sz="1200" b="0" dirty="0">
                <a:effectLst/>
                <a:ea typeface="Calibri" panose="020F0502020204030204" pitchFamily="34" charset="0"/>
                <a:cs typeface="Times New Roman" panose="02020603050405020304" pitchFamily="18" charset="0"/>
              </a:rPr>
              <a:t> digital. </a:t>
            </a:r>
            <a:r>
              <a:rPr lang="en-ID" sz="1200" b="0" dirty="0" err="1">
                <a:effectLst/>
                <a:ea typeface="Calibri" panose="020F0502020204030204" pitchFamily="34" charset="0"/>
                <a:cs typeface="Times New Roman" panose="02020603050405020304" pitchFamily="18" charset="0"/>
              </a:rPr>
              <a:t>Tetapi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solusi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apa</a:t>
            </a:r>
            <a:r>
              <a:rPr lang="en-ID" sz="1200" b="0" dirty="0">
                <a:effectLst/>
                <a:ea typeface="Calibri" panose="020F0502020204030204" pitchFamily="34" charset="0"/>
                <a:cs typeface="Times New Roman" panose="02020603050405020304" pitchFamily="18" charset="0"/>
              </a:rPr>
              <a:t> pun </a:t>
            </a:r>
            <a:r>
              <a:rPr lang="en-ID" sz="1200" b="0" dirty="0" err="1">
                <a:effectLst/>
                <a:ea typeface="Calibri" panose="020F0502020204030204" pitchFamily="34" charset="0"/>
                <a:cs typeface="Times New Roman" panose="02020603050405020304" pitchFamily="18" charset="0"/>
              </a:rPr>
              <a:t>harus</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dapat</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diskalakan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dari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laboratorium</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prototipe</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atau</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proyek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percontohan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ke</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berbagai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individu</a:t>
            </a:r>
            <a:r>
              <a:rPr lang="en-ID" sz="1200" b="0" dirty="0">
                <a:effectLst/>
                <a:ea typeface="Calibri" panose="020F0502020204030204" pitchFamily="34" charset="0"/>
                <a:cs typeface="Times New Roman" panose="02020603050405020304" pitchFamily="18" charset="0"/>
              </a:rPr>
              <a:t> dan </a:t>
            </a:r>
            <a:r>
              <a:rPr lang="en-ID" sz="1200" b="0" dirty="0" err="1">
                <a:effectLst/>
                <a:ea typeface="Calibri" panose="020F0502020204030204" pitchFamily="34" charset="0"/>
                <a:cs typeface="Times New Roman" panose="02020603050405020304" pitchFamily="18" charset="0"/>
              </a:rPr>
              <a:t>institusi</a:t>
            </a:r>
            <a:r>
              <a:rPr lang="en-ID" sz="1200" b="0" dirty="0">
                <a:effectLst/>
                <a:ea typeface="Calibri" panose="020F0502020204030204" pitchFamily="34" charset="0"/>
                <a:cs typeface="Times New Roman" panose="02020603050405020304" pitchFamily="18" charset="0"/>
              </a:rPr>
              <a:t> yang </a:t>
            </a:r>
            <a:r>
              <a:rPr lang="en-ID" sz="1200" b="0" dirty="0" err="1">
                <a:effectLst/>
                <a:ea typeface="Calibri" panose="020F0502020204030204" pitchFamily="34" charset="0"/>
                <a:cs typeface="Times New Roman" panose="02020603050405020304" pitchFamily="18" charset="0"/>
              </a:rPr>
              <a:t>memiliki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tanggung</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jawab</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untuk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memastikan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bahwa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materi</a:t>
            </a:r>
            <a:r>
              <a:rPr lang="en-ID" sz="1200" b="0" dirty="0">
                <a:effectLst/>
                <a:ea typeface="Calibri" panose="020F0502020204030204" pitchFamily="34" charset="0"/>
                <a:cs typeface="Times New Roman" panose="02020603050405020304" pitchFamily="18" charset="0"/>
              </a:rPr>
              <a:t> digital </a:t>
            </a:r>
            <a:r>
              <a:rPr lang="en-ID" sz="1200" b="0" dirty="0" err="1">
                <a:effectLst/>
                <a:ea typeface="Calibri" panose="020F0502020204030204" pitchFamily="34" charset="0"/>
                <a:cs typeface="Times New Roman" panose="02020603050405020304" pitchFamily="18" charset="0"/>
              </a:rPr>
              <a:t>bertahan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lebih</a:t>
            </a:r>
            <a:r>
              <a:rPr lang="en-ID" sz="1200" b="0" dirty="0">
                <a:effectLst/>
                <a:ea typeface="Calibri" panose="020F0502020204030204" pitchFamily="34" charset="0"/>
                <a:cs typeface="Times New Roman" panose="02020603050405020304" pitchFamily="18" charset="0"/>
              </a:rPr>
              <a:t> lama </a:t>
            </a:r>
            <a:r>
              <a:rPr lang="en-ID" sz="1200" b="0" dirty="0" err="1">
                <a:effectLst/>
                <a:ea typeface="Calibri" panose="020F0502020204030204" pitchFamily="34" charset="0"/>
                <a:cs typeface="Times New Roman" panose="02020603050405020304" pitchFamily="18" charset="0"/>
              </a:rPr>
              <a:t>dari</a:t>
            </a:r>
            <a:r>
              <a:rPr lang="en-ID" sz="1200" b="0" dirty="0">
                <a:effectLst/>
                <a:ea typeface="Calibri" panose="020F0502020204030204" pitchFamily="34" charset="0"/>
                <a:cs typeface="Times New Roman" panose="02020603050405020304" pitchFamily="18" charset="0"/>
              </a:rPr>
              <a:t> yang </a:t>
            </a:r>
            <a:r>
              <a:rPr lang="en-ID" sz="1200" b="0" dirty="0" err="1">
                <a:effectLst/>
                <a:ea typeface="Calibri" panose="020F0502020204030204" pitchFamily="34" charset="0"/>
                <a:cs typeface="Times New Roman" panose="02020603050405020304" pitchFamily="18" charset="0"/>
              </a:rPr>
              <a:t>diizinkan</a:t>
            </a:r>
            <a:r>
              <a:rPr lang="en-ID" sz="1200" b="0" dirty="0">
                <a:effectLst/>
                <a:ea typeface="Calibri" panose="020F0502020204030204" pitchFamily="34" charset="0"/>
                <a:cs typeface="Times New Roman" panose="02020603050405020304" pitchFamily="18" charset="0"/>
              </a:rPr>
              <a:t> oleh </a:t>
            </a:r>
            <a:r>
              <a:rPr lang="en-ID" sz="1200" b="0" dirty="0" err="1">
                <a:effectLst/>
                <a:ea typeface="Calibri" panose="020F0502020204030204" pitchFamily="34" charset="0"/>
                <a:cs typeface="Times New Roman" panose="02020603050405020304" pitchFamily="18" charset="0"/>
              </a:rPr>
              <a:t>generasi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teknologi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saat</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ini</a:t>
            </a:r>
            <a:r>
              <a:rPr lang="en-ID" sz="1200" b="0" dirty="0">
                <a:effectLst/>
                <a:ea typeface="Calibri" panose="020F0502020204030204" pitchFamily="34" charset="0"/>
                <a:cs typeface="Times New Roman" panose="02020603050405020304" pitchFamily="18" charset="0"/>
              </a:rPr>
              <a:t>. </a:t>
            </a:r>
            <a:br>
              <a:rPr lang="en-ID" sz="1200" b="0" dirty="0">
                <a:effectLst/>
                <a:ea typeface="Calibri" panose="020F0502020204030204" pitchFamily="34" charset="0"/>
                <a:cs typeface="Times New Roman" panose="02020603050405020304" pitchFamily="18" charset="0"/>
              </a:rPr>
            </a:br>
            <a:br>
              <a:rPr lang="en-ID" sz="1200" b="0" dirty="0">
                <a:effectLst/>
                <a:ea typeface="Calibri" panose="020F0502020204030204" pitchFamily="34" charset="0"/>
                <a:cs typeface="Times New Roman" panose="02020603050405020304" pitchFamily="18" charset="0"/>
              </a:rPr>
            </a:br>
            <a:r>
              <a:rPr lang="en-ID" sz="1200" b="0" dirty="0" err="1">
                <a:effectLst/>
                <a:ea typeface="Calibri" panose="020F0502020204030204" pitchFamily="34" charset="0"/>
                <a:cs typeface="Times New Roman" panose="02020603050405020304" pitchFamily="18" charset="0"/>
              </a:rPr>
              <a:t>Akhirnya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akan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bermanfaat</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bagi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komunitas</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pelestarian</a:t>
            </a:r>
            <a:r>
              <a:rPr lang="en-ID" sz="1200" b="0" dirty="0">
                <a:effectLst/>
                <a:ea typeface="Calibri" panose="020F0502020204030204" pitchFamily="34" charset="0"/>
                <a:cs typeface="Times New Roman" panose="02020603050405020304" pitchFamily="18" charset="0"/>
              </a:rPr>
              <a:t> dan </a:t>
            </a:r>
            <a:r>
              <a:rPr lang="en-ID" sz="1200" b="0" dirty="0" err="1">
                <a:effectLst/>
                <a:ea typeface="Calibri" panose="020F0502020204030204" pitchFamily="34" charset="0"/>
                <a:cs typeface="Times New Roman" panose="02020603050405020304" pitchFamily="18" charset="0"/>
              </a:rPr>
              <a:t>bagi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mereka</a:t>
            </a:r>
            <a:r>
              <a:rPr lang="en-ID" sz="1200" b="0" dirty="0">
                <a:effectLst/>
                <a:ea typeface="Calibri" panose="020F0502020204030204" pitchFamily="34" charset="0"/>
                <a:cs typeface="Times New Roman" panose="02020603050405020304" pitchFamily="18" charset="0"/>
              </a:rPr>
              <a:t> yang </a:t>
            </a:r>
            <a:r>
              <a:rPr lang="en-ID" sz="1200" b="0" dirty="0" err="1">
                <a:effectLst/>
                <a:ea typeface="Calibri" panose="020F0502020204030204" pitchFamily="34" charset="0"/>
                <a:cs typeface="Times New Roman" panose="02020603050405020304" pitchFamily="18" charset="0"/>
              </a:rPr>
              <a:t>melakukan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penelitian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tentang</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masalah</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umur</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panjang</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migrasi</a:t>
            </a:r>
            <a:r>
              <a:rPr lang="en-ID" sz="1200" b="0" dirty="0">
                <a:effectLst/>
                <a:ea typeface="Calibri" panose="020F0502020204030204" pitchFamily="34" charset="0"/>
                <a:cs typeface="Times New Roman" panose="02020603050405020304" pitchFamily="18" charset="0"/>
              </a:rPr>
              <a:t>, dan </a:t>
            </a:r>
            <a:r>
              <a:rPr lang="en-ID" sz="1200" b="0" dirty="0" err="1">
                <a:effectLst/>
                <a:ea typeface="Calibri" panose="020F0502020204030204" pitchFamily="34" charset="0"/>
                <a:cs typeface="Times New Roman" panose="02020603050405020304" pitchFamily="18" charset="0"/>
              </a:rPr>
              <a:t>konversi</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jika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ada</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lebih</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banyak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tempat</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untuk</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pertukaran</a:t>
            </a:r>
            <a:r>
              <a:rPr lang="en-ID" sz="1200" b="0" dirty="0">
                <a:effectLst/>
                <a:ea typeface="Calibri" panose="020F0502020204030204" pitchFamily="34" charset="0"/>
                <a:cs typeface="Times New Roman" panose="02020603050405020304" pitchFamily="18" charset="0"/>
              </a:rPr>
              <a:t> ide, </a:t>
            </a:r>
            <a:r>
              <a:rPr lang="en-ID" sz="1200" b="0" dirty="0" err="1">
                <a:effectLst/>
                <a:ea typeface="Calibri" panose="020F0502020204030204" pitchFamily="34" charset="0"/>
                <a:cs typeface="Times New Roman" panose="02020603050405020304" pitchFamily="18" charset="0"/>
              </a:rPr>
              <a:t>persyaratan</a:t>
            </a:r>
            <a:r>
              <a:rPr lang="en-ID" sz="1200" b="0" dirty="0">
                <a:effectLst/>
                <a:ea typeface="Calibri" panose="020F0502020204030204" pitchFamily="34" charset="0"/>
                <a:cs typeface="Times New Roman" panose="02020603050405020304" pitchFamily="18" charset="0"/>
              </a:rPr>
              <a:t>, dan </a:t>
            </a:r>
            <a:r>
              <a:rPr lang="en-ID" sz="1200" b="0" dirty="0" err="1">
                <a:effectLst/>
                <a:ea typeface="Calibri" panose="020F0502020204030204" pitchFamily="34" charset="0"/>
                <a:cs typeface="Times New Roman" panose="02020603050405020304" pitchFamily="18" charset="0"/>
              </a:rPr>
              <a:t>perkembangan</a:t>
            </a:r>
            <a:r>
              <a:rPr lang="en-ID" sz="1200" b="0" dirty="0">
                <a:effectLst/>
                <a:ea typeface="Calibri" panose="020F0502020204030204" pitchFamily="34" charset="0"/>
                <a:cs typeface="Times New Roman" panose="02020603050405020304" pitchFamily="18" charset="0"/>
              </a:rPr>
              <a:t> </a:t>
            </a:r>
            <a:r>
              <a:rPr lang="en-ID" sz="1200" b="0" dirty="0" err="1">
                <a:effectLst/>
                <a:ea typeface="Calibri" panose="020F0502020204030204" pitchFamily="34" charset="0"/>
                <a:cs typeface="Times New Roman" panose="02020603050405020304" pitchFamily="18" charset="0"/>
              </a:rPr>
              <a:t>terkini</a:t>
            </a:r>
            <a:r>
              <a:rPr lang="en-ID" sz="1200" b="0" dirty="0">
                <a:effectLst/>
                <a:ea typeface="Calibri" panose="020F0502020204030204" pitchFamily="34" charset="0"/>
                <a:cs typeface="Times New Roman" panose="02020603050405020304" pitchFamily="18" charset="0"/>
              </a:rPr>
              <a:t>.</a:t>
            </a:r>
            <a:endParaRPr lang="en-US" sz="1200" b="0" i="1" dirty="0"/>
          </a:p>
        </p:txBody>
      </p:sp>
      <p:sp>
        <p:nvSpPr>
          <p:cNvPr id="7" name="Arrow: Right 6">
            <a:extLst>
              <a:ext uri="{FF2B5EF4-FFF2-40B4-BE49-F238E27FC236}">
                <a16:creationId xmlns:a16="http://schemas.microsoft.com/office/drawing/2014/main" id="{7088AA2A-2294-4139-B12F-290583A5C6F6}"/>
              </a:ext>
            </a:extLst>
          </p:cNvPr>
          <p:cNvSpPr/>
          <p:nvPr/>
        </p:nvSpPr>
        <p:spPr>
          <a:xfrm>
            <a:off x="4337108" y="2046914"/>
            <a:ext cx="889233" cy="78856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pic>
        <p:nvPicPr>
          <p:cNvPr id="5" name="Picture Placeholder 4">
            <a:extLst>
              <a:ext uri="{FF2B5EF4-FFF2-40B4-BE49-F238E27FC236}">
                <a16:creationId xmlns:a16="http://schemas.microsoft.com/office/drawing/2014/main" id="{81300B82-AF35-4B71-A6BC-D2C59EA56E43}"/>
              </a:ext>
            </a:extLst>
          </p:cNvPr>
          <p:cNvPicPr>
            <a:picLocks noGrp="1" noChangeAspect="1"/>
          </p:cNvPicPr>
          <p:nvPr>
            <p:ph type="pic" sz="quarter" idx="14"/>
          </p:nvPr>
        </p:nvPicPr>
        <p:blipFill>
          <a:blip r:embed="rId2"/>
          <a:srcRect t="23" b="23"/>
          <a:stretch>
            <a:fillRect/>
          </a:stretch>
        </p:blipFill>
        <p:spPr/>
      </p:pic>
    </p:spTree>
    <p:extLst>
      <p:ext uri="{BB962C8B-B14F-4D97-AF65-F5344CB8AC3E}">
        <p14:creationId xmlns:p14="http://schemas.microsoft.com/office/powerpoint/2010/main" val="28777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a:xfrm>
            <a:off x="236231" y="75754"/>
            <a:ext cx="5680075" cy="1078588"/>
          </a:xfrm>
        </p:spPr>
        <p:txBody>
          <a:bodyPr/>
          <a:lstStyle/>
          <a:p>
            <a:r>
              <a:rPr lang="pt-BR" sz="3600" dirty="0"/>
              <a:t>Kesimpulan</a:t>
            </a:r>
            <a:endParaRPr lang="en-US" sz="3600" dirty="0"/>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idx="1"/>
          </p:nvPr>
        </p:nvSpPr>
        <p:spPr>
          <a:xfrm>
            <a:off x="890253" y="3295675"/>
            <a:ext cx="5680075" cy="2706690"/>
          </a:xfrm>
        </p:spPr>
        <p:txBody>
          <a:bodyPr/>
          <a:lstStyle/>
          <a:p>
            <a:pPr>
              <a:lnSpc>
                <a:spcPct val="107000"/>
              </a:lnSpc>
              <a:spcAft>
                <a:spcPts val="800"/>
              </a:spcAft>
            </a:pPr>
            <a:r>
              <a:rPr lang="en-ID" sz="1400" dirty="0">
                <a:effectLst/>
                <a:ea typeface="Calibri" panose="020F0502020204030204" pitchFamily="34" charset="0"/>
                <a:cs typeface="Times New Roman" panose="02020603050405020304" pitchFamily="18" charset="0"/>
              </a:rPr>
              <a:t>Di era modern </a:t>
            </a:r>
            <a:r>
              <a:rPr lang="en-ID" sz="1400" dirty="0" err="1">
                <a:effectLst/>
                <a:ea typeface="Calibri" panose="020F0502020204030204" pitchFamily="34" charset="0"/>
                <a:cs typeface="Times New Roman" panose="02020603050405020304" pitchFamily="18" charset="0"/>
              </a:rPr>
              <a:t>seperti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sekarang</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ini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pelestarian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arsip</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bisa</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dilakukan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secara</a:t>
            </a:r>
            <a:r>
              <a:rPr lang="en-ID" sz="1400" dirty="0">
                <a:effectLst/>
                <a:ea typeface="Calibri" panose="020F0502020204030204" pitchFamily="34" charset="0"/>
                <a:cs typeface="Times New Roman" panose="02020603050405020304" pitchFamily="18" charset="0"/>
              </a:rPr>
              <a:t> digital. </a:t>
            </a:r>
            <a:r>
              <a:rPr lang="en-ID" sz="1400" dirty="0" err="1">
                <a:effectLst/>
                <a:ea typeface="Calibri" panose="020F0502020204030204" pitchFamily="34" charset="0"/>
                <a:cs typeface="Times New Roman" panose="02020603050405020304" pitchFamily="18" charset="0"/>
              </a:rPr>
              <a:t>Dalam</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pelestarian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ini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risiko</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kerusakan</a:t>
            </a:r>
            <a:r>
              <a:rPr lang="en-ID" sz="1400" dirty="0">
                <a:effectLst/>
                <a:ea typeface="Calibri" panose="020F0502020204030204" pitchFamily="34" charset="0"/>
                <a:cs typeface="Times New Roman" panose="02020603050405020304" pitchFamily="18" charset="0"/>
              </a:rPr>
              <a:t> dan </a:t>
            </a:r>
            <a:r>
              <a:rPr lang="en-ID" sz="1400" dirty="0" err="1">
                <a:effectLst/>
                <a:ea typeface="Calibri" panose="020F0502020204030204" pitchFamily="34" charset="0"/>
                <a:cs typeface="Times New Roman" panose="02020603050405020304" pitchFamily="18" charset="0"/>
              </a:rPr>
              <a:t>kehilangan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arsip</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akan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lebih</a:t>
            </a:r>
            <a:r>
              <a:rPr lang="en-ID" sz="1400" dirty="0">
                <a:effectLst/>
                <a:ea typeface="Calibri" panose="020F0502020204030204" pitchFamily="34" charset="0"/>
                <a:cs typeface="Times New Roman" panose="02020603050405020304" pitchFamily="18" charset="0"/>
              </a:rPr>
              <a:t> minim. </a:t>
            </a:r>
            <a:r>
              <a:rPr lang="en-ID" sz="1400" dirty="0" err="1">
                <a:effectLst/>
                <a:ea typeface="Calibri" panose="020F0502020204030204" pitchFamily="34" charset="0"/>
                <a:cs typeface="Times New Roman" panose="02020603050405020304" pitchFamily="18" charset="0"/>
              </a:rPr>
              <a:t>Namun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besarnya</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biaya</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preservasi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arsip</a:t>
            </a:r>
            <a:r>
              <a:rPr lang="en-ID" sz="1400" dirty="0">
                <a:effectLst/>
                <a:ea typeface="Calibri" panose="020F0502020204030204" pitchFamily="34" charset="0"/>
                <a:cs typeface="Times New Roman" panose="02020603050405020304" pitchFamily="18" charset="0"/>
              </a:rPr>
              <a:t> digital </a:t>
            </a:r>
            <a:r>
              <a:rPr lang="en-ID" sz="1400" dirty="0" err="1">
                <a:effectLst/>
                <a:ea typeface="Calibri" panose="020F0502020204030204" pitchFamily="34" charset="0"/>
                <a:cs typeface="Times New Roman" panose="02020603050405020304" pitchFamily="18" charset="0"/>
              </a:rPr>
              <a:t>menjadi</a:t>
            </a:r>
            <a:r>
              <a:rPr lang="en-ID" sz="1400" dirty="0">
                <a:effectLst/>
                <a:ea typeface="Calibri" panose="020F0502020204030204" pitchFamily="34" charset="0"/>
                <a:cs typeface="Times New Roman" panose="02020603050405020304" pitchFamily="18" charset="0"/>
              </a:rPr>
              <a:t> salah </a:t>
            </a:r>
            <a:r>
              <a:rPr lang="en-ID" sz="1400" dirty="0" err="1">
                <a:effectLst/>
                <a:ea typeface="Calibri" panose="020F0502020204030204" pitchFamily="34" charset="0"/>
                <a:cs typeface="Times New Roman" panose="02020603050405020304" pitchFamily="18" charset="0"/>
              </a:rPr>
              <a:t>satu</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kendala</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atau</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hambatan</a:t>
            </a:r>
            <a:r>
              <a:rPr lang="en-ID" sz="1400" dirty="0">
                <a:effectLst/>
                <a:ea typeface="Calibri" panose="020F0502020204030204" pitchFamily="34" charset="0"/>
                <a:cs typeface="Times New Roman" panose="02020603050405020304" pitchFamily="18" charset="0"/>
              </a:rPr>
              <a:t>. Oleh </a:t>
            </a:r>
            <a:r>
              <a:rPr lang="en-ID" sz="1400" dirty="0" err="1">
                <a:effectLst/>
                <a:ea typeface="Calibri" panose="020F0502020204030204" pitchFamily="34" charset="0"/>
                <a:cs typeface="Times New Roman" panose="02020603050405020304" pitchFamily="18" charset="0"/>
              </a:rPr>
              <a:t>karena</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itu</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berbagai</a:t>
            </a:r>
            <a:r>
              <a:rPr lang="en-ID" sz="1400" dirty="0">
                <a:effectLst/>
                <a:ea typeface="Calibri" panose="020F0502020204030204" pitchFamily="34" charset="0"/>
                <a:cs typeface="Times New Roman" panose="02020603050405020304" pitchFamily="18" charset="0"/>
              </a:rPr>
              <a:t> strategi </a:t>
            </a:r>
            <a:r>
              <a:rPr lang="en-ID" sz="1400" dirty="0" err="1">
                <a:effectLst/>
                <a:ea typeface="Calibri" panose="020F0502020204030204" pitchFamily="34" charset="0"/>
                <a:cs typeface="Times New Roman" panose="02020603050405020304" pitchFamily="18" charset="0"/>
              </a:rPr>
              <a:t>diciptakan</a:t>
            </a:r>
            <a:r>
              <a:rPr lang="en-ID" sz="1400" dirty="0">
                <a:effectLst/>
                <a:ea typeface="Calibri" panose="020F0502020204030204" pitchFamily="34" charset="0"/>
                <a:cs typeface="Times New Roman" panose="02020603050405020304" pitchFamily="18" charset="0"/>
              </a:rPr>
              <a:t> agar </a:t>
            </a:r>
            <a:r>
              <a:rPr lang="en-ID" sz="1400" dirty="0" err="1">
                <a:effectLst/>
                <a:ea typeface="Calibri" panose="020F0502020204030204" pitchFamily="34" charset="0"/>
                <a:cs typeface="Times New Roman" panose="02020603050405020304" pitchFamily="18" charset="0"/>
              </a:rPr>
              <a:t>pelestarian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arsip</a:t>
            </a:r>
            <a:r>
              <a:rPr lang="en-ID" sz="1400" dirty="0">
                <a:effectLst/>
                <a:ea typeface="Calibri" panose="020F0502020204030204" pitchFamily="34" charset="0"/>
                <a:cs typeface="Times New Roman" panose="02020603050405020304" pitchFamily="18" charset="0"/>
              </a:rPr>
              <a:t> digital </a:t>
            </a:r>
            <a:r>
              <a:rPr lang="en-ID" sz="1400" dirty="0" err="1">
                <a:effectLst/>
                <a:ea typeface="Calibri" panose="020F0502020204030204" pitchFamily="34" charset="0"/>
                <a:cs typeface="Times New Roman" panose="02020603050405020304" pitchFamily="18" charset="0"/>
              </a:rPr>
              <a:t>dapat</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berjalan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secara</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efektif</a:t>
            </a:r>
            <a:r>
              <a:rPr lang="en-ID" sz="1400" dirty="0">
                <a:effectLst/>
                <a:ea typeface="Calibri" panose="020F0502020204030204" pitchFamily="34" charset="0"/>
                <a:cs typeface="Times New Roman" panose="02020603050405020304" pitchFamily="18" charset="0"/>
              </a:rPr>
              <a:t>. Di masa </a:t>
            </a:r>
            <a:r>
              <a:rPr lang="en-ID" sz="1400" dirty="0" err="1">
                <a:effectLst/>
                <a:ea typeface="Calibri" panose="020F0502020204030204" pitchFamily="34" charset="0"/>
                <a:cs typeface="Times New Roman" panose="02020603050405020304" pitchFamily="18" charset="0"/>
              </a:rPr>
              <a:t>sekarang</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maupun</a:t>
            </a:r>
            <a:r>
              <a:rPr lang="en-ID" sz="1400" dirty="0">
                <a:effectLst/>
                <a:ea typeface="Calibri" panose="020F0502020204030204" pitchFamily="34" charset="0"/>
                <a:cs typeface="Times New Roman" panose="02020603050405020304" pitchFamily="18" charset="0"/>
              </a:rPr>
              <a:t> masa </a:t>
            </a:r>
            <a:r>
              <a:rPr lang="en-ID" sz="1400" dirty="0" err="1">
                <a:effectLst/>
                <a:ea typeface="Calibri" panose="020F0502020204030204" pitchFamily="34" charset="0"/>
                <a:cs typeface="Times New Roman" panose="02020603050405020304" pitchFamily="18" charset="0"/>
              </a:rPr>
              <a:t>mendatang</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preservasi</a:t>
            </a:r>
            <a:r>
              <a:rPr lang="en-ID" sz="1400" dirty="0">
                <a:effectLst/>
                <a:ea typeface="Calibri" panose="020F0502020204030204" pitchFamily="34" charset="0"/>
                <a:cs typeface="Times New Roman" panose="02020603050405020304" pitchFamily="18" charset="0"/>
              </a:rPr>
              <a:t> digital </a:t>
            </a:r>
            <a:r>
              <a:rPr lang="en-ID" sz="1400" dirty="0" err="1">
                <a:effectLst/>
                <a:ea typeface="Calibri" panose="020F0502020204030204" pitchFamily="34" charset="0"/>
                <a:cs typeface="Times New Roman" panose="02020603050405020304" pitchFamily="18" charset="0"/>
              </a:rPr>
              <a:t>diharapkan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mendapat</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perhatian</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khusus</a:t>
            </a:r>
            <a:r>
              <a:rPr lang="en-ID" sz="1400" dirty="0">
                <a:effectLst/>
                <a:ea typeface="Calibri" panose="020F0502020204030204" pitchFamily="34" charset="0"/>
                <a:cs typeface="Times New Roman" panose="02020603050405020304" pitchFamily="18" charset="0"/>
              </a:rPr>
              <a:t> agar </a:t>
            </a:r>
            <a:r>
              <a:rPr lang="en-ID" sz="1400" dirty="0" err="1">
                <a:effectLst/>
                <a:ea typeface="Calibri" panose="020F0502020204030204" pitchFamily="34" charset="0"/>
                <a:cs typeface="Times New Roman" panose="02020603050405020304" pitchFamily="18" charset="0"/>
              </a:rPr>
              <a:t>isi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atau</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substansi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dari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arsip-arsip</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tersebut</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dapat</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bermanfaat</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bagi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generasi</a:t>
            </a:r>
            <a:r>
              <a:rPr lang="en-ID" sz="1400" dirty="0">
                <a:effectLst/>
                <a:ea typeface="Calibri" panose="020F0502020204030204" pitchFamily="34" charset="0"/>
                <a:cs typeface="Times New Roman" panose="02020603050405020304" pitchFamily="18" charset="0"/>
              </a:rPr>
              <a:t> </a:t>
            </a:r>
            <a:r>
              <a:rPr lang="en-ID" sz="1400" dirty="0" err="1">
                <a:effectLst/>
                <a:ea typeface="Calibri" panose="020F0502020204030204" pitchFamily="34" charset="0"/>
                <a:cs typeface="Times New Roman" panose="02020603050405020304" pitchFamily="18" charset="0"/>
              </a:rPr>
              <a:t>berikutnya</a:t>
            </a:r>
            <a:r>
              <a:rPr lang="en-ID" sz="1400" dirty="0">
                <a:effectLst/>
                <a:ea typeface="Calibri" panose="020F0502020204030204" pitchFamily="34" charset="0"/>
                <a:cs typeface="Times New Roman" panose="02020603050405020304" pitchFamily="18" charset="0"/>
              </a:rPr>
              <a:t>.</a:t>
            </a:r>
          </a:p>
        </p:txBody>
      </p:sp>
      <p:pic>
        <p:nvPicPr>
          <p:cNvPr id="5" name="Picture Placeholder 4">
            <a:extLst>
              <a:ext uri="{FF2B5EF4-FFF2-40B4-BE49-F238E27FC236}">
                <a16:creationId xmlns:a16="http://schemas.microsoft.com/office/drawing/2014/main" id="{7E72EE4D-A25A-4E4A-8DC5-54B3078E7D76}"/>
              </a:ext>
            </a:extLst>
          </p:cNvPr>
          <p:cNvPicPr>
            <a:picLocks noGrp="1" noChangeAspect="1"/>
          </p:cNvPicPr>
          <p:nvPr>
            <p:ph type="pic" sz="quarter" idx="14"/>
          </p:nvPr>
        </p:nvPicPr>
        <p:blipFill>
          <a:blip r:embed="rId2"/>
          <a:srcRect/>
          <a:stretch>
            <a:fillRect/>
          </a:stretch>
        </p:blipFill>
        <p:spPr/>
      </p:pic>
    </p:spTree>
    <p:extLst>
      <p:ext uri="{BB962C8B-B14F-4D97-AF65-F5344CB8AC3E}">
        <p14:creationId xmlns:p14="http://schemas.microsoft.com/office/powerpoint/2010/main" val="94841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323A-4440-4925-884C-BF32AF969623}"/>
              </a:ext>
            </a:extLst>
          </p:cNvPr>
          <p:cNvSpPr>
            <a:spLocks noGrp="1"/>
          </p:cNvSpPr>
          <p:nvPr>
            <p:ph type="ctrTitle"/>
          </p:nvPr>
        </p:nvSpPr>
        <p:spPr/>
        <p:txBody>
          <a:bodyPr/>
          <a:lstStyle/>
          <a:p>
            <a:r>
              <a:rPr lang="en-US" dirty="0"/>
              <a:t>THANK YOU</a:t>
            </a:r>
            <a:endParaRPr lang="en-GB" dirty="0"/>
          </a:p>
        </p:txBody>
      </p:sp>
      <p:pic>
        <p:nvPicPr>
          <p:cNvPr id="25" name="Graphic 24" descr="User" title="Icon - Presenter Name">
            <a:extLst>
              <a:ext uri="{FF2B5EF4-FFF2-40B4-BE49-F238E27FC236}">
                <a16:creationId xmlns:a16="http://schemas.microsoft.com/office/drawing/2014/main" id="{8AD9F4DD-CCDA-4C5B-AC7A-71E96FD45B2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sp>
        <p:nvSpPr>
          <p:cNvPr id="47" name="Text Placeholder 46">
            <a:extLst>
              <a:ext uri="{FF2B5EF4-FFF2-40B4-BE49-F238E27FC236}">
                <a16:creationId xmlns:a16="http://schemas.microsoft.com/office/drawing/2014/main" id="{4D95FE79-CFF8-4D94-9DEC-570635FF4F8C}"/>
              </a:ext>
            </a:extLst>
          </p:cNvPr>
          <p:cNvSpPr>
            <a:spLocks noGrp="1"/>
          </p:cNvSpPr>
          <p:nvPr>
            <p:ph type="body" sz="quarter" idx="15"/>
          </p:nvPr>
        </p:nvSpPr>
        <p:spPr/>
        <p:txBody>
          <a:bodyPr/>
          <a:lstStyle/>
          <a:p>
            <a:r>
              <a:rPr lang="en-US" dirty="0"/>
              <a:t>Name</a:t>
            </a:r>
            <a:endParaRPr lang="en-GB" dirty="0"/>
          </a:p>
        </p:txBody>
      </p:sp>
      <p:pic>
        <p:nvPicPr>
          <p:cNvPr id="27" name="Graphic 26" descr="Smart Phone" title="Icon - Presenter Phone Number">
            <a:extLst>
              <a:ext uri="{FF2B5EF4-FFF2-40B4-BE49-F238E27FC236}">
                <a16:creationId xmlns:a16="http://schemas.microsoft.com/office/drawing/2014/main" id="{7F57AED0-2F73-4435-986B-E6D6B090FB8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4888322"/>
            <a:ext cx="218900" cy="218900"/>
          </a:xfrm>
          <a:prstGeom prst="rect">
            <a:avLst/>
          </a:prstGeom>
        </p:spPr>
      </p:pic>
      <p:sp>
        <p:nvSpPr>
          <p:cNvPr id="48" name="Text Placeholder 47">
            <a:extLst>
              <a:ext uri="{FF2B5EF4-FFF2-40B4-BE49-F238E27FC236}">
                <a16:creationId xmlns:a16="http://schemas.microsoft.com/office/drawing/2014/main" id="{06FFB8C8-0373-4CC1-AEBD-2339FD80758A}"/>
              </a:ext>
            </a:extLst>
          </p:cNvPr>
          <p:cNvSpPr>
            <a:spLocks noGrp="1"/>
          </p:cNvSpPr>
          <p:nvPr>
            <p:ph type="body" sz="quarter" idx="16"/>
          </p:nvPr>
        </p:nvSpPr>
        <p:spPr/>
        <p:txBody>
          <a:bodyPr/>
          <a:lstStyle/>
          <a:p>
            <a:r>
              <a:rPr lang="en-US" dirty="0"/>
              <a:t>Phone</a:t>
            </a:r>
            <a:endParaRPr lang="en-GB" dirty="0"/>
          </a:p>
        </p:txBody>
      </p:sp>
      <p:pic>
        <p:nvPicPr>
          <p:cNvPr id="26" name="Graphic 25" descr="Envelope" title="Icon Presenter Email">
            <a:extLst>
              <a:ext uri="{FF2B5EF4-FFF2-40B4-BE49-F238E27FC236}">
                <a16:creationId xmlns:a16="http://schemas.microsoft.com/office/drawing/2014/main" id="{D4984F9A-48C8-4F0D-AFBE-978FEBD86F1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5324822"/>
            <a:ext cx="218900" cy="218900"/>
          </a:xfrm>
          <a:prstGeom prst="rect">
            <a:avLst/>
          </a:prstGeom>
        </p:spPr>
      </p:pic>
      <p:sp>
        <p:nvSpPr>
          <p:cNvPr id="49" name="Text Placeholder 48">
            <a:extLst>
              <a:ext uri="{FF2B5EF4-FFF2-40B4-BE49-F238E27FC236}">
                <a16:creationId xmlns:a16="http://schemas.microsoft.com/office/drawing/2014/main" id="{471D5D2B-28B9-4922-9CA2-09EE845FC8CE}"/>
              </a:ext>
            </a:extLst>
          </p:cNvPr>
          <p:cNvSpPr>
            <a:spLocks noGrp="1"/>
          </p:cNvSpPr>
          <p:nvPr>
            <p:ph type="body" sz="quarter" idx="17"/>
          </p:nvPr>
        </p:nvSpPr>
        <p:spPr/>
        <p:txBody>
          <a:bodyPr/>
          <a:lstStyle/>
          <a:p>
            <a:r>
              <a:rPr lang="en-US" dirty="0"/>
              <a:t>Email</a:t>
            </a:r>
            <a:endParaRPr lang="en-GB" dirty="0"/>
          </a:p>
        </p:txBody>
      </p:sp>
      <p:pic>
        <p:nvPicPr>
          <p:cNvPr id="28" name="Graphic 27" descr="Link">
            <a:extLst>
              <a:ext uri="{FF2B5EF4-FFF2-40B4-BE49-F238E27FC236}">
                <a16:creationId xmlns:a16="http://schemas.microsoft.com/office/drawing/2014/main" id="{73A362A9-D05E-4043-BA3E-8CCCD7280B5A}"/>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
        <p:nvSpPr>
          <p:cNvPr id="50" name="Text Placeholder 49">
            <a:extLst>
              <a:ext uri="{FF2B5EF4-FFF2-40B4-BE49-F238E27FC236}">
                <a16:creationId xmlns:a16="http://schemas.microsoft.com/office/drawing/2014/main" id="{62E8D0D1-0417-4634-A042-83CCE253F308}"/>
              </a:ext>
            </a:extLst>
          </p:cNvPr>
          <p:cNvSpPr>
            <a:spLocks noGrp="1"/>
          </p:cNvSpPr>
          <p:nvPr>
            <p:ph type="body" sz="quarter" idx="18"/>
          </p:nvPr>
        </p:nvSpPr>
        <p:spPr/>
        <p:txBody>
          <a:bodyPr/>
          <a:lstStyle/>
          <a:p>
            <a:r>
              <a:rPr lang="en-US" dirty="0"/>
              <a:t>Website</a:t>
            </a:r>
            <a:endParaRPr lang="en-GB" dirty="0"/>
          </a:p>
        </p:txBody>
      </p:sp>
      <p:cxnSp>
        <p:nvCxnSpPr>
          <p:cNvPr id="24" name="Straight Connector 23" descr="divider line">
            <a:extLst>
              <a:ext uri="{FF2B5EF4-FFF2-40B4-BE49-F238E27FC236}">
                <a16:creationId xmlns:a16="http://schemas.microsoft.com/office/drawing/2014/main" id="{88ABE268-9B2A-4899-AC85-147AE076489C}"/>
              </a:ext>
            </a:extLst>
          </p:cNvPr>
          <p:cNvCxnSpPr/>
          <p:nvPr/>
        </p:nvCxnSpPr>
        <p:spPr>
          <a:xfrm>
            <a:off x="4516210" y="4422773"/>
            <a:ext cx="0" cy="158649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2" name="Picture Placeholder 11">
            <a:extLst>
              <a:ext uri="{FF2B5EF4-FFF2-40B4-BE49-F238E27FC236}">
                <a16:creationId xmlns:a16="http://schemas.microsoft.com/office/drawing/2014/main" id="{6C9AFE19-F20C-4CC7-BCF7-B57A3B9A1E27}"/>
              </a:ext>
            </a:extLst>
          </p:cNvPr>
          <p:cNvPicPr>
            <a:picLocks noGrp="1" noChangeAspect="1"/>
          </p:cNvPicPr>
          <p:nvPr>
            <p:ph type="pic" sz="quarter" idx="14"/>
          </p:nvPr>
        </p:nvPicPr>
        <p:blipFill>
          <a:blip r:embed="rId10"/>
          <a:srcRect l="15362" r="15362"/>
          <a:stretch>
            <a:fillRect/>
          </a:stretch>
        </p:blipFill>
        <p:spPr/>
      </p:pic>
    </p:spTree>
    <p:extLst>
      <p:ext uri="{BB962C8B-B14F-4D97-AF65-F5344CB8AC3E}">
        <p14:creationId xmlns:p14="http://schemas.microsoft.com/office/powerpoint/2010/main" val="592886844"/>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8F95F1-64A1-4047-9BA0-D956C28342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66AFDE-A9D6-4DD8-B471-43BFA03A3F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tf11580736</Template>
  <TotalTime>0</TotalTime>
  <Words>408</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Times New Roman</vt:lpstr>
      <vt:lpstr>Office Theme</vt:lpstr>
      <vt:lpstr>Digital Preservation: A Time Bomb for Digital Libraries    KELOMPOK 9         1. Belia Angeline – 071911633019  2. Heni Ayu Andriani – 071911633040  3. Eva Krisjayanti – 071911633066  4. Kusuma Dewi Tiarawati – 071911633076  5. Faisal Muchsin – 071911633078  </vt:lpstr>
      <vt:lpstr>LATAR BELAKANG  Suatu inovasi baru tentunya akan menghasilkan tantangan baru pula dimana dalam pelestarian arsip sendiri terdapat beberapa tantangan seperti mahalnya biaya pelestarian digital, resiko yang sangat tinggi, serta pelestarian arsip tradisional yang masih dapat dibilang efektif.  Dari permasalahan tersebut jurnal ini mengkaji serta mengevaluasi pelestarian arsip digital terhadap pengguna serta memberikan bantuan berupa saran strategi manajemen  untuk membantu pengembangan perpustakaan digital.     </vt:lpstr>
      <vt:lpstr>Fokus Masalah  Berbagai permasalahan mengenai pelestarian arsip digital yang dimulai dari mahalnya biaya pelestarian digital hingga risiko keamanan yang rendah  </vt:lpstr>
      <vt:lpstr>Metode dan Teori  Metode yang digunakan dalam artikel ini adalah metode penelitian kualitatif serta menggunakan teori pelestarian yang bertujuan untuk melindungi informasi yang memiliki nilai abadi untuk generasi saat ini dan masa depan ini. </vt:lpstr>
      <vt:lpstr>Hasil dan Analisis  Komunitas pelestarian memiliki berbagai taktik untuk pengawetan digital yang tampaknya bekerja secara efektif untuk jenis bahan tertentu di lingkungan terbatas tertentu, tetapi metode saat ini tidak dapat diskalakan untuk masalah umum pengawetan digital. Tetapi solusi apa pun harus dapat diskalakan dari laboratorium, prototipe, atau proyek percontohan ke berbagai individu dan institusi yang memiliki tanggung jawab untuk memastikan bahwa materi digital bertahan lebih lama dari yang diizinkan oleh generasi teknologi saat ini.   Akhirnya, akan bermanfaat bagi komunitas pelestarian dan bagi mereka yang melakukan penelitian tentang masalah umur panjang, migrasi, dan konversi jika ada lebih banyak tempat untuk pertukaran ide, persyaratan, dan perkembangan terkini.</vt:lpstr>
      <vt:lpstr>Kesimpulan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2020-06-21T14:26:35Z</dcterms:created>
  <dcterms:modified xsi:type="dcterms:W3CDTF">2020-09-30T03:44:43Z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