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98" r:id="rId4"/>
    <p:sldId id="259" r:id="rId5"/>
    <p:sldId id="297" r:id="rId6"/>
    <p:sldId id="287" r:id="rId7"/>
    <p:sldId id="267" r:id="rId8"/>
    <p:sldId id="263" r:id="rId9"/>
    <p:sldId id="271" r:id="rId10"/>
    <p:sldId id="269" r:id="rId11"/>
    <p:sldId id="270" r:id="rId12"/>
    <p:sldId id="272" r:id="rId13"/>
    <p:sldId id="273" r:id="rId14"/>
    <p:sldId id="276" r:id="rId15"/>
    <p:sldId id="294" r:id="rId16"/>
    <p:sldId id="279" r:id="rId17"/>
    <p:sldId id="280" r:id="rId18"/>
    <p:sldId id="299" r:id="rId19"/>
    <p:sldId id="290" r:id="rId20"/>
    <p:sldId id="291" r:id="rId21"/>
    <p:sldId id="300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24" autoAdjust="0"/>
  </p:normalViewPr>
  <p:slideViewPr>
    <p:cSldViewPr>
      <p:cViewPr>
        <p:scale>
          <a:sx n="100" d="100"/>
          <a:sy n="100" d="100"/>
        </p:scale>
        <p:origin x="-75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sZIxzTsvWhw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www.bitss.org/2015/10/15/links-blind-analysis-and-pre-analysis-plans-replication-failu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hyperlink" Target="http://www.newyorker.com/tech/elements/how-methods-videos-are-making-science-smarte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youtube.com/watch?v=ZlBiGylBzL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youtu.be/vmkaVoLoFEU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youtube.com/watch?v=nJjgeIPVd0o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Doing Open Scienc</a:t>
            </a:r>
            <a:r>
              <a:rPr lang="en-CA" dirty="0"/>
              <a:t>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Lorne Campbell</a:t>
            </a:r>
          </a:p>
          <a:p>
            <a:r>
              <a:rPr lang="en-CA" sz="2800" dirty="0" smtClean="0"/>
              <a:t>With inspiration and ideas from colleagues Etienne LeBel &amp; Timothy Loving</a:t>
            </a:r>
            <a:endParaRPr lang="en-CA" sz="2800" dirty="0"/>
          </a:p>
        </p:txBody>
      </p:sp>
      <p:pic>
        <p:nvPicPr>
          <p:cNvPr id="4" name="Picture 3" descr="canScie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6200"/>
            <a:ext cx="4114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Theory Building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CA" dirty="0" smtClean="0"/>
              <a:t>Requires testing “risky predictions” (</a:t>
            </a:r>
            <a:r>
              <a:rPr lang="en-CA" dirty="0" err="1" smtClean="0"/>
              <a:t>Meehl</a:t>
            </a:r>
            <a:r>
              <a:rPr lang="en-CA" dirty="0" smtClean="0"/>
              <a:t>, 1967, 1978)</a:t>
            </a:r>
          </a:p>
          <a:p>
            <a:endParaRPr lang="en-CA" dirty="0" smtClean="0"/>
          </a:p>
          <a:p>
            <a:r>
              <a:rPr lang="en-CA" dirty="0" smtClean="0"/>
              <a:t>Risky prediction: hypothesis that stands a high chance of being wrong (Feynman, 1974; Popper, 1959)</a:t>
            </a:r>
          </a:p>
        </p:txBody>
      </p:sp>
    </p:spTree>
    <p:extLst>
      <p:ext uri="{BB962C8B-B14F-4D97-AF65-F5344CB8AC3E}">
        <p14:creationId xmlns:p14="http://schemas.microsoft.com/office/powerpoint/2010/main" val="3991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sz="3200" dirty="0" smtClean="0"/>
              <a:t>Deutsch &amp; Krauss (1965)—social psychological theories rarely dictate specific hypotheses</a:t>
            </a:r>
          </a:p>
          <a:p>
            <a:endParaRPr lang="en-CA" dirty="0" smtClean="0"/>
          </a:p>
          <a:p>
            <a:r>
              <a:rPr lang="en-CA" dirty="0" smtClean="0"/>
              <a:t>Theory testing in psychology is hard</a:t>
            </a:r>
          </a:p>
          <a:p>
            <a:endParaRPr lang="en-CA" dirty="0" smtClean="0"/>
          </a:p>
          <a:p>
            <a:r>
              <a:rPr lang="en-CA" dirty="0" smtClean="0"/>
              <a:t>Requires more truly confirmatory research (Schaller, 2015; Simpson, 2013)</a:t>
            </a:r>
          </a:p>
        </p:txBody>
      </p:sp>
    </p:spTree>
    <p:extLst>
      <p:ext uri="{BB962C8B-B14F-4D97-AF65-F5344CB8AC3E}">
        <p14:creationId xmlns:p14="http://schemas.microsoft.com/office/powerpoint/2010/main" val="7303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all Research is Confirmatory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CA" dirty="0" smtClean="0"/>
              <a:t>Non-specific hypotheses</a:t>
            </a:r>
          </a:p>
          <a:p>
            <a:r>
              <a:rPr lang="en-CA" dirty="0" smtClean="0"/>
              <a:t>Follow data patterns</a:t>
            </a:r>
          </a:p>
          <a:p>
            <a:endParaRPr lang="en-CA" dirty="0" smtClean="0"/>
          </a:p>
          <a:p>
            <a:r>
              <a:rPr lang="en-CA" dirty="0" smtClean="0"/>
              <a:t>This type of discovery is important, but…</a:t>
            </a:r>
          </a:p>
          <a:p>
            <a:pPr lvl="1"/>
            <a:r>
              <a:rPr lang="en-CA" dirty="0" smtClean="0"/>
              <a:t>Share how the results were </a:t>
            </a:r>
            <a:r>
              <a:rPr lang="en-CA" dirty="0" smtClean="0"/>
              <a:t>obtained (</a:t>
            </a:r>
            <a:r>
              <a:rPr lang="en-CA" dirty="0" err="1" smtClean="0"/>
              <a:t>Wigboldus</a:t>
            </a:r>
            <a:r>
              <a:rPr lang="en-CA" dirty="0" smtClean="0"/>
              <a:t> &amp; </a:t>
            </a:r>
            <a:r>
              <a:rPr lang="en-CA" dirty="0" err="1" smtClean="0"/>
              <a:t>Dotsch</a:t>
            </a:r>
            <a:r>
              <a:rPr lang="en-CA" dirty="0" smtClean="0"/>
              <a:t>, 2015)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877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Doing Open Science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/>
          <a:lstStyle/>
          <a:p>
            <a:r>
              <a:rPr lang="en-CA" dirty="0" smtClean="0"/>
              <a:t>We receive a lot of training on research methods and statistical procedures (but likely not enough—another talk!)</a:t>
            </a:r>
          </a:p>
          <a:p>
            <a:r>
              <a:rPr lang="en-CA" dirty="0" smtClean="0"/>
              <a:t>But, not much (if any) on how to do open science</a:t>
            </a:r>
          </a:p>
          <a:p>
            <a:r>
              <a:rPr lang="en-CA" dirty="0" smtClean="0"/>
              <a:t>Technology today allows for open science practices </a:t>
            </a:r>
            <a:endParaRPr lang="en-CA" dirty="0"/>
          </a:p>
        </p:txBody>
      </p:sp>
      <p:pic>
        <p:nvPicPr>
          <p:cNvPr id="4" name="Picture 3" descr="OpenScienceFrame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43400"/>
            <a:ext cx="3048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to do?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56" y="2256885"/>
            <a:ext cx="5428488" cy="3212592"/>
          </a:xfrm>
        </p:spPr>
      </p:pic>
    </p:spTree>
    <p:extLst>
      <p:ext uri="{BB962C8B-B14F-4D97-AF65-F5344CB8AC3E}">
        <p14:creationId xmlns:p14="http://schemas.microsoft.com/office/powerpoint/2010/main" val="12600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Challenges, not Roadblocks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“Well I tell them there’s no problem, only solutions”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johnlennon.jp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4" b="12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5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1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Disclosure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Study Rationale &amp; Hypotheses</a:t>
            </a:r>
          </a:p>
          <a:p>
            <a:r>
              <a:rPr lang="en-CA" dirty="0" smtClean="0"/>
              <a:t>Methods, Procedures and Study Scales</a:t>
            </a:r>
          </a:p>
          <a:p>
            <a:r>
              <a:rPr lang="en-CA" dirty="0" smtClean="0"/>
              <a:t>Data Analytic Plan</a:t>
            </a:r>
          </a:p>
          <a:p>
            <a:r>
              <a:rPr lang="en-CA" dirty="0" smtClean="0"/>
              <a:t>Participant Recruitment Plan (if applicable)</a:t>
            </a:r>
          </a:p>
          <a:p>
            <a:r>
              <a:rPr lang="en-CA" dirty="0" smtClean="0"/>
              <a:t>Post-Analytic Discussion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01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914400" y="914400"/>
            <a:ext cx="8001000" cy="804862"/>
          </a:xfrm>
        </p:spPr>
        <p:txBody>
          <a:bodyPr>
            <a:noAutofit/>
          </a:bodyPr>
          <a:lstStyle/>
          <a:p>
            <a:pPr algn="ctr"/>
            <a:r>
              <a:rPr lang="en-CA" sz="2400" dirty="0" smtClean="0"/>
              <a:t>I am Inclined to simply show this talk by Victoria </a:t>
            </a:r>
            <a:r>
              <a:rPr lang="en-CA" sz="2400" dirty="0" err="1" smtClean="0"/>
              <a:t>Stodden</a:t>
            </a:r>
            <a:r>
              <a:rPr lang="en-CA" sz="2400" dirty="0" smtClean="0"/>
              <a:t>: </a:t>
            </a:r>
            <a:r>
              <a:rPr lang="en-CA" sz="2400" dirty="0" smtClean="0">
                <a:hlinkClick r:id="rId2"/>
              </a:rPr>
              <a:t>https://www.youtube.com/watch?v=sZIxzTsvWhw</a:t>
            </a:r>
            <a:r>
              <a:rPr lang="en-CA" sz="2400" dirty="0" smtClean="0"/>
              <a:t> </a:t>
            </a:r>
            <a:endParaRPr lang="en-CA" sz="24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r="13542"/>
          <a:stretch>
            <a:fillRect/>
          </a:stretch>
        </p:blipFill>
        <p:spPr>
          <a:xfrm>
            <a:off x="2057400" y="19050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346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Else?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Blind Analysis</a:t>
            </a:r>
            <a:endParaRPr lang="en-CA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1952625" cy="16668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Methods Videos</a:t>
            </a:r>
            <a:endParaRPr lang="en-CA" dirty="0"/>
          </a:p>
        </p:txBody>
      </p:sp>
      <p:pic>
        <p:nvPicPr>
          <p:cNvPr id="8" name="Content Placeholder 7">
            <a:hlinkClick r:id="rId4"/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71800"/>
            <a:ext cx="2133600" cy="1828800"/>
          </a:xfrm>
        </p:spPr>
      </p:pic>
    </p:spTree>
    <p:extLst>
      <p:ext uri="{BB962C8B-B14F-4D97-AF65-F5344CB8AC3E}">
        <p14:creationId xmlns:p14="http://schemas.microsoft.com/office/powerpoint/2010/main" val="395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54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“You Had an Option, Sir”</a:t>
            </a:r>
            <a:endParaRPr lang="en-CA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57400"/>
            <a:ext cx="2486025" cy="1838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371600" y="4800600"/>
            <a:ext cx="73077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We all have the option to adopt open, or closed, research</a:t>
            </a:r>
          </a:p>
          <a:p>
            <a:r>
              <a:rPr lang="en-CA" sz="2000" dirty="0" smtClean="0"/>
              <a:t>practices; it is our choice. When deciding what option to choose, ask </a:t>
            </a:r>
          </a:p>
          <a:p>
            <a:r>
              <a:rPr lang="en-CA" sz="2000" dirty="0" smtClean="0"/>
              <a:t>yourself if that is the best choice for advancing scientific discovery. </a:t>
            </a:r>
          </a:p>
          <a:p>
            <a:r>
              <a:rPr lang="en-CA" sz="2000" dirty="0" smtClean="0"/>
              <a:t>We have the obligation of sharing our choice for open or closed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esearch practices.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108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Should Science Be Open?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Content Placeholder 9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2857500" cy="214312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625725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Evaluation </a:t>
            </a:r>
            <a:r>
              <a:rPr lang="en-CA" dirty="0"/>
              <a:t>requires understanding the methods used</a:t>
            </a:r>
          </a:p>
          <a:p>
            <a:r>
              <a:rPr lang="en-CA" dirty="0"/>
              <a:t>Reproducibility </a:t>
            </a:r>
            <a:endParaRPr lang="en-CA" dirty="0" smtClean="0"/>
          </a:p>
          <a:p>
            <a:r>
              <a:rPr lang="en-CA" dirty="0" smtClean="0"/>
              <a:t>Replicability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8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3810000" cy="5181600"/>
          </a:xfrm>
        </p:spPr>
      </p:pic>
    </p:spTree>
    <p:extLst>
      <p:ext uri="{BB962C8B-B14F-4D97-AF65-F5344CB8AC3E}">
        <p14:creationId xmlns:p14="http://schemas.microsoft.com/office/powerpoint/2010/main" val="8679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3810000" cy="5181600"/>
          </a:xfrm>
        </p:spPr>
      </p:pic>
      <p:sp>
        <p:nvSpPr>
          <p:cNvPr id="2" name="Freeform 1"/>
          <p:cNvSpPr/>
          <p:nvPr/>
        </p:nvSpPr>
        <p:spPr>
          <a:xfrm>
            <a:off x="1926929" y="5444600"/>
            <a:ext cx="5000268" cy="1108502"/>
          </a:xfrm>
          <a:custGeom>
            <a:avLst/>
            <a:gdLst>
              <a:gd name="connsiteX0" fmla="*/ 2485273 w 5000268"/>
              <a:gd name="connsiteY0" fmla="*/ 982833 h 1108502"/>
              <a:gd name="connsiteX1" fmla="*/ 4580403 w 5000268"/>
              <a:gd name="connsiteY1" fmla="*/ 965078 h 1108502"/>
              <a:gd name="connsiteX2" fmla="*/ 4607036 w 5000268"/>
              <a:gd name="connsiteY2" fmla="*/ 130577 h 1108502"/>
              <a:gd name="connsiteX3" fmla="*/ 407898 w 5000268"/>
              <a:gd name="connsiteY3" fmla="*/ 95066 h 1108502"/>
              <a:gd name="connsiteX4" fmla="*/ 452287 w 5000268"/>
              <a:gd name="connsiteY4" fmla="*/ 1036099 h 1108502"/>
              <a:gd name="connsiteX5" fmla="*/ 2973545 w 5000268"/>
              <a:gd name="connsiteY5" fmla="*/ 973955 h 110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268" h="1108502">
                <a:moveTo>
                  <a:pt x="2485273" y="982833"/>
                </a:moveTo>
                <a:cubicBezTo>
                  <a:pt x="3356024" y="1044977"/>
                  <a:pt x="4226776" y="1107121"/>
                  <a:pt x="4580403" y="965078"/>
                </a:cubicBezTo>
                <a:cubicBezTo>
                  <a:pt x="4934030" y="823035"/>
                  <a:pt x="5302453" y="275579"/>
                  <a:pt x="4607036" y="130577"/>
                </a:cubicBezTo>
                <a:cubicBezTo>
                  <a:pt x="3911619" y="-14425"/>
                  <a:pt x="1100356" y="-55854"/>
                  <a:pt x="407898" y="95066"/>
                </a:cubicBezTo>
                <a:cubicBezTo>
                  <a:pt x="-284560" y="245986"/>
                  <a:pt x="24679" y="889618"/>
                  <a:pt x="452287" y="1036099"/>
                </a:cubicBezTo>
                <a:cubicBezTo>
                  <a:pt x="879895" y="1182580"/>
                  <a:pt x="1926720" y="1078267"/>
                  <a:pt x="2973545" y="9739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52600" y="5029200"/>
            <a:ext cx="304800" cy="64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477000" y="5044550"/>
            <a:ext cx="677201" cy="493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659868"/>
            <a:ext cx="16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When to Share?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4646652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to Share?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1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3810000" cy="5181600"/>
          </a:xfrm>
        </p:spPr>
      </p:pic>
      <p:sp>
        <p:nvSpPr>
          <p:cNvPr id="2" name="Freeform 1"/>
          <p:cNvSpPr/>
          <p:nvPr/>
        </p:nvSpPr>
        <p:spPr>
          <a:xfrm>
            <a:off x="1926929" y="5444600"/>
            <a:ext cx="5000268" cy="1108502"/>
          </a:xfrm>
          <a:custGeom>
            <a:avLst/>
            <a:gdLst>
              <a:gd name="connsiteX0" fmla="*/ 2485273 w 5000268"/>
              <a:gd name="connsiteY0" fmla="*/ 982833 h 1108502"/>
              <a:gd name="connsiteX1" fmla="*/ 4580403 w 5000268"/>
              <a:gd name="connsiteY1" fmla="*/ 965078 h 1108502"/>
              <a:gd name="connsiteX2" fmla="*/ 4607036 w 5000268"/>
              <a:gd name="connsiteY2" fmla="*/ 130577 h 1108502"/>
              <a:gd name="connsiteX3" fmla="*/ 407898 w 5000268"/>
              <a:gd name="connsiteY3" fmla="*/ 95066 h 1108502"/>
              <a:gd name="connsiteX4" fmla="*/ 452287 w 5000268"/>
              <a:gd name="connsiteY4" fmla="*/ 1036099 h 1108502"/>
              <a:gd name="connsiteX5" fmla="*/ 2973545 w 5000268"/>
              <a:gd name="connsiteY5" fmla="*/ 973955 h 110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268" h="1108502">
                <a:moveTo>
                  <a:pt x="2485273" y="982833"/>
                </a:moveTo>
                <a:cubicBezTo>
                  <a:pt x="3356024" y="1044977"/>
                  <a:pt x="4226776" y="1107121"/>
                  <a:pt x="4580403" y="965078"/>
                </a:cubicBezTo>
                <a:cubicBezTo>
                  <a:pt x="4934030" y="823035"/>
                  <a:pt x="5302453" y="275579"/>
                  <a:pt x="4607036" y="130577"/>
                </a:cubicBezTo>
                <a:cubicBezTo>
                  <a:pt x="3911619" y="-14425"/>
                  <a:pt x="1100356" y="-55854"/>
                  <a:pt x="407898" y="95066"/>
                </a:cubicBezTo>
                <a:cubicBezTo>
                  <a:pt x="-284560" y="245986"/>
                  <a:pt x="24679" y="889618"/>
                  <a:pt x="452287" y="1036099"/>
                </a:cubicBezTo>
                <a:cubicBezTo>
                  <a:pt x="879895" y="1182580"/>
                  <a:pt x="1926720" y="1078267"/>
                  <a:pt x="2973545" y="9739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6422027" y="3581400"/>
            <a:ext cx="2692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Donoho</a:t>
            </a:r>
            <a:r>
              <a:rPr lang="en-US" dirty="0" smtClean="0"/>
              <a:t> (via </a:t>
            </a:r>
            <a:r>
              <a:rPr lang="en-US" dirty="0" err="1" smtClean="0"/>
              <a:t>Stodden</a:t>
            </a:r>
            <a:r>
              <a:rPr lang="en-US" dirty="0" smtClean="0"/>
              <a:t>): The </a:t>
            </a:r>
          </a:p>
          <a:p>
            <a:r>
              <a:rPr lang="en-US" dirty="0"/>
              <a:t>p</a:t>
            </a:r>
            <a:r>
              <a:rPr lang="en-US" dirty="0" smtClean="0"/>
              <a:t>ublished paper is only an</a:t>
            </a:r>
          </a:p>
          <a:p>
            <a:r>
              <a:rPr lang="en-US" dirty="0"/>
              <a:t>a</a:t>
            </a:r>
            <a:r>
              <a:rPr lang="en-US" dirty="0" smtClean="0"/>
              <a:t>dvertisement of the </a:t>
            </a:r>
          </a:p>
          <a:p>
            <a:r>
              <a:rPr lang="en-US" dirty="0" smtClean="0"/>
              <a:t>scholarship; it is not the </a:t>
            </a:r>
          </a:p>
          <a:p>
            <a:r>
              <a:rPr lang="en-US" dirty="0" smtClean="0"/>
              <a:t>scholarship itself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5998" y="5029199"/>
            <a:ext cx="1187995" cy="7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3810000" cy="5181600"/>
          </a:xfrm>
        </p:spPr>
      </p:pic>
      <p:sp>
        <p:nvSpPr>
          <p:cNvPr id="21" name="Freeform 20"/>
          <p:cNvSpPr/>
          <p:nvPr/>
        </p:nvSpPr>
        <p:spPr>
          <a:xfrm>
            <a:off x="6276513" y="1589103"/>
            <a:ext cx="843378" cy="4589755"/>
          </a:xfrm>
          <a:custGeom>
            <a:avLst/>
            <a:gdLst>
              <a:gd name="connsiteX0" fmla="*/ 0 w 843378"/>
              <a:gd name="connsiteY0" fmla="*/ 4589755 h 4589755"/>
              <a:gd name="connsiteX1" fmla="*/ 843378 w 843378"/>
              <a:gd name="connsiteY1" fmla="*/ 2272683 h 4589755"/>
              <a:gd name="connsiteX2" fmla="*/ 0 w 843378"/>
              <a:gd name="connsiteY2" fmla="*/ 0 h 4589755"/>
              <a:gd name="connsiteX3" fmla="*/ 0 w 843378"/>
              <a:gd name="connsiteY3" fmla="*/ 0 h 458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378" h="4589755">
                <a:moveTo>
                  <a:pt x="0" y="4589755"/>
                </a:moveTo>
                <a:cubicBezTo>
                  <a:pt x="421689" y="3813698"/>
                  <a:pt x="843378" y="3037642"/>
                  <a:pt x="843378" y="2272683"/>
                </a:cubicBezTo>
                <a:cubicBezTo>
                  <a:pt x="843378" y="150772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276513" y="2618913"/>
            <a:ext cx="674703" cy="3435658"/>
          </a:xfrm>
          <a:custGeom>
            <a:avLst/>
            <a:gdLst>
              <a:gd name="connsiteX0" fmla="*/ 0 w 674703"/>
              <a:gd name="connsiteY0" fmla="*/ 3435658 h 3435658"/>
              <a:gd name="connsiteX1" fmla="*/ 674703 w 674703"/>
              <a:gd name="connsiteY1" fmla="*/ 1171852 h 3435658"/>
              <a:gd name="connsiteX2" fmla="*/ 0 w 674703"/>
              <a:gd name="connsiteY2" fmla="*/ 0 h 34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703" h="3435658">
                <a:moveTo>
                  <a:pt x="0" y="3435658"/>
                </a:moveTo>
                <a:cubicBezTo>
                  <a:pt x="337351" y="2590060"/>
                  <a:pt x="674703" y="1744462"/>
                  <a:pt x="674703" y="1171852"/>
                </a:cubicBezTo>
                <a:cubicBezTo>
                  <a:pt x="674703" y="599242"/>
                  <a:pt x="337351" y="299621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>
            <a:off x="6258757" y="3382392"/>
            <a:ext cx="435036" cy="2530136"/>
          </a:xfrm>
          <a:custGeom>
            <a:avLst/>
            <a:gdLst>
              <a:gd name="connsiteX0" fmla="*/ 0 w 435036"/>
              <a:gd name="connsiteY0" fmla="*/ 2530136 h 2530136"/>
              <a:gd name="connsiteX1" fmla="*/ 435006 w 435036"/>
              <a:gd name="connsiteY1" fmla="*/ 834501 h 2530136"/>
              <a:gd name="connsiteX2" fmla="*/ 17756 w 435036"/>
              <a:gd name="connsiteY2" fmla="*/ 0 h 253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6" h="2530136">
                <a:moveTo>
                  <a:pt x="0" y="2530136"/>
                </a:moveTo>
                <a:cubicBezTo>
                  <a:pt x="216023" y="1893163"/>
                  <a:pt x="432047" y="1256190"/>
                  <a:pt x="435006" y="834501"/>
                </a:cubicBezTo>
                <a:cubicBezTo>
                  <a:pt x="437965" y="412812"/>
                  <a:pt x="227860" y="206406"/>
                  <a:pt x="1775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>
            <a:off x="6267635" y="4208016"/>
            <a:ext cx="248630" cy="1606858"/>
          </a:xfrm>
          <a:custGeom>
            <a:avLst/>
            <a:gdLst>
              <a:gd name="connsiteX0" fmla="*/ 0 w 248630"/>
              <a:gd name="connsiteY0" fmla="*/ 1606858 h 1606858"/>
              <a:gd name="connsiteX1" fmla="*/ 248575 w 248630"/>
              <a:gd name="connsiteY1" fmla="*/ 621436 h 1606858"/>
              <a:gd name="connsiteX2" fmla="*/ 17755 w 248630"/>
              <a:gd name="connsiteY2" fmla="*/ 0 h 16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630" h="1606858">
                <a:moveTo>
                  <a:pt x="0" y="1606858"/>
                </a:moveTo>
                <a:cubicBezTo>
                  <a:pt x="122808" y="1248052"/>
                  <a:pt x="245616" y="889246"/>
                  <a:pt x="248575" y="621436"/>
                </a:cubicBezTo>
                <a:cubicBezTo>
                  <a:pt x="251534" y="353626"/>
                  <a:pt x="134644" y="176813"/>
                  <a:pt x="1775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>
            <a:off x="6258757" y="5131293"/>
            <a:ext cx="54035" cy="621437"/>
          </a:xfrm>
          <a:custGeom>
            <a:avLst/>
            <a:gdLst>
              <a:gd name="connsiteX0" fmla="*/ 0 w 54035"/>
              <a:gd name="connsiteY0" fmla="*/ 621437 h 621437"/>
              <a:gd name="connsiteX1" fmla="*/ 53266 w 54035"/>
              <a:gd name="connsiteY1" fmla="*/ 346229 h 621437"/>
              <a:gd name="connsiteX2" fmla="*/ 26633 w 54035"/>
              <a:gd name="connsiteY2" fmla="*/ 0 h 62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5" h="621437">
                <a:moveTo>
                  <a:pt x="0" y="621437"/>
                </a:moveTo>
                <a:cubicBezTo>
                  <a:pt x="24413" y="535619"/>
                  <a:pt x="48827" y="449802"/>
                  <a:pt x="53266" y="346229"/>
                </a:cubicBezTo>
                <a:cubicBezTo>
                  <a:pt x="57705" y="242656"/>
                  <a:pt x="42169" y="121328"/>
                  <a:pt x="2663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133600" y="381000"/>
            <a:ext cx="468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Retrospective Reporting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93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2404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Feynman on Vague Theories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They are good because they can never be proven wrong! 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85" y="2174875"/>
            <a:ext cx="3694454" cy="3951288"/>
          </a:xfrm>
        </p:spPr>
      </p:pic>
    </p:spTree>
    <p:extLst>
      <p:ext uri="{BB962C8B-B14F-4D97-AF65-F5344CB8AC3E}">
        <p14:creationId xmlns:p14="http://schemas.microsoft.com/office/powerpoint/2010/main" val="26578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352</Words>
  <Application>Microsoft Office PowerPoint</Application>
  <PresentationFormat>On-screen Show (4:3)</PresentationFormat>
  <Paragraphs>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Doing Open Science</vt:lpstr>
      <vt:lpstr>PowerPoint Presentation</vt:lpstr>
      <vt:lpstr>Why Should Science Be Open?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Feynman on Vague Theories</vt:lpstr>
      <vt:lpstr>Theory Building</vt:lpstr>
      <vt:lpstr>But…</vt:lpstr>
      <vt:lpstr>Not all Research is Confirmatory</vt:lpstr>
      <vt:lpstr>Doing Open Science</vt:lpstr>
      <vt:lpstr>What to do?</vt:lpstr>
      <vt:lpstr>Challenges, not Roadblocks</vt:lpstr>
      <vt:lpstr>PowerPoint Presentation</vt:lpstr>
      <vt:lpstr>PowerPoint Presentation</vt:lpstr>
      <vt:lpstr>Disclosure Statements</vt:lpstr>
      <vt:lpstr>PowerPoint Presentation</vt:lpstr>
      <vt:lpstr>PowerPoint Presentation</vt:lpstr>
      <vt:lpstr>What Else?</vt:lpstr>
      <vt:lpstr>PowerPoint Presentation</vt:lpstr>
      <vt:lpstr>“You Had an Option, Sir”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Open Science</dc:title>
  <dc:creator>Lorne Campbell</dc:creator>
  <cp:lastModifiedBy>Lorne Campbell</cp:lastModifiedBy>
  <cp:revision>52</cp:revision>
  <dcterms:created xsi:type="dcterms:W3CDTF">2006-08-16T00:00:00Z</dcterms:created>
  <dcterms:modified xsi:type="dcterms:W3CDTF">2015-11-24T17:25:09Z</dcterms:modified>
</cp:coreProperties>
</file>