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98" r:id="rId4"/>
    <p:sldId id="315" r:id="rId5"/>
    <p:sldId id="316" r:id="rId6"/>
    <p:sldId id="301" r:id="rId7"/>
    <p:sldId id="302" r:id="rId8"/>
    <p:sldId id="303" r:id="rId9"/>
    <p:sldId id="273" r:id="rId10"/>
    <p:sldId id="276" r:id="rId11"/>
    <p:sldId id="294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4" r:id="rId22"/>
    <p:sldId id="313" r:id="rId23"/>
    <p:sldId id="279" r:id="rId24"/>
    <p:sldId id="280" r:id="rId25"/>
    <p:sldId id="299" r:id="rId26"/>
    <p:sldId id="290" r:id="rId27"/>
    <p:sldId id="291" r:id="rId28"/>
    <p:sldId id="264" r:id="rId29"/>
    <p:sldId id="26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24" autoAdjust="0"/>
  </p:normalViewPr>
  <p:slideViewPr>
    <p:cSldViewPr>
      <p:cViewPr>
        <p:scale>
          <a:sx n="170" d="100"/>
          <a:sy n="170" d="100"/>
        </p:scale>
        <p:origin x="-2408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6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3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16-10-07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2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16-10-07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3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16-10-07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6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://www.cos.io" TargetMode="External"/><Relationship Id="rId5" Type="http://schemas.openxmlformats.org/officeDocument/2006/relationships/image" Target="../media/image3.jpg"/><Relationship Id="rId6" Type="http://schemas.openxmlformats.org/officeDocument/2006/relationships/hyperlink" Target="http://improvingpsych.org" TargetMode="External"/><Relationship Id="rId7" Type="http://schemas.openxmlformats.org/officeDocument/2006/relationships/hyperlink" Target="https://osf.io/f529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ts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cs.google.com/spreadsheets/d/1KU4ofzf1fT8gbt_bxZX59aFHnzTiMo4GjqNEVAo7Xbg/edit%23gid=1506259632" TargetMode="Externa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f469c/" TargetMode="External"/><Relationship Id="rId4" Type="http://schemas.openxmlformats.org/officeDocument/2006/relationships/hyperlink" Target="https://osf.io/bh9cv/" TargetMode="External"/><Relationship Id="rId5" Type="http://schemas.openxmlformats.org/officeDocument/2006/relationships/hyperlink" Target="https://osf.io/jks8t/" TargetMode="External"/><Relationship Id="rId6" Type="http://schemas.openxmlformats.org/officeDocument/2006/relationships/hyperlink" Target="https://osf.io/r298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sf.io/kc4zj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osf.io/3ya7i/" TargetMode="Externa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osf.io/g2qct/" TargetMode="External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ZlBiGylBzLo" TargetMode="External"/><Relationship Id="rId3" Type="http://schemas.openxmlformats.org/officeDocument/2006/relationships/image" Target="../media/image17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youtu.be/vmkaVoLoFEU" TargetMode="Externa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.canada.ca/en/content/third-biennial-plan-open-government-partnership%23toc5-3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s.io/top/%23TOP" TargetMode="External"/><Relationship Id="rId3" Type="http://schemas.openxmlformats.org/officeDocument/2006/relationships/hyperlink" Target="https://cos.io/top/%23lis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CA" dirty="0" smtClean="0"/>
              <a:t>What is Open Science and How do I do it?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>
            <a:normAutofit/>
          </a:bodyPr>
          <a:lstStyle/>
          <a:p>
            <a:r>
              <a:rPr lang="en-CA" dirty="0" smtClean="0"/>
              <a:t>Lorne Campbell</a:t>
            </a:r>
          </a:p>
          <a:p>
            <a:r>
              <a:rPr lang="en-CA" dirty="0" smtClean="0"/>
              <a:t>University of Western Ontario</a:t>
            </a:r>
          </a:p>
        </p:txBody>
      </p:sp>
      <p:pic>
        <p:nvPicPr>
          <p:cNvPr id="4" name="Picture 3" descr="canScien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76200"/>
            <a:ext cx="41148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0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to do?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56" y="2256885"/>
            <a:ext cx="5428488" cy="3212592"/>
          </a:xfrm>
        </p:spPr>
      </p:pic>
    </p:spTree>
    <p:extLst>
      <p:ext uri="{BB962C8B-B14F-4D97-AF65-F5344CB8AC3E}">
        <p14:creationId xmlns:p14="http://schemas.microsoft.com/office/powerpoint/2010/main" val="126004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Challenges, not Roadblocks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“Well I tell them there’s no problem, only solutions”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johnlennon.jp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4" b="124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59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</a:p>
          <a:p>
            <a:endParaRPr lang="en-US" dirty="0"/>
          </a:p>
          <a:p>
            <a:r>
              <a:rPr lang="en-US" dirty="0" smtClean="0"/>
              <a:t>Pre-registration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4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Terms for Using the Open Science Framework (OSF)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Types of Pages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dynamic</a:t>
            </a:r>
          </a:p>
          <a:p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fixed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be:</a:t>
            </a:r>
          </a:p>
          <a:p>
            <a:r>
              <a:rPr lang="en-US" dirty="0" smtClean="0"/>
              <a:t>Private or Public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And can contain:</a:t>
            </a:r>
          </a:p>
          <a:p>
            <a:r>
              <a:rPr lang="en-US" dirty="0" smtClean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57342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Terms for Using the Open Science Framework (OSF)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Version Control</a:t>
            </a:r>
          </a:p>
          <a:p>
            <a:endParaRPr lang="en-US" dirty="0"/>
          </a:p>
          <a:p>
            <a:r>
              <a:rPr lang="en-US" dirty="0" smtClean="0"/>
              <a:t>Wiki, commenting</a:t>
            </a:r>
          </a:p>
          <a:p>
            <a:endParaRPr lang="en-US" dirty="0"/>
          </a:p>
          <a:p>
            <a:r>
              <a:rPr lang="en-US" dirty="0" smtClean="0"/>
              <a:t>Licensing and DOIs </a:t>
            </a:r>
          </a:p>
          <a:p>
            <a:endParaRPr lang="en-US" dirty="0"/>
          </a:p>
          <a:p>
            <a:r>
              <a:rPr lang="en-US" dirty="0" smtClean="0"/>
              <a:t>Compatibility with other websites and/or apps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Dropbox</a:t>
            </a:r>
            <a:r>
              <a:rPr lang="en-US" dirty="0" smtClean="0"/>
              <a:t>, Google Drive,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Figshare</a:t>
            </a:r>
            <a:r>
              <a:rPr lang="en-US" dirty="0" smtClean="0"/>
              <a:t>, </a:t>
            </a:r>
            <a:r>
              <a:rPr lang="en-US" dirty="0" err="1" smtClean="0"/>
              <a:t>Dataverse</a:t>
            </a:r>
            <a:r>
              <a:rPr lang="en-US" dirty="0" smtClean="0"/>
              <a:t>,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1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Project: Are we Scared More in the Dark? </a:t>
            </a:r>
            <a:endParaRPr lang="en-US" dirty="0"/>
          </a:p>
        </p:txBody>
      </p:sp>
      <p:pic>
        <p:nvPicPr>
          <p:cNvPr id="4" name="Picture 3" descr="Screen Shot 2016-10-01 at 5.43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6327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01 at 5.5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1"/>
            <a:ext cx="9067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0-01 at 5.5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1"/>
            <a:ext cx="9067800" cy="51054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410200" y="533401"/>
            <a:ext cx="540000" cy="5333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477000" y="1066800"/>
            <a:ext cx="540000" cy="5333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676400" y="762000"/>
            <a:ext cx="540000" cy="5333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0" y="2057400"/>
            <a:ext cx="540000" cy="5333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52400" y="2667000"/>
            <a:ext cx="540000" cy="5333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62400" y="2362200"/>
            <a:ext cx="540000" cy="5333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19800" y="2895600"/>
            <a:ext cx="540000" cy="5333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8600" y="4267200"/>
            <a:ext cx="540000" cy="5333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62400" y="3886200"/>
            <a:ext cx="540000" cy="5333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73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0-02 at 2.29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100"/>
            <a:ext cx="9144000" cy="322052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Using the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7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Using the “Storage”</a:t>
            </a:r>
            <a:endParaRPr lang="en-US" dirty="0"/>
          </a:p>
        </p:txBody>
      </p:sp>
      <p:pic>
        <p:nvPicPr>
          <p:cNvPr id="3" name="Picture 2" descr="Screen Shot 2016-10-02 at 2.38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9100"/>
            <a:ext cx="9144000" cy="34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2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Science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 smtClean="0"/>
              <a:t>A lot has been developed in a short period of </a:t>
            </a:r>
            <a:r>
              <a:rPr lang="en-CA" sz="2400" dirty="0" smtClean="0"/>
              <a:t>time</a:t>
            </a:r>
            <a:endParaRPr lang="en-CA" sz="2400" dirty="0" smtClean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400" dirty="0" smtClean="0"/>
          </a:p>
        </p:txBody>
      </p:sp>
      <p:pic>
        <p:nvPicPr>
          <p:cNvPr id="5" name="Picture 4" descr="Final-logo_vertical-01_(2)_(1).jpg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7400"/>
            <a:ext cx="2590800" cy="2133600"/>
          </a:xfrm>
          <a:prstGeom prst="rect">
            <a:avLst/>
          </a:prstGeom>
        </p:spPr>
      </p:pic>
      <p:pic>
        <p:nvPicPr>
          <p:cNvPr id="6" name="Picture 5" descr="OpenScienceFramework.jp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362200"/>
            <a:ext cx="2438400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4343400"/>
            <a:ext cx="577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Society for the Improvement of Psychological Science (SIPS)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5181600"/>
            <a:ext cx="356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Improving Science in Individual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3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Version Control</a:t>
            </a:r>
            <a:endParaRPr lang="en-US" dirty="0"/>
          </a:p>
        </p:txBody>
      </p:sp>
      <p:pic>
        <p:nvPicPr>
          <p:cNvPr id="3" name="Picture 2" descr="Screen Shot 2016-10-02 at 2.39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514600"/>
            <a:ext cx="9448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8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“Contributors”</a:t>
            </a:r>
            <a:endParaRPr lang="en-US" dirty="0"/>
          </a:p>
        </p:txBody>
      </p:sp>
      <p:pic>
        <p:nvPicPr>
          <p:cNvPr id="3" name="Picture 2" descr="Screen Shot 2016-10-02 at 2.52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00"/>
            <a:ext cx="9144000" cy="3061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1600" y="228600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colleagues for different projects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3810000"/>
            <a:ext cx="384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“view only” links, including sharing </a:t>
            </a:r>
          </a:p>
          <a:p>
            <a:r>
              <a:rPr lang="en-US" dirty="0"/>
              <a:t>a</a:t>
            </a:r>
            <a:r>
              <a:rPr lang="en-US" dirty="0" smtClean="0"/>
              <a:t>nonymous links for reviewers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4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How My Lab Uses the OSF to Organize our Open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6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"/>
            <a:ext cx="9144000" cy="678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0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10-07 at 11.14.04 A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296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2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Disclosure Statements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Study Rationale &amp; Hypotheses</a:t>
            </a:r>
            <a:endParaRPr lang="en-CA" dirty="0" smtClean="0"/>
          </a:p>
          <a:p>
            <a:r>
              <a:rPr lang="en-CA" dirty="0" smtClean="0">
                <a:hlinkClick r:id="rId3"/>
              </a:rPr>
              <a:t>Methods, Procedures and Study Scales</a:t>
            </a:r>
            <a:endParaRPr lang="en-CA" dirty="0" smtClean="0"/>
          </a:p>
          <a:p>
            <a:r>
              <a:rPr lang="en-CA" dirty="0" smtClean="0">
                <a:hlinkClick r:id="rId4"/>
              </a:rPr>
              <a:t>Data Analytic Plan</a:t>
            </a:r>
            <a:endParaRPr lang="en-CA" dirty="0" smtClean="0"/>
          </a:p>
          <a:p>
            <a:r>
              <a:rPr lang="en-CA" dirty="0" smtClean="0">
                <a:hlinkClick r:id="rId5"/>
              </a:rPr>
              <a:t>Participant Recruitment Plan </a:t>
            </a:r>
            <a:r>
              <a:rPr lang="en-CA" dirty="0" smtClean="0"/>
              <a:t>(if applicable)</a:t>
            </a:r>
          </a:p>
          <a:p>
            <a:r>
              <a:rPr lang="en-CA" dirty="0" smtClean="0">
                <a:hlinkClick r:id="rId6"/>
              </a:rPr>
              <a:t>Post-Analytic Discussion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01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365" y="1219200"/>
            <a:ext cx="9144000" cy="496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Sharing Analytic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Sharing Analytic Code</a:t>
            </a:r>
            <a:endParaRPr lang="en-US" dirty="0"/>
          </a:p>
        </p:txBody>
      </p:sp>
      <p:pic>
        <p:nvPicPr>
          <p:cNvPr id="4" name="Picture 3" descr="Screen Shot 2016-10-07 at 11.28.55 A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0"/>
            <a:ext cx="8466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0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“You Had an Option, Sir”</a:t>
            </a:r>
            <a:endParaRPr lang="en-CA" dirty="0"/>
          </a:p>
        </p:txBody>
      </p:sp>
      <p:pic>
        <p:nvPicPr>
          <p:cNvPr id="6" name="Content Placeholder 5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057400"/>
            <a:ext cx="2486025" cy="18383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1371600" y="4800600"/>
            <a:ext cx="73077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We all have the option to adopt open, or closed, research</a:t>
            </a:r>
          </a:p>
          <a:p>
            <a:r>
              <a:rPr lang="en-CA" sz="2000" dirty="0" smtClean="0"/>
              <a:t>practices; it is our choice. When deciding what option to choose, ask </a:t>
            </a:r>
          </a:p>
          <a:p>
            <a:r>
              <a:rPr lang="en-CA" sz="2000" dirty="0" smtClean="0"/>
              <a:t>yourself if that is the best choice for advancing scientific discovery. </a:t>
            </a:r>
          </a:p>
          <a:p>
            <a:r>
              <a:rPr lang="en-CA" sz="2000" dirty="0" smtClean="0"/>
              <a:t>We have the obligation of sharing our choice for open or closed</a:t>
            </a:r>
          </a:p>
          <a:p>
            <a:r>
              <a:rPr lang="en-CA" sz="2000" dirty="0"/>
              <a:t>r</a:t>
            </a:r>
            <a:r>
              <a:rPr lang="en-CA" sz="2000" dirty="0" smtClean="0"/>
              <a:t>esearch practices.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1081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124045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Should Science Be Open?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" name="Content Placeholder 9">
            <a:hlinkClick r:id="rId2"/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2857500" cy="2143125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625725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Evaluation </a:t>
            </a:r>
            <a:r>
              <a:rPr lang="en-CA" dirty="0"/>
              <a:t>requires understanding the methods </a:t>
            </a:r>
            <a:r>
              <a:rPr lang="en-CA" dirty="0" smtClean="0"/>
              <a:t>used, and in what context</a:t>
            </a:r>
            <a:endParaRPr lang="en-CA" dirty="0"/>
          </a:p>
          <a:p>
            <a:r>
              <a:rPr lang="en-CA" dirty="0"/>
              <a:t>Reproducibility </a:t>
            </a:r>
            <a:endParaRPr lang="en-CA" dirty="0" smtClean="0"/>
          </a:p>
          <a:p>
            <a:r>
              <a:rPr lang="en-CA" dirty="0" err="1" smtClean="0"/>
              <a:t>Replicability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185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Canadian Government Commitment to </a:t>
            </a:r>
            <a:r>
              <a:rPr lang="en-US" dirty="0" smtClean="0">
                <a:hlinkClick r:id="rId2"/>
              </a:rPr>
              <a:t>Open Science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Commitment 14: </a:t>
            </a:r>
            <a:r>
              <a:rPr lang="en-US" b="1" dirty="0"/>
              <a:t>Increase Openness of Federal Science Activities (Open Science)</a:t>
            </a:r>
          </a:p>
          <a:p>
            <a:pPr lvl="1"/>
            <a:r>
              <a:rPr lang="en-US" sz="2000" dirty="0"/>
              <a:t>The Government of Canada will take appropriate steps to make the science performed in support of Government of Canada programs and decision-making open and transparent to Canadians</a:t>
            </a:r>
            <a:r>
              <a:rPr lang="en-US" sz="2000" dirty="0" smtClean="0"/>
              <a:t>.</a:t>
            </a:r>
          </a:p>
          <a:p>
            <a:r>
              <a:rPr lang="is-IS" dirty="0" smtClean="0"/>
              <a:t>…</a:t>
            </a:r>
            <a:r>
              <a:rPr lang="en-US" dirty="0" smtClean="0"/>
              <a:t>the </a:t>
            </a:r>
            <a:r>
              <a:rPr lang="en-US" dirty="0"/>
              <a:t>Government of Canada wants to build on past work by taking </a:t>
            </a:r>
            <a:r>
              <a:rPr lang="en-US" b="1" dirty="0"/>
              <a:t>bold</a:t>
            </a:r>
            <a:r>
              <a:rPr lang="en-US" dirty="0"/>
              <a:t> steps to </a:t>
            </a:r>
            <a:r>
              <a:rPr lang="en-US" dirty="0">
                <a:solidFill>
                  <a:srgbClr val="FF0000"/>
                </a:solidFill>
              </a:rPr>
              <a:t>make government-</a:t>
            </a:r>
            <a:r>
              <a:rPr lang="en-US" dirty="0" smtClean="0">
                <a:solidFill>
                  <a:srgbClr val="FF0000"/>
                </a:solidFill>
              </a:rPr>
              <a:t>funded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science open and transparent to </a:t>
            </a:r>
            <a:r>
              <a:rPr lang="en-US" dirty="0" smtClean="0">
                <a:solidFill>
                  <a:srgbClr val="FF0000"/>
                </a:solidFill>
              </a:rPr>
              <a:t>Canadians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* such as by the tri-councils, or the agencies that fund </a:t>
            </a:r>
            <a:r>
              <a:rPr lang="en-US" dirty="0" smtClean="0">
                <a:solidFill>
                  <a:srgbClr val="000000"/>
                </a:solidFill>
              </a:rPr>
              <a:t>most research in Canada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1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Transparency and Openness Promotion Guidelines (</a:t>
            </a:r>
            <a:r>
              <a:rPr lang="en-US" dirty="0" smtClean="0">
                <a:hlinkClick r:id="rId2"/>
              </a:rPr>
              <a:t>TOP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ight </a:t>
            </a:r>
            <a:r>
              <a:rPr lang="en-US" dirty="0"/>
              <a:t>modular standards, each with three levels of increasing </a:t>
            </a:r>
            <a:r>
              <a:rPr lang="en-US" dirty="0" smtClean="0"/>
              <a:t>stringency for openness</a:t>
            </a:r>
          </a:p>
          <a:p>
            <a:r>
              <a:rPr lang="en-US" dirty="0" smtClean="0"/>
              <a:t>Signatories</a:t>
            </a:r>
          </a:p>
          <a:p>
            <a:pPr lvl="1"/>
            <a:r>
              <a:rPr lang="en-US" dirty="0" smtClean="0"/>
              <a:t>751 journals</a:t>
            </a:r>
          </a:p>
          <a:p>
            <a:pPr lvl="1"/>
            <a:r>
              <a:rPr lang="en-US" dirty="0" smtClean="0"/>
              <a:t>63 organizations</a:t>
            </a:r>
          </a:p>
          <a:p>
            <a:r>
              <a:rPr lang="en-US" dirty="0" smtClean="0"/>
              <a:t>Many </a:t>
            </a:r>
            <a:r>
              <a:rPr lang="en-US" dirty="0" smtClean="0">
                <a:hlinkClick r:id="rId3"/>
              </a:rPr>
              <a:t>psychology journals </a:t>
            </a:r>
            <a:r>
              <a:rPr lang="en-US" dirty="0" smtClean="0"/>
              <a:t>are signatories</a:t>
            </a:r>
          </a:p>
          <a:p>
            <a:pPr lvl="1"/>
            <a:r>
              <a:rPr lang="en-US" dirty="0" smtClean="0"/>
              <a:t>E.g., JESP, JSPR, PR, Perspectives, Social Psychology, </a:t>
            </a:r>
            <a:r>
              <a:rPr lang="en-US" dirty="0" err="1" smtClean="0"/>
              <a:t>PLoS</a:t>
            </a:r>
            <a:r>
              <a:rPr lang="en-US" dirty="0" smtClean="0"/>
              <a:t> One, Frontiers, Collabra</a:t>
            </a:r>
          </a:p>
        </p:txBody>
      </p:sp>
    </p:spTree>
    <p:extLst>
      <p:ext uri="{BB962C8B-B14F-4D97-AF65-F5344CB8AC3E}">
        <p14:creationId xmlns:p14="http://schemas.microsoft.com/office/powerpoint/2010/main" val="259229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1251" y="3196969"/>
            <a:ext cx="1124241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Ask a Question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08435" y="3196969"/>
            <a:ext cx="1124241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Review Literature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0010" y="3196969"/>
            <a:ext cx="1124241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Formulate Hypothesis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1585" y="3185701"/>
            <a:ext cx="1124241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Design/Run Study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73160" y="3185701"/>
            <a:ext cx="1137057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Make Inferences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31027" y="3196969"/>
            <a:ext cx="1124241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Report Results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11101" y="3511920"/>
            <a:ext cx="3973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32676" y="3511920"/>
            <a:ext cx="3973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54251" y="3515329"/>
            <a:ext cx="3973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75826" y="3515329"/>
            <a:ext cx="3973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33693" y="3515329"/>
            <a:ext cx="3973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82406"/>
            <a:ext cx="8229600" cy="10449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Research Process</a:t>
            </a:r>
            <a:endParaRPr lang="en-US" sz="36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01251" y="2972716"/>
            <a:ext cx="8754017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1251" y="4047438"/>
            <a:ext cx="8754017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6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1251" y="3196969"/>
            <a:ext cx="1124241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Ask a Question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8435" y="3196969"/>
            <a:ext cx="1124241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Review Literature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0010" y="3196969"/>
            <a:ext cx="1124241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Formulate Hypothesis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1585" y="3185701"/>
            <a:ext cx="1124241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Design/Run Study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73160" y="3185701"/>
            <a:ext cx="1137057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Make Inferences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31027" y="3196969"/>
            <a:ext cx="1124241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Report </a:t>
            </a:r>
            <a:r>
              <a:rPr lang="en-US" sz="1200" dirty="0" smtClean="0">
                <a:solidFill>
                  <a:schemeClr val="tx1"/>
                </a:solidFill>
              </a:rPr>
              <a:t>(p</a:t>
            </a:r>
            <a:r>
              <a:rPr lang="en-US" sz="1200" i="1" dirty="0" smtClean="0">
                <a:solidFill>
                  <a:schemeClr val="tx1"/>
                </a:solidFill>
              </a:rPr>
              <a:t>ositive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r>
              <a:rPr lang="en-US" sz="1600" dirty="0" smtClean="0">
                <a:solidFill>
                  <a:schemeClr val="tx1"/>
                </a:solidFill>
              </a:rPr>
              <a:t> Results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11101" y="3511920"/>
            <a:ext cx="3973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32676" y="3511920"/>
            <a:ext cx="3973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54251" y="3515329"/>
            <a:ext cx="3973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75826" y="3515329"/>
            <a:ext cx="3973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33693" y="3515329"/>
            <a:ext cx="3973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8"/>
          <p:cNvSpPr txBox="1">
            <a:spLocks/>
          </p:cNvSpPr>
          <p:nvPr/>
        </p:nvSpPr>
        <p:spPr>
          <a:xfrm>
            <a:off x="457200" y="146932"/>
            <a:ext cx="8229600" cy="12677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 Research Process:</a:t>
            </a:r>
          </a:p>
          <a:p>
            <a:r>
              <a:rPr lang="en-US" sz="2800" dirty="0" smtClean="0"/>
              <a:t>Status Quo</a:t>
            </a:r>
            <a:endParaRPr lang="en-US" sz="2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251" y="2972716"/>
            <a:ext cx="8754017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1251" y="4047438"/>
            <a:ext cx="8754017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0618" y="3054720"/>
            <a:ext cx="7492581" cy="914400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5429" y="4434241"/>
            <a:ext cx="7357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69619" y="4221396"/>
            <a:ext cx="0" cy="21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613202" y="4228487"/>
            <a:ext cx="0" cy="21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154119" y="4441332"/>
            <a:ext cx="0" cy="21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86499" y="4653612"/>
            <a:ext cx="1135240" cy="70295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Private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831027" y="2465299"/>
            <a:ext cx="11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41524" y="2465299"/>
            <a:ext cx="0" cy="21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944479" y="2465299"/>
            <a:ext cx="0" cy="21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809239" y="1542410"/>
            <a:ext cx="1135240" cy="70295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Public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8400476" y="2252454"/>
            <a:ext cx="0" cy="21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0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251" y="3196969"/>
            <a:ext cx="1124241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Ask a Question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8435" y="3196969"/>
            <a:ext cx="1124241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Review Literature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0010" y="3196969"/>
            <a:ext cx="1124241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Formulate Hypothesis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1585" y="3185701"/>
            <a:ext cx="1124241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Design/Run Study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3160" y="3185701"/>
            <a:ext cx="1137057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Make Inferences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31027" y="3196969"/>
            <a:ext cx="1124241" cy="65925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Report (</a:t>
            </a:r>
            <a:r>
              <a:rPr lang="en-US" sz="1600" i="1" dirty="0" smtClean="0">
                <a:solidFill>
                  <a:schemeClr val="tx1"/>
                </a:solidFill>
              </a:rPr>
              <a:t>all</a:t>
            </a:r>
            <a:r>
              <a:rPr lang="en-US" sz="1600" dirty="0" smtClean="0">
                <a:solidFill>
                  <a:schemeClr val="tx1"/>
                </a:solidFill>
              </a:rPr>
              <a:t>)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Results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11101" y="3511920"/>
            <a:ext cx="3973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32676" y="3511920"/>
            <a:ext cx="3973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4251" y="3515329"/>
            <a:ext cx="3973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75826" y="3515329"/>
            <a:ext cx="3973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433693" y="3515329"/>
            <a:ext cx="3973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8"/>
          <p:cNvSpPr txBox="1">
            <a:spLocks/>
          </p:cNvSpPr>
          <p:nvPr/>
        </p:nvSpPr>
        <p:spPr>
          <a:xfrm>
            <a:off x="457200" y="104363"/>
            <a:ext cx="8229600" cy="12677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 Research Process:</a:t>
            </a:r>
          </a:p>
          <a:p>
            <a:r>
              <a:rPr lang="en-US" sz="2800" dirty="0" smtClean="0"/>
              <a:t>Open Science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1251" y="2972716"/>
            <a:ext cx="8754017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1251" y="4047438"/>
            <a:ext cx="8754017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1251" y="2465299"/>
            <a:ext cx="8754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15441" y="2465299"/>
            <a:ext cx="0" cy="21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944479" y="2465299"/>
            <a:ext cx="0" cy="21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78472" y="1567100"/>
            <a:ext cx="1135240" cy="70295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Public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462613" y="2270053"/>
            <a:ext cx="0" cy="21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4495800"/>
            <a:ext cx="36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Documenting the Research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9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Doing Open Science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876800"/>
          </a:xfrm>
        </p:spPr>
        <p:txBody>
          <a:bodyPr/>
          <a:lstStyle/>
          <a:p>
            <a:r>
              <a:rPr lang="en-CA" dirty="0" smtClean="0"/>
              <a:t>We receive a lot of training on research methods and statistical procedures (but likely not enough—another talk!)</a:t>
            </a:r>
          </a:p>
          <a:p>
            <a:r>
              <a:rPr lang="en-CA" dirty="0" smtClean="0"/>
              <a:t>But, not much (if any) on how to do open science</a:t>
            </a:r>
          </a:p>
          <a:p>
            <a:r>
              <a:rPr lang="en-CA" dirty="0" smtClean="0"/>
              <a:t>Technology today allows for open science practices </a:t>
            </a:r>
            <a:endParaRPr lang="en-CA" dirty="0"/>
          </a:p>
        </p:txBody>
      </p:sp>
      <p:pic>
        <p:nvPicPr>
          <p:cNvPr id="4" name="Picture 3" descr="OpenScienceFramewor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43400"/>
            <a:ext cx="3048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2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2518</TotalTime>
  <Words>586</Words>
  <Application>Microsoft Macintosh PowerPoint</Application>
  <PresentationFormat>On-screen Show (4:3)</PresentationFormat>
  <Paragraphs>109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What is Open Science and How do I do it? </vt:lpstr>
      <vt:lpstr>Open Science Resources</vt:lpstr>
      <vt:lpstr>Why Should Science Be Open?</vt:lpstr>
      <vt:lpstr>Canadian Government Commitment to Open Science</vt:lpstr>
      <vt:lpstr>The Transparency and Openness Promotion Guidelines (TOP)</vt:lpstr>
      <vt:lpstr>The Research Process</vt:lpstr>
      <vt:lpstr>PowerPoint Presentation</vt:lpstr>
      <vt:lpstr>PowerPoint Presentation</vt:lpstr>
      <vt:lpstr>Doing Open Science</vt:lpstr>
      <vt:lpstr>What to do?</vt:lpstr>
      <vt:lpstr>Challenges, not Roadblocks</vt:lpstr>
      <vt:lpstr>Key Terms</vt:lpstr>
      <vt:lpstr>Key Terms for Using the Open Science Framework (OSF)</vt:lpstr>
      <vt:lpstr>Key Terms for Using the Open Science Framework (OSF)</vt:lpstr>
      <vt:lpstr>New Project: Are we Scared More in the Dark? </vt:lpstr>
      <vt:lpstr>PowerPoint Presentation</vt:lpstr>
      <vt:lpstr>PowerPoint Presentation</vt:lpstr>
      <vt:lpstr>Example: Using the Wiki</vt:lpstr>
      <vt:lpstr>Example: Using the “Storage”</vt:lpstr>
      <vt:lpstr>Example of Version Control</vt:lpstr>
      <vt:lpstr>Different Types of “Contributors”</vt:lpstr>
      <vt:lpstr>Example: How My Lab Uses the OSF to Organize our Open Science</vt:lpstr>
      <vt:lpstr>PowerPoint Presentation</vt:lpstr>
      <vt:lpstr>PowerPoint Presentation</vt:lpstr>
      <vt:lpstr>Disclosure Statements</vt:lpstr>
      <vt:lpstr>Sharing Analytic Code</vt:lpstr>
      <vt:lpstr>Sharing Analytic Code</vt:lpstr>
      <vt:lpstr>“You Had an Option, Sir”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Open Science</dc:title>
  <dc:creator>Lorne Campbell</dc:creator>
  <cp:lastModifiedBy>Lorne Campbell</cp:lastModifiedBy>
  <cp:revision>83</cp:revision>
  <dcterms:created xsi:type="dcterms:W3CDTF">2006-08-16T00:00:00Z</dcterms:created>
  <dcterms:modified xsi:type="dcterms:W3CDTF">2016-10-07T15:44:51Z</dcterms:modified>
</cp:coreProperties>
</file>