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2"/>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7707-176C-DAFE-7476-0FD35EF4B512}"/>
              </a:ext>
            </a:extLst>
          </p:cNvPr>
          <p:cNvSpPr>
            <a:spLocks noGrp="1"/>
          </p:cNvSpPr>
          <p:nvPr>
            <p:ph type="ctrTitle"/>
          </p:nvPr>
        </p:nvSpPr>
        <p:spPr/>
        <p:txBody>
          <a:bodyPr/>
          <a:lstStyle/>
          <a:p>
            <a:r>
              <a:rPr lang="en-IL" dirty="0"/>
              <a:t>Project Proposal</a:t>
            </a:r>
          </a:p>
        </p:txBody>
      </p:sp>
      <p:sp>
        <p:nvSpPr>
          <p:cNvPr id="3" name="Subtitle 2">
            <a:extLst>
              <a:ext uri="{FF2B5EF4-FFF2-40B4-BE49-F238E27FC236}">
                <a16:creationId xmlns:a16="http://schemas.microsoft.com/office/drawing/2014/main" id="{FF01921A-3A9D-9D5F-0FDF-B43FC97FA6B4}"/>
              </a:ext>
            </a:extLst>
          </p:cNvPr>
          <p:cNvSpPr>
            <a:spLocks noGrp="1"/>
          </p:cNvSpPr>
          <p:nvPr>
            <p:ph type="subTitle" idx="1"/>
          </p:nvPr>
        </p:nvSpPr>
        <p:spPr/>
        <p:txBody>
          <a:bodyPr>
            <a:normAutofit lnSpcReduction="10000"/>
          </a:bodyPr>
          <a:lstStyle/>
          <a:p>
            <a:r>
              <a:rPr lang="en-IL" dirty="0"/>
              <a:t>By: Faisal Omari, Mayas Ghantous</a:t>
            </a:r>
          </a:p>
          <a:p>
            <a:r>
              <a:rPr lang="en-IL" dirty="0"/>
              <a:t>Moderator: Mr. Nimrod Peleg</a:t>
            </a:r>
          </a:p>
          <a:p>
            <a:r>
              <a:rPr lang="en-IL" dirty="0"/>
              <a:t>Supervisor: Ibrahim Jubran</a:t>
            </a:r>
          </a:p>
        </p:txBody>
      </p:sp>
      <p:sp>
        <p:nvSpPr>
          <p:cNvPr id="4" name="TextBox 3">
            <a:extLst>
              <a:ext uri="{FF2B5EF4-FFF2-40B4-BE49-F238E27FC236}">
                <a16:creationId xmlns:a16="http://schemas.microsoft.com/office/drawing/2014/main" id="{9CD71EEF-D973-4C22-9E67-521CE514BB4C}"/>
              </a:ext>
            </a:extLst>
          </p:cNvPr>
          <p:cNvSpPr txBox="1"/>
          <p:nvPr/>
        </p:nvSpPr>
        <p:spPr>
          <a:xfrm>
            <a:off x="372534" y="485422"/>
            <a:ext cx="1433688" cy="369332"/>
          </a:xfrm>
          <a:prstGeom prst="rect">
            <a:avLst/>
          </a:prstGeom>
          <a:noFill/>
        </p:spPr>
        <p:txBody>
          <a:bodyPr wrap="square" rtlCol="0">
            <a:spAutoFit/>
          </a:bodyPr>
          <a:lstStyle/>
          <a:p>
            <a:r>
              <a:rPr lang="en-IL" dirty="0"/>
              <a:t>30/11/2022</a:t>
            </a:r>
          </a:p>
        </p:txBody>
      </p:sp>
      <p:sp>
        <p:nvSpPr>
          <p:cNvPr id="5" name="TextBox 4">
            <a:extLst>
              <a:ext uri="{FF2B5EF4-FFF2-40B4-BE49-F238E27FC236}">
                <a16:creationId xmlns:a16="http://schemas.microsoft.com/office/drawing/2014/main" id="{B30D38EB-3A21-9B2B-7EE8-DE459140DA85}"/>
              </a:ext>
            </a:extLst>
          </p:cNvPr>
          <p:cNvSpPr txBox="1"/>
          <p:nvPr/>
        </p:nvSpPr>
        <p:spPr>
          <a:xfrm>
            <a:off x="4484297" y="4880000"/>
            <a:ext cx="4959499" cy="369332"/>
          </a:xfrm>
          <a:prstGeom prst="rect">
            <a:avLst/>
          </a:prstGeom>
          <a:noFill/>
        </p:spPr>
        <p:txBody>
          <a:bodyPr wrap="none" rtlCol="0">
            <a:spAutoFit/>
          </a:bodyPr>
          <a:lstStyle/>
          <a:p>
            <a:r>
              <a:rPr lang="en-US" dirty="0"/>
              <a:t>https://github.com/faisalomari/Classifying_Maqams</a:t>
            </a:r>
            <a:endParaRPr lang="en-IL" dirty="0"/>
          </a:p>
        </p:txBody>
      </p:sp>
      <p:sp>
        <p:nvSpPr>
          <p:cNvPr id="6" name="TextBox 5">
            <a:extLst>
              <a:ext uri="{FF2B5EF4-FFF2-40B4-BE49-F238E27FC236}">
                <a16:creationId xmlns:a16="http://schemas.microsoft.com/office/drawing/2014/main" id="{194B5B16-6025-3E71-50A1-BA494EC470AE}"/>
              </a:ext>
            </a:extLst>
          </p:cNvPr>
          <p:cNvSpPr txBox="1"/>
          <p:nvPr/>
        </p:nvSpPr>
        <p:spPr>
          <a:xfrm>
            <a:off x="2683932" y="4880000"/>
            <a:ext cx="1851661" cy="369332"/>
          </a:xfrm>
          <a:prstGeom prst="rect">
            <a:avLst/>
          </a:prstGeom>
          <a:noFill/>
        </p:spPr>
        <p:txBody>
          <a:bodyPr wrap="none" rtlCol="0">
            <a:spAutoFit/>
          </a:bodyPr>
          <a:lstStyle/>
          <a:p>
            <a:r>
              <a:rPr lang="en-IL" dirty="0"/>
              <a:t>Github repository:</a:t>
            </a:r>
          </a:p>
        </p:txBody>
      </p:sp>
    </p:spTree>
    <p:extLst>
      <p:ext uri="{BB962C8B-B14F-4D97-AF65-F5344CB8AC3E}">
        <p14:creationId xmlns:p14="http://schemas.microsoft.com/office/powerpoint/2010/main" val="127702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AE49-F583-1501-68B3-857C2CBA3E4B}"/>
              </a:ext>
            </a:extLst>
          </p:cNvPr>
          <p:cNvSpPr>
            <a:spLocks noGrp="1"/>
          </p:cNvSpPr>
          <p:nvPr>
            <p:ph type="title"/>
          </p:nvPr>
        </p:nvSpPr>
        <p:spPr/>
        <p:txBody>
          <a:bodyPr/>
          <a:lstStyle/>
          <a:p>
            <a:r>
              <a:rPr lang="en-IL" dirty="0"/>
              <a:t>Faisal Omari</a:t>
            </a:r>
          </a:p>
        </p:txBody>
      </p:sp>
      <p:sp>
        <p:nvSpPr>
          <p:cNvPr id="3" name="Content Placeholder 2">
            <a:extLst>
              <a:ext uri="{FF2B5EF4-FFF2-40B4-BE49-F238E27FC236}">
                <a16:creationId xmlns:a16="http://schemas.microsoft.com/office/drawing/2014/main" id="{D4C4F3A5-65FA-A7F6-BB8D-A6C6162C2D7D}"/>
              </a:ext>
            </a:extLst>
          </p:cNvPr>
          <p:cNvSpPr>
            <a:spLocks noGrp="1"/>
          </p:cNvSpPr>
          <p:nvPr>
            <p:ph idx="1"/>
          </p:nvPr>
        </p:nvSpPr>
        <p:spPr/>
        <p:txBody>
          <a:bodyPr/>
          <a:lstStyle/>
          <a:p>
            <a:r>
              <a:rPr lang="en-IL" sz="3600" dirty="0"/>
              <a:t>Id: 325616894. </a:t>
            </a:r>
          </a:p>
          <a:p>
            <a:r>
              <a:rPr lang="en-IL" sz="3600" dirty="0"/>
              <a:t>Mail: faisalomari321@gmail.com</a:t>
            </a:r>
          </a:p>
          <a:p>
            <a:endParaRPr lang="en-IL" dirty="0"/>
          </a:p>
        </p:txBody>
      </p:sp>
    </p:spTree>
    <p:extLst>
      <p:ext uri="{BB962C8B-B14F-4D97-AF65-F5344CB8AC3E}">
        <p14:creationId xmlns:p14="http://schemas.microsoft.com/office/powerpoint/2010/main" val="21680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AE49-F583-1501-68B3-857C2CBA3E4B}"/>
              </a:ext>
            </a:extLst>
          </p:cNvPr>
          <p:cNvSpPr>
            <a:spLocks noGrp="1"/>
          </p:cNvSpPr>
          <p:nvPr>
            <p:ph type="title"/>
          </p:nvPr>
        </p:nvSpPr>
        <p:spPr/>
        <p:txBody>
          <a:bodyPr/>
          <a:lstStyle/>
          <a:p>
            <a:r>
              <a:rPr lang="en-IL" dirty="0"/>
              <a:t>Mayas Ghantous</a:t>
            </a:r>
          </a:p>
        </p:txBody>
      </p:sp>
      <p:sp>
        <p:nvSpPr>
          <p:cNvPr id="3" name="Content Placeholder 2">
            <a:extLst>
              <a:ext uri="{FF2B5EF4-FFF2-40B4-BE49-F238E27FC236}">
                <a16:creationId xmlns:a16="http://schemas.microsoft.com/office/drawing/2014/main" id="{D4C4F3A5-65FA-A7F6-BB8D-A6C6162C2D7D}"/>
              </a:ext>
            </a:extLst>
          </p:cNvPr>
          <p:cNvSpPr>
            <a:spLocks noGrp="1"/>
          </p:cNvSpPr>
          <p:nvPr>
            <p:ph idx="1"/>
          </p:nvPr>
        </p:nvSpPr>
        <p:spPr/>
        <p:txBody>
          <a:bodyPr>
            <a:normAutofit/>
          </a:bodyPr>
          <a:lstStyle/>
          <a:p>
            <a:r>
              <a:rPr lang="en-IL" sz="3600" dirty="0"/>
              <a:t>Id: 213461692. </a:t>
            </a:r>
          </a:p>
          <a:p>
            <a:r>
              <a:rPr lang="en-IL" sz="3600" dirty="0"/>
              <a:t>Mail: mayas3456789@gmail.com</a:t>
            </a:r>
          </a:p>
          <a:p>
            <a:endParaRPr lang="en-IL" sz="3600" dirty="0"/>
          </a:p>
        </p:txBody>
      </p:sp>
    </p:spTree>
    <p:extLst>
      <p:ext uri="{BB962C8B-B14F-4D97-AF65-F5344CB8AC3E}">
        <p14:creationId xmlns:p14="http://schemas.microsoft.com/office/powerpoint/2010/main" val="216101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AC24-2743-785E-9BF8-CE387D93D9AB}"/>
              </a:ext>
            </a:extLst>
          </p:cNvPr>
          <p:cNvSpPr>
            <a:spLocks noGrp="1"/>
          </p:cNvSpPr>
          <p:nvPr>
            <p:ph type="title"/>
          </p:nvPr>
        </p:nvSpPr>
        <p:spPr/>
        <p:txBody>
          <a:bodyPr>
            <a:normAutofit fontScale="90000"/>
          </a:bodyPr>
          <a:lstStyle/>
          <a:p>
            <a:r>
              <a:rPr lang="en-US" dirty="0"/>
              <a:t>Classifying</a:t>
            </a:r>
            <a:r>
              <a:rPr lang="en-IL" dirty="0"/>
              <a:t> Arabic Maqams using deep-learning</a:t>
            </a:r>
          </a:p>
        </p:txBody>
      </p:sp>
      <p:sp>
        <p:nvSpPr>
          <p:cNvPr id="3" name="Content Placeholder 2">
            <a:extLst>
              <a:ext uri="{FF2B5EF4-FFF2-40B4-BE49-F238E27FC236}">
                <a16:creationId xmlns:a16="http://schemas.microsoft.com/office/drawing/2014/main" id="{F1B73E2D-2B53-AA8C-5016-3B36314AE0B1}"/>
              </a:ext>
            </a:extLst>
          </p:cNvPr>
          <p:cNvSpPr>
            <a:spLocks noGrp="1"/>
          </p:cNvSpPr>
          <p:nvPr>
            <p:ph idx="1"/>
          </p:nvPr>
        </p:nvSpPr>
        <p:spPr/>
        <p:txBody>
          <a:bodyPr/>
          <a:lstStyle/>
          <a:p>
            <a:pPr marL="0" indent="0" algn="l" defTabSz="457200" rtl="0" eaLnBrk="1" latinLnBrk="0" hangingPunct="1">
              <a:spcBef>
                <a:spcPct val="20000"/>
              </a:spcBef>
              <a:spcAft>
                <a:spcPts val="600"/>
              </a:spcAft>
              <a:buClr>
                <a:schemeClr val="accent1"/>
              </a:buClr>
              <a:buSzPct val="115000"/>
              <a:buNone/>
            </a:pPr>
            <a:r>
              <a:rPr lang="en-IL" dirty="0"/>
              <a:t>Our idea for the project is to build an algorithm and program that classifys the used maqam in a solo audio file.</a:t>
            </a:r>
          </a:p>
          <a:p>
            <a:pPr marL="0" indent="0" algn="l" defTabSz="457200" rtl="0" eaLnBrk="1" latinLnBrk="0" hangingPunct="1">
              <a:spcBef>
                <a:spcPct val="20000"/>
              </a:spcBef>
              <a:spcAft>
                <a:spcPts val="600"/>
              </a:spcAft>
              <a:buClr>
                <a:schemeClr val="accent1"/>
              </a:buClr>
              <a:buSzPct val="115000"/>
              <a:buNone/>
            </a:pPr>
            <a:r>
              <a:rPr lang="en-IL" dirty="0"/>
              <a:t>Input: Quranic recitation audio file.</a:t>
            </a:r>
          </a:p>
          <a:p>
            <a:pPr marL="0" indent="0" algn="l" defTabSz="457200" rtl="0" eaLnBrk="1" latinLnBrk="0" hangingPunct="1">
              <a:spcBef>
                <a:spcPct val="20000"/>
              </a:spcBef>
              <a:spcAft>
                <a:spcPts val="600"/>
              </a:spcAft>
              <a:buClr>
                <a:schemeClr val="accent1"/>
              </a:buClr>
              <a:buSzPct val="115000"/>
              <a:buNone/>
            </a:pPr>
            <a:r>
              <a:rPr lang="en-IL" dirty="0"/>
              <a:t>Output: used maqam.</a:t>
            </a:r>
          </a:p>
          <a:p>
            <a:pPr marL="0" indent="0" algn="l" defTabSz="457200" rtl="0" eaLnBrk="1" latinLnBrk="0" hangingPunct="1">
              <a:spcBef>
                <a:spcPct val="20000"/>
              </a:spcBef>
              <a:spcAft>
                <a:spcPts val="600"/>
              </a:spcAft>
              <a:buClr>
                <a:schemeClr val="accent1"/>
              </a:buClr>
              <a:buSzPct val="115000"/>
              <a:buNone/>
            </a:pPr>
            <a:r>
              <a:rPr lang="en-IL" dirty="0"/>
              <a:t>The algorithm to classify the maqams will be implemented using de</a:t>
            </a:r>
            <a:r>
              <a:rPr lang="en-US" dirty="0"/>
              <a:t>e</a:t>
            </a:r>
            <a:r>
              <a:rPr lang="en-IL" dirty="0"/>
              <a:t>p-learning on the attached audio file.</a:t>
            </a:r>
          </a:p>
        </p:txBody>
      </p:sp>
    </p:spTree>
    <p:extLst>
      <p:ext uri="{BB962C8B-B14F-4D97-AF65-F5344CB8AC3E}">
        <p14:creationId xmlns:p14="http://schemas.microsoft.com/office/powerpoint/2010/main" val="358227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6ABC-0883-44C2-6E7F-058357C5578D}"/>
              </a:ext>
            </a:extLst>
          </p:cNvPr>
          <p:cNvSpPr>
            <a:spLocks noGrp="1"/>
          </p:cNvSpPr>
          <p:nvPr>
            <p:ph type="title"/>
          </p:nvPr>
        </p:nvSpPr>
        <p:spPr/>
        <p:txBody>
          <a:bodyPr/>
          <a:lstStyle/>
          <a:p>
            <a:r>
              <a:rPr lang="en-IL" dirty="0"/>
              <a:t>What is maqamt?</a:t>
            </a:r>
          </a:p>
        </p:txBody>
      </p:sp>
      <p:sp>
        <p:nvSpPr>
          <p:cNvPr id="3" name="Content Placeholder 2">
            <a:extLst>
              <a:ext uri="{FF2B5EF4-FFF2-40B4-BE49-F238E27FC236}">
                <a16:creationId xmlns:a16="http://schemas.microsoft.com/office/drawing/2014/main" id="{96A4619F-2F4C-1618-F192-0E770F0A522E}"/>
              </a:ext>
            </a:extLst>
          </p:cNvPr>
          <p:cNvSpPr>
            <a:spLocks noGrp="1"/>
          </p:cNvSpPr>
          <p:nvPr>
            <p:ph idx="1"/>
          </p:nvPr>
        </p:nvSpPr>
        <p:spPr/>
        <p:txBody>
          <a:bodyPr>
            <a:normAutofit fontScale="92500" lnSpcReduction="10000"/>
          </a:bodyPr>
          <a:lstStyle/>
          <a:p>
            <a:r>
              <a:rPr lang="en-US" dirty="0"/>
              <a:t>In music of the Middle East and parts of North Africa, a set of pitches and of characteristic melodic elements, or motifs, and a traditional pattern of their use.</a:t>
            </a:r>
          </a:p>
          <a:p>
            <a:r>
              <a:rPr lang="en-US" dirty="0"/>
              <a:t>Maqamat can be realized with either vocal or instrumental music, and do not include a rhythmic component</a:t>
            </a:r>
          </a:p>
          <a:p>
            <a:r>
              <a:rPr lang="en-US" dirty="0"/>
              <a:t>The notes of a maqam are not tuned in equal temperament, meaning that the frequency ratios of successive pitches are not necessarily identical. A maqam also determines other things, such as the tonic (starting note), the ending note, and the dominant note. It also determines which notes should be emphasized and which should not..</a:t>
            </a:r>
            <a:endParaRPr lang="en-IL" dirty="0"/>
          </a:p>
        </p:txBody>
      </p:sp>
    </p:spTree>
    <p:extLst>
      <p:ext uri="{BB962C8B-B14F-4D97-AF65-F5344CB8AC3E}">
        <p14:creationId xmlns:p14="http://schemas.microsoft.com/office/powerpoint/2010/main" val="848518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12A4-DD6D-38D4-85C8-D56C423C7039}"/>
              </a:ext>
            </a:extLst>
          </p:cNvPr>
          <p:cNvSpPr>
            <a:spLocks noGrp="1"/>
          </p:cNvSpPr>
          <p:nvPr>
            <p:ph type="title"/>
          </p:nvPr>
        </p:nvSpPr>
        <p:spPr/>
        <p:txBody>
          <a:bodyPr/>
          <a:lstStyle/>
          <a:p>
            <a:r>
              <a:rPr lang="en-IL" dirty="0"/>
              <a:t>Our goal of the project</a:t>
            </a:r>
          </a:p>
        </p:txBody>
      </p:sp>
      <p:sp>
        <p:nvSpPr>
          <p:cNvPr id="3" name="Content Placeholder 2">
            <a:extLst>
              <a:ext uri="{FF2B5EF4-FFF2-40B4-BE49-F238E27FC236}">
                <a16:creationId xmlns:a16="http://schemas.microsoft.com/office/drawing/2014/main" id="{4CE29176-649B-9DFE-54DD-235C18961AF2}"/>
              </a:ext>
            </a:extLst>
          </p:cNvPr>
          <p:cNvSpPr>
            <a:spLocks noGrp="1"/>
          </p:cNvSpPr>
          <p:nvPr>
            <p:ph idx="1"/>
          </p:nvPr>
        </p:nvSpPr>
        <p:spPr/>
        <p:txBody>
          <a:bodyPr>
            <a:normAutofit fontScale="92500" lnSpcReduction="10000"/>
          </a:bodyPr>
          <a:lstStyle/>
          <a:p>
            <a:r>
              <a:rPr lang="en-IL" dirty="0"/>
              <a:t>Firstly, to get familiar with deep-learning, which is an enviroment that can be an important tool to use in work, or in a future projects.</a:t>
            </a:r>
          </a:p>
          <a:p>
            <a:r>
              <a:rPr lang="en-IL" dirty="0"/>
              <a:t>Secondly, the title of the project is something that we can have a lot of fun dealing with, which gives us the best atmosphere to keep us going to finish the project with the best results.</a:t>
            </a:r>
          </a:p>
          <a:p>
            <a:r>
              <a:rPr lang="en-IL" dirty="0"/>
              <a:t>The project title is something that is very familiar with vocals and musically interested people, in addition that there is no real maqams classifying program, accordingly our purpose is to be of the firsts (maybe the first) who create such program with clear algorithm.</a:t>
            </a:r>
          </a:p>
        </p:txBody>
      </p:sp>
    </p:spTree>
    <p:extLst>
      <p:ext uri="{BB962C8B-B14F-4D97-AF65-F5344CB8AC3E}">
        <p14:creationId xmlns:p14="http://schemas.microsoft.com/office/powerpoint/2010/main" val="224443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AB3C-78BC-A5FB-63B7-C227D599FF15}"/>
              </a:ext>
            </a:extLst>
          </p:cNvPr>
          <p:cNvSpPr>
            <a:spLocks noGrp="1"/>
          </p:cNvSpPr>
          <p:nvPr>
            <p:ph type="title"/>
          </p:nvPr>
        </p:nvSpPr>
        <p:spPr/>
        <p:txBody>
          <a:bodyPr/>
          <a:lstStyle/>
          <a:p>
            <a:r>
              <a:rPr lang="en-IL" dirty="0"/>
              <a:t>Time table</a:t>
            </a:r>
          </a:p>
        </p:txBody>
      </p:sp>
      <p:graphicFrame>
        <p:nvGraphicFramePr>
          <p:cNvPr id="4" name="Table 4">
            <a:extLst>
              <a:ext uri="{FF2B5EF4-FFF2-40B4-BE49-F238E27FC236}">
                <a16:creationId xmlns:a16="http://schemas.microsoft.com/office/drawing/2014/main" id="{453E9DE4-FB79-A00C-8934-6301955DF2F1}"/>
              </a:ext>
            </a:extLst>
          </p:cNvPr>
          <p:cNvGraphicFramePr>
            <a:graphicFrameLocks noGrp="1"/>
          </p:cNvGraphicFramePr>
          <p:nvPr>
            <p:ph idx="1"/>
            <p:extLst>
              <p:ext uri="{D42A27DB-BD31-4B8C-83A1-F6EECF244321}">
                <p14:modId xmlns:p14="http://schemas.microsoft.com/office/powerpoint/2010/main" val="4114664997"/>
              </p:ext>
            </p:extLst>
          </p:nvPr>
        </p:nvGraphicFramePr>
        <p:xfrm>
          <a:off x="1295400" y="2557463"/>
          <a:ext cx="9601200" cy="3022600"/>
        </p:xfrm>
        <a:graphic>
          <a:graphicData uri="http://schemas.openxmlformats.org/drawingml/2006/table">
            <a:tbl>
              <a:tblPr firstRow="1" bandRow="1">
                <a:tableStyleId>{5C22544A-7EE6-4342-B048-85BDC9FD1C3A}</a:tableStyleId>
              </a:tblPr>
              <a:tblGrid>
                <a:gridCol w="2151993">
                  <a:extLst>
                    <a:ext uri="{9D8B030D-6E8A-4147-A177-3AD203B41FA5}">
                      <a16:colId xmlns:a16="http://schemas.microsoft.com/office/drawing/2014/main" val="959672911"/>
                    </a:ext>
                  </a:extLst>
                </a:gridCol>
                <a:gridCol w="2375338">
                  <a:extLst>
                    <a:ext uri="{9D8B030D-6E8A-4147-A177-3AD203B41FA5}">
                      <a16:colId xmlns:a16="http://schemas.microsoft.com/office/drawing/2014/main" val="2736384705"/>
                    </a:ext>
                  </a:extLst>
                </a:gridCol>
                <a:gridCol w="2673569">
                  <a:extLst>
                    <a:ext uri="{9D8B030D-6E8A-4147-A177-3AD203B41FA5}">
                      <a16:colId xmlns:a16="http://schemas.microsoft.com/office/drawing/2014/main" val="145023006"/>
                    </a:ext>
                  </a:extLst>
                </a:gridCol>
                <a:gridCol w="2400300">
                  <a:extLst>
                    <a:ext uri="{9D8B030D-6E8A-4147-A177-3AD203B41FA5}">
                      <a16:colId xmlns:a16="http://schemas.microsoft.com/office/drawing/2014/main" val="2122486283"/>
                    </a:ext>
                  </a:extLst>
                </a:gridCol>
              </a:tblGrid>
              <a:tr h="370840">
                <a:tc>
                  <a:txBody>
                    <a:bodyPr/>
                    <a:lstStyle/>
                    <a:p>
                      <a:r>
                        <a:rPr lang="en-IL" dirty="0"/>
                        <a:t>The goal</a:t>
                      </a:r>
                    </a:p>
                  </a:txBody>
                  <a:tcPr/>
                </a:tc>
                <a:tc>
                  <a:txBody>
                    <a:bodyPr/>
                    <a:lstStyle/>
                    <a:p>
                      <a:r>
                        <a:rPr lang="en-IL" sz="1600" dirty="0"/>
                        <a:t>The period and due date</a:t>
                      </a:r>
                    </a:p>
                  </a:txBody>
                  <a:tcPr/>
                </a:tc>
                <a:tc>
                  <a:txBody>
                    <a:bodyPr/>
                    <a:lstStyle/>
                    <a:p>
                      <a:r>
                        <a:rPr lang="en-US" dirty="0"/>
                        <a:t>G</a:t>
                      </a:r>
                      <a:r>
                        <a:rPr lang="en-IL" dirty="0"/>
                        <a:t>oal expalination</a:t>
                      </a:r>
                    </a:p>
                  </a:txBody>
                  <a:tcPr/>
                </a:tc>
                <a:tc>
                  <a:txBody>
                    <a:bodyPr/>
                    <a:lstStyle/>
                    <a:p>
                      <a:r>
                        <a:rPr lang="en-IL" sz="1600" dirty="0"/>
                        <a:t>Responsible participant</a:t>
                      </a:r>
                    </a:p>
                  </a:txBody>
                  <a:tcPr/>
                </a:tc>
                <a:extLst>
                  <a:ext uri="{0D108BD9-81ED-4DB2-BD59-A6C34878D82A}">
                    <a16:rowId xmlns:a16="http://schemas.microsoft.com/office/drawing/2014/main" val="187743599"/>
                  </a:ext>
                </a:extLst>
              </a:tr>
              <a:tr h="370840">
                <a:tc>
                  <a:txBody>
                    <a:bodyPr/>
                    <a:lstStyle/>
                    <a:p>
                      <a:r>
                        <a:rPr lang="en-IL" dirty="0"/>
                        <a:t>Finish CS321C course</a:t>
                      </a:r>
                    </a:p>
                  </a:txBody>
                  <a:tcPr/>
                </a:tc>
                <a:tc>
                  <a:txBody>
                    <a:bodyPr/>
                    <a:lstStyle/>
                    <a:p>
                      <a:r>
                        <a:rPr lang="en-IL" dirty="0"/>
                        <a:t>1/12/22 – 15/12/22</a:t>
                      </a:r>
                    </a:p>
                  </a:txBody>
                  <a:tcPr/>
                </a:tc>
                <a:tc>
                  <a:txBody>
                    <a:bodyPr/>
                    <a:lstStyle/>
                    <a:p>
                      <a:r>
                        <a:rPr lang="en-US" dirty="0"/>
                        <a:t>T</a:t>
                      </a:r>
                      <a:r>
                        <a:rPr lang="en-IL" dirty="0"/>
                        <a:t>he deep learning course from Stanford university, which the moderator recommended to us.</a:t>
                      </a:r>
                    </a:p>
                  </a:txBody>
                  <a:tcPr/>
                </a:tc>
                <a:tc>
                  <a:txBody>
                    <a:bodyPr/>
                    <a:lstStyle/>
                    <a:p>
                      <a:r>
                        <a:rPr lang="en-IL" dirty="0"/>
                        <a:t>Mayas + Faisal</a:t>
                      </a:r>
                    </a:p>
                  </a:txBody>
                  <a:tcPr/>
                </a:tc>
                <a:extLst>
                  <a:ext uri="{0D108BD9-81ED-4DB2-BD59-A6C34878D82A}">
                    <a16:rowId xmlns:a16="http://schemas.microsoft.com/office/drawing/2014/main" val="218782885"/>
                  </a:ext>
                </a:extLst>
              </a:tr>
              <a:tr h="370840">
                <a:tc>
                  <a:txBody>
                    <a:bodyPr/>
                    <a:lstStyle/>
                    <a:p>
                      <a:r>
                        <a:rPr lang="en-US" dirty="0"/>
                        <a:t>L</a:t>
                      </a:r>
                      <a:r>
                        <a:rPr lang="en-IL" dirty="0"/>
                        <a:t>earn python deep learning tools </a:t>
                      </a:r>
                    </a:p>
                  </a:txBody>
                  <a:tcPr/>
                </a:tc>
                <a:tc>
                  <a:txBody>
                    <a:bodyPr/>
                    <a:lstStyle/>
                    <a:p>
                      <a:r>
                        <a:rPr lang="en-IL" dirty="0"/>
                        <a:t>15/12/22 – 31/12/22</a:t>
                      </a:r>
                    </a:p>
                  </a:txBody>
                  <a:tcPr/>
                </a:tc>
                <a:tc>
                  <a:txBody>
                    <a:bodyPr/>
                    <a:lstStyle/>
                    <a:p>
                      <a:r>
                        <a:rPr lang="en-US" dirty="0"/>
                        <a:t>L</a:t>
                      </a:r>
                      <a:r>
                        <a:rPr lang="en-IL" dirty="0"/>
                        <a:t>earn and practice the deep learning tools with python language, In addition to choose the best tool that can help us in the project.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L" dirty="0"/>
                        <a:t>Mayas + Faisal</a:t>
                      </a:r>
                    </a:p>
                    <a:p>
                      <a:endParaRPr lang="en-IL" dirty="0"/>
                    </a:p>
                  </a:txBody>
                  <a:tcPr/>
                </a:tc>
                <a:extLst>
                  <a:ext uri="{0D108BD9-81ED-4DB2-BD59-A6C34878D82A}">
                    <a16:rowId xmlns:a16="http://schemas.microsoft.com/office/drawing/2014/main" val="3051315277"/>
                  </a:ext>
                </a:extLst>
              </a:tr>
            </a:tbl>
          </a:graphicData>
        </a:graphic>
      </p:graphicFrame>
    </p:spTree>
    <p:extLst>
      <p:ext uri="{BB962C8B-B14F-4D97-AF65-F5344CB8AC3E}">
        <p14:creationId xmlns:p14="http://schemas.microsoft.com/office/powerpoint/2010/main" val="117788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31E62BC-6575-2F6B-8CD0-F90F30EEACEB}"/>
              </a:ext>
            </a:extLst>
          </p:cNvPr>
          <p:cNvGraphicFramePr>
            <a:graphicFrameLocks noGrp="1"/>
          </p:cNvGraphicFramePr>
          <p:nvPr>
            <p:ph idx="1"/>
            <p:extLst>
              <p:ext uri="{D42A27DB-BD31-4B8C-83A1-F6EECF244321}">
                <p14:modId xmlns:p14="http://schemas.microsoft.com/office/powerpoint/2010/main" val="3620792935"/>
              </p:ext>
            </p:extLst>
          </p:nvPr>
        </p:nvGraphicFramePr>
        <p:xfrm>
          <a:off x="1295400" y="935421"/>
          <a:ext cx="9601200" cy="466344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406784837"/>
                    </a:ext>
                  </a:extLst>
                </a:gridCol>
                <a:gridCol w="2400300">
                  <a:extLst>
                    <a:ext uri="{9D8B030D-6E8A-4147-A177-3AD203B41FA5}">
                      <a16:colId xmlns:a16="http://schemas.microsoft.com/office/drawing/2014/main" val="4146938282"/>
                    </a:ext>
                  </a:extLst>
                </a:gridCol>
                <a:gridCol w="2400300">
                  <a:extLst>
                    <a:ext uri="{9D8B030D-6E8A-4147-A177-3AD203B41FA5}">
                      <a16:colId xmlns:a16="http://schemas.microsoft.com/office/drawing/2014/main" val="2134092512"/>
                    </a:ext>
                  </a:extLst>
                </a:gridCol>
                <a:gridCol w="2400300">
                  <a:extLst>
                    <a:ext uri="{9D8B030D-6E8A-4147-A177-3AD203B41FA5}">
                      <a16:colId xmlns:a16="http://schemas.microsoft.com/office/drawing/2014/main" val="98550700"/>
                    </a:ext>
                  </a:extLst>
                </a:gridCol>
              </a:tblGrid>
              <a:tr h="78126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L" sz="1800" b="1" kern="1200" dirty="0">
                          <a:solidFill>
                            <a:schemeClr val="lt1"/>
                          </a:solidFill>
                          <a:latin typeface="+mn-lt"/>
                          <a:ea typeface="+mn-ea"/>
                          <a:cs typeface="+mn-cs"/>
                        </a:rPr>
                        <a:t>The goal</a:t>
                      </a:r>
                    </a:p>
                    <a:p>
                      <a:pPr marL="0" algn="l" defTabSz="457200" rtl="0" eaLnBrk="1" latinLnBrk="0" hangingPunct="1"/>
                      <a:endParaRPr lang="en-IL" sz="1800" b="1" kern="120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L" sz="1800" b="1" kern="1200" dirty="0">
                          <a:solidFill>
                            <a:schemeClr val="lt1"/>
                          </a:solidFill>
                          <a:latin typeface="+mn-lt"/>
                          <a:ea typeface="+mn-ea"/>
                          <a:cs typeface="+mn-cs"/>
                        </a:rPr>
                        <a:t>The period and due date</a:t>
                      </a:r>
                    </a:p>
                    <a:p>
                      <a:pPr marL="0" algn="l" defTabSz="457200" rtl="0" eaLnBrk="1" latinLnBrk="0" hangingPunct="1"/>
                      <a:endParaRPr lang="en-IL" sz="1800" b="1" kern="120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G</a:t>
                      </a:r>
                      <a:r>
                        <a:rPr lang="en-IL" sz="1800" b="1" kern="1200" dirty="0">
                          <a:solidFill>
                            <a:schemeClr val="lt1"/>
                          </a:solidFill>
                          <a:latin typeface="+mn-lt"/>
                          <a:ea typeface="+mn-ea"/>
                          <a:cs typeface="+mn-cs"/>
                        </a:rPr>
                        <a:t>oal expalination</a:t>
                      </a:r>
                    </a:p>
                    <a:p>
                      <a:pPr marL="0" algn="l" defTabSz="457200" rtl="0" eaLnBrk="1" latinLnBrk="0" hangingPunct="1"/>
                      <a:endParaRPr lang="en-IL" sz="1800" b="1" kern="120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L" sz="1800" b="1" kern="1200" dirty="0">
                          <a:solidFill>
                            <a:schemeClr val="lt1"/>
                          </a:solidFill>
                          <a:latin typeface="+mn-lt"/>
                          <a:ea typeface="+mn-ea"/>
                          <a:cs typeface="+mn-cs"/>
                        </a:rPr>
                        <a:t>Responsible participant</a:t>
                      </a:r>
                    </a:p>
                    <a:p>
                      <a:pPr marL="0" algn="l" defTabSz="457200" rtl="0" eaLnBrk="1" latinLnBrk="0" hangingPunct="1"/>
                      <a:endParaRPr lang="en-IL" sz="1800" b="1" kern="1200" dirty="0">
                        <a:solidFill>
                          <a:schemeClr val="lt1"/>
                        </a:solidFill>
                        <a:latin typeface="+mn-lt"/>
                        <a:ea typeface="+mn-ea"/>
                        <a:cs typeface="+mn-cs"/>
                      </a:endParaRPr>
                    </a:p>
                  </a:txBody>
                  <a:tcPr/>
                </a:tc>
                <a:extLst>
                  <a:ext uri="{0D108BD9-81ED-4DB2-BD59-A6C34878D82A}">
                    <a16:rowId xmlns:a16="http://schemas.microsoft.com/office/drawing/2014/main" val="3095603933"/>
                  </a:ext>
                </a:extLst>
              </a:tr>
              <a:tr h="781269">
                <a:tc>
                  <a:txBody>
                    <a:bodyPr/>
                    <a:lstStyle/>
                    <a:p>
                      <a:r>
                        <a:rPr lang="en-IL" dirty="0"/>
                        <a:t>Creating the basic algorithm and trying to run it on basic audio samples.</a:t>
                      </a:r>
                    </a:p>
                  </a:txBody>
                  <a:tcPr/>
                </a:tc>
                <a:tc>
                  <a:txBody>
                    <a:bodyPr/>
                    <a:lstStyle/>
                    <a:p>
                      <a:r>
                        <a:rPr lang="en-IL" dirty="0"/>
                        <a:t>1/1/2023 – 15/2/2023</a:t>
                      </a:r>
                    </a:p>
                    <a:p>
                      <a:endParaRPr lang="en-IL" dirty="0"/>
                    </a:p>
                    <a:p>
                      <a:r>
                        <a:rPr lang="en-US" dirty="0"/>
                        <a:t>N</a:t>
                      </a:r>
                      <a:r>
                        <a:rPr lang="en-IL" dirty="0"/>
                        <a:t>ote**: in the period we’ll have exams, so there is a little time to work on the project.</a:t>
                      </a:r>
                    </a:p>
                  </a:txBody>
                  <a:tcPr/>
                </a:tc>
                <a:tc>
                  <a:txBody>
                    <a:bodyPr/>
                    <a:lstStyle/>
                    <a:p>
                      <a:r>
                        <a:rPr lang="en-US" dirty="0"/>
                        <a:t>A</a:t>
                      </a:r>
                      <a:r>
                        <a:rPr lang="en-IL" dirty="0"/>
                        <a:t>fter choosing the deep-learn tool, we’ll start to think and implement a basic algorithm which can accordingly solve the problem for a basic audio file.</a:t>
                      </a:r>
                    </a:p>
                  </a:txBody>
                  <a:tcPr/>
                </a:tc>
                <a:tc>
                  <a:txBody>
                    <a:bodyPr/>
                    <a:lstStyle/>
                    <a:p>
                      <a:r>
                        <a:rPr lang="en-IL" dirty="0"/>
                        <a:t>Mayas + Faisal</a:t>
                      </a:r>
                    </a:p>
                  </a:txBody>
                  <a:tcPr/>
                </a:tc>
                <a:extLst>
                  <a:ext uri="{0D108BD9-81ED-4DB2-BD59-A6C34878D82A}">
                    <a16:rowId xmlns:a16="http://schemas.microsoft.com/office/drawing/2014/main" val="3617049064"/>
                  </a:ext>
                </a:extLst>
              </a:tr>
              <a:tr h="781269">
                <a:tc>
                  <a:txBody>
                    <a:bodyPr/>
                    <a:lstStyle/>
                    <a:p>
                      <a:r>
                        <a:rPr lang="en-IL" dirty="0"/>
                        <a:t>Continue the algorithm developing phase.</a:t>
                      </a:r>
                    </a:p>
                  </a:txBody>
                  <a:tcPr/>
                </a:tc>
                <a:tc>
                  <a:txBody>
                    <a:bodyPr/>
                    <a:lstStyle/>
                    <a:p>
                      <a:r>
                        <a:rPr lang="en-IL" dirty="0"/>
                        <a:t>15/2/2023 – 15/3/2023</a:t>
                      </a:r>
                    </a:p>
                  </a:txBody>
                  <a:tcPr/>
                </a:tc>
                <a:tc>
                  <a:txBody>
                    <a:bodyPr/>
                    <a:lstStyle/>
                    <a:p>
                      <a:r>
                        <a:rPr lang="en-IL" dirty="0"/>
                        <a:t>Taking the algorithm deep learn implementation to the next stage, which is solving the problem for the whole samples set.</a:t>
                      </a:r>
                    </a:p>
                  </a:txBody>
                  <a:tcPr/>
                </a:tc>
                <a:tc>
                  <a:txBody>
                    <a:bodyPr/>
                    <a:lstStyle/>
                    <a:p>
                      <a:r>
                        <a:rPr lang="en-IL" dirty="0"/>
                        <a:t>Mayas + Faisal</a:t>
                      </a:r>
                    </a:p>
                  </a:txBody>
                  <a:tcPr/>
                </a:tc>
                <a:extLst>
                  <a:ext uri="{0D108BD9-81ED-4DB2-BD59-A6C34878D82A}">
                    <a16:rowId xmlns:a16="http://schemas.microsoft.com/office/drawing/2014/main" val="2754704003"/>
                  </a:ext>
                </a:extLst>
              </a:tr>
            </a:tbl>
          </a:graphicData>
        </a:graphic>
      </p:graphicFrame>
    </p:spTree>
    <p:extLst>
      <p:ext uri="{BB962C8B-B14F-4D97-AF65-F5344CB8AC3E}">
        <p14:creationId xmlns:p14="http://schemas.microsoft.com/office/powerpoint/2010/main" val="379711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5149-390F-D399-F3BE-C82B44392D1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6C8B0F7-AD12-A1E9-6278-46F4267471FD}"/>
              </a:ext>
            </a:extLst>
          </p:cNvPr>
          <p:cNvSpPr>
            <a:spLocks noGrp="1"/>
          </p:cNvSpPr>
          <p:nvPr>
            <p:ph idx="1"/>
          </p:nvPr>
        </p:nvSpPr>
        <p:spPr/>
        <p:txBody>
          <a:bodyPr/>
          <a:lstStyle/>
          <a:p>
            <a:endParaRPr lang="en-IL"/>
          </a:p>
        </p:txBody>
      </p:sp>
      <p:graphicFrame>
        <p:nvGraphicFramePr>
          <p:cNvPr id="4" name="Table 4">
            <a:extLst>
              <a:ext uri="{FF2B5EF4-FFF2-40B4-BE49-F238E27FC236}">
                <a16:creationId xmlns:a16="http://schemas.microsoft.com/office/drawing/2014/main" id="{4FC917AC-BF5A-BD77-EC49-129B0079875F}"/>
              </a:ext>
            </a:extLst>
          </p:cNvPr>
          <p:cNvGraphicFramePr>
            <a:graphicFrameLocks/>
          </p:cNvGraphicFramePr>
          <p:nvPr>
            <p:extLst>
              <p:ext uri="{D42A27DB-BD31-4B8C-83A1-F6EECF244321}">
                <p14:modId xmlns:p14="http://schemas.microsoft.com/office/powerpoint/2010/main" val="333881868"/>
              </p:ext>
            </p:extLst>
          </p:nvPr>
        </p:nvGraphicFramePr>
        <p:xfrm>
          <a:off x="1295400" y="935421"/>
          <a:ext cx="9601200" cy="50292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406784837"/>
                    </a:ext>
                  </a:extLst>
                </a:gridCol>
                <a:gridCol w="2400300">
                  <a:extLst>
                    <a:ext uri="{9D8B030D-6E8A-4147-A177-3AD203B41FA5}">
                      <a16:colId xmlns:a16="http://schemas.microsoft.com/office/drawing/2014/main" val="4146938282"/>
                    </a:ext>
                  </a:extLst>
                </a:gridCol>
                <a:gridCol w="2400300">
                  <a:extLst>
                    <a:ext uri="{9D8B030D-6E8A-4147-A177-3AD203B41FA5}">
                      <a16:colId xmlns:a16="http://schemas.microsoft.com/office/drawing/2014/main" val="2134092512"/>
                    </a:ext>
                  </a:extLst>
                </a:gridCol>
                <a:gridCol w="2400300">
                  <a:extLst>
                    <a:ext uri="{9D8B030D-6E8A-4147-A177-3AD203B41FA5}">
                      <a16:colId xmlns:a16="http://schemas.microsoft.com/office/drawing/2014/main" val="98550700"/>
                    </a:ext>
                  </a:extLst>
                </a:gridCol>
              </a:tblGrid>
              <a:tr h="78126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L" sz="1800" b="1" kern="1200" dirty="0">
                          <a:solidFill>
                            <a:schemeClr val="lt1"/>
                          </a:solidFill>
                          <a:latin typeface="+mn-lt"/>
                          <a:ea typeface="+mn-ea"/>
                          <a:cs typeface="+mn-cs"/>
                        </a:rPr>
                        <a:t>The goal</a:t>
                      </a:r>
                    </a:p>
                    <a:p>
                      <a:pPr marL="0" algn="l" defTabSz="457200" rtl="0" eaLnBrk="1" latinLnBrk="0" hangingPunct="1"/>
                      <a:endParaRPr lang="en-IL" sz="1800" b="1" kern="120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L" sz="1800" b="1" kern="1200" dirty="0">
                          <a:solidFill>
                            <a:schemeClr val="lt1"/>
                          </a:solidFill>
                          <a:latin typeface="+mn-lt"/>
                          <a:ea typeface="+mn-ea"/>
                          <a:cs typeface="+mn-cs"/>
                        </a:rPr>
                        <a:t>The period and due date</a:t>
                      </a:r>
                    </a:p>
                    <a:p>
                      <a:pPr marL="0" algn="l" defTabSz="457200" rtl="0" eaLnBrk="1" latinLnBrk="0" hangingPunct="1"/>
                      <a:endParaRPr lang="en-IL" sz="1800" b="1" kern="120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G</a:t>
                      </a:r>
                      <a:r>
                        <a:rPr lang="en-IL" sz="1800" b="1" kern="1200" dirty="0">
                          <a:solidFill>
                            <a:schemeClr val="lt1"/>
                          </a:solidFill>
                          <a:latin typeface="+mn-lt"/>
                          <a:ea typeface="+mn-ea"/>
                          <a:cs typeface="+mn-cs"/>
                        </a:rPr>
                        <a:t>oal expalination</a:t>
                      </a:r>
                    </a:p>
                    <a:p>
                      <a:pPr marL="0" algn="l" defTabSz="457200" rtl="0" eaLnBrk="1" latinLnBrk="0" hangingPunct="1"/>
                      <a:endParaRPr lang="en-IL" sz="1800" b="1" kern="120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L" sz="1800" b="1" kern="1200" dirty="0">
                          <a:solidFill>
                            <a:schemeClr val="lt1"/>
                          </a:solidFill>
                          <a:latin typeface="+mn-lt"/>
                          <a:ea typeface="+mn-ea"/>
                          <a:cs typeface="+mn-cs"/>
                        </a:rPr>
                        <a:t>Responsible participant</a:t>
                      </a:r>
                    </a:p>
                    <a:p>
                      <a:pPr marL="0" algn="l" defTabSz="457200" rtl="0" eaLnBrk="1" latinLnBrk="0" hangingPunct="1"/>
                      <a:endParaRPr lang="en-IL" sz="1800" b="1" kern="1200" dirty="0">
                        <a:solidFill>
                          <a:schemeClr val="lt1"/>
                        </a:solidFill>
                        <a:latin typeface="+mn-lt"/>
                        <a:ea typeface="+mn-ea"/>
                        <a:cs typeface="+mn-cs"/>
                      </a:endParaRPr>
                    </a:p>
                  </a:txBody>
                  <a:tcPr/>
                </a:tc>
                <a:extLst>
                  <a:ext uri="{0D108BD9-81ED-4DB2-BD59-A6C34878D82A}">
                    <a16:rowId xmlns:a16="http://schemas.microsoft.com/office/drawing/2014/main" val="3095603933"/>
                  </a:ext>
                </a:extLst>
              </a:tr>
              <a:tr h="781269">
                <a:tc>
                  <a:txBody>
                    <a:bodyPr/>
                    <a:lstStyle/>
                    <a:p>
                      <a:r>
                        <a:rPr lang="en-IL" dirty="0"/>
                        <a:t>Building a program with the algorithm inside it.</a:t>
                      </a:r>
                    </a:p>
                  </a:txBody>
                  <a:tcPr/>
                </a:tc>
                <a:tc>
                  <a:txBody>
                    <a:bodyPr/>
                    <a:lstStyle/>
                    <a:p>
                      <a:r>
                        <a:rPr lang="en-IL" dirty="0"/>
                        <a:t>15/3/2023 – 1/5/2023</a:t>
                      </a:r>
                    </a:p>
                  </a:txBody>
                  <a:tcPr/>
                </a:tc>
                <a:tc>
                  <a:txBody>
                    <a:bodyPr/>
                    <a:lstStyle/>
                    <a:p>
                      <a:r>
                        <a:rPr lang="en-US" dirty="0"/>
                        <a:t>Inside the program, there will be a lot of user options to make it easier to use, in addition to add a nice interface.</a:t>
                      </a:r>
                      <a:endParaRPr lang="en-IL" dirty="0"/>
                    </a:p>
                  </a:txBody>
                  <a:tcPr/>
                </a:tc>
                <a:tc>
                  <a:txBody>
                    <a:bodyPr/>
                    <a:lstStyle/>
                    <a:p>
                      <a:r>
                        <a:rPr lang="en-IL" dirty="0"/>
                        <a:t>Mayas</a:t>
                      </a:r>
                    </a:p>
                  </a:txBody>
                  <a:tcPr/>
                </a:tc>
                <a:extLst>
                  <a:ext uri="{0D108BD9-81ED-4DB2-BD59-A6C34878D82A}">
                    <a16:rowId xmlns:a16="http://schemas.microsoft.com/office/drawing/2014/main" val="3617049064"/>
                  </a:ext>
                </a:extLst>
              </a:tr>
              <a:tr h="781269">
                <a:tc>
                  <a:txBody>
                    <a:bodyPr/>
                    <a:lstStyle/>
                    <a:p>
                      <a:r>
                        <a:rPr lang="en-IL" dirty="0"/>
                        <a:t>Developing the algorithm.</a:t>
                      </a:r>
                    </a:p>
                  </a:txBody>
                  <a:tcPr/>
                </a:tc>
                <a:tc>
                  <a:txBody>
                    <a:bodyPr/>
                    <a:lstStyle/>
                    <a:p>
                      <a:r>
                        <a:rPr lang="en-IL" dirty="0"/>
                        <a:t>15/3/2023 – 1/5/2023</a:t>
                      </a:r>
                    </a:p>
                  </a:txBody>
                  <a:tcPr/>
                </a:tc>
                <a:tc>
                  <a:txBody>
                    <a:bodyPr/>
                    <a:lstStyle/>
                    <a:p>
                      <a:r>
                        <a:rPr lang="en-IL" dirty="0"/>
                        <a:t>To work in the best time complexity, in addition to review it with adding more enhancement in the classifying and frequencies filtering.</a:t>
                      </a:r>
                    </a:p>
                  </a:txBody>
                  <a:tcPr/>
                </a:tc>
                <a:tc>
                  <a:txBody>
                    <a:bodyPr/>
                    <a:lstStyle/>
                    <a:p>
                      <a:r>
                        <a:rPr lang="en-IL" dirty="0"/>
                        <a:t>Faisal</a:t>
                      </a:r>
                    </a:p>
                  </a:txBody>
                  <a:tcPr/>
                </a:tc>
                <a:extLst>
                  <a:ext uri="{0D108BD9-81ED-4DB2-BD59-A6C34878D82A}">
                    <a16:rowId xmlns:a16="http://schemas.microsoft.com/office/drawing/2014/main" val="2754704003"/>
                  </a:ext>
                </a:extLst>
              </a:tr>
              <a:tr h="781269">
                <a:tc>
                  <a:txBody>
                    <a:bodyPr/>
                    <a:lstStyle/>
                    <a:p>
                      <a:r>
                        <a:rPr lang="en-IL" dirty="0"/>
                        <a:t>Finishing and adding final touch.</a:t>
                      </a:r>
                    </a:p>
                  </a:txBody>
                  <a:tcPr/>
                </a:tc>
                <a:tc>
                  <a:txBody>
                    <a:bodyPr/>
                    <a:lstStyle/>
                    <a:p>
                      <a:r>
                        <a:rPr lang="en-IL" dirty="0"/>
                        <a:t>1/5/2023 – 1/6/2023</a:t>
                      </a:r>
                    </a:p>
                  </a:txBody>
                  <a:tcPr/>
                </a:tc>
                <a:tc>
                  <a:txBody>
                    <a:bodyPr/>
                    <a:lstStyle/>
                    <a:p>
                      <a:r>
                        <a:rPr lang="en-IL" dirty="0"/>
                        <a:t>Finishing the final report according to supervisor instructions.</a:t>
                      </a:r>
                    </a:p>
                  </a:txBody>
                  <a:tcPr/>
                </a:tc>
                <a:tc>
                  <a:txBody>
                    <a:bodyPr/>
                    <a:lstStyle/>
                    <a:p>
                      <a:r>
                        <a:rPr lang="en-IL" dirty="0"/>
                        <a:t>Faisal + Mayas</a:t>
                      </a:r>
                    </a:p>
                  </a:txBody>
                  <a:tcPr/>
                </a:tc>
                <a:extLst>
                  <a:ext uri="{0D108BD9-81ED-4DB2-BD59-A6C34878D82A}">
                    <a16:rowId xmlns:a16="http://schemas.microsoft.com/office/drawing/2014/main" val="2524224131"/>
                  </a:ext>
                </a:extLst>
              </a:tr>
            </a:tbl>
          </a:graphicData>
        </a:graphic>
      </p:graphicFrame>
    </p:spTree>
    <p:extLst>
      <p:ext uri="{BB962C8B-B14F-4D97-AF65-F5344CB8AC3E}">
        <p14:creationId xmlns:p14="http://schemas.microsoft.com/office/powerpoint/2010/main" val="34078974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TotalTime>
  <Words>657</Words>
  <Application>Microsoft Macintosh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Project Proposal</vt:lpstr>
      <vt:lpstr>Faisal Omari</vt:lpstr>
      <vt:lpstr>Mayas Ghantous</vt:lpstr>
      <vt:lpstr>Classifying Arabic Maqams using deep-learning</vt:lpstr>
      <vt:lpstr>What is maqamt?</vt:lpstr>
      <vt:lpstr>Our goal of the project</vt:lpstr>
      <vt:lpstr>Time table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פייסל עומרי</dc:creator>
  <cp:lastModifiedBy>פייסל עומרי</cp:lastModifiedBy>
  <cp:revision>15</cp:revision>
  <dcterms:created xsi:type="dcterms:W3CDTF">2022-11-29T16:32:26Z</dcterms:created>
  <dcterms:modified xsi:type="dcterms:W3CDTF">2022-11-30T08:30:30Z</dcterms:modified>
</cp:coreProperties>
</file>