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4" r:id="rId1"/>
  </p:sldMasterIdLst>
  <p:notesMasterIdLst>
    <p:notesMasterId r:id="rId29"/>
  </p:notesMasterIdLst>
  <p:sldIdLst>
    <p:sldId id="422" r:id="rId2"/>
    <p:sldId id="412" r:id="rId3"/>
    <p:sldId id="389" r:id="rId4"/>
    <p:sldId id="364" r:id="rId5"/>
    <p:sldId id="365" r:id="rId6"/>
    <p:sldId id="392" r:id="rId7"/>
    <p:sldId id="379" r:id="rId8"/>
    <p:sldId id="394" r:id="rId9"/>
    <p:sldId id="420" r:id="rId10"/>
    <p:sldId id="372" r:id="rId11"/>
    <p:sldId id="382" r:id="rId12"/>
    <p:sldId id="424" r:id="rId13"/>
    <p:sldId id="425" r:id="rId14"/>
    <p:sldId id="421" r:id="rId15"/>
    <p:sldId id="398" r:id="rId16"/>
    <p:sldId id="399" r:id="rId17"/>
    <p:sldId id="426" r:id="rId18"/>
    <p:sldId id="400" r:id="rId19"/>
    <p:sldId id="385" r:id="rId20"/>
    <p:sldId id="401" r:id="rId21"/>
    <p:sldId id="402" r:id="rId22"/>
    <p:sldId id="403" r:id="rId23"/>
    <p:sldId id="404" r:id="rId24"/>
    <p:sldId id="386" r:id="rId25"/>
    <p:sldId id="406" r:id="rId26"/>
    <p:sldId id="407" r:id="rId27"/>
    <p:sldId id="413" r:id="rId28"/>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802"/>
    <a:srgbClr val="773503"/>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58"/>
    <p:restoredTop sz="88066" autoAdjust="0"/>
  </p:normalViewPr>
  <p:slideViewPr>
    <p:cSldViewPr>
      <p:cViewPr varScale="1">
        <p:scale>
          <a:sx n="97" d="100"/>
          <a:sy n="97" d="100"/>
        </p:scale>
        <p:origin x="250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chemeClr val="accent5">
            <a:lumMod val="60000"/>
            <a:lumOff val="40000"/>
          </a:schemeClr>
        </a:solidFill>
      </dgm:spPr>
      <dgm:t>
        <a:bodyPr/>
        <a:lstStyle/>
        <a:p>
          <a:pPr rtl="0"/>
          <a:r>
            <a:rPr lang="en-US" b="1" dirty="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a:latin typeface="+mn-lt"/>
            </a:rPr>
            <a:t>Means by which a virus spreads or propagates</a:t>
          </a: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a:latin typeface="+mn-lt"/>
            </a:rPr>
            <a:t>Also referred to as the </a:t>
          </a:r>
          <a:r>
            <a:rPr lang="en-US" b="0" i="1" dirty="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chemeClr val="accent3">
            <a:lumMod val="60000"/>
            <a:lumOff val="40000"/>
          </a:schemeClr>
        </a:solidFill>
      </dgm:spPr>
      <dgm:t>
        <a:bodyPr/>
        <a:lstStyle/>
        <a:p>
          <a:pPr rtl="0"/>
          <a:r>
            <a:rPr lang="en-US" b="1" dirty="0">
              <a:solidFill>
                <a:srgbClr val="000000"/>
              </a:solidFill>
            </a:rPr>
            <a:t>Trigger</a:t>
          </a:r>
          <a:endParaRPr lang="en-US" dirty="0">
            <a:solidFill>
              <a:srgbClr val="000000"/>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a:latin typeface="+mn-lt"/>
            </a:rPr>
            <a:t>Event or condition that determines when the payload is activated or delivered</a:t>
          </a: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a:latin typeface="+mn-lt"/>
            </a:rPr>
            <a:t>Sometimes known as a </a:t>
          </a:r>
          <a:r>
            <a:rPr lang="en-US" b="0" i="1" dirty="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chemeClr val="accent5">
            <a:lumMod val="60000"/>
            <a:lumOff val="40000"/>
          </a:schemeClr>
        </a:solidFill>
      </dgm:spPr>
      <dgm:t>
        <a:bodyPr/>
        <a:lstStyle/>
        <a:p>
          <a:pPr rtl="0"/>
          <a:r>
            <a:rPr lang="en-US" b="1" dirty="0">
              <a:solidFill>
                <a:srgbClr val="000000"/>
              </a:solidFill>
            </a:rPr>
            <a:t>Payload</a:t>
          </a:r>
          <a:endParaRPr lang="en-US" dirty="0">
            <a:solidFill>
              <a:srgbClr val="000000"/>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a:latin typeface="+mn-lt"/>
            </a:rPr>
            <a:t>What the virus does (besides spreading)</a:t>
          </a: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a:latin typeface="+mn-lt"/>
            </a:rPr>
            <a:t>May involve damage or benign but noticeable activity</a:t>
          </a: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pt>
  </dgm:ptLst>
  <dgm:cxnLst>
    <dgm:cxn modelId="{ABD1E00E-0996-6B42-A94A-1DF854811CBB}" type="presOf" srcId="{B3119A6A-5814-1C4E-A698-035CDEE1A28F}" destId="{9A8E9D20-4DD8-6549-B50E-80E51156195A}" srcOrd="0" destOrd="0" presId="urn:microsoft.com/office/officeart/2005/8/layout/list1"/>
    <dgm:cxn modelId="{22C4002A-03C2-5C46-9CF2-3FBDD859E128}" type="presOf" srcId="{3AF02B48-6BE0-744A-8912-0D23041B3E95}" destId="{4644D822-0A1D-4A4B-9C64-BBD957F607D0}" srcOrd="0"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63FBD42D-64CF-0940-AD64-3401FB162EF8}" type="presOf" srcId="{677D9202-76CC-DE4C-9C12-226C07A80F36}" destId="{C63E1105-C149-C843-9202-23F8D48B3E4F}" srcOrd="1" destOrd="0" presId="urn:microsoft.com/office/officeart/2005/8/layout/list1"/>
    <dgm:cxn modelId="{07B5CB32-FAE0-A84E-8E88-6D811A7B1D29}" type="presOf" srcId="{3C738FB1-14E0-FD4F-894A-8376F365D294}" destId="{5CDD4299-543B-524A-AAF3-360201B13E61}"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A247BC43-F829-7A48-8BB0-C57268F244BA}" srcId="{677D9202-76CC-DE4C-9C12-226C07A80F36}" destId="{363A7C33-1DE8-694A-8167-6217851D020B}" srcOrd="1" destOrd="0" parTransId="{9E7012C6-2B8B-D549-8686-D5F720D17F3E}" sibTransId="{3A77D079-A4E7-D943-A0CA-85E93C25D579}"/>
    <dgm:cxn modelId="{0709E052-A254-EC4F-A2F0-344854E6B315}" srcId="{677D9202-76CC-DE4C-9C12-226C07A80F36}" destId="{9540D378-61A5-5546-97CC-C843036C47C9}" srcOrd="0" destOrd="0" parTransId="{B9267774-BC48-C649-B15E-84A79A3F5C77}" sibTransId="{CC0705CB-DC79-364E-99FD-DA57DD62B18F}"/>
    <dgm:cxn modelId="{36F27A79-1968-E547-B9F1-46C61310A821}"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07919284-4B78-F04D-9371-713B1FC059E4}" type="presOf" srcId="{363A7C33-1DE8-694A-8167-6217851D020B}" destId="{9E230290-2EEC-964C-9BCE-9B69243D95B7}" srcOrd="0" destOrd="1"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2FF4C098-023F-1B4C-8199-E134F557C904}" type="presOf" srcId="{E20D7F2D-7192-1040-9292-645DAF10969E}" destId="{155B6F35-FE93-D345-9D00-045722B2CD53}"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9177F7AF-6FAB-484B-92C5-ED261B093A5E}" type="presOf" srcId="{9540D378-61A5-5546-97CC-C843036C47C9}" destId="{9E230290-2EEC-964C-9BCE-9B69243D95B7}"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884F5D4-57AF-EF4E-9BBC-92516ECF9D9A}" type="presOf" srcId="{CA03970E-3F9E-424A-9761-274CF242F45B}" destId="{9A8E9D20-4DD8-6549-B50E-80E51156195A}" srcOrd="0" destOrd="1"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8EE36FE4-D5A8-594B-B49C-D65849A10A02}" srcId="{3AF02B48-6BE0-744A-8912-0D23041B3E95}" destId="{3C738FB1-14E0-FD4F-894A-8376F365D294}" srcOrd="1" destOrd="0" parTransId="{0B8C5C2B-D42D-0D47-A4DC-6463CD9C7A70}" sibTransId="{ED03ADAD-C698-7341-A07F-B961AEB41EC3}"/>
    <dgm:cxn modelId="{32DB11FA-3C70-8A43-86E3-6133B30A3E9B}" type="presOf" srcId="{E2EEC181-34B1-D547-AA67-42334FF5A244}" destId="{5CDD4299-543B-524A-AAF3-360201B13E61}" srcOrd="0" destOrd="0"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solidFill>
          <a:schemeClr val="tx1"/>
        </a:solidFill>
        <a:ln w="25400">
          <a:solidFill>
            <a:schemeClr val="accent5">
              <a:lumMod val="50000"/>
            </a:schemeClr>
          </a:solidFill>
        </a:ln>
      </dgm:spPr>
      <dgm:t>
        <a:bodyPr/>
        <a:lstStyle/>
        <a:p>
          <a:pPr rtl="0"/>
          <a:r>
            <a:rPr lang="en-US" sz="1800" b="1" dirty="0">
              <a:solidFill>
                <a:schemeClr val="bg1"/>
              </a:solidFill>
            </a:rPr>
            <a:t>First generation:  simple scanners</a:t>
          </a:r>
          <a:endParaRPr lang="en-US" sz="1800" dirty="0">
            <a:solidFill>
              <a:schemeClr val="bg1"/>
            </a:solidFill>
          </a:endParaRPr>
        </a:p>
      </dgm:t>
    </dgm:pt>
    <dgm:pt modelId="{A0FB0AFA-7044-F944-A68F-E4B57752DA85}" type="parTrans" cxnId="{1601031A-F7DA-CB4F-924C-7FB78F92F8D0}">
      <dgm:prSet/>
      <dgm:spPr/>
      <dgm:t>
        <a:bodyPr/>
        <a:lstStyle/>
        <a:p>
          <a:endParaRPr lang="en-US"/>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p>
      </dgm:t>
    </dgm:pt>
    <dgm:pt modelId="{A5796948-3AB1-F347-9BCD-7900063785F2}">
      <dgm:prSet custT="1"/>
      <dgm:spPr>
        <a:solidFill>
          <a:schemeClr val="tx1"/>
        </a:solidFill>
        <a:ln w="25400">
          <a:solidFill>
            <a:schemeClr val="accent5">
              <a:lumMod val="50000"/>
            </a:schemeClr>
          </a:solidFill>
        </a:ln>
      </dgm:spPr>
      <dgm:t>
        <a:bodyPr/>
        <a:lstStyle/>
        <a:p>
          <a:pPr rtl="0"/>
          <a:r>
            <a:rPr lang="en-US" sz="1400" b="1" dirty="0">
              <a:solidFill>
                <a:schemeClr val="bg1"/>
              </a:solidFill>
            </a:rPr>
            <a:t>Requires a malware signature to identify the malware</a:t>
          </a:r>
          <a:endParaRPr lang="en-US" sz="1400" dirty="0">
            <a:solidFill>
              <a:schemeClr val="bg1"/>
            </a:solidFill>
          </a:endParaRPr>
        </a:p>
      </dgm:t>
    </dgm:pt>
    <dgm:pt modelId="{8ABDEA3F-342A-3E4D-831D-69C8F24027F2}" type="parTrans" cxnId="{E00F53A8-AFBC-8342-890B-912ED3421150}">
      <dgm:prSet/>
      <dgm:spPr/>
      <dgm:t>
        <a:bodyPr/>
        <a:lstStyle/>
        <a:p>
          <a:endParaRPr lang="en-US"/>
        </a:p>
      </dgm:t>
    </dgm:pt>
    <dgm:pt modelId="{B7FCF397-94DF-8346-9A6C-564C15E14D8D}" type="sibTrans" cxnId="{E00F53A8-AFBC-8342-890B-912ED3421150}">
      <dgm:prSet/>
      <dgm:spPr/>
      <dgm:t>
        <a:bodyPr/>
        <a:lstStyle/>
        <a:p>
          <a:endParaRPr lang="en-US"/>
        </a:p>
      </dgm:t>
    </dgm:pt>
    <dgm:pt modelId="{A1A8CB4B-B54D-E340-A2E4-F09B835C31E9}">
      <dgm:prSet custT="1"/>
      <dgm:spPr>
        <a:solidFill>
          <a:schemeClr val="tx1"/>
        </a:solidFill>
        <a:ln w="25400">
          <a:solidFill>
            <a:schemeClr val="accent5">
              <a:lumMod val="50000"/>
            </a:schemeClr>
          </a:solidFill>
        </a:ln>
      </dgm:spPr>
      <dgm:t>
        <a:bodyPr/>
        <a:lstStyle/>
        <a:p>
          <a:pPr rtl="0"/>
          <a:r>
            <a:rPr lang="en-US" sz="1400" b="1" dirty="0">
              <a:solidFill>
                <a:schemeClr val="bg1"/>
              </a:solidFill>
            </a:rPr>
            <a:t>Limited to the detection of known malware</a:t>
          </a:r>
          <a:endParaRPr lang="en-US" sz="1400" dirty="0">
            <a:solidFill>
              <a:schemeClr val="bg1"/>
            </a:solidFill>
          </a:endParaRPr>
        </a:p>
      </dgm:t>
    </dgm:pt>
    <dgm:pt modelId="{C44E964B-029B-0A48-AAE4-1414F6C63E07}" type="parTrans" cxnId="{246A4C6F-7311-C140-95C7-60AA5E838251}">
      <dgm:prSet/>
      <dgm:spPr/>
      <dgm:t>
        <a:bodyPr/>
        <a:lstStyle/>
        <a:p>
          <a:endParaRPr lang="en-US"/>
        </a:p>
      </dgm:t>
    </dgm:pt>
    <dgm:pt modelId="{EA9F4899-8D8A-AD4D-915A-B15A305A28BB}" type="sibTrans" cxnId="{246A4C6F-7311-C140-95C7-60AA5E838251}">
      <dgm:prSet/>
      <dgm:spPr/>
      <dgm:t>
        <a:bodyPr/>
        <a:lstStyle/>
        <a:p>
          <a:endParaRPr lang="en-US"/>
        </a:p>
      </dgm:t>
    </dgm:pt>
    <dgm:pt modelId="{44A84398-7644-C24F-B9C2-C86C1A26AC36}">
      <dgm:prSet custT="1"/>
      <dgm:spPr>
        <a:solidFill>
          <a:schemeClr val="tx1"/>
        </a:solidFill>
        <a:ln w="25400">
          <a:solidFill>
            <a:schemeClr val="accent3">
              <a:lumMod val="50000"/>
            </a:schemeClr>
          </a:solidFill>
        </a:ln>
      </dgm:spPr>
      <dgm:t>
        <a:bodyPr/>
        <a:lstStyle/>
        <a:p>
          <a:pPr rtl="0"/>
          <a:r>
            <a:rPr lang="en-US" sz="1800" b="1" dirty="0">
              <a:solidFill>
                <a:schemeClr val="bg1"/>
              </a:solidFill>
            </a:rPr>
            <a:t>Second generation:  heuristic scanners</a:t>
          </a:r>
        </a:p>
      </dgm:t>
    </dgm:pt>
    <dgm:pt modelId="{786C87B5-FD21-2549-B4FF-604DB196A17D}" type="parTrans" cxnId="{E912463C-A38E-5A40-AB70-7E1983D94C01}">
      <dgm:prSet/>
      <dgm:spPr/>
      <dgm:t>
        <a:bodyPr/>
        <a:lstStyle/>
        <a:p>
          <a:endParaRPr lang="en-US"/>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p>
      </dgm:t>
    </dgm:pt>
    <dgm:pt modelId="{14118421-1D3D-AD46-92B8-A8BFA8461ADB}">
      <dgm:prSet custT="1"/>
      <dgm:spPr>
        <a:solidFill>
          <a:schemeClr val="tx1"/>
        </a:solidFill>
        <a:ln w="25400">
          <a:solidFill>
            <a:schemeClr val="accent3">
              <a:lumMod val="50000"/>
            </a:schemeClr>
          </a:solidFill>
        </a:ln>
      </dgm:spPr>
      <dgm:t>
        <a:bodyPr/>
        <a:lstStyle/>
        <a:p>
          <a:pPr rtl="0"/>
          <a:r>
            <a:rPr lang="en-US" sz="1400" b="1" dirty="0">
              <a:solidFill>
                <a:schemeClr val="bg1"/>
              </a:solidFill>
            </a:rPr>
            <a:t>Uses heuristic rules to search for probable malware instances</a:t>
          </a:r>
          <a:endParaRPr lang="en-US" sz="1400" dirty="0">
            <a:solidFill>
              <a:schemeClr val="bg1"/>
            </a:solidFill>
          </a:endParaRPr>
        </a:p>
      </dgm:t>
    </dgm:pt>
    <dgm:pt modelId="{1D205F1D-37B8-F047-A343-EDA71298926A}" type="parTrans" cxnId="{DE48BCDB-FC3A-0346-AD62-D064995ECEF6}">
      <dgm:prSet/>
      <dgm:spPr/>
      <dgm:t>
        <a:bodyPr/>
        <a:lstStyle/>
        <a:p>
          <a:endParaRPr lang="en-US"/>
        </a:p>
      </dgm:t>
    </dgm:pt>
    <dgm:pt modelId="{A8429D03-48B4-2C44-BA6D-1FCF7B433F3C}" type="sibTrans" cxnId="{DE48BCDB-FC3A-0346-AD62-D064995ECEF6}">
      <dgm:prSet/>
      <dgm:spPr/>
      <dgm:t>
        <a:bodyPr/>
        <a:lstStyle/>
        <a:p>
          <a:endParaRPr lang="en-US"/>
        </a:p>
      </dgm:t>
    </dgm:pt>
    <dgm:pt modelId="{DDDD0939-CE4B-F34C-9DBD-A7F165D6D474}">
      <dgm:prSet custT="1"/>
      <dgm:spPr>
        <a:solidFill>
          <a:schemeClr val="tx1"/>
        </a:solidFill>
        <a:ln w="25400">
          <a:solidFill>
            <a:schemeClr val="accent3">
              <a:lumMod val="50000"/>
            </a:schemeClr>
          </a:solidFill>
        </a:ln>
      </dgm:spPr>
      <dgm:t>
        <a:bodyPr/>
        <a:lstStyle/>
        <a:p>
          <a:pPr rtl="0"/>
          <a:r>
            <a:rPr lang="en-US" sz="1400" b="1" dirty="0">
              <a:solidFill>
                <a:schemeClr val="bg1"/>
              </a:solidFill>
            </a:rPr>
            <a:t>Another approach is integrity checking</a:t>
          </a:r>
          <a:endParaRPr lang="en-US" sz="1400" dirty="0">
            <a:solidFill>
              <a:schemeClr val="bg1"/>
            </a:solidFill>
          </a:endParaRPr>
        </a:p>
      </dgm:t>
    </dgm:pt>
    <dgm:pt modelId="{C629B42A-69EB-1E4A-B3EE-472BEC1A8507}" type="parTrans" cxnId="{3FD62E7D-44FB-C94A-BC04-0A54F7E66067}">
      <dgm:prSet/>
      <dgm:spPr/>
      <dgm:t>
        <a:bodyPr/>
        <a:lstStyle/>
        <a:p>
          <a:endParaRPr lang="en-US"/>
        </a:p>
      </dgm:t>
    </dgm:pt>
    <dgm:pt modelId="{510935BB-F9DE-184A-A13B-850A96CCE03E}" type="sibTrans" cxnId="{3FD62E7D-44FB-C94A-BC04-0A54F7E66067}">
      <dgm:prSet/>
      <dgm:spPr/>
      <dgm:t>
        <a:bodyPr/>
        <a:lstStyle/>
        <a:p>
          <a:endParaRPr lang="en-US"/>
        </a:p>
      </dgm:t>
    </dgm:pt>
    <dgm:pt modelId="{8BC51053-E83D-0C4A-AD93-FD61B50E4F39}">
      <dgm:prSet custT="1"/>
      <dgm:spPr>
        <a:solidFill>
          <a:schemeClr val="tx1"/>
        </a:solidFill>
        <a:ln w="25400">
          <a:solidFill>
            <a:schemeClr val="accent5">
              <a:lumMod val="50000"/>
            </a:schemeClr>
          </a:solidFill>
        </a:ln>
      </dgm:spPr>
      <dgm:t>
        <a:bodyPr/>
        <a:lstStyle/>
        <a:p>
          <a:pPr rtl="0"/>
          <a:r>
            <a:rPr lang="en-US" sz="1800" b="1" dirty="0">
              <a:solidFill>
                <a:schemeClr val="bg1"/>
              </a:solidFill>
            </a:rPr>
            <a:t>Third generation:  activity traps</a:t>
          </a:r>
        </a:p>
      </dgm:t>
    </dgm:pt>
    <dgm:pt modelId="{9C010144-3946-9A4D-8782-C56F15F9D59B}" type="parTrans" cxnId="{1B3C2C02-3A46-2C44-84BE-5E9E9E249A15}">
      <dgm:prSet/>
      <dgm:spPr/>
      <dgm:t>
        <a:bodyPr/>
        <a:lstStyle/>
        <a:p>
          <a:endParaRPr lang="en-US"/>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p>
      </dgm:t>
    </dgm:pt>
    <dgm:pt modelId="{C3464D69-FAA5-2D41-A248-E2866BFC71B0}">
      <dgm:prSet custT="1"/>
      <dgm:spPr>
        <a:solidFill>
          <a:schemeClr val="tx1"/>
        </a:solidFill>
        <a:ln w="25400">
          <a:solidFill>
            <a:schemeClr val="accent5">
              <a:lumMod val="50000"/>
            </a:schemeClr>
          </a:solidFill>
        </a:ln>
      </dgm:spPr>
      <dgm:t>
        <a:bodyPr/>
        <a:lstStyle/>
        <a:p>
          <a:pPr rtl="0"/>
          <a:r>
            <a:rPr lang="en-US" sz="1400" b="1" dirty="0">
              <a:solidFill>
                <a:schemeClr val="bg1"/>
              </a:solidFill>
            </a:rPr>
            <a:t>Memory-resident programs that identify malware by its actions rather than its structure in an infected program</a:t>
          </a:r>
          <a:endParaRPr lang="en-US" sz="1400" dirty="0">
            <a:solidFill>
              <a:schemeClr val="bg1"/>
            </a:solidFill>
          </a:endParaRPr>
        </a:p>
      </dgm:t>
    </dgm:pt>
    <dgm:pt modelId="{664587F9-5C86-B440-B7D3-F0D448642E96}" type="parTrans" cxnId="{D8B3DEB2-406E-9549-9A94-57648CF30860}">
      <dgm:prSet/>
      <dgm:spPr/>
      <dgm:t>
        <a:bodyPr/>
        <a:lstStyle/>
        <a:p>
          <a:endParaRPr lang="en-US"/>
        </a:p>
      </dgm:t>
    </dgm:pt>
    <dgm:pt modelId="{E255B738-9193-6748-B057-B64FB2FCFDE8}" type="sibTrans" cxnId="{D8B3DEB2-406E-9549-9A94-57648CF30860}">
      <dgm:prSet/>
      <dgm:spPr/>
      <dgm:t>
        <a:bodyPr/>
        <a:lstStyle/>
        <a:p>
          <a:endParaRPr lang="en-US"/>
        </a:p>
      </dgm:t>
    </dgm:pt>
    <dgm:pt modelId="{9F20680C-5A0E-FC42-B945-A1979A0A769C}">
      <dgm:prSet custT="1"/>
      <dgm:spPr>
        <a:solidFill>
          <a:schemeClr val="tx1"/>
        </a:solidFill>
        <a:ln w="25400">
          <a:solidFill>
            <a:schemeClr val="accent3">
              <a:lumMod val="50000"/>
            </a:schemeClr>
          </a:solidFill>
        </a:ln>
      </dgm:spPr>
      <dgm:t>
        <a:bodyPr/>
        <a:lstStyle/>
        <a:p>
          <a:pPr rtl="0"/>
          <a:r>
            <a:rPr lang="en-US" sz="1800" b="1" dirty="0">
              <a:solidFill>
                <a:schemeClr val="bg1"/>
              </a:solidFill>
              <a:latin typeface="+mn-lt"/>
            </a:rPr>
            <a:t>Fourth generation:  full-featured protection</a:t>
          </a:r>
        </a:p>
      </dgm:t>
    </dgm:pt>
    <dgm:pt modelId="{30838EF4-1E14-BC45-9251-1DB65C6C224F}" type="parTrans" cxnId="{D389312F-4DC4-BE45-83E9-D7C416C73DF9}">
      <dgm:prSet/>
      <dgm:spPr/>
      <dgm:t>
        <a:bodyPr/>
        <a:lstStyle/>
        <a:p>
          <a:endParaRPr lang="en-US"/>
        </a:p>
      </dgm:t>
    </dgm:pt>
    <dgm:pt modelId="{AF5D4AAF-3929-054F-BC76-04943D023AE7}" type="sibTrans" cxnId="{D389312F-4DC4-BE45-83E9-D7C416C73DF9}">
      <dgm:prSet/>
      <dgm:spPr/>
      <dgm:t>
        <a:bodyPr/>
        <a:lstStyle/>
        <a:p>
          <a:endParaRPr lang="en-US"/>
        </a:p>
      </dgm:t>
    </dgm:pt>
    <dgm:pt modelId="{FEF33A1F-9467-E946-9327-ACEF826BCA77}">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Packages consisting of a variety of anti-virus techniques used in conjunction</a:t>
          </a:r>
          <a:endParaRPr lang="en-US" sz="1400" dirty="0">
            <a:solidFill>
              <a:schemeClr val="bg1"/>
            </a:solidFill>
            <a:latin typeface="+mn-lt"/>
          </a:endParaRPr>
        </a:p>
      </dgm:t>
    </dgm:pt>
    <dgm:pt modelId="{983420CE-2DB1-0546-98EF-B669BF2CFFAB}" type="parTrans" cxnId="{EF4559A8-70E2-F046-92D1-B6343F2A3D26}">
      <dgm:prSet/>
      <dgm:spPr/>
      <dgm:t>
        <a:bodyPr/>
        <a:lstStyle/>
        <a:p>
          <a:endParaRPr lang="en-US"/>
        </a:p>
      </dgm:t>
    </dgm:pt>
    <dgm:pt modelId="{AEF5ECFB-E8A9-0248-9B3C-9D3DC3B27179}" type="sibTrans" cxnId="{EF4559A8-70E2-F046-92D1-B6343F2A3D26}">
      <dgm:prSet/>
      <dgm:spPr/>
      <dgm:t>
        <a:bodyPr/>
        <a:lstStyle/>
        <a:p>
          <a:endParaRPr lang="en-US"/>
        </a:p>
      </dgm:t>
    </dgm:pt>
    <dgm:pt modelId="{5A66A6CD-C50B-A643-9F51-B915134C965A}">
      <dgm:prSet custT="1"/>
      <dgm:spPr>
        <a:solidFill>
          <a:schemeClr val="tx1"/>
        </a:solidFill>
        <a:ln w="25400">
          <a:solidFill>
            <a:schemeClr val="accent3">
              <a:lumMod val="50000"/>
            </a:schemeClr>
          </a:solidFill>
        </a:ln>
      </dgm:spPr>
      <dgm:t>
        <a:bodyPr/>
        <a:lstStyle/>
        <a:p>
          <a:pPr rtl="0"/>
          <a:r>
            <a:rPr lang="en-US" sz="1400" b="1" dirty="0">
              <a:solidFill>
                <a:schemeClr val="bg1"/>
              </a:solidFill>
              <a:latin typeface="+mn-lt"/>
            </a:rPr>
            <a:t>Include scanning and activity trap components and access control capability</a:t>
          </a:r>
        </a:p>
      </dgm:t>
    </dgm:pt>
    <dgm:pt modelId="{5B9F8891-F68C-9A47-AAEC-DDE3D0D04F0A}" type="parTrans" cxnId="{223C8C5B-CD90-8B4D-BFD0-08FC040CF2C7}">
      <dgm:prSet/>
      <dgm:spPr/>
      <dgm:t>
        <a:bodyPr/>
        <a:lstStyle/>
        <a:p>
          <a:endParaRPr lang="en-US"/>
        </a:p>
      </dgm:t>
    </dgm:pt>
    <dgm:pt modelId="{2BB31764-3E6D-D842-8FB0-731F0FB8EAC5}" type="sibTrans" cxnId="{223C8C5B-CD90-8B4D-BFD0-08FC040CF2C7}">
      <dgm:prSet/>
      <dgm:spPr/>
      <dgm:t>
        <a:bodyPr/>
        <a:lstStyle/>
        <a:p>
          <a:endParaRPr lang="en-US"/>
        </a:p>
      </dgm:t>
    </dgm:pt>
    <dgm:pt modelId="{673A5DDD-4EF7-F745-8BD9-3D506144519E}" type="pres">
      <dgm:prSet presAssocID="{934C8CA6-6FBB-9543-B7CE-61E8B118F161}" presName="outerComposite" presStyleCnt="0">
        <dgm:presLayoutVars>
          <dgm:chMax val="5"/>
          <dgm:dir/>
          <dgm:resizeHandles val="exact"/>
        </dgm:presLayoutVars>
      </dgm:prSet>
      <dgm:spPr/>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pt>
    <dgm:pt modelId="{94FD8FE7-6F22-4446-A769-855654CE6791}" type="pres">
      <dgm:prSet presAssocID="{934C8CA6-6FBB-9543-B7CE-61E8B118F161}" presName="FourNodes_2" presStyleLbl="node1" presStyleIdx="1" presStyleCnt="4">
        <dgm:presLayoutVars>
          <dgm:bulletEnabled val="1"/>
        </dgm:presLayoutVars>
      </dgm:prSet>
      <dgm:spPr/>
    </dgm:pt>
    <dgm:pt modelId="{AC2EFB6D-8EA1-E644-86A1-65580E90AFF3}" type="pres">
      <dgm:prSet presAssocID="{934C8CA6-6FBB-9543-B7CE-61E8B118F161}" presName="FourNodes_3" presStyleLbl="node1" presStyleIdx="2" presStyleCnt="4">
        <dgm:presLayoutVars>
          <dgm:bulletEnabled val="1"/>
        </dgm:presLayoutVars>
      </dgm:prSet>
      <dgm:spPr/>
    </dgm:pt>
    <dgm:pt modelId="{13F1E58B-65A0-384C-87AB-DB53A019CB12}" type="pres">
      <dgm:prSet presAssocID="{934C8CA6-6FBB-9543-B7CE-61E8B118F161}" presName="FourNodes_4" presStyleLbl="node1" presStyleIdx="3" presStyleCnt="4" custScaleX="102713" custScaleY="104865">
        <dgm:presLayoutVars>
          <dgm:bulletEnabled val="1"/>
        </dgm:presLayoutVars>
      </dgm:prSet>
      <dgm:spPr/>
    </dgm:pt>
    <dgm:pt modelId="{A85C3921-15A0-C549-9569-F89001426921}" type="pres">
      <dgm:prSet presAssocID="{934C8CA6-6FBB-9543-B7CE-61E8B118F161}" presName="FourConn_1-2" presStyleLbl="fgAccFollowNode1" presStyleIdx="0" presStyleCnt="3">
        <dgm:presLayoutVars>
          <dgm:bulletEnabled val="1"/>
        </dgm:presLayoutVars>
      </dgm:prSet>
      <dgm:spPr/>
    </dgm:pt>
    <dgm:pt modelId="{3CB918A4-7D15-6C48-8FC2-A2F2A79D93C2}" type="pres">
      <dgm:prSet presAssocID="{934C8CA6-6FBB-9543-B7CE-61E8B118F161}" presName="FourConn_2-3" presStyleLbl="fgAccFollowNode1" presStyleIdx="1" presStyleCnt="3">
        <dgm:presLayoutVars>
          <dgm:bulletEnabled val="1"/>
        </dgm:presLayoutVars>
      </dgm:prSet>
      <dgm:spPr/>
    </dgm:pt>
    <dgm:pt modelId="{26AF2E0D-887C-644F-B5C8-6BFDF633602B}" type="pres">
      <dgm:prSet presAssocID="{934C8CA6-6FBB-9543-B7CE-61E8B118F161}" presName="FourConn_3-4" presStyleLbl="fgAccFollowNode1" presStyleIdx="2" presStyleCnt="3">
        <dgm:presLayoutVars>
          <dgm:bulletEnabled val="1"/>
        </dgm:presLayoutVars>
      </dgm:prSet>
      <dgm:spPr/>
    </dgm:pt>
    <dgm:pt modelId="{B8ED5B37-5D16-C94A-8836-EB8D8B08BE3B}" type="pres">
      <dgm:prSet presAssocID="{934C8CA6-6FBB-9543-B7CE-61E8B118F161}" presName="FourNodes_1_text" presStyleLbl="node1" presStyleIdx="3" presStyleCnt="4">
        <dgm:presLayoutVars>
          <dgm:bulletEnabled val="1"/>
        </dgm:presLayoutVars>
      </dgm:prSet>
      <dgm:spPr/>
    </dgm:pt>
    <dgm:pt modelId="{AE798FCC-0D4E-8B46-93F3-5F646AE410F4}" type="pres">
      <dgm:prSet presAssocID="{934C8CA6-6FBB-9543-B7CE-61E8B118F161}" presName="FourNodes_2_text" presStyleLbl="node1" presStyleIdx="3" presStyleCnt="4">
        <dgm:presLayoutVars>
          <dgm:bulletEnabled val="1"/>
        </dgm:presLayoutVars>
      </dgm:prSet>
      <dgm:spPr/>
    </dgm:pt>
    <dgm:pt modelId="{C871861A-17A3-BE45-9DE8-E1950D7A7023}" type="pres">
      <dgm:prSet presAssocID="{934C8CA6-6FBB-9543-B7CE-61E8B118F161}" presName="FourNodes_3_text" presStyleLbl="node1" presStyleIdx="3" presStyleCnt="4">
        <dgm:presLayoutVars>
          <dgm:bulletEnabled val="1"/>
        </dgm:presLayoutVars>
      </dgm:prSet>
      <dgm:spPr/>
    </dgm:pt>
    <dgm:pt modelId="{9B2FB06B-605C-174F-A620-6B0E16A43446}" type="pres">
      <dgm:prSet presAssocID="{934C8CA6-6FBB-9543-B7CE-61E8B118F161}" presName="FourNodes_4_text" presStyleLbl="node1" presStyleIdx="3" presStyleCnt="4">
        <dgm:presLayoutVars>
          <dgm:bulletEnabled val="1"/>
        </dgm:presLayoutVars>
      </dgm:prSet>
      <dgm:spPr/>
    </dgm:pt>
  </dgm:ptLst>
  <dgm:cxnLst>
    <dgm:cxn modelId="{1B3C2C02-3A46-2C44-84BE-5E9E9E249A15}" srcId="{934C8CA6-6FBB-9543-B7CE-61E8B118F161}" destId="{8BC51053-E83D-0C4A-AD93-FD61B50E4F39}" srcOrd="2" destOrd="0" parTransId="{9C010144-3946-9A4D-8782-C56F15F9D59B}" sibTransId="{F54950E8-7470-2F42-91D4-281FD4B5AE4B}"/>
    <dgm:cxn modelId="{8DE4F614-6BE9-EF43-8640-73360885999C}" type="presOf" srcId="{A9387B20-B672-7340-B5F6-86E17F6B3B71}" destId="{AB278546-B3AD-1D4A-A57A-27C45BE738AF}" srcOrd="0" destOrd="0"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686B0E2A-D323-064A-8AAF-DB7E2898A377}" type="presOf" srcId="{A5796948-3AB1-F347-9BCD-7900063785F2}" destId="{AB278546-B3AD-1D4A-A57A-27C45BE738AF}" srcOrd="0" destOrd="1"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B52BF030-D194-E74C-B14E-11CA66C64522}" type="presOf" srcId="{DDDD0939-CE4B-F34C-9DBD-A7F165D6D474}" destId="{AE798FCC-0D4E-8B46-93F3-5F646AE410F4}" srcOrd="1" destOrd="2"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6AA2EF46-1326-9744-9D7F-62C8196813B3}" type="presOf" srcId="{FEF33A1F-9467-E946-9327-ACEF826BCA77}" destId="{9B2FB06B-605C-174F-A620-6B0E16A43446}" srcOrd="1"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A4DAF352-E045-754A-8912-7C2E061AE40A}" type="presOf" srcId="{14118421-1D3D-AD46-92B8-A8BFA8461ADB}" destId="{AE798FCC-0D4E-8B46-93F3-5F646AE410F4}" srcOrd="1" destOrd="1"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223C8C5B-CD90-8B4D-BFD0-08FC040CF2C7}" srcId="{9F20680C-5A0E-FC42-B945-A1979A0A769C}" destId="{5A66A6CD-C50B-A643-9F51-B915134C965A}" srcOrd="1" destOrd="0" parTransId="{5B9F8891-F68C-9A47-AAEC-DDE3D0D04F0A}" sibTransId="{2BB31764-3E6D-D842-8FB0-731F0FB8EAC5}"/>
    <dgm:cxn modelId="{2C4D7460-0B16-5141-963C-BC4A45986074}" type="presOf" srcId="{849488E8-B7E6-C144-8049-60F5D218F3E2}" destId="{A85C3921-15A0-C549-9569-F89001426921}" srcOrd="0" destOrd="0"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40E89A75-0DF7-4848-AFA4-37CF87A5A7CF}" type="presOf" srcId="{44A84398-7644-C24F-B9C2-C86C1A26AC36}" destId="{AE798FCC-0D4E-8B46-93F3-5F646AE410F4}" srcOrd="1" destOrd="0"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A413037F-21E8-AB4E-9CB7-65636982BE47}" type="presOf" srcId="{93B04E5D-953A-0441-8ACE-78909736AB34}" destId="{3CB918A4-7D15-6C48-8FC2-A2F2A79D93C2}" srcOrd="0" destOrd="0"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09469893-E03C-9841-92FA-4FDED2B829B9}" type="presOf" srcId="{C3464D69-FAA5-2D41-A248-E2866BFC71B0}" destId="{C871861A-17A3-BE45-9DE8-E1950D7A7023}"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EF4559A8-70E2-F046-92D1-B6343F2A3D26}" srcId="{9F20680C-5A0E-FC42-B945-A1979A0A769C}" destId="{FEF33A1F-9467-E946-9327-ACEF826BCA77}" srcOrd="0" destOrd="0" parTransId="{983420CE-2DB1-0546-98EF-B669BF2CFFAB}" sibTransId="{AEF5ECFB-E8A9-0248-9B3C-9D3DC3B27179}"/>
    <dgm:cxn modelId="{A0AB61AA-E935-2E4F-A7C4-743DFA124F2D}" type="presOf" srcId="{A1A8CB4B-B54D-E340-A2E4-F09B835C31E9}" destId="{B8ED5B37-5D16-C94A-8836-EB8D8B08BE3B}" srcOrd="1" destOrd="2"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5CF370B3-840B-3F4B-8A8A-488B2C2B09CE}" type="presOf" srcId="{A9387B20-B672-7340-B5F6-86E17F6B3B71}" destId="{B8ED5B37-5D16-C94A-8836-EB8D8B08BE3B}" srcOrd="1" destOrd="0"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011E86E0-95FC-6945-9EEA-8F49F50697A8}" type="presOf" srcId="{F54950E8-7470-2F42-91D4-281FD4B5AE4B}" destId="{26AF2E0D-887C-644F-B5C8-6BFDF633602B}" srcOrd="0" destOrd="0" presId="urn:microsoft.com/office/officeart/2005/8/layout/vProcess5"/>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accent5">
            <a:lumMod val="75000"/>
          </a:schemeClr>
        </a:solidFill>
        <a:ln>
          <a:solidFill>
            <a:schemeClr val="bg1"/>
          </a:solidFill>
        </a:ln>
      </dgm:spPr>
      <dgm:t>
        <a:bodyPr/>
        <a:lstStyle/>
        <a:p>
          <a:r>
            <a:rPr lang="en-US" sz="1600" b="1" dirty="0">
              <a:solidFill>
                <a:schemeClr val="bg1"/>
              </a:solidFill>
              <a:latin typeface="+mj-lt"/>
              <a:ea typeface="+mn-ea"/>
              <a:cs typeface="+mn-cs"/>
            </a:rPr>
            <a:t>Dormant phase</a:t>
          </a:r>
          <a:endParaRPr lang="en-US" sz="1600" b="1" dirty="0">
            <a:solidFill>
              <a:schemeClr val="bg1"/>
            </a:solidFill>
            <a:latin typeface="+mj-lt"/>
          </a:endParaRPr>
        </a:p>
      </dgm:t>
    </dgm:pt>
    <dgm:pt modelId="{5A5A365C-9857-4C4F-A946-B9404E28A7AD}" type="parTrans" cxnId="{53EACF96-1FC7-4A45-A6F1-68A9D946185A}">
      <dgm:prSet/>
      <dgm:spPr/>
      <dgm:t>
        <a:bodyPr/>
        <a:lstStyle/>
        <a:p>
          <a:endParaRPr lang="en-US"/>
        </a:p>
      </dgm:t>
    </dgm:pt>
    <dgm:pt modelId="{6937D29C-FD7E-F346-8F03-68FA9FB8AA79}" type="sibTrans" cxnId="{53EACF96-1FC7-4A45-A6F1-68A9D946185A}">
      <dgm:prSet/>
      <dgm:spPr/>
      <dgm:t>
        <a:bodyPr/>
        <a:lstStyle/>
        <a:p>
          <a:endParaRPr lang="en-US"/>
        </a:p>
      </dgm:t>
    </dgm:pt>
    <dgm:pt modelId="{24062503-A010-C443-9A7E-FA0F3A86585E}">
      <dgm:prSet phldrT="[Text]" custT="1"/>
      <dgm:spPr>
        <a:solidFill>
          <a:schemeClr val="accent6"/>
        </a:solidFill>
        <a:ln>
          <a:solidFill>
            <a:schemeClr val="bg1"/>
          </a:solidFill>
        </a:ln>
      </dgm:spPr>
      <dgm:t>
        <a:bodyPr/>
        <a:lstStyle/>
        <a:p>
          <a:r>
            <a:rPr lang="en-US" sz="1600" b="1" dirty="0">
              <a:solidFill>
                <a:srgbClr val="000000"/>
              </a:solidFill>
              <a:latin typeface="+mj-lt"/>
              <a:ea typeface="+mn-ea"/>
              <a:cs typeface="+mn-cs"/>
            </a:rPr>
            <a:t>Triggering phase</a:t>
          </a:r>
          <a:endParaRPr lang="en-US" sz="1600" b="1" dirty="0">
            <a:solidFill>
              <a:srgbClr val="000000"/>
            </a:solidFill>
            <a:latin typeface="+mj-lt"/>
          </a:endParaRPr>
        </a:p>
      </dgm:t>
    </dgm:pt>
    <dgm:pt modelId="{91A4F307-B7ED-4141-84BF-35D70AE8DBED}" type="parTrans" cxnId="{3C0B6902-4B21-1541-A265-5F23FA92A97C}">
      <dgm:prSet/>
      <dgm:spPr/>
      <dgm:t>
        <a:bodyPr/>
        <a:lstStyle/>
        <a:p>
          <a:endParaRPr lang="en-US"/>
        </a:p>
      </dgm:t>
    </dgm:pt>
    <dgm:pt modelId="{8DC663BD-CCB7-8947-8768-F656197576EF}" type="sibTrans" cxnId="{3C0B6902-4B21-1541-A265-5F23FA92A97C}">
      <dgm:prSet/>
      <dgm:spPr/>
      <dgm:t>
        <a:bodyPr/>
        <a:lstStyle/>
        <a:p>
          <a:endParaRPr lang="en-US"/>
        </a:p>
      </dgm:t>
    </dgm:pt>
    <dgm:pt modelId="{B9D20F49-CE2C-1542-BF6E-80CE502FB600}">
      <dgm:prSet custT="1"/>
      <dgm:spPr>
        <a:solidFill>
          <a:schemeClr val="accent3">
            <a:lumMod val="75000"/>
          </a:schemeClr>
        </a:solidFill>
        <a:ln>
          <a:solidFill>
            <a:schemeClr val="bg1"/>
          </a:solidFill>
        </a:ln>
      </dgm:spPr>
      <dgm:t>
        <a:bodyPr/>
        <a:lstStyle/>
        <a:p>
          <a:r>
            <a:rPr lang="en-US" sz="1400" b="1" dirty="0">
              <a:solidFill>
                <a:srgbClr val="000000"/>
              </a:solidFill>
              <a:latin typeface="+mj-lt"/>
              <a:ea typeface="+mn-ea"/>
              <a:cs typeface="+mn-cs"/>
            </a:rPr>
            <a:t>Propagation phase</a:t>
          </a:r>
          <a:endParaRPr lang="en-US" sz="1400" b="1" dirty="0">
            <a:solidFill>
              <a:srgbClr val="000000"/>
            </a:solidFill>
            <a:latin typeface="+mj-lt"/>
          </a:endParaRPr>
        </a:p>
      </dgm:t>
    </dgm:pt>
    <dgm:pt modelId="{545FCEB5-4431-2A47-B4CE-3DA5C2E63EBF}" type="parTrans" cxnId="{3F96B256-9F34-484E-B515-E39E684D07B2}">
      <dgm:prSet/>
      <dgm:spPr/>
      <dgm:t>
        <a:bodyPr/>
        <a:lstStyle/>
        <a:p>
          <a:endParaRPr lang="en-US"/>
        </a:p>
      </dgm:t>
    </dgm:pt>
    <dgm:pt modelId="{A3F1A055-AEA4-984A-93BA-411AEDF3D974}" type="sibTrans" cxnId="{3F96B256-9F34-484E-B515-E39E684D07B2}">
      <dgm:prSet/>
      <dgm:spPr/>
      <dgm:t>
        <a:bodyPr/>
        <a:lstStyle/>
        <a:p>
          <a:endParaRPr lang="en-US"/>
        </a:p>
      </dgm:t>
    </dgm:pt>
    <dgm:pt modelId="{5C8B9CAB-C992-EB4C-A6B0-3B766464D189}">
      <dgm:prSet custT="1"/>
      <dgm:spPr>
        <a:solidFill>
          <a:schemeClr val="accent6"/>
        </a:solidFill>
      </dgm:spPr>
      <dgm:t>
        <a:bodyPr/>
        <a:lstStyle/>
        <a:p>
          <a:pPr rtl="0"/>
          <a:r>
            <a:rPr lang="en-US" sz="1600" b="1" dirty="0">
              <a:solidFill>
                <a:srgbClr val="000000"/>
              </a:solidFill>
              <a:latin typeface="+mj-lt"/>
            </a:rPr>
            <a:t>Execution phase</a:t>
          </a:r>
          <a:endParaRPr lang="en-US" sz="1600" dirty="0">
            <a:solidFill>
              <a:srgbClr val="000000"/>
            </a:solidFill>
            <a:latin typeface="+mj-lt"/>
          </a:endParaRPr>
        </a:p>
      </dgm:t>
    </dgm:pt>
    <dgm:pt modelId="{3ABA7F11-D20A-3944-86D5-F4DC76283198}" type="parTrans" cxnId="{6946BB3B-5D5E-C840-A82F-82BF02352E1C}">
      <dgm:prSet/>
      <dgm:spPr/>
      <dgm:t>
        <a:bodyPr/>
        <a:lstStyle/>
        <a:p>
          <a:endParaRPr lang="en-US"/>
        </a:p>
      </dgm:t>
    </dgm:pt>
    <dgm:pt modelId="{72D9285E-B19A-3B4B-9C4B-897218B14284}" type="sibTrans" cxnId="{6946BB3B-5D5E-C840-A82F-82BF02352E1C}">
      <dgm:prSet/>
      <dgm:spPr/>
      <dgm:t>
        <a:bodyPr/>
        <a:lstStyle/>
        <a:p>
          <a:endParaRPr lang="en-US"/>
        </a:p>
      </dgm:t>
    </dgm:pt>
    <dgm:pt modelId="{31391D8B-CB3C-3841-AA7E-2851F1573A82}">
      <dgm:prSet custT="1"/>
      <dgm:spPr>
        <a:solidFill>
          <a:schemeClr val="tx1"/>
        </a:solidFill>
        <a:ln>
          <a:solidFill>
            <a:schemeClr val="bg1"/>
          </a:solidFill>
        </a:ln>
      </dgm:spPr>
      <dgm:t>
        <a:bodyPr/>
        <a:lstStyle/>
        <a:p>
          <a:r>
            <a:rPr lang="en-US" sz="1600" b="1" dirty="0">
              <a:solidFill>
                <a:schemeClr val="bg1"/>
              </a:solidFill>
              <a:latin typeface="+mj-lt"/>
              <a:ea typeface="+mn-ea"/>
            </a:rPr>
            <a:t>Virus is idle</a:t>
          </a:r>
        </a:p>
      </dgm:t>
    </dgm:pt>
    <dgm:pt modelId="{4D91664C-BDAD-C64C-B200-EEC59693D652}" type="parTrans" cxnId="{59584286-E7DF-1D4B-A0BB-1167A9767173}">
      <dgm:prSet/>
      <dgm:spPr/>
      <dgm:t>
        <a:bodyPr/>
        <a:lstStyle/>
        <a:p>
          <a:endParaRPr lang="en-US"/>
        </a:p>
      </dgm:t>
    </dgm:pt>
    <dgm:pt modelId="{B2AA4679-4CC5-0644-8426-F03E6E79B501}" type="sibTrans" cxnId="{59584286-E7DF-1D4B-A0BB-1167A9767173}">
      <dgm:prSet/>
      <dgm:spPr/>
      <dgm:t>
        <a:bodyPr/>
        <a:lstStyle/>
        <a:p>
          <a:endParaRPr lang="en-US"/>
        </a:p>
      </dgm:t>
    </dgm:pt>
    <dgm:pt modelId="{02F06C06-82C9-694F-A2ED-CB7C7B371164}">
      <dgm:prSet custT="1"/>
      <dgm:spPr>
        <a:solidFill>
          <a:schemeClr val="tx1"/>
        </a:solidFill>
        <a:ln>
          <a:solidFill>
            <a:schemeClr val="bg1"/>
          </a:solidFill>
        </a:ln>
      </dgm:spPr>
      <dgm:t>
        <a:bodyPr/>
        <a:lstStyle/>
        <a:p>
          <a:r>
            <a:rPr lang="en-US" sz="1600" b="1" dirty="0">
              <a:solidFill>
                <a:schemeClr val="bg1"/>
              </a:solidFill>
              <a:latin typeface="+mj-lt"/>
              <a:ea typeface="+mn-ea"/>
            </a:rPr>
            <a:t>Will eventually be activated by some event</a:t>
          </a:r>
        </a:p>
      </dgm:t>
    </dgm:pt>
    <dgm:pt modelId="{70CEDF61-E2B0-7E43-B0F4-54EAE2CBE2B5}" type="parTrans" cxnId="{891C1FC3-C27E-5A40-801B-F0F538E763A7}">
      <dgm:prSet/>
      <dgm:spPr/>
      <dgm:t>
        <a:bodyPr/>
        <a:lstStyle/>
        <a:p>
          <a:endParaRPr lang="en-US"/>
        </a:p>
      </dgm:t>
    </dgm:pt>
    <dgm:pt modelId="{F1C45B70-2BBF-8049-9402-10B747ABAAE1}" type="sibTrans" cxnId="{891C1FC3-C27E-5A40-801B-F0F538E763A7}">
      <dgm:prSet/>
      <dgm:spPr/>
      <dgm:t>
        <a:bodyPr/>
        <a:lstStyle/>
        <a:p>
          <a:endParaRPr lang="en-US"/>
        </a:p>
      </dgm:t>
    </dgm:pt>
    <dgm:pt modelId="{0F70DF3B-0273-6F48-AA35-A7CB11F30F3F}">
      <dgm:prSet custT="1"/>
      <dgm:spPr>
        <a:solidFill>
          <a:schemeClr val="tx1"/>
        </a:solidFill>
        <a:ln>
          <a:solidFill>
            <a:schemeClr val="bg1"/>
          </a:solidFill>
        </a:ln>
      </dgm:spPr>
      <dgm:t>
        <a:bodyPr/>
        <a:lstStyle/>
        <a:p>
          <a:r>
            <a:rPr lang="en-US" sz="1600" b="1" dirty="0">
              <a:solidFill>
                <a:schemeClr val="bg1"/>
              </a:solidFill>
              <a:latin typeface="+mj-lt"/>
              <a:ea typeface="+mn-ea"/>
            </a:rPr>
            <a:t>Not all viruses have this stage</a:t>
          </a:r>
        </a:p>
      </dgm:t>
    </dgm:pt>
    <dgm:pt modelId="{12A87295-2C61-EE48-A453-19ABDE4DDF18}" type="parTrans" cxnId="{D6D42391-2DA3-314B-AA5F-638590479628}">
      <dgm:prSet/>
      <dgm:spPr/>
      <dgm:t>
        <a:bodyPr/>
        <a:lstStyle/>
        <a:p>
          <a:endParaRPr lang="en-US"/>
        </a:p>
      </dgm:t>
    </dgm:pt>
    <dgm:pt modelId="{755A26CB-C28A-6341-9851-4B7193DBA947}" type="sibTrans" cxnId="{D6D42391-2DA3-314B-AA5F-638590479628}">
      <dgm:prSet/>
      <dgm:spPr/>
      <dgm:t>
        <a:bodyPr/>
        <a:lstStyle/>
        <a:p>
          <a:endParaRPr lang="en-US"/>
        </a:p>
      </dgm:t>
    </dgm:pt>
    <dgm:pt modelId="{200E8F95-B852-674C-ACC9-3CE78077CB2D}">
      <dgm:prSet custT="1"/>
      <dgm:spPr>
        <a:solidFill>
          <a:schemeClr val="tx1"/>
        </a:solidFill>
        <a:ln>
          <a:solidFill>
            <a:schemeClr val="bg1"/>
          </a:solidFill>
        </a:ln>
      </dgm:spPr>
      <dgm:t>
        <a:bodyPr/>
        <a:lstStyle/>
        <a:p>
          <a:r>
            <a:rPr lang="en-US" sz="1600" b="1" dirty="0">
              <a:solidFill>
                <a:srgbClr val="000000"/>
              </a:solidFill>
              <a:latin typeface="+mj-lt"/>
              <a:ea typeface="+mn-ea"/>
            </a:rPr>
            <a:t>Virus is activated to perform the function for which it was intended</a:t>
          </a:r>
        </a:p>
      </dgm:t>
    </dgm:pt>
    <dgm:pt modelId="{9CF3B919-9ACA-2B4E-B5EA-4B85213064C2}" type="parTrans" cxnId="{83252F17-0C35-2A47-ACF4-319BD944738E}">
      <dgm:prSet/>
      <dgm:spPr/>
      <dgm:t>
        <a:bodyPr/>
        <a:lstStyle/>
        <a:p>
          <a:endParaRPr lang="en-US"/>
        </a:p>
      </dgm:t>
    </dgm:pt>
    <dgm:pt modelId="{DE927E33-9F3D-3B4B-98E7-0D339BBEF0E2}" type="sibTrans" cxnId="{83252F17-0C35-2A47-ACF4-319BD944738E}">
      <dgm:prSet/>
      <dgm:spPr/>
      <dgm:t>
        <a:bodyPr/>
        <a:lstStyle/>
        <a:p>
          <a:endParaRPr lang="en-US"/>
        </a:p>
      </dgm:t>
    </dgm:pt>
    <dgm:pt modelId="{3C0A1EEB-14D5-1941-B05E-88D122E509D3}">
      <dgm:prSet custT="1"/>
      <dgm:spPr>
        <a:solidFill>
          <a:schemeClr val="tx1"/>
        </a:solidFill>
        <a:ln>
          <a:solidFill>
            <a:schemeClr val="bg1"/>
          </a:solidFill>
        </a:ln>
      </dgm:spPr>
      <dgm:t>
        <a:bodyPr/>
        <a:lstStyle/>
        <a:p>
          <a:r>
            <a:rPr lang="en-US" sz="1600" b="1" dirty="0">
              <a:solidFill>
                <a:srgbClr val="000000"/>
              </a:solidFill>
              <a:latin typeface="+mj-lt"/>
              <a:ea typeface="+mn-ea"/>
            </a:rPr>
            <a:t>Can be caused by a variety of system events</a:t>
          </a:r>
        </a:p>
      </dgm:t>
    </dgm:pt>
    <dgm:pt modelId="{D6ED3468-F3C5-2B44-A964-368192C66D14}" type="parTrans" cxnId="{FC3936AA-6D35-D64F-9B2A-E7B3D0329F4A}">
      <dgm:prSet/>
      <dgm:spPr/>
      <dgm:t>
        <a:bodyPr/>
        <a:lstStyle/>
        <a:p>
          <a:endParaRPr lang="en-US"/>
        </a:p>
      </dgm:t>
    </dgm:pt>
    <dgm:pt modelId="{EB5F377C-DF7E-8848-BD44-F23DEB552D64}" type="sibTrans" cxnId="{FC3936AA-6D35-D64F-9B2A-E7B3D0329F4A}">
      <dgm:prSet/>
      <dgm:spPr/>
      <dgm:t>
        <a:bodyPr/>
        <a:lstStyle/>
        <a:p>
          <a:endParaRPr lang="en-US"/>
        </a:p>
      </dgm:t>
    </dgm:pt>
    <dgm:pt modelId="{80B30D77-CC14-6E41-90E6-1023601A9C95}">
      <dgm:prSet custT="1"/>
      <dgm:spPr>
        <a:solidFill>
          <a:schemeClr val="tx1"/>
        </a:solidFill>
        <a:ln>
          <a:solidFill>
            <a:schemeClr val="bg1"/>
          </a:solidFill>
        </a:ln>
      </dgm:spPr>
      <dgm:t>
        <a:bodyPr/>
        <a:lstStyle/>
        <a:p>
          <a:r>
            <a:rPr lang="en-US" sz="1400" b="1" dirty="0">
              <a:solidFill>
                <a:srgbClr val="000000"/>
              </a:solidFill>
              <a:latin typeface="+mj-lt"/>
              <a:ea typeface="+mn-ea"/>
            </a:rPr>
            <a:t>Virus places a copy of itself into other programs or into certain system areas on the disk</a:t>
          </a:r>
        </a:p>
      </dgm:t>
    </dgm:pt>
    <dgm:pt modelId="{50CB8164-3903-5046-9331-0B67F46C9A5A}" type="parTrans" cxnId="{B371E265-3425-9A42-AB2D-7294D595B7F2}">
      <dgm:prSet/>
      <dgm:spPr/>
      <dgm:t>
        <a:bodyPr/>
        <a:lstStyle/>
        <a:p>
          <a:endParaRPr lang="en-US"/>
        </a:p>
      </dgm:t>
    </dgm:pt>
    <dgm:pt modelId="{1D8776E0-EB16-C544-B34B-C32B9E6D668F}" type="sibTrans" cxnId="{B371E265-3425-9A42-AB2D-7294D595B7F2}">
      <dgm:prSet/>
      <dgm:spPr/>
      <dgm:t>
        <a:bodyPr/>
        <a:lstStyle/>
        <a:p>
          <a:endParaRPr lang="en-US"/>
        </a:p>
      </dgm:t>
    </dgm:pt>
    <dgm:pt modelId="{48BC0E81-32FC-9045-9AF0-DD729F9A1A61}">
      <dgm:prSet custT="1"/>
      <dgm:spPr>
        <a:solidFill>
          <a:schemeClr val="tx1"/>
        </a:solidFill>
        <a:ln>
          <a:solidFill>
            <a:schemeClr val="bg1"/>
          </a:solidFill>
        </a:ln>
      </dgm:spPr>
      <dgm:t>
        <a:bodyPr/>
        <a:lstStyle/>
        <a:p>
          <a:r>
            <a:rPr lang="en-US" sz="1400" b="1" dirty="0">
              <a:solidFill>
                <a:srgbClr val="000000"/>
              </a:solidFill>
              <a:latin typeface="+mj-lt"/>
              <a:ea typeface="+mn-ea"/>
            </a:rPr>
            <a:t>May not be identical to the propagating version</a:t>
          </a:r>
        </a:p>
      </dgm:t>
    </dgm:pt>
    <dgm:pt modelId="{09649FF3-2946-F240-9138-A0AAA3584F95}" type="parTrans" cxnId="{0DE7B6F4-696F-0B4D-9035-75E6734EA262}">
      <dgm:prSet/>
      <dgm:spPr/>
      <dgm:t>
        <a:bodyPr/>
        <a:lstStyle/>
        <a:p>
          <a:endParaRPr lang="en-US"/>
        </a:p>
      </dgm:t>
    </dgm:pt>
    <dgm:pt modelId="{FAE9FF40-A23B-0344-BA50-70CB721819CD}" type="sibTrans" cxnId="{0DE7B6F4-696F-0B4D-9035-75E6734EA262}">
      <dgm:prSet/>
      <dgm:spPr/>
      <dgm:t>
        <a:bodyPr/>
        <a:lstStyle/>
        <a:p>
          <a:endParaRPr lang="en-US"/>
        </a:p>
      </dgm:t>
    </dgm:pt>
    <dgm:pt modelId="{51DB3F44-008F-9B4E-8C0E-2B7B2A7D0041}">
      <dgm:prSet custT="1"/>
      <dgm:spPr>
        <a:solidFill>
          <a:schemeClr val="tx1"/>
        </a:solidFill>
        <a:ln>
          <a:solidFill>
            <a:schemeClr val="bg1"/>
          </a:solidFill>
        </a:ln>
      </dgm:spPr>
      <dgm:t>
        <a:bodyPr/>
        <a:lstStyle/>
        <a:p>
          <a:r>
            <a:rPr lang="en-US" sz="1400" b="1" dirty="0">
              <a:solidFill>
                <a:srgbClr val="000000"/>
              </a:solidFill>
              <a:latin typeface="+mj-lt"/>
              <a:ea typeface="+mn-ea"/>
            </a:rPr>
            <a:t>Each infected program will now contain a clone of the virus which will itself enter a propagation phase</a:t>
          </a:r>
        </a:p>
      </dgm:t>
    </dgm:pt>
    <dgm:pt modelId="{AD76FC7C-018C-0044-BEE8-F97067001711}" type="parTrans" cxnId="{0C6B687E-0169-5944-B47C-073E4E300DC6}">
      <dgm:prSet/>
      <dgm:spPr/>
      <dgm:t>
        <a:bodyPr/>
        <a:lstStyle/>
        <a:p>
          <a:endParaRPr lang="en-US"/>
        </a:p>
      </dgm:t>
    </dgm:pt>
    <dgm:pt modelId="{2F994438-5F50-6D4B-ACD7-25E96E5024CF}" type="sibTrans" cxnId="{0C6B687E-0169-5944-B47C-073E4E300DC6}">
      <dgm:prSet/>
      <dgm:spPr/>
      <dgm:t>
        <a:bodyPr/>
        <a:lstStyle/>
        <a:p>
          <a:endParaRPr lang="en-US"/>
        </a:p>
      </dgm:t>
    </dgm:pt>
    <dgm:pt modelId="{1570DBEB-2124-2B47-90C7-2290BC4D56E1}">
      <dgm:prSet custT="1"/>
      <dgm:spPr>
        <a:solidFill>
          <a:schemeClr val="tx1"/>
        </a:solidFill>
        <a:ln>
          <a:solidFill>
            <a:schemeClr val="bg1"/>
          </a:solidFill>
        </a:ln>
      </dgm:spPr>
      <dgm:t>
        <a:bodyPr/>
        <a:lstStyle/>
        <a:p>
          <a:pPr rtl="0"/>
          <a:r>
            <a:rPr lang="en-US" sz="1600" b="1" dirty="0">
              <a:solidFill>
                <a:srgbClr val="000000"/>
              </a:solidFill>
              <a:latin typeface="+mj-lt"/>
            </a:rPr>
            <a:t>Function is performed</a:t>
          </a:r>
          <a:endParaRPr lang="en-US" sz="1600" dirty="0">
            <a:solidFill>
              <a:srgbClr val="000000"/>
            </a:solidFill>
            <a:latin typeface="+mj-lt"/>
          </a:endParaRPr>
        </a:p>
      </dgm:t>
    </dgm:pt>
    <dgm:pt modelId="{C9F0A284-414A-644D-9ABA-CD2E28A0A487}" type="parTrans" cxnId="{75552C8E-BC41-E943-9AA5-1BC879D429FC}">
      <dgm:prSet/>
      <dgm:spPr/>
      <dgm:t>
        <a:bodyPr/>
        <a:lstStyle/>
        <a:p>
          <a:endParaRPr lang="en-US"/>
        </a:p>
      </dgm:t>
    </dgm:pt>
    <dgm:pt modelId="{EECD4D58-2D0A-7F4F-8C78-42F2CB320786}" type="sibTrans" cxnId="{75552C8E-BC41-E943-9AA5-1BC879D429FC}">
      <dgm:prSet/>
      <dgm:spPr/>
      <dgm:t>
        <a:bodyPr/>
        <a:lstStyle/>
        <a:p>
          <a:endParaRPr lang="en-US"/>
        </a:p>
      </dgm:t>
    </dgm:pt>
    <dgm:pt modelId="{6891198A-DB3D-9348-BCE3-99D1F7B80291}">
      <dgm:prSet custT="1"/>
      <dgm:spPr>
        <a:solidFill>
          <a:schemeClr val="tx1"/>
        </a:solidFill>
        <a:ln>
          <a:solidFill>
            <a:schemeClr val="bg1"/>
          </a:solidFill>
        </a:ln>
      </dgm:spPr>
      <dgm:t>
        <a:bodyPr/>
        <a:lstStyle/>
        <a:p>
          <a:pPr rtl="0"/>
          <a:r>
            <a:rPr lang="en-US" sz="1600" b="1" dirty="0">
              <a:solidFill>
                <a:srgbClr val="000000"/>
              </a:solidFill>
              <a:latin typeface="+mj-lt"/>
            </a:rPr>
            <a:t>May be harmless or damaging</a:t>
          </a:r>
          <a:endParaRPr lang="en-US" sz="1600" dirty="0">
            <a:solidFill>
              <a:srgbClr val="000000"/>
            </a:solidFill>
            <a:latin typeface="+mj-lt"/>
          </a:endParaRPr>
        </a:p>
      </dgm:t>
    </dgm:pt>
    <dgm:pt modelId="{CB98CB0E-DC34-2240-8E53-F965C2A0820D}" type="parTrans" cxnId="{604F7E55-9A69-C64A-BE84-F3D9F958A616}">
      <dgm:prSet/>
      <dgm:spPr/>
      <dgm:t>
        <a:bodyPr/>
        <a:lstStyle/>
        <a:p>
          <a:endParaRPr lang="en-US"/>
        </a:p>
      </dgm:t>
    </dgm:pt>
    <dgm:pt modelId="{60E0FBF1-6407-704B-BCD2-E88FF28896BA}" type="sibTrans" cxnId="{604F7E55-9A69-C64A-BE84-F3D9F958A616}">
      <dgm:prSet/>
      <dgm:spPr/>
      <dgm:t>
        <a:bodyPr/>
        <a:lstStyle/>
        <a:p>
          <a:endParaRPr lang="en-US"/>
        </a:p>
      </dgm:t>
    </dgm:pt>
    <dgm:pt modelId="{960D9D92-C123-5E4A-A327-6680E2767572}" type="pres">
      <dgm:prSet presAssocID="{0B713C65-5D2F-C043-920C-ECD2D6F82B0E}" presName="Name0" presStyleCnt="0">
        <dgm:presLayoutVars>
          <dgm:dir/>
          <dgm:animLvl val="lvl"/>
          <dgm:resizeHandles val="exact"/>
        </dgm:presLayoutVars>
      </dgm:prSet>
      <dgm:spPr/>
    </dgm:pt>
    <dgm:pt modelId="{428836F5-95CC-8A43-AC3F-8FF6F46A4F02}" type="pres">
      <dgm:prSet presAssocID="{5C8B9CAB-C992-EB4C-A6B0-3B766464D189}" presName="boxAndChildren" presStyleCnt="0"/>
      <dgm:spPr/>
    </dgm:pt>
    <dgm:pt modelId="{FA3EC44A-0D11-8D4A-A370-8935D2A75E35}" type="pres">
      <dgm:prSet presAssocID="{5C8B9CAB-C992-EB4C-A6B0-3B766464D189}" presName="parentTextBox" presStyleLbl="node1" presStyleIdx="0" presStyleCnt="4"/>
      <dgm:spPr/>
    </dgm:pt>
    <dgm:pt modelId="{B8708D1F-5416-7946-84FC-190F419E1BD1}" type="pres">
      <dgm:prSet presAssocID="{5C8B9CAB-C992-EB4C-A6B0-3B766464D189}" presName="entireBox" presStyleLbl="node1" presStyleIdx="0" presStyleCnt="4"/>
      <dgm:spPr/>
    </dgm:pt>
    <dgm:pt modelId="{1E13F1B7-114C-D347-B67F-B9B599E2E341}" type="pres">
      <dgm:prSet presAssocID="{5C8B9CAB-C992-EB4C-A6B0-3B766464D189}" presName="descendantBox" presStyleCnt="0"/>
      <dgm:spPr/>
    </dgm:pt>
    <dgm:pt modelId="{81FDCED2-2D20-854D-9ECC-1E1197134AA6}" type="pres">
      <dgm:prSet presAssocID="{1570DBEB-2124-2B47-90C7-2290BC4D56E1}" presName="childTextBox" presStyleLbl="fgAccFollowNode1" presStyleIdx="0" presStyleCnt="10">
        <dgm:presLayoutVars>
          <dgm:bulletEnabled val="1"/>
        </dgm:presLayoutVars>
      </dgm:prSet>
      <dgm:spPr/>
    </dgm:pt>
    <dgm:pt modelId="{B01C092D-99C1-6745-BEA7-0EFBB10DB477}" type="pres">
      <dgm:prSet presAssocID="{6891198A-DB3D-9348-BCE3-99D1F7B80291}" presName="childTextBox" presStyleLbl="fgAccFollowNode1" presStyleIdx="1" presStyleCnt="10">
        <dgm:presLayoutVars>
          <dgm:bulletEnabled val="1"/>
        </dgm:presLayoutVars>
      </dgm:prSet>
      <dgm:spPr/>
    </dgm:pt>
    <dgm:pt modelId="{FC50E6ED-7CDD-0148-9337-B5E5B59DACCE}" type="pres">
      <dgm:prSet presAssocID="{A3F1A055-AEA4-984A-93BA-411AEDF3D974}" presName="sp" presStyleCnt="0"/>
      <dgm:spPr/>
    </dgm:pt>
    <dgm:pt modelId="{A073ABB9-3B51-2A4C-91E4-6DD0562D85A7}" type="pres">
      <dgm:prSet presAssocID="{B9D20F49-CE2C-1542-BF6E-80CE502FB600}" presName="arrowAndChildren" presStyleCnt="0"/>
      <dgm:spPr/>
    </dgm:pt>
    <dgm:pt modelId="{246E30F7-CD30-9C45-8971-3615BE40426D}" type="pres">
      <dgm:prSet presAssocID="{B9D20F49-CE2C-1542-BF6E-80CE502FB600}" presName="parentTextArrow" presStyleLbl="node1" presStyleIdx="0" presStyleCnt="4"/>
      <dgm:spPr/>
    </dgm:pt>
    <dgm:pt modelId="{CEDEC836-B7A5-6C44-9BEE-529DDC6AF718}" type="pres">
      <dgm:prSet presAssocID="{B9D20F49-CE2C-1542-BF6E-80CE502FB600}" presName="arrow" presStyleLbl="node1" presStyleIdx="1" presStyleCnt="4"/>
      <dgm:spPr/>
    </dgm:pt>
    <dgm:pt modelId="{D6A6B537-32E1-CB46-9928-3843D710261B}" type="pres">
      <dgm:prSet presAssocID="{B9D20F49-CE2C-1542-BF6E-80CE502FB600}" presName="descendantArrow" presStyleCnt="0"/>
      <dgm:spPr/>
    </dgm:pt>
    <dgm:pt modelId="{799F9DAD-525F-8548-8861-34D60884FF96}" type="pres">
      <dgm:prSet presAssocID="{80B30D77-CC14-6E41-90E6-1023601A9C95}" presName="childTextArrow" presStyleLbl="fgAccFollowNode1" presStyleIdx="2" presStyleCnt="10" custScaleY="149739" custLinFactNeighborX="-147" custLinFactNeighborY="27020">
        <dgm:presLayoutVars>
          <dgm:bulletEnabled val="1"/>
        </dgm:presLayoutVars>
      </dgm:prSet>
      <dgm:spPr/>
    </dgm:pt>
    <dgm:pt modelId="{9198A95F-ABA7-5444-8A5C-E82D728BAF2E}" type="pres">
      <dgm:prSet presAssocID="{48BC0E81-32FC-9045-9AF0-DD729F9A1A61}" presName="childTextArrow" presStyleLbl="fgAccFollowNode1" presStyleIdx="3" presStyleCnt="10" custScaleY="149738" custLinFactNeighborX="-49" custLinFactNeighborY="27020">
        <dgm:presLayoutVars>
          <dgm:bulletEnabled val="1"/>
        </dgm:presLayoutVars>
      </dgm:prSet>
      <dgm:spPr/>
    </dgm:pt>
    <dgm:pt modelId="{5F6DB1AD-84BE-1C40-A7D1-B1BD8D37A80C}" type="pres">
      <dgm:prSet presAssocID="{51DB3F44-008F-9B4E-8C0E-2B7B2A7D0041}" presName="childTextArrow" presStyleLbl="fgAccFollowNode1" presStyleIdx="4" presStyleCnt="10" custScaleY="149738" custLinFactNeighborX="147" custLinFactNeighborY="27020">
        <dgm:presLayoutVars>
          <dgm:bulletEnabled val="1"/>
        </dgm:presLayoutVars>
      </dgm:prSet>
      <dgm:spPr/>
    </dgm:pt>
    <dgm:pt modelId="{45736BB5-7ACD-F349-8A71-84B89B758866}" type="pres">
      <dgm:prSet presAssocID="{8DC663BD-CCB7-8947-8768-F656197576EF}" presName="sp" presStyleCnt="0"/>
      <dgm:spPr/>
    </dgm:pt>
    <dgm:pt modelId="{73803204-6E7A-4641-9B91-2B7E1ACD6376}" type="pres">
      <dgm:prSet presAssocID="{24062503-A010-C443-9A7E-FA0F3A86585E}" presName="arrowAndChildren" presStyleCnt="0"/>
      <dgm:spPr/>
    </dgm:pt>
    <dgm:pt modelId="{B801D59A-BB88-5949-994D-550B906C47D6}" type="pres">
      <dgm:prSet presAssocID="{24062503-A010-C443-9A7E-FA0F3A86585E}" presName="parentTextArrow" presStyleLbl="node1" presStyleIdx="1" presStyleCnt="4"/>
      <dgm:spPr/>
    </dgm:pt>
    <dgm:pt modelId="{1D6B4838-9CF7-884C-A25C-5F12818F3734}" type="pres">
      <dgm:prSet presAssocID="{24062503-A010-C443-9A7E-FA0F3A86585E}" presName="arrow" presStyleLbl="node1" presStyleIdx="2" presStyleCnt="4"/>
      <dgm:spPr/>
    </dgm:pt>
    <dgm:pt modelId="{591D4375-7709-8D47-B870-3B9E49B47EDA}" type="pres">
      <dgm:prSet presAssocID="{24062503-A010-C443-9A7E-FA0F3A86585E}" presName="descendantArrow" presStyleCnt="0"/>
      <dgm:spPr/>
    </dgm:pt>
    <dgm:pt modelId="{E90C3777-99AB-524A-82B7-12AC668471ED}" type="pres">
      <dgm:prSet presAssocID="{200E8F95-B852-674C-ACC9-3CE78077CB2D}" presName="childTextArrow" presStyleLbl="fgAccFollowNode1" presStyleIdx="5" presStyleCnt="10">
        <dgm:presLayoutVars>
          <dgm:bulletEnabled val="1"/>
        </dgm:presLayoutVars>
      </dgm:prSet>
      <dgm:spPr/>
    </dgm:pt>
    <dgm:pt modelId="{37825219-83A8-E745-A5BC-0E5252B82A01}" type="pres">
      <dgm:prSet presAssocID="{3C0A1EEB-14D5-1941-B05E-88D122E509D3}" presName="childTextArrow" presStyleLbl="fgAccFollowNode1" presStyleIdx="6" presStyleCnt="10">
        <dgm:presLayoutVars>
          <dgm:bulletEnabled val="1"/>
        </dgm:presLayoutVars>
      </dgm:prSet>
      <dgm:spPr/>
    </dgm:pt>
    <dgm:pt modelId="{D45B583A-3504-C545-944A-D1109934E0F6}" type="pres">
      <dgm:prSet presAssocID="{6937D29C-FD7E-F346-8F03-68FA9FB8AA79}" presName="sp" presStyleCnt="0"/>
      <dgm:spPr/>
    </dgm:pt>
    <dgm:pt modelId="{F9A1D5C9-5F75-294C-8826-B73BDD1F2993}" type="pres">
      <dgm:prSet presAssocID="{3035BF66-8DF1-EB4B-9BA6-6D70F8A71F3F}" presName="arrowAndChildren" presStyleCnt="0"/>
      <dgm:spPr/>
    </dgm:pt>
    <dgm:pt modelId="{5608BBF7-C062-8547-BEE7-35FD95CE6ED2}" type="pres">
      <dgm:prSet presAssocID="{3035BF66-8DF1-EB4B-9BA6-6D70F8A71F3F}" presName="parentTextArrow" presStyleLbl="node1" presStyleIdx="2" presStyleCnt="4"/>
      <dgm:spPr/>
    </dgm:pt>
    <dgm:pt modelId="{F2BEBF7A-425B-424A-A839-269C0FCF9CB1}" type="pres">
      <dgm:prSet presAssocID="{3035BF66-8DF1-EB4B-9BA6-6D70F8A71F3F}" presName="arrow" presStyleLbl="node1" presStyleIdx="3" presStyleCnt="4"/>
      <dgm:spPr/>
    </dgm:pt>
    <dgm:pt modelId="{AECAC738-6C2D-0546-874B-156AA35A90F5}" type="pres">
      <dgm:prSet presAssocID="{3035BF66-8DF1-EB4B-9BA6-6D70F8A71F3F}" presName="descendantArrow" presStyleCnt="0"/>
      <dgm:spPr/>
    </dgm:pt>
    <dgm:pt modelId="{D3147F2A-28DA-424F-AF3A-480A0C6511F9}" type="pres">
      <dgm:prSet presAssocID="{31391D8B-CB3C-3841-AA7E-2851F1573A82}" presName="childTextArrow" presStyleLbl="fgAccFollowNode1" presStyleIdx="7" presStyleCnt="10">
        <dgm:presLayoutVars>
          <dgm:bulletEnabled val="1"/>
        </dgm:presLayoutVars>
      </dgm:prSet>
      <dgm:spPr/>
    </dgm:pt>
    <dgm:pt modelId="{56D91C94-48FF-6C48-B557-6D56A5CD8DCC}" type="pres">
      <dgm:prSet presAssocID="{02F06C06-82C9-694F-A2ED-CB7C7B371164}" presName="childTextArrow" presStyleLbl="fgAccFollowNode1" presStyleIdx="8" presStyleCnt="10">
        <dgm:presLayoutVars>
          <dgm:bulletEnabled val="1"/>
        </dgm:presLayoutVars>
      </dgm:prSet>
      <dgm:spPr/>
    </dgm:pt>
    <dgm:pt modelId="{96203DF4-A4F4-D140-B726-D11BA9C1E70B}" type="pres">
      <dgm:prSet presAssocID="{0F70DF3B-0273-6F48-AA35-A7CB11F30F3F}" presName="childTextArrow" presStyleLbl="fgAccFollowNode1" presStyleIdx="9" presStyleCnt="10">
        <dgm:presLayoutVars>
          <dgm:bulletEnabled val="1"/>
        </dgm:presLayoutVars>
      </dgm:prSet>
      <dgm:spPr/>
    </dgm:pt>
  </dgm:ptLst>
  <dgm:cxnLst>
    <dgm:cxn modelId="{3C0B6902-4B21-1541-A265-5F23FA92A97C}" srcId="{0B713C65-5D2F-C043-920C-ECD2D6F82B0E}" destId="{24062503-A010-C443-9A7E-FA0F3A86585E}" srcOrd="1" destOrd="0" parTransId="{91A4F307-B7ED-4141-84BF-35D70AE8DBED}" sibTransId="{8DC663BD-CCB7-8947-8768-F656197576EF}"/>
    <dgm:cxn modelId="{83252F17-0C35-2A47-ACF4-319BD944738E}" srcId="{24062503-A010-C443-9A7E-FA0F3A86585E}" destId="{200E8F95-B852-674C-ACC9-3CE78077CB2D}" srcOrd="0" destOrd="0" parTransId="{9CF3B919-9ACA-2B4E-B5EA-4B85213064C2}" sibTransId="{DE927E33-9F3D-3B4B-98E7-0D339BBEF0E2}"/>
    <dgm:cxn modelId="{FD721124-033F-5749-9D50-E8AAD7FFB02B}" type="presOf" srcId="{80B30D77-CC14-6E41-90E6-1023601A9C95}" destId="{799F9DAD-525F-8548-8861-34D60884FF96}" srcOrd="0" destOrd="0" presId="urn:microsoft.com/office/officeart/2005/8/layout/process4"/>
    <dgm:cxn modelId="{995AC62C-49F7-F149-966E-237011A458C9}" type="presOf" srcId="{3C0A1EEB-14D5-1941-B05E-88D122E509D3}" destId="{37825219-83A8-E745-A5BC-0E5252B82A01}" srcOrd="0" destOrd="0" presId="urn:microsoft.com/office/officeart/2005/8/layout/process4"/>
    <dgm:cxn modelId="{3D493531-4D8F-C045-8AAB-319BB2E878BB}" type="presOf" srcId="{200E8F95-B852-674C-ACC9-3CE78077CB2D}" destId="{E90C3777-99AB-524A-82B7-12AC668471ED}" srcOrd="0" destOrd="0" presId="urn:microsoft.com/office/officeart/2005/8/layout/process4"/>
    <dgm:cxn modelId="{B64A5B32-49A7-3444-8A33-CFF7B6C1BD18}" type="presOf" srcId="{24062503-A010-C443-9A7E-FA0F3A86585E}" destId="{B801D59A-BB88-5949-994D-550B906C47D6}" srcOrd="0" destOrd="0" presId="urn:microsoft.com/office/officeart/2005/8/layout/process4"/>
    <dgm:cxn modelId="{65DE8A39-6436-5843-8C86-997A5E80DC11}" type="presOf" srcId="{24062503-A010-C443-9A7E-FA0F3A86585E}" destId="{1D6B4838-9CF7-884C-A25C-5F12818F3734}" srcOrd="1" destOrd="0" presId="urn:microsoft.com/office/officeart/2005/8/layout/process4"/>
    <dgm:cxn modelId="{6946BB3B-5D5E-C840-A82F-82BF02352E1C}" srcId="{0B713C65-5D2F-C043-920C-ECD2D6F82B0E}" destId="{5C8B9CAB-C992-EB4C-A6B0-3B766464D189}" srcOrd="3" destOrd="0" parTransId="{3ABA7F11-D20A-3944-86D5-F4DC76283198}" sibTransId="{72D9285E-B19A-3B4B-9C4B-897218B14284}"/>
    <dgm:cxn modelId="{37DF003C-778E-624F-A836-69DE4A4BFC33}" type="presOf" srcId="{6891198A-DB3D-9348-BCE3-99D1F7B80291}" destId="{B01C092D-99C1-6745-BEA7-0EFBB10DB477}" srcOrd="0" destOrd="0" presId="urn:microsoft.com/office/officeart/2005/8/layout/process4"/>
    <dgm:cxn modelId="{604F7E55-9A69-C64A-BE84-F3D9F958A616}" srcId="{5C8B9CAB-C992-EB4C-A6B0-3B766464D189}" destId="{6891198A-DB3D-9348-BCE3-99D1F7B80291}" srcOrd="1" destOrd="0" parTransId="{CB98CB0E-DC34-2240-8E53-F965C2A0820D}" sibTransId="{60E0FBF1-6407-704B-BCD2-E88FF28896BA}"/>
    <dgm:cxn modelId="{3F96B256-9F34-484E-B515-E39E684D07B2}" srcId="{0B713C65-5D2F-C043-920C-ECD2D6F82B0E}" destId="{B9D20F49-CE2C-1542-BF6E-80CE502FB600}" srcOrd="2" destOrd="0" parTransId="{545FCEB5-4431-2A47-B4CE-3DA5C2E63EBF}" sibTransId="{A3F1A055-AEA4-984A-93BA-411AEDF3D974}"/>
    <dgm:cxn modelId="{B371E265-3425-9A42-AB2D-7294D595B7F2}" srcId="{B9D20F49-CE2C-1542-BF6E-80CE502FB600}" destId="{80B30D77-CC14-6E41-90E6-1023601A9C95}" srcOrd="0" destOrd="0" parTransId="{50CB8164-3903-5046-9331-0B67F46C9A5A}" sibTransId="{1D8776E0-EB16-C544-B34B-C32B9E6D668F}"/>
    <dgm:cxn modelId="{4843826A-A5B3-AA47-9E7B-DA0C79AEFDE4}" type="presOf" srcId="{51DB3F44-008F-9B4E-8C0E-2B7B2A7D0041}" destId="{5F6DB1AD-84BE-1C40-A7D1-B1BD8D37A80C}" srcOrd="0" destOrd="0" presId="urn:microsoft.com/office/officeart/2005/8/layout/process4"/>
    <dgm:cxn modelId="{3F8E2B76-04D2-9D4D-A4DC-6B5B6F72C345}" type="presOf" srcId="{0B713C65-5D2F-C043-920C-ECD2D6F82B0E}" destId="{960D9D92-C123-5E4A-A327-6680E2767572}" srcOrd="0" destOrd="0" presId="urn:microsoft.com/office/officeart/2005/8/layout/process4"/>
    <dgm:cxn modelId="{0C6B687E-0169-5944-B47C-073E4E300DC6}" srcId="{B9D20F49-CE2C-1542-BF6E-80CE502FB600}" destId="{51DB3F44-008F-9B4E-8C0E-2B7B2A7D0041}" srcOrd="2" destOrd="0" parTransId="{AD76FC7C-018C-0044-BEE8-F97067001711}" sibTransId="{2F994438-5F50-6D4B-ACD7-25E96E5024CF}"/>
    <dgm:cxn modelId="{59584286-E7DF-1D4B-A0BB-1167A9767173}" srcId="{3035BF66-8DF1-EB4B-9BA6-6D70F8A71F3F}" destId="{31391D8B-CB3C-3841-AA7E-2851F1573A82}" srcOrd="0" destOrd="0" parTransId="{4D91664C-BDAD-C64C-B200-EEC59693D652}" sibTransId="{B2AA4679-4CC5-0644-8426-F03E6E79B501}"/>
    <dgm:cxn modelId="{75552C8E-BC41-E943-9AA5-1BC879D429FC}" srcId="{5C8B9CAB-C992-EB4C-A6B0-3B766464D189}" destId="{1570DBEB-2124-2B47-90C7-2290BC4D56E1}" srcOrd="0" destOrd="0" parTransId="{C9F0A284-414A-644D-9ABA-CD2E28A0A487}" sibTransId="{EECD4D58-2D0A-7F4F-8C78-42F2CB320786}"/>
    <dgm:cxn modelId="{D6D42391-2DA3-314B-AA5F-638590479628}" srcId="{3035BF66-8DF1-EB4B-9BA6-6D70F8A71F3F}" destId="{0F70DF3B-0273-6F48-AA35-A7CB11F30F3F}" srcOrd="2" destOrd="0" parTransId="{12A87295-2C61-EE48-A453-19ABDE4DDF18}" sibTransId="{755A26CB-C28A-6341-9851-4B7193DBA947}"/>
    <dgm:cxn modelId="{53EACF96-1FC7-4A45-A6F1-68A9D946185A}" srcId="{0B713C65-5D2F-C043-920C-ECD2D6F82B0E}" destId="{3035BF66-8DF1-EB4B-9BA6-6D70F8A71F3F}" srcOrd="0" destOrd="0" parTransId="{5A5A365C-9857-4C4F-A946-B9404E28A7AD}" sibTransId="{6937D29C-FD7E-F346-8F03-68FA9FB8AA79}"/>
    <dgm:cxn modelId="{B45BDC9B-E999-BE45-9915-304DC26F2680}" type="presOf" srcId="{3035BF66-8DF1-EB4B-9BA6-6D70F8A71F3F}" destId="{5608BBF7-C062-8547-BEE7-35FD95CE6ED2}" srcOrd="0" destOrd="0" presId="urn:microsoft.com/office/officeart/2005/8/layout/process4"/>
    <dgm:cxn modelId="{E371589F-2C3F-A648-9B9F-394794CE9809}" type="presOf" srcId="{48BC0E81-32FC-9045-9AF0-DD729F9A1A61}" destId="{9198A95F-ABA7-5444-8A5C-E82D728BAF2E}" srcOrd="0" destOrd="0" presId="urn:microsoft.com/office/officeart/2005/8/layout/process4"/>
    <dgm:cxn modelId="{4C1299A3-31FD-5245-ACF6-94318D7B3DF8}" type="presOf" srcId="{5C8B9CAB-C992-EB4C-A6B0-3B766464D189}" destId="{B8708D1F-5416-7946-84FC-190F419E1BD1}" srcOrd="1" destOrd="0" presId="urn:microsoft.com/office/officeart/2005/8/layout/process4"/>
    <dgm:cxn modelId="{1F3066A5-D586-864B-B40B-589E0E6B070E}" type="presOf" srcId="{B9D20F49-CE2C-1542-BF6E-80CE502FB600}" destId="{CEDEC836-B7A5-6C44-9BEE-529DDC6AF718}" srcOrd="1" destOrd="0" presId="urn:microsoft.com/office/officeart/2005/8/layout/process4"/>
    <dgm:cxn modelId="{FC3936AA-6D35-D64F-9B2A-E7B3D0329F4A}" srcId="{24062503-A010-C443-9A7E-FA0F3A86585E}" destId="{3C0A1EEB-14D5-1941-B05E-88D122E509D3}" srcOrd="1" destOrd="0" parTransId="{D6ED3468-F3C5-2B44-A964-368192C66D14}" sibTransId="{EB5F377C-DF7E-8848-BD44-F23DEB552D64}"/>
    <dgm:cxn modelId="{42E539BA-7493-D541-B98F-9B3BEB1B0441}" type="presOf" srcId="{31391D8B-CB3C-3841-AA7E-2851F1573A82}" destId="{D3147F2A-28DA-424F-AF3A-480A0C6511F9}" srcOrd="0" destOrd="0" presId="urn:microsoft.com/office/officeart/2005/8/layout/process4"/>
    <dgm:cxn modelId="{891C1FC3-C27E-5A40-801B-F0F538E763A7}" srcId="{3035BF66-8DF1-EB4B-9BA6-6D70F8A71F3F}" destId="{02F06C06-82C9-694F-A2ED-CB7C7B371164}" srcOrd="1" destOrd="0" parTransId="{70CEDF61-E2B0-7E43-B0F4-54EAE2CBE2B5}" sibTransId="{F1C45B70-2BBF-8049-9402-10B747ABAAE1}"/>
    <dgm:cxn modelId="{3BA07EC4-EA30-E047-9685-72678ACF3361}" type="presOf" srcId="{1570DBEB-2124-2B47-90C7-2290BC4D56E1}" destId="{81FDCED2-2D20-854D-9ECC-1E1197134AA6}" srcOrd="0" destOrd="0" presId="urn:microsoft.com/office/officeart/2005/8/layout/process4"/>
    <dgm:cxn modelId="{077905CF-CD57-634D-8B22-19601CED0AE6}" type="presOf" srcId="{B9D20F49-CE2C-1542-BF6E-80CE502FB600}" destId="{246E30F7-CD30-9C45-8971-3615BE40426D}" srcOrd="0" destOrd="0" presId="urn:microsoft.com/office/officeart/2005/8/layout/process4"/>
    <dgm:cxn modelId="{96A88AD2-54E2-C84F-A2DC-2D00AE9A6D38}" type="presOf" srcId="{02F06C06-82C9-694F-A2ED-CB7C7B371164}" destId="{56D91C94-48FF-6C48-B557-6D56A5CD8DCC}" srcOrd="0" destOrd="0" presId="urn:microsoft.com/office/officeart/2005/8/layout/process4"/>
    <dgm:cxn modelId="{2A8065DD-0FE5-B549-9B0C-65997A604435}" type="presOf" srcId="{5C8B9CAB-C992-EB4C-A6B0-3B766464D189}" destId="{FA3EC44A-0D11-8D4A-A370-8935D2A75E35}" srcOrd="0" destOrd="0" presId="urn:microsoft.com/office/officeart/2005/8/layout/process4"/>
    <dgm:cxn modelId="{8AC194E9-FB94-C54E-8CA3-C5F2A3FE335F}" type="presOf" srcId="{3035BF66-8DF1-EB4B-9BA6-6D70F8A71F3F}" destId="{F2BEBF7A-425B-424A-A839-269C0FCF9CB1}" srcOrd="1" destOrd="0" presId="urn:microsoft.com/office/officeart/2005/8/layout/process4"/>
    <dgm:cxn modelId="{AE0BCFF0-770C-2E46-B187-9AF6407B0FF4}" type="presOf" srcId="{0F70DF3B-0273-6F48-AA35-A7CB11F30F3F}" destId="{96203DF4-A4F4-D140-B726-D11BA9C1E70B}" srcOrd="0" destOrd="0" presId="urn:microsoft.com/office/officeart/2005/8/layout/process4"/>
    <dgm:cxn modelId="{0DE7B6F4-696F-0B4D-9035-75E6734EA262}" srcId="{B9D20F49-CE2C-1542-BF6E-80CE502FB600}" destId="{48BC0E81-32FC-9045-9AF0-DD729F9A1A61}" srcOrd="1" destOrd="0" parTransId="{09649FF3-2946-F240-9138-A0AAA3584F95}" sibTransId="{FAE9FF40-A23B-0344-BA50-70CB721819CD}"/>
    <dgm:cxn modelId="{6AD93ECB-341F-9F47-904C-E97D4F99866A}" type="presParOf" srcId="{960D9D92-C123-5E4A-A327-6680E2767572}" destId="{428836F5-95CC-8A43-AC3F-8FF6F46A4F02}" srcOrd="0" destOrd="0" presId="urn:microsoft.com/office/officeart/2005/8/layout/process4"/>
    <dgm:cxn modelId="{8D823347-CF25-E446-9A77-6FC39D5CFBEF}" type="presParOf" srcId="{428836F5-95CC-8A43-AC3F-8FF6F46A4F02}" destId="{FA3EC44A-0D11-8D4A-A370-8935D2A75E35}" srcOrd="0" destOrd="0" presId="urn:microsoft.com/office/officeart/2005/8/layout/process4"/>
    <dgm:cxn modelId="{18C677A0-8C10-474D-B804-D39812CFAFBE}" type="presParOf" srcId="{428836F5-95CC-8A43-AC3F-8FF6F46A4F02}" destId="{B8708D1F-5416-7946-84FC-190F419E1BD1}" srcOrd="1" destOrd="0" presId="urn:microsoft.com/office/officeart/2005/8/layout/process4"/>
    <dgm:cxn modelId="{591B166E-EFF0-9A4B-9E63-1D9FE8E17B13}" type="presParOf" srcId="{428836F5-95CC-8A43-AC3F-8FF6F46A4F02}" destId="{1E13F1B7-114C-D347-B67F-B9B599E2E341}" srcOrd="2" destOrd="0" presId="urn:microsoft.com/office/officeart/2005/8/layout/process4"/>
    <dgm:cxn modelId="{76F848BE-1A55-B548-874B-96D62B7E398F}" type="presParOf" srcId="{1E13F1B7-114C-D347-B67F-B9B599E2E341}" destId="{81FDCED2-2D20-854D-9ECC-1E1197134AA6}" srcOrd="0" destOrd="0" presId="urn:microsoft.com/office/officeart/2005/8/layout/process4"/>
    <dgm:cxn modelId="{1DE3A742-2597-374E-9902-E506E64466AD}" type="presParOf" srcId="{1E13F1B7-114C-D347-B67F-B9B599E2E341}" destId="{B01C092D-99C1-6745-BEA7-0EFBB10DB477}" srcOrd="1" destOrd="0" presId="urn:microsoft.com/office/officeart/2005/8/layout/process4"/>
    <dgm:cxn modelId="{971BC3DC-BDB2-FD42-8FE2-F5EBF0BA3917}" type="presParOf" srcId="{960D9D92-C123-5E4A-A327-6680E2767572}" destId="{FC50E6ED-7CDD-0148-9337-B5E5B59DACCE}" srcOrd="1" destOrd="0" presId="urn:microsoft.com/office/officeart/2005/8/layout/process4"/>
    <dgm:cxn modelId="{C4C68E4C-57E6-CE46-8E69-8244C19B38C4}" type="presParOf" srcId="{960D9D92-C123-5E4A-A327-6680E2767572}" destId="{A073ABB9-3B51-2A4C-91E4-6DD0562D85A7}" srcOrd="2" destOrd="0" presId="urn:microsoft.com/office/officeart/2005/8/layout/process4"/>
    <dgm:cxn modelId="{6054685D-F2B8-7B45-863F-6DD5743406AE}" type="presParOf" srcId="{A073ABB9-3B51-2A4C-91E4-6DD0562D85A7}" destId="{246E30F7-CD30-9C45-8971-3615BE40426D}" srcOrd="0" destOrd="0" presId="urn:microsoft.com/office/officeart/2005/8/layout/process4"/>
    <dgm:cxn modelId="{25C63D8B-AED9-724D-91FC-2AF006B19492}" type="presParOf" srcId="{A073ABB9-3B51-2A4C-91E4-6DD0562D85A7}" destId="{CEDEC836-B7A5-6C44-9BEE-529DDC6AF718}" srcOrd="1" destOrd="0" presId="urn:microsoft.com/office/officeart/2005/8/layout/process4"/>
    <dgm:cxn modelId="{514DA67C-795A-F843-970F-70B9D2D18B14}" type="presParOf" srcId="{A073ABB9-3B51-2A4C-91E4-6DD0562D85A7}" destId="{D6A6B537-32E1-CB46-9928-3843D710261B}" srcOrd="2" destOrd="0" presId="urn:microsoft.com/office/officeart/2005/8/layout/process4"/>
    <dgm:cxn modelId="{F3A366FF-D58C-0942-840D-62F832D4E6C0}" type="presParOf" srcId="{D6A6B537-32E1-CB46-9928-3843D710261B}" destId="{799F9DAD-525F-8548-8861-34D60884FF96}" srcOrd="0" destOrd="0" presId="urn:microsoft.com/office/officeart/2005/8/layout/process4"/>
    <dgm:cxn modelId="{27659C80-C73F-4040-8341-4963320D8736}" type="presParOf" srcId="{D6A6B537-32E1-CB46-9928-3843D710261B}" destId="{9198A95F-ABA7-5444-8A5C-E82D728BAF2E}" srcOrd="1" destOrd="0" presId="urn:microsoft.com/office/officeart/2005/8/layout/process4"/>
    <dgm:cxn modelId="{3635622C-2056-A64E-B1BB-0BB293DAC8E0}" type="presParOf" srcId="{D6A6B537-32E1-CB46-9928-3843D710261B}" destId="{5F6DB1AD-84BE-1C40-A7D1-B1BD8D37A80C}" srcOrd="2" destOrd="0" presId="urn:microsoft.com/office/officeart/2005/8/layout/process4"/>
    <dgm:cxn modelId="{37DC52B9-ED6E-7D44-A84D-76846D96AE10}" type="presParOf" srcId="{960D9D92-C123-5E4A-A327-6680E2767572}" destId="{45736BB5-7ACD-F349-8A71-84B89B758866}" srcOrd="3" destOrd="0" presId="urn:microsoft.com/office/officeart/2005/8/layout/process4"/>
    <dgm:cxn modelId="{A5D875B0-59B3-374C-BF22-FCBBD6042027}" type="presParOf" srcId="{960D9D92-C123-5E4A-A327-6680E2767572}" destId="{73803204-6E7A-4641-9B91-2B7E1ACD6376}" srcOrd="4" destOrd="0" presId="urn:microsoft.com/office/officeart/2005/8/layout/process4"/>
    <dgm:cxn modelId="{059DC775-B932-B445-9176-A98B328D9E5E}" type="presParOf" srcId="{73803204-6E7A-4641-9B91-2B7E1ACD6376}" destId="{B801D59A-BB88-5949-994D-550B906C47D6}" srcOrd="0" destOrd="0" presId="urn:microsoft.com/office/officeart/2005/8/layout/process4"/>
    <dgm:cxn modelId="{CB6A5BF7-F994-7D41-A118-0BB81F10C862}" type="presParOf" srcId="{73803204-6E7A-4641-9B91-2B7E1ACD6376}" destId="{1D6B4838-9CF7-884C-A25C-5F12818F3734}" srcOrd="1" destOrd="0" presId="urn:microsoft.com/office/officeart/2005/8/layout/process4"/>
    <dgm:cxn modelId="{7BA38EE7-D374-894C-B832-57B0A2309C70}" type="presParOf" srcId="{73803204-6E7A-4641-9B91-2B7E1ACD6376}" destId="{591D4375-7709-8D47-B870-3B9E49B47EDA}" srcOrd="2" destOrd="0" presId="urn:microsoft.com/office/officeart/2005/8/layout/process4"/>
    <dgm:cxn modelId="{4924EF25-AD81-5C41-9773-DC96A3E65CD9}" type="presParOf" srcId="{591D4375-7709-8D47-B870-3B9E49B47EDA}" destId="{E90C3777-99AB-524A-82B7-12AC668471ED}" srcOrd="0" destOrd="0" presId="urn:microsoft.com/office/officeart/2005/8/layout/process4"/>
    <dgm:cxn modelId="{D38E745C-0EFA-0243-8654-C18E2AE1CD7C}" type="presParOf" srcId="{591D4375-7709-8D47-B870-3B9E49B47EDA}" destId="{37825219-83A8-E745-A5BC-0E5252B82A01}" srcOrd="1" destOrd="0" presId="urn:microsoft.com/office/officeart/2005/8/layout/process4"/>
    <dgm:cxn modelId="{E53A251F-392A-6349-8265-EDF4563DCD1F}" type="presParOf" srcId="{960D9D92-C123-5E4A-A327-6680E2767572}" destId="{D45B583A-3504-C545-944A-D1109934E0F6}" srcOrd="5" destOrd="0" presId="urn:microsoft.com/office/officeart/2005/8/layout/process4"/>
    <dgm:cxn modelId="{702CD8EF-01A4-8940-BA27-F31C41334D33}" type="presParOf" srcId="{960D9D92-C123-5E4A-A327-6680E2767572}" destId="{F9A1D5C9-5F75-294C-8826-B73BDD1F2993}" srcOrd="6" destOrd="0" presId="urn:microsoft.com/office/officeart/2005/8/layout/process4"/>
    <dgm:cxn modelId="{C4B50996-14CC-BE43-882E-2B205D30A39A}" type="presParOf" srcId="{F9A1D5C9-5F75-294C-8826-B73BDD1F2993}" destId="{5608BBF7-C062-8547-BEE7-35FD95CE6ED2}" srcOrd="0" destOrd="0" presId="urn:microsoft.com/office/officeart/2005/8/layout/process4"/>
    <dgm:cxn modelId="{F2621CB1-FE08-5346-9273-5A2D88107272}" type="presParOf" srcId="{F9A1D5C9-5F75-294C-8826-B73BDD1F2993}" destId="{F2BEBF7A-425B-424A-A839-269C0FCF9CB1}" srcOrd="1" destOrd="0" presId="urn:microsoft.com/office/officeart/2005/8/layout/process4"/>
    <dgm:cxn modelId="{51CC1605-4927-834C-AB92-E4E3EA9D291B}" type="presParOf" srcId="{F9A1D5C9-5F75-294C-8826-B73BDD1F2993}" destId="{AECAC738-6C2D-0546-874B-156AA35A90F5}" srcOrd="2" destOrd="0" presId="urn:microsoft.com/office/officeart/2005/8/layout/process4"/>
    <dgm:cxn modelId="{7D87A741-F440-1641-93C8-AE2686448E14}" type="presParOf" srcId="{AECAC738-6C2D-0546-874B-156AA35A90F5}" destId="{D3147F2A-28DA-424F-AF3A-480A0C6511F9}" srcOrd="0" destOrd="0" presId="urn:microsoft.com/office/officeart/2005/8/layout/process4"/>
    <dgm:cxn modelId="{AEA7D04E-171B-B443-A469-0766B478FAAC}" type="presParOf" srcId="{AECAC738-6C2D-0546-874B-156AA35A90F5}" destId="{56D91C94-48FF-6C48-B557-6D56A5CD8DCC}" srcOrd="1" destOrd="0" presId="urn:microsoft.com/office/officeart/2005/8/layout/process4"/>
    <dgm:cxn modelId="{9ACFF4C1-E8AE-BA4E-A33C-7D176B69A834}" type="presParOf" srcId="{AECAC738-6C2D-0546-874B-156AA35A90F5}" destId="{96203DF4-A4F4-D140-B726-D11BA9C1E70B}"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chemeClr val="accent3">
            <a:lumMod val="75000"/>
          </a:schemeClr>
        </a:solidFill>
      </dgm:spPr>
      <dgm:t>
        <a:bodyPr/>
        <a:lstStyle/>
        <a:p>
          <a:pPr rtl="0"/>
          <a:r>
            <a:rPr lang="en-US" b="1" dirty="0">
              <a:solidFill>
                <a:schemeClr val="tx1"/>
              </a:solidFill>
              <a:latin typeface="+mj-lt"/>
            </a:rPr>
            <a:t>Electronic mail or instant messenger facility</a:t>
          </a:r>
          <a:endParaRPr lang="en-US" dirty="0">
            <a:solidFill>
              <a:schemeClr val="tx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dgm:spPr>
        <a:solidFill>
          <a:schemeClr val="tx1"/>
        </a:solidFill>
      </dgm:spPr>
      <dgm:t>
        <a:bodyPr/>
        <a:lstStyle/>
        <a:p>
          <a:pPr rtl="0"/>
          <a:r>
            <a:rPr lang="en-US" b="1" dirty="0">
              <a:latin typeface="+mj-lt"/>
            </a:rPr>
            <a:t>Worm e-mails a copy of itself to other systems</a:t>
          </a:r>
          <a:endParaRPr lang="en-US"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dgm:spPr>
        <a:solidFill>
          <a:schemeClr val="tx1"/>
        </a:solidFill>
      </dgm:spPr>
      <dgm:t>
        <a:bodyPr/>
        <a:lstStyle/>
        <a:p>
          <a:pPr rtl="0"/>
          <a:r>
            <a:rPr lang="en-US" b="1" dirty="0">
              <a:latin typeface="+mj-lt"/>
            </a:rPr>
            <a:t>Sends itself as an attachment via an instant message service</a:t>
          </a:r>
          <a:endParaRPr lang="en-US"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chemeClr val="accent6">
            <a:lumMod val="75000"/>
          </a:schemeClr>
        </a:solidFill>
      </dgm:spPr>
      <dgm:t>
        <a:bodyPr/>
        <a:lstStyle/>
        <a:p>
          <a:pPr rtl="0"/>
          <a:r>
            <a:rPr lang="en-US" b="1" dirty="0">
              <a:solidFill>
                <a:schemeClr val="tx1"/>
              </a:solidFill>
              <a:latin typeface="+mj-lt"/>
            </a:rPr>
            <a:t>File sharing</a:t>
          </a: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dgm:spPr>
        <a:solidFill>
          <a:schemeClr val="tx1"/>
        </a:solidFill>
      </dgm:spPr>
      <dgm:t>
        <a:bodyPr/>
        <a:lstStyle/>
        <a:p>
          <a:pPr rtl="0"/>
          <a:r>
            <a:rPr lang="en-US" b="1" dirty="0">
              <a:latin typeface="+mj-lt"/>
            </a:rPr>
            <a:t>Creates a copy of itself or infects a file as a virus on removable media</a:t>
          </a:r>
          <a:endParaRPr lang="en-US"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a:solidFill>
                <a:schemeClr val="tx1"/>
              </a:solidFill>
              <a:latin typeface="+mj-lt"/>
            </a:rPr>
            <a:t>Remote execution capability</a:t>
          </a: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dgm:spPr>
        <a:solidFill>
          <a:schemeClr val="tx1"/>
        </a:solidFill>
      </dgm:spPr>
      <dgm:t>
        <a:bodyPr/>
        <a:lstStyle/>
        <a:p>
          <a:pPr rtl="0"/>
          <a:r>
            <a:rPr lang="en-US" b="1" dirty="0">
              <a:latin typeface="+mj-lt"/>
            </a:rPr>
            <a:t>Worm executes a copy of itself on another system</a:t>
          </a:r>
          <a:endParaRPr lang="en-US"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chemeClr val="accent6">
            <a:lumMod val="75000"/>
          </a:schemeClr>
        </a:solidFill>
      </dgm:spPr>
      <dgm:t>
        <a:bodyPr/>
        <a:lstStyle/>
        <a:p>
          <a:pPr rtl="0"/>
          <a:r>
            <a:rPr lang="en-US" b="1" dirty="0">
              <a:solidFill>
                <a:schemeClr val="tx1"/>
              </a:solidFill>
              <a:latin typeface="+mj-lt"/>
            </a:rPr>
            <a:t>Remote file access or transfer capability</a:t>
          </a: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dgm:spPr>
        <a:solidFill>
          <a:schemeClr val="tx1"/>
        </a:solidFill>
      </dgm:spPr>
      <dgm:t>
        <a:bodyPr/>
        <a:lstStyle/>
        <a:p>
          <a:pPr rtl="0"/>
          <a:r>
            <a:rPr lang="en-US" b="1" dirty="0">
              <a:latin typeface="+mj-lt"/>
            </a:rPr>
            <a:t>Worm uses a remote file access or transfer service to copy itself from one system to the other</a:t>
          </a:r>
          <a:endParaRPr lang="en-US"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chemeClr val="accent3">
            <a:lumMod val="75000"/>
          </a:schemeClr>
        </a:solidFill>
      </dgm:spPr>
      <dgm:t>
        <a:bodyPr/>
        <a:lstStyle/>
        <a:p>
          <a:pPr rtl="0"/>
          <a:r>
            <a:rPr lang="en-US" b="1" dirty="0">
              <a:solidFill>
                <a:schemeClr val="tx1"/>
              </a:solidFill>
              <a:latin typeface="+mj-lt"/>
            </a:rPr>
            <a:t>Remote login capability</a:t>
          </a: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dgm:spPr>
        <a:solidFill>
          <a:schemeClr val="tx1"/>
        </a:solidFill>
      </dgm:spPr>
      <dgm:t>
        <a:bodyPr/>
        <a:lstStyle/>
        <a:p>
          <a:pPr rtl="0"/>
          <a:r>
            <a:rPr lang="en-US" b="1" dirty="0">
              <a:latin typeface="+mj-lt"/>
            </a:rPr>
            <a:t>Worm logs onto a remote system as a user and then uses commands to copy itself from one system to the other</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6F329847-0529-ED4D-BAE1-8D0D3077FB40}" type="presOf" srcId="{4C1CC08E-6906-F04F-AA1D-24F8D142CD37}" destId="{40A171E3-7A15-A14F-908E-1B245CED8AF2}"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B08CE160-8C63-A041-B41C-8D6D83CBFD04}" type="presOf" srcId="{FCAA0E17-EBD1-7E49-939C-57128952A9AF}" destId="{32A7F985-A05D-9A45-A255-9E65F500E120}"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2872FB75-569A-6F44-AB3C-DDBDBC276263}" srcId="{4C1CC08E-6906-F04F-AA1D-24F8D142CD37}" destId="{FE9713D8-29EE-EA44-A8A1-19FCD176683E}" srcOrd="0" destOrd="0" parTransId="{661804BC-2252-4F4B-BF7F-446E16E813B6}" sibTransId="{29165784-ECA5-B446-88F4-4A42EF56A6BB}"/>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5"/>
        </a:solidFill>
        <a:ln w="22225">
          <a:solidFill>
            <a:schemeClr val="bg1"/>
          </a:solidFill>
        </a:ln>
      </dgm:spPr>
      <dgm:t>
        <a:bodyPr/>
        <a:lstStyle/>
        <a:p>
          <a:pPr rtl="0"/>
          <a:r>
            <a:rPr lang="en-US" b="1" dirty="0">
              <a:solidFill>
                <a:schemeClr val="bg1"/>
              </a:solidFill>
            </a:rPr>
            <a:t>Worm Technology</a:t>
          </a:r>
          <a:endParaRPr lang="en-US" dirty="0">
            <a:solidFill>
              <a:schemeClr val="bg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tx1"/>
        </a:solidFill>
        <a:ln w="22225">
          <a:solidFill>
            <a:schemeClr val="bg1"/>
          </a:solidFill>
        </a:ln>
      </dgm:spPr>
      <dgm:t>
        <a:bodyPr/>
        <a:lstStyle/>
        <a:p>
          <a:pPr rtl="0"/>
          <a:r>
            <a:rPr lang="en-US" b="1" dirty="0">
              <a:solidFill>
                <a:schemeClr val="bg1"/>
              </a:solidFill>
            </a:rPr>
            <a:t>Multi-exploit</a:t>
          </a:r>
          <a:endParaRPr lang="en-US" dirty="0">
            <a:solidFill>
              <a:schemeClr val="bg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tx1"/>
        </a:solidFill>
        <a:ln w="22225">
          <a:solidFill>
            <a:schemeClr val="bg1"/>
          </a:solidFill>
        </a:ln>
      </dgm:spPr>
      <dgm:t>
        <a:bodyPr/>
        <a:lstStyle/>
        <a:p>
          <a:pPr rtl="0"/>
          <a:r>
            <a:rPr lang="en-US" b="1" dirty="0">
              <a:solidFill>
                <a:schemeClr val="bg1"/>
              </a:solidFill>
            </a:rPr>
            <a:t>Ultrafast spreading</a:t>
          </a:r>
          <a:endParaRPr lang="en-US" dirty="0">
            <a:solidFill>
              <a:schemeClr val="bg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tx1"/>
        </a:solidFill>
        <a:ln w="22225">
          <a:solidFill>
            <a:schemeClr val="bg1"/>
          </a:solidFill>
        </a:ln>
      </dgm:spPr>
      <dgm:t>
        <a:bodyPr/>
        <a:lstStyle/>
        <a:p>
          <a:pPr rtl="0"/>
          <a:r>
            <a:rPr lang="en-US" b="1" dirty="0">
              <a:solidFill>
                <a:schemeClr val="bg1"/>
              </a:solidFill>
            </a:rPr>
            <a:t>Polymorphic</a:t>
          </a:r>
          <a:endParaRPr lang="en-US" dirty="0">
            <a:solidFill>
              <a:schemeClr val="bg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tx1"/>
        </a:solidFill>
        <a:ln w="22225">
          <a:solidFill>
            <a:schemeClr val="bg1"/>
          </a:solidFill>
        </a:ln>
      </dgm:spPr>
      <dgm:t>
        <a:bodyPr/>
        <a:lstStyle/>
        <a:p>
          <a:pPr rtl="0"/>
          <a:r>
            <a:rPr lang="en-US" b="1" dirty="0">
              <a:solidFill>
                <a:schemeClr val="bg1"/>
              </a:solidFill>
            </a:rPr>
            <a:t>Metamorphic</a:t>
          </a:r>
          <a:endParaRPr lang="en-US" dirty="0">
            <a:solidFill>
              <a:schemeClr val="bg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tx1"/>
        </a:solidFill>
        <a:ln w="22225">
          <a:solidFill>
            <a:schemeClr val="bg1"/>
          </a:solidFill>
        </a:ln>
      </dgm:spPr>
      <dgm:t>
        <a:bodyPr/>
        <a:lstStyle/>
        <a:p>
          <a:pPr rtl="0"/>
          <a:r>
            <a:rPr lang="en-US" b="1" dirty="0">
              <a:solidFill>
                <a:schemeClr val="bg1"/>
              </a:solidFill>
            </a:rPr>
            <a:t>Multiplatform</a:t>
          </a:r>
          <a:endParaRPr lang="en-US" dirty="0">
            <a:solidFill>
              <a:schemeClr val="bg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pt>
    <dgm:pt modelId="{B4BEB0F9-D7FC-5B41-8A77-1772BE16071E}" type="pres">
      <dgm:prSet presAssocID="{EEB20E87-851C-974B-96BE-6ECD57A910D1}" presName="node" presStyleLbl="vennNode1" presStyleIdx="1" presStyleCnt="6">
        <dgm:presLayoutVars>
          <dgm:bulletEnabled val="1"/>
        </dgm:presLayoutVars>
      </dgm:prSet>
      <dgm:spPr/>
    </dgm:pt>
    <dgm:pt modelId="{FB105C74-5023-9549-9909-7AFC2BC8A41A}" type="pres">
      <dgm:prSet presAssocID="{7DBFA506-5E97-934F-ABC9-0484F6E0B52A}" presName="node" presStyleLbl="vennNode1" presStyleIdx="2" presStyleCnt="6">
        <dgm:presLayoutVars>
          <dgm:bulletEnabled val="1"/>
        </dgm:presLayoutVars>
      </dgm:prSet>
      <dgm:spPr/>
    </dgm:pt>
    <dgm:pt modelId="{14A307A0-559D-5F4E-A70F-C01D11B0546F}" type="pres">
      <dgm:prSet presAssocID="{7035CCCF-4BCD-1149-93BF-AB4D9DD2637F}" presName="node" presStyleLbl="vennNode1" presStyleIdx="3" presStyleCnt="6">
        <dgm:presLayoutVars>
          <dgm:bulletEnabled val="1"/>
        </dgm:presLayoutVars>
      </dgm:prSet>
      <dgm:spPr/>
    </dgm:pt>
    <dgm:pt modelId="{ADCE9D15-6654-AD4A-B316-C2451993F9C8}" type="pres">
      <dgm:prSet presAssocID="{B5138346-F05A-0340-9644-B2D5EA514E24}" presName="node" presStyleLbl="vennNode1" presStyleIdx="4" presStyleCnt="6">
        <dgm:presLayoutVars>
          <dgm:bulletEnabled val="1"/>
        </dgm:presLayoutVars>
      </dgm:prSet>
      <dgm:spPr/>
    </dgm:pt>
    <dgm:pt modelId="{6AF1FB02-7F67-9045-92F3-3A592F29C8AD}" type="pres">
      <dgm:prSet presAssocID="{70B507D9-95BF-3949-BB1B-6709582C38EC}" presName="node" presStyleLbl="vennNode1" presStyleIdx="5" presStyleCnt="6">
        <dgm:presLayoutVars>
          <dgm:bulletEnabled val="1"/>
        </dgm:presLayoutVars>
      </dgm:prSet>
      <dgm:spPr/>
    </dgm:pt>
  </dgm:ptLst>
  <dgm:cxnLst>
    <dgm:cxn modelId="{D6C3DF06-5B70-CD41-BDF5-34C5F5D275DC}" type="presOf" srcId="{03E06CB8-F099-F040-B8D5-AEEFD3820F05}" destId="{625233F0-3B1E-D642-A1FB-63572CD687F3}"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2F8772E-945B-1E4E-A5CD-B0A229BE3A05}" type="presOf" srcId="{7DBFA506-5E97-934F-ABC9-0484F6E0B52A}" destId="{FB105C74-5023-9549-9909-7AFC2BC8A41A}" srcOrd="0" destOrd="0" presId="urn:microsoft.com/office/officeart/2005/8/layout/radial3"/>
    <dgm:cxn modelId="{E980AF3A-142B-E04B-94F9-D3B0423DBF2C}" type="presOf" srcId="{70B507D9-95BF-3949-BB1B-6709582C38EC}" destId="{6AF1FB02-7F67-9045-92F3-3A592F29C8AD}"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2333364A-ED6E-3F43-A677-D4CD5178F20A}" srcId="{10C02F25-8758-E84E-A06D-B72186D1564A}" destId="{70B507D9-95BF-3949-BB1B-6709582C38EC}" srcOrd="4" destOrd="0" parTransId="{58CBE927-F0BA-B342-94CD-43FF424DB8C9}" sibTransId="{B9513E70-EE15-134F-B459-B5A1A048D977}"/>
    <dgm:cxn modelId="{359B4676-98B2-BE45-86FA-C212BB9B54B2}" srcId="{10C02F25-8758-E84E-A06D-B72186D1564A}" destId="{7035CCCF-4BCD-1149-93BF-AB4D9DD2637F}" srcOrd="2" destOrd="0" parTransId="{DE981C7D-ED4C-B543-A2C8-0AD90866AFC3}" sibTransId="{E892ECCC-7C3C-4B4A-BFE5-652FA95E2C5C}"/>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BA7851B8-41B3-894E-A6DA-0C15C1BC030C}" type="presOf" srcId="{EEB20E87-851C-974B-96BE-6ECD57A910D1}" destId="{B4BEB0F9-D7FC-5B41-8A77-1772BE16071E}"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chemeClr val="accent3">
            <a:lumMod val="75000"/>
          </a:schemeClr>
        </a:solidFill>
      </dgm:spPr>
      <dgm:t>
        <a:bodyPr/>
        <a:lstStyle/>
        <a:p>
          <a:pPr rtl="0"/>
          <a:r>
            <a:rPr lang="en-US" b="1" dirty="0">
              <a:solidFill>
                <a:schemeClr val="bg1"/>
              </a:solidFill>
            </a:rPr>
            <a:t>Places malware on websites without actually compromising them</a:t>
          </a: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a:solidFill>
                <a:schemeClr val="bg1"/>
              </a:solidFill>
            </a:rPr>
            <a:t>The attacker pays for advertisements that are highly likely to be placed on their intended target websites and incorporate malware in them</a:t>
          </a: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chemeClr val="accent3">
            <a:lumMod val="75000"/>
          </a:schemeClr>
        </a:solidFill>
      </dgm:spPr>
      <dgm:t>
        <a:bodyPr/>
        <a:lstStyle/>
        <a:p>
          <a:pPr rtl="0"/>
          <a:r>
            <a:rPr lang="en-US" b="1" dirty="0">
              <a:solidFill>
                <a:schemeClr val="bg1"/>
              </a:solidFill>
            </a:rPr>
            <a:t>Using these malicious ads, attackers can infect visitors to sites displaying them</a:t>
          </a: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a:solidFill>
                <a:schemeClr val="bg1"/>
              </a:solidFill>
            </a:rPr>
            <a:t>The malware code may be dynamically generated to either reduce the chance of detection or to only infect specific systems</a:t>
          </a: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chemeClr val="accent3">
            <a:lumMod val="75000"/>
          </a:schemeClr>
        </a:solidFill>
      </dgm:spPr>
      <dgm:t>
        <a:bodyPr/>
        <a:lstStyle/>
        <a:p>
          <a:pPr rtl="0"/>
          <a:r>
            <a:rPr lang="en-US" b="1" dirty="0">
              <a:solidFill>
                <a:schemeClr val="bg1"/>
              </a:solidFill>
            </a:rPr>
            <a:t>Has grown rapidly in recent years because they are easy to place on desired websites with few questions asked and are hard to track</a:t>
          </a: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a:solidFill>
                <a:schemeClr val="bg1"/>
              </a:solidFill>
            </a:rPr>
            <a:t>Attackers can place these ads for as little as a few hours, when they expect their intended victims could be browsing the targeted websites, greatly reducing their visibility</a:t>
          </a: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pt>
    <dgm:pt modelId="{724A25A2-A8D4-1143-9F0B-7379DA60D3D7}" type="pres">
      <dgm:prSet presAssocID="{B1A3C26D-5433-3643-B410-DA3DE9FA397D}" presName="parentText" presStyleLbl="node1" presStyleIdx="0" presStyleCnt="6">
        <dgm:presLayoutVars>
          <dgm:chMax val="0"/>
          <dgm:bulletEnabled val="1"/>
        </dgm:presLayoutVars>
      </dgm:prSet>
      <dgm:spPr/>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pt>
  </dgm:ptLst>
  <dgm:cxnLst>
    <dgm:cxn modelId="{FAA56E06-1C39-5849-B626-99EF6EF042DF}" srcId="{044F9867-C69E-6B42-A699-09B0263AEE8C}" destId="{054727E8-9D7A-7C43-8A07-D4B1294FE9A6}" srcOrd="2" destOrd="0" parTransId="{8E076889-F144-2947-A986-3F73716AB3C2}" sibTransId="{0FE84A6D-BBF7-5140-AB06-D900852FC6DB}"/>
    <dgm:cxn modelId="{910F6907-07B3-4644-9084-2051D117C160}" srcId="{044F9867-C69E-6B42-A699-09B0263AEE8C}" destId="{FDC22411-CC85-B54E-890B-416569916F56}" srcOrd="1" destOrd="0" parTransId="{F81E6284-5FD8-204A-9556-D5ADEDCC483C}" sibTransId="{784CFD08-3317-8E4F-85C8-F22A19F5CEC1}"/>
    <dgm:cxn modelId="{4AF89D09-BB2E-DC40-83AD-37B965230F7D}" srcId="{044F9867-C69E-6B42-A699-09B0263AEE8C}" destId="{4CB8034E-F8C5-F54D-ABEC-819E36FE696A}" srcOrd="5" destOrd="0" parTransId="{1C1F3C4E-E173-0043-BCF0-E6D0EF885559}" sibTransId="{2CBFD52E-3572-6644-A139-76F98F82D18A}"/>
    <dgm:cxn modelId="{B33A463C-54A8-DB47-9AA9-98F048DCBD9B}" srcId="{044F9867-C69E-6B42-A699-09B0263AEE8C}" destId="{A36B2ED6-6A9D-A94B-8AF6-1D9B17E9D759}" srcOrd="4" destOrd="0" parTransId="{B5DD50E9-E653-9E45-92C4-335422049F6B}" sibTransId="{31A80055-A771-234B-8811-CA4D90DDAF8D}"/>
    <dgm:cxn modelId="{CA37CC51-5477-A540-9AFE-549F97E36081}" type="presOf" srcId="{044F9867-C69E-6B42-A699-09B0263AEE8C}" destId="{D09E353C-39E2-F34F-A91E-2B5258F40DBB}" srcOrd="0" destOrd="0" presId="urn:microsoft.com/office/officeart/2005/8/layout/vList2"/>
    <dgm:cxn modelId="{9388B059-0426-1247-8E49-69F6DFA5AE68}" type="presOf" srcId="{FDC22411-CC85-B54E-890B-416569916F56}" destId="{DDDBEAB2-0D3F-FE46-BBD3-DBD8CA4F9CB1}" srcOrd="0" destOrd="0" presId="urn:microsoft.com/office/officeart/2005/8/layout/vList2"/>
    <dgm:cxn modelId="{D37BF765-E0F0-C248-B614-1BE89CD95287}" srcId="{044F9867-C69E-6B42-A699-09B0263AEE8C}" destId="{043F2DE6-D3F9-7D47-AF1E-C16458834B17}" srcOrd="3" destOrd="0" parTransId="{FA9DE815-4B9C-D341-84A7-7A1126F082C7}" sibTransId="{9B79DA21-C4CA-2C44-BAB6-102B3945057E}"/>
    <dgm:cxn modelId="{CBE66F6A-CC21-F947-874F-272CEFC5C58F}" type="presOf" srcId="{4CB8034E-F8C5-F54D-ABEC-819E36FE696A}" destId="{EDE32FAD-A338-2848-8674-1D43B7DD08C7}"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29278E9A-4A6F-C64A-9A22-A6CDA8A3CB14}" type="presOf" srcId="{A36B2ED6-6A9D-A94B-8AF6-1D9B17E9D759}" destId="{909A5F0D-7A87-E44E-B593-2BFE4E038310}"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951D36B1-B6CF-9743-A90B-1D6729C11596}" type="presOf" srcId="{054727E8-9D7A-7C43-8A07-D4B1294FE9A6}" destId="{E49FACDF-C552-BD45-AFA0-D38572A1CA74}" srcOrd="0" destOrd="0" presId="urn:microsoft.com/office/officeart/2005/8/layout/vList2"/>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solidFill>
          <a:schemeClr val="tx1"/>
        </a:solidFill>
        <a:ln>
          <a:solidFill>
            <a:schemeClr val="bg1"/>
          </a:solidFill>
        </a:ln>
      </dgm:spPr>
      <dgm:t>
        <a:bodyPr/>
        <a:lstStyle/>
        <a:p>
          <a:r>
            <a:rPr lang="en-US" dirty="0"/>
            <a:t>Spam</a:t>
          </a:r>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chemeClr val="accent3">
            <a:lumMod val="75000"/>
          </a:schemeClr>
        </a:solidFill>
        <a:ln>
          <a:solidFill>
            <a:schemeClr val="bg1"/>
          </a:solidFill>
        </a:ln>
      </dgm:spPr>
      <dgm:t>
        <a:bodyPr/>
        <a:lstStyle/>
        <a:p>
          <a:r>
            <a:rPr lang="en-US" b="0" dirty="0">
              <a:solidFill>
                <a:schemeClr val="bg1"/>
              </a:solidFill>
              <a:latin typeface="+mn-lt"/>
            </a:rPr>
            <a:t>Unsolicited bulk</a:t>
          </a:r>
        </a:p>
        <a:p>
          <a:r>
            <a:rPr lang="en-US" b="0" dirty="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solidFill>
          <a:schemeClr val="tx1"/>
        </a:solidFill>
        <a:ln>
          <a:solidFill>
            <a:schemeClr val="bg1"/>
          </a:solidFill>
        </a:ln>
      </dgm:spPr>
      <dgm:t>
        <a:bodyPr/>
        <a:lstStyle/>
        <a:p>
          <a:r>
            <a:rPr lang="en-US" dirty="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chemeClr val="accent3">
            <a:lumMod val="75000"/>
          </a:schemeClr>
        </a:solidFill>
        <a:ln>
          <a:solidFill>
            <a:schemeClr val="bg1"/>
          </a:solidFill>
        </a:ln>
      </dgm:spPr>
      <dgm:t>
        <a:bodyPr/>
        <a:lstStyle/>
        <a:p>
          <a:r>
            <a:rPr lang="en-US" b="0" dirty="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solidFill>
          <a:schemeClr val="tx1"/>
        </a:solidFill>
        <a:ln>
          <a:solidFill>
            <a:schemeClr val="bg1"/>
          </a:solidFill>
        </a:ln>
      </dgm:spPr>
      <dgm:t>
        <a:bodyPr/>
        <a:lstStyle/>
        <a:p>
          <a:r>
            <a:rPr lang="en-US" dirty="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chemeClr val="accent3">
            <a:lumMod val="75000"/>
          </a:schemeClr>
        </a:solidFill>
        <a:ln>
          <a:solidFill>
            <a:schemeClr val="bg1"/>
          </a:solidFill>
        </a:ln>
      </dgm:spPr>
      <dgm:t>
        <a:bodyPr/>
        <a:lstStyle/>
        <a:p>
          <a:r>
            <a:rPr lang="en-US" b="0" dirty="0">
              <a:solidFill>
                <a:schemeClr val="bg1"/>
              </a:solidFill>
              <a:latin typeface="+mn-lt"/>
            </a:rPr>
            <a:t>First appeared in 2004 (</a:t>
          </a:r>
          <a:r>
            <a:rPr lang="en-US" b="0" dirty="0" err="1">
              <a:solidFill>
                <a:schemeClr val="bg1"/>
              </a:solidFill>
              <a:latin typeface="+mn-lt"/>
            </a:rPr>
            <a:t>Skuller</a:t>
          </a:r>
          <a:r>
            <a:rPr lang="en-US" b="0" dirty="0">
              <a:solidFill>
                <a:schemeClr val="bg1"/>
              </a:solidFill>
              <a:latin typeface="+mn-lt"/>
            </a:rPr>
            <a:t>)</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chemeClr val="accent6">
            <a:lumMod val="40000"/>
            <a:lumOff val="60000"/>
          </a:schemeClr>
        </a:solidFill>
        <a:ln>
          <a:solidFill>
            <a:schemeClr val="bg1"/>
          </a:solidFill>
        </a:ln>
      </dgm:spPr>
      <dgm:t>
        <a:bodyPr/>
        <a:lstStyle/>
        <a:p>
          <a:r>
            <a:rPr lang="en-US" b="0" dirty="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pt>
    <dgm:pt modelId="{B842D724-9656-E246-9591-8C8FB960405F}" type="pres">
      <dgm:prSet presAssocID="{282473DD-4E52-814D-8769-7ECC00C674CA}" presName="textNode" presStyleLbl="bgShp" presStyleIdx="0" presStyleCnt="3"/>
      <dgm:spPr/>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pt>
    <dgm:pt modelId="{6E887711-FD0B-5345-A764-5A0F2538A410}" type="pres">
      <dgm:prSet presAssocID="{14F1597F-0168-B14F-9683-CA195C94D828}" presName="textNode" presStyleLbl="bgShp" presStyleIdx="1" presStyleCnt="3"/>
      <dgm:spPr/>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pt>
    <dgm:pt modelId="{9F880B6E-199A-B744-A1D4-4A1EC6E226A3}" type="pres">
      <dgm:prSet presAssocID="{760F102A-4090-F046-BE2A-6BF6AA847370}" presName="textNode" presStyleLbl="bgShp" presStyleIdx="2" presStyleCnt="3"/>
      <dgm:spPr/>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pt>
  </dgm:ptLst>
  <dgm:cxnLst>
    <dgm:cxn modelId="{04D25601-1B0A-2C4A-BEDA-EB3D1CA9BC79}" srcId="{282473DD-4E52-814D-8769-7ECC00C674CA}" destId="{95CAEB11-D744-E142-9FC4-4A5B2B97B48D}" srcOrd="2" destOrd="0" parTransId="{28A22B2A-CD3F-044C-8F14-2808507F4684}" sibTransId="{DA8A204B-D384-8645-9BD5-688FAD0FD8D7}"/>
    <dgm:cxn modelId="{A4D29A07-FDF2-DF4A-AB6B-C19A3370F310}" type="presOf" srcId="{14F1597F-0168-B14F-9683-CA195C94D828}" destId="{6E887711-FD0B-5345-A764-5A0F2538A410}" srcOrd="1" destOrd="0" presId="urn:microsoft.com/office/officeart/2005/8/layout/lProcess2"/>
    <dgm:cxn modelId="{F53BB41A-8306-ED4A-A2E0-A5F5D37DABEC}" srcId="{14F1597F-0168-B14F-9683-CA195C94D828}" destId="{0D375E54-645D-614D-AF9A-41A1A1B85744}" srcOrd="1" destOrd="0" parTransId="{9F53D059-B573-5F49-AB5B-8263B818746E}" sibTransId="{1135EBFC-D008-6B4A-B206-0BC2437F011B}"/>
    <dgm:cxn modelId="{18B61F1C-C998-F643-8ABE-A6A1DED674E4}" srcId="{760F102A-4090-F046-BE2A-6BF6AA847370}" destId="{0EE67DFF-B2EB-4E4F-9A32-81D3D44183E4}" srcOrd="1" destOrd="0" parTransId="{CD6F503F-AF9B-A84E-8E04-88E5C112505D}" sibTransId="{D1C149AE-A48D-5242-87AD-7585EAA079DF}"/>
    <dgm:cxn modelId="{EF4A1E36-193C-3647-957A-3B0160D84791}" srcId="{14F1597F-0168-B14F-9683-CA195C94D828}" destId="{36B1AC52-F78F-364E-898D-A03C27D3447B}" srcOrd="0" destOrd="0" parTransId="{98ED77B4-C0C1-9344-A91B-0D3DB9A6CC5F}" sibTransId="{81D1671B-8EB0-3245-BD4E-2CA3036996BB}"/>
    <dgm:cxn modelId="{1472C037-E0DB-1645-9C9D-E00A5378F440}" srcId="{7B8A6779-534F-9A46-BA4E-7A267BBC0215}" destId="{14F1597F-0168-B14F-9683-CA195C94D828}" srcOrd="1" destOrd="0" parTransId="{90E5C60D-7E6B-2D4C-AFCE-49C7A6017EA5}" sibTransId="{1304D34C-00FD-7245-A311-00FBD911CC15}"/>
    <dgm:cxn modelId="{3898603C-291D-674E-8111-0FC44CF6775C}" type="presOf" srcId="{3807DCA8-1DDE-2C49-B1A3-E32883AA2051}" destId="{3FF2CAA5-6E7F-EF4C-9B02-6A90DD359AF1}"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7619CC4A-47DA-C044-9703-95AB163AFBCD}" srcId="{760F102A-4090-F046-BE2A-6BF6AA847370}" destId="{9A434528-7C2D-2A4D-8F03-5FE9C5FDAC5B}" srcOrd="0" destOrd="0" parTransId="{F367BF03-407B-C64A-B015-283ABB5AEA79}" sibTransId="{95DEECD2-87C5-E845-9A3F-CF45268BE8BB}"/>
    <dgm:cxn modelId="{1A443A53-52A3-414E-B1C0-68FE2D392684}" type="presOf" srcId="{7046B813-EFD8-874A-A332-FAB2925F24A2}" destId="{6FE50D95-AA55-4744-8640-B2B3540673C3}" srcOrd="0"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309B907C-F18A-B849-919F-ED9ED454457D}" type="presOf" srcId="{760F102A-4090-F046-BE2A-6BF6AA847370}" destId="{9F880B6E-199A-B744-A1D4-4A1EC6E226A3}" srcOrd="1"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C551DD88-FE64-D74C-80F9-42112AD038BD}" srcId="{282473DD-4E52-814D-8769-7ECC00C674CA}" destId="{3807DCA8-1DDE-2C49-B1A3-E32883AA2051}" srcOrd="0" destOrd="0" parTransId="{D73B1C9E-6505-CE45-A9CC-3E576B5F059E}" sibTransId="{A7C2CB36-9BC9-7E4E-B68D-F1CF3D812083}"/>
    <dgm:cxn modelId="{410E6A8B-34D9-AE4F-8E0D-E9F7B1C1E36B}" type="presOf" srcId="{0EE67DFF-B2EB-4E4F-9A32-81D3D44183E4}" destId="{4453455A-2854-964D-B616-448291BE042A}" srcOrd="0" destOrd="0" presId="urn:microsoft.com/office/officeart/2005/8/layout/lProcess2"/>
    <dgm:cxn modelId="{1BD02C91-B665-724E-876E-A5E7D427175A}" type="presOf" srcId="{36B1AC52-F78F-364E-898D-A03C27D3447B}" destId="{8D1AB2C6-C8C2-264A-AB94-906857099761}"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F9289EBF-0C6F-CC4C-B8A1-166F56E05F3A}" type="presOf" srcId="{14F1597F-0168-B14F-9683-CA195C94D828}" destId="{0FB8B290-EEEC-0C47-9F93-05681CD27AC2}" srcOrd="0" destOrd="0" presId="urn:microsoft.com/office/officeart/2005/8/layout/lProcess2"/>
    <dgm:cxn modelId="{8FF3CFCB-CFB2-A140-B929-84E98FE2D327}" type="presOf" srcId="{9A434528-7C2D-2A4D-8F03-5FE9C5FDAC5B}" destId="{C8375C9C-C22E-4441-BF7D-39B9C69C123B}"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D13B0EDE-D00D-3845-85EB-21A34B35A0B1}" srcId="{7B8A6779-534F-9A46-BA4E-7A267BBC0215}" destId="{760F102A-4090-F046-BE2A-6BF6AA847370}" srcOrd="2" destOrd="0" parTransId="{713F917B-1B96-8047-B7FA-694D8461F226}" sibTransId="{2F6DF5BB-1A96-4142-9CB5-994992189E5F}"/>
    <dgm:cxn modelId="{6C4A1DFC-562C-EA43-B4F0-5E0037AAEB29}" type="presOf" srcId="{282473DD-4E52-814D-8769-7ECC00C674CA}" destId="{B842D724-9656-E246-9591-8C8FB960405F}" srcOrd="1"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a:effectLst/>
              <a:latin typeface="+mn-lt"/>
              <a:ea typeface="ＭＳ Ｐゴシック" pitchFamily="-65" charset="-128"/>
            </a:rPr>
            <a:t>Chernobyl</a:t>
          </a:r>
          <a:r>
            <a:rPr lang="en-US" b="1" dirty="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err="1">
              <a:effectLst/>
              <a:ea typeface="ＭＳ Ｐゴシック" pitchFamily="-65" charset="-128"/>
            </a:rPr>
            <a:t>Klez</a:t>
          </a:r>
          <a:r>
            <a:rPr lang="en-US" b="1" dirty="0">
              <a:effectLst/>
              <a:ea typeface="ＭＳ Ｐゴシック" pitchFamily="-65" charset="-128"/>
            </a:rPr>
            <a:t> </a:t>
          </a: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err="1">
              <a:effectLst/>
              <a:ea typeface="ＭＳ Ｐゴシック" pitchFamily="-65" charset="-128"/>
            </a:rPr>
            <a:t>Ransomware</a:t>
          </a:r>
          <a:endParaRPr lang="en-US" b="1" dirty="0">
            <a:effectLst/>
            <a:ea typeface="ＭＳ Ｐゴシック" pitchFamily="-65" charset="-128"/>
          </a:endParaRP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1" dirty="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1"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1" dirty="0">
              <a:effectLst/>
              <a:ea typeface="ＭＳ Ｐゴシック" pitchFamily="-65" charset="-128"/>
            </a:rPr>
            <a:t>Mass mailing worm infecting                                  Windows 95 to XP systems</a:t>
          </a: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1" dirty="0">
              <a:effectLst/>
              <a:ea typeface="ＭＳ Ｐゴシック" pitchFamily="-65" charset="-128"/>
            </a:rPr>
            <a:t>On trigger date causes files on the hard drive to become empty</a:t>
          </a: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1" dirty="0">
              <a:effectLst/>
              <a:ea typeface="ＭＳ Ｐゴシック" pitchFamily="-65" charset="-128"/>
            </a:rPr>
            <a:t>Encrypts the user’s data and demands payment in order to access the key needed to recover the information</a:t>
          </a: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1" dirty="0">
              <a:effectLst/>
              <a:ea typeface="ＭＳ Ｐゴシック" pitchFamily="-65" charset="-128"/>
            </a:rPr>
            <a:t>PC Cyborg Trojan (1989)</a:t>
          </a: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1" dirty="0">
              <a:effectLst/>
              <a:ea typeface="ＭＳ Ｐゴシック" pitchFamily="-65" charset="-128"/>
            </a:rPr>
            <a:t>Mid-2006 a number of worms and Trojans appeared that used public-key cryptography with </a:t>
          </a:r>
          <a:r>
            <a:rPr lang="en-US" b="1" dirty="0" err="1">
              <a:effectLst/>
              <a:ea typeface="ＭＳ Ｐゴシック" pitchFamily="-65" charset="-128"/>
            </a:rPr>
            <a:t>incresasingly</a:t>
          </a:r>
          <a:r>
            <a:rPr lang="en-US" b="1" dirty="0">
              <a:effectLst/>
              <a:ea typeface="ＭＳ Ｐゴシック" pitchFamily="-65" charset="-128"/>
            </a:rPr>
            <a:t> larger key sizes to encrypt data</a:t>
          </a: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1" dirty="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1" dirty="0">
              <a:effectLst/>
              <a:ea typeface="ＭＳ Ｐゴシック" pitchFamily="-65" charset="-128"/>
            </a:rPr>
            <a:t>First seen in October 2001</a:t>
          </a: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1" dirty="0">
              <a:effectLst/>
              <a:ea typeface="ＭＳ Ｐゴシック" pitchFamily="-65" charset="-128"/>
            </a:rPr>
            <a:t>Spreads by e-mailing copies of itself to addresses found in the address book and in files on the system</a:t>
          </a: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1" dirty="0">
              <a:effectLst/>
              <a:ea typeface="ＭＳ Ｐゴシック" pitchFamily="-65" charset="-128"/>
            </a:rPr>
            <a:t>It can stop and delete some anti-virus programs running on the system</a:t>
          </a: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1" dirty="0">
              <a:effectLst/>
              <a:ea typeface="ＭＳ Ｐゴシック" pitchFamily="-65" charset="-128"/>
            </a:rPr>
            <a:t>The user needed to pay a ransom, or to make a purchase from certain sites, in order to receive the key to decrypt this data</a:t>
          </a: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pt>
  </dgm:ptLst>
  <dgm:cxnLst>
    <dgm:cxn modelId="{9B4B9607-62B4-464E-9094-B4422DD1A02F}" type="presOf" srcId="{1E7E776E-B5D2-CA41-8188-C0942C0CDD36}" destId="{074F123A-5B09-A24D-9F49-D73992185EAF}" srcOrd="0" destOrd="3" presId="urn:microsoft.com/office/officeart/2005/8/layout/default#3"/>
    <dgm:cxn modelId="{0D9D4219-48CC-BF40-8C9E-332E4A0F56A9}" srcId="{DFA9ECF7-E8B4-F647-B319-FCAF6D9F4DEB}" destId="{27A08E96-2D19-704C-9B1D-2F2BBC6F4CB4}" srcOrd="1" destOrd="0" parTransId="{01425A03-1AE3-3041-8F97-B61C0EF40191}" sibTransId="{5AF54C87-2909-B543-94E3-E05B5D5B5445}"/>
    <dgm:cxn modelId="{EDD3451B-2EEF-6043-98EE-68CD34139F35}" type="presOf" srcId="{C82EE885-D50E-B444-8DBA-B28186EB021F}" destId="{50B4F61C-6FC3-8546-A4AC-CA0B55E21DD5}" srcOrd="0" destOrd="1" presId="urn:microsoft.com/office/officeart/2005/8/layout/default#3"/>
    <dgm:cxn modelId="{903A6C1E-754E-924B-BD7B-140B52549E92}" type="presOf" srcId="{2C1023AC-3C2A-E349-BD74-235AFB688DD9}" destId="{074F123A-5B09-A24D-9F49-D73992185EAF}" srcOrd="0" destOrd="4"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24A5732A-6734-CD42-8F69-9E73D59487F0}" type="presOf" srcId="{B9A4684C-9197-8145-ADAC-DE3BCB1A59F7}" destId="{4028CC31-1B14-9049-A7D7-E65031D08E0F}" srcOrd="0" destOrd="3" presId="urn:microsoft.com/office/officeart/2005/8/layout/default#3"/>
    <dgm:cxn modelId="{AACFCD32-8CA4-3848-9053-54A3E407C2D9}" srcId="{7180435B-5149-224D-B0F2-3D1F5F02D58F}" destId="{B9A4684C-9197-8145-ADAC-DE3BCB1A59F7}" srcOrd="2" destOrd="0" parTransId="{80D97073-4B19-4041-9FB2-201EEF1D2152}" sibTransId="{83296E5B-9BCA-BD4C-90CF-FBB1024F50EC}"/>
    <dgm:cxn modelId="{A9EF3635-B979-234C-804D-026EAD202D9B}" srcId="{DFA9ECF7-E8B4-F647-B319-FCAF6D9F4DEB}" destId="{2C1023AC-3C2A-E349-BD74-235AFB688DD9}" srcOrd="3" destOrd="0" parTransId="{C6DDE8CE-FE33-E64B-B7C3-D5D3F0D63C67}" sibTransId="{0A4A30F9-392C-E543-A70E-2C04D1D193AD}"/>
    <dgm:cxn modelId="{AEF1D43F-0914-E742-9678-0B16DDD60773}" srcId="{DFA9ECF7-E8B4-F647-B319-FCAF6D9F4DEB}" destId="{1E7E776E-B5D2-CA41-8188-C0942C0CDD36}" srcOrd="2" destOrd="0" parTransId="{4D3EEDAE-B988-E748-8586-67218EC81470}" sibTransId="{F992F1BE-CF09-944B-A58D-55E1B0FE6519}"/>
    <dgm:cxn modelId="{365C6F41-202A-4240-B523-7C28907B217B}" srcId="{5DC3A8FE-9536-394A-ADBF-6D9D54D5DB39}" destId="{6567AED0-2BCC-F24C-B03C-DD4521BAB3D5}" srcOrd="3" destOrd="0" parTransId="{7E2DFA7F-C785-874F-A463-1B053B548FA7}" sibTransId="{D6E6099E-567A-B14A-A8B5-C3414711F88A}"/>
    <dgm:cxn modelId="{97687F45-907E-0341-8508-AFE922CB1122}" type="presOf" srcId="{27A08E96-2D19-704C-9B1D-2F2BBC6F4CB4}" destId="{074F123A-5B09-A24D-9F49-D73992185EAF}" srcOrd="0" destOrd="2" presId="urn:microsoft.com/office/officeart/2005/8/layout/default#3"/>
    <dgm:cxn modelId="{EF57C64C-158D-1B47-AFF2-AB54ECBC2C07}" srcId="{7E35A4A4-B6A7-B049-B007-4558291E9DE0}" destId="{5DC3A8FE-9536-394A-ADBF-6D9D54D5DB39}" srcOrd="2" destOrd="0" parTransId="{30A58200-CDDD-F541-8C71-7DE4F7557CDE}" sibTransId="{1910F444-3897-FC41-A7E7-51215875EC68}"/>
    <dgm:cxn modelId="{A08ADF4C-6825-D64B-B63A-4FF479E8A903}" srcId="{DFA9ECF7-E8B4-F647-B319-FCAF6D9F4DEB}" destId="{AA7E47BD-A8DD-BA43-9A45-B3365DAF56D2}" srcOrd="4" destOrd="0" parTransId="{EA2B8F3D-FD05-B547-9E6C-5CB276E3C4D6}" sibTransId="{801B0D31-548A-4544-8EA7-D97D68CDAB1B}"/>
    <dgm:cxn modelId="{64F68952-8815-234F-A9A0-A3560C8B281F}" type="presOf" srcId="{446811B6-C53D-904B-AA4F-EC83FEB6B522}" destId="{4028CC31-1B14-9049-A7D7-E65031D08E0F}" srcOrd="0" destOrd="1" presId="urn:microsoft.com/office/officeart/2005/8/layout/default#3"/>
    <dgm:cxn modelId="{1D508A54-DE38-8543-B580-73C65892CB2F}" srcId="{7E35A4A4-B6A7-B049-B007-4558291E9DE0}" destId="{7180435B-5149-224D-B0F2-3D1F5F02D58F}" srcOrd="0" destOrd="0" parTransId="{1C353E28-42B4-A842-91D1-7A91625AFEA3}" sibTransId="{7174AA39-C0DF-0C4E-BEC7-862E0FAD5C8E}"/>
    <dgm:cxn modelId="{56A8855D-11B8-5549-B233-2C382869E0BF}" type="presOf" srcId="{AA7E47BD-A8DD-BA43-9A45-B3365DAF56D2}" destId="{074F123A-5B09-A24D-9F49-D73992185EAF}" srcOrd="0" destOrd="5" presId="urn:microsoft.com/office/officeart/2005/8/layout/default#3"/>
    <dgm:cxn modelId="{93862869-C67F-2C49-9742-645A2570ECAF}" srcId="{7180435B-5149-224D-B0F2-3D1F5F02D58F}" destId="{9EA72A88-3DA2-984E-8711-854594BA23A1}" srcOrd="1" destOrd="0" parTransId="{BFFC3653-E16B-AF49-84BE-6039D2EC253E}" sibTransId="{4A483C58-FC8C-D541-8562-9F28C969DE2C}"/>
    <dgm:cxn modelId="{44DA176A-3148-334C-8D92-60C9661D5488}" type="presOf" srcId="{7E35A4A4-B6A7-B049-B007-4558291E9DE0}" destId="{DE14A224-3D65-574D-99C9-01A82B9FF580}" srcOrd="0" destOrd="0" presId="urn:microsoft.com/office/officeart/2005/8/layout/default#3"/>
    <dgm:cxn modelId="{6FEE837C-E3BB-F145-90F2-09021D84A0BD}" srcId="{5DC3A8FE-9536-394A-ADBF-6D9D54D5DB39}" destId="{66D2251D-824F-E840-A3F7-380C8CBE6984}" srcOrd="2" destOrd="0" parTransId="{A3F5EAD9-4681-6448-9C39-83CC4F24F984}" sibTransId="{F035F9D9-1B18-4D41-84AC-CF6A9706A843}"/>
    <dgm:cxn modelId="{3EB75885-5918-654F-8EA2-6129453CDA8F}" type="presOf" srcId="{DFA9ECF7-E8B4-F647-B319-FCAF6D9F4DEB}" destId="{074F123A-5B09-A24D-9F49-D73992185EAF}" srcOrd="0" destOrd="0" presId="urn:microsoft.com/office/officeart/2005/8/layout/default#3"/>
    <dgm:cxn modelId="{D9903C88-90ED-924A-A95C-7B8A580F486B}" type="presOf" srcId="{7180435B-5149-224D-B0F2-3D1F5F02D58F}" destId="{4028CC31-1B14-9049-A7D7-E65031D08E0F}" srcOrd="0" destOrd="0"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10A1B5A0-C2E6-D147-BD0A-3E886D5ACE7A}" type="presOf" srcId="{6567AED0-2BCC-F24C-B03C-DD4521BAB3D5}" destId="{50B4F61C-6FC3-8546-A4AC-CA0B55E21DD5}" srcOrd="0" destOrd="4" presId="urn:microsoft.com/office/officeart/2005/8/layout/default#3"/>
    <dgm:cxn modelId="{6CA42BB0-686F-9446-B58C-8B84CF0261B2}" type="presOf" srcId="{CBEE651C-DA9A-9042-B2AD-C5C55EFE28CF}" destId="{50B4F61C-6FC3-8546-A4AC-CA0B55E21DD5}" srcOrd="0" destOrd="2" presId="urn:microsoft.com/office/officeart/2005/8/layout/default#3"/>
    <dgm:cxn modelId="{C93FABB2-E73C-F545-A6E3-967A38BBAEB4}" type="presOf" srcId="{E213D9C2-7CE6-5D43-BE5F-C18545927001}" destId="{074F123A-5B09-A24D-9F49-D73992185EAF}" srcOrd="0" destOrd="1" presId="urn:microsoft.com/office/officeart/2005/8/layout/default#3"/>
    <dgm:cxn modelId="{8B9CBEC1-2FB4-154C-8B2B-EC6E709706B1}" type="presOf" srcId="{66D2251D-824F-E840-A3F7-380C8CBE6984}" destId="{50B4F61C-6FC3-8546-A4AC-CA0B55E21DD5}" srcOrd="0" destOrd="3" presId="urn:microsoft.com/office/officeart/2005/8/layout/default#3"/>
    <dgm:cxn modelId="{D08F03C7-427B-BE47-8069-DC6A3251D033}" type="presOf" srcId="{9EA72A88-3DA2-984E-8711-854594BA23A1}" destId="{4028CC31-1B14-9049-A7D7-E65031D08E0F}" srcOrd="0" destOrd="2" presId="urn:microsoft.com/office/officeart/2005/8/layout/default#3"/>
    <dgm:cxn modelId="{451221C8-7F5B-D143-B415-D18EC08AEE03}" srcId="{5DC3A8FE-9536-394A-ADBF-6D9D54D5DB39}" destId="{CBEE651C-DA9A-9042-B2AD-C5C55EFE28CF}" srcOrd="1" destOrd="0" parTransId="{38CDF19E-84B8-6548-9F3B-78C41BF0958B}" sibTransId="{9F924B21-3DE3-424E-85A6-F37A5EF71317}"/>
    <dgm:cxn modelId="{A0A068D8-E768-DC43-8118-C6B188F23629}" srcId="{5DC3A8FE-9536-394A-ADBF-6D9D54D5DB39}" destId="{C82EE885-D50E-B444-8DBA-B28186EB021F}" srcOrd="0" destOrd="0" parTransId="{F1830A6B-1B4E-E848-8D05-DADF8604158D}" sibTransId="{362BDC1E-9490-4444-A231-F97F056EFD89}"/>
    <dgm:cxn modelId="{1ABFCCDF-AEA6-C346-9B6D-D11B2FEC752C}" type="presOf" srcId="{5DC3A8FE-9536-394A-ADBF-6D9D54D5DB39}" destId="{50B4F61C-6FC3-8546-A4AC-CA0B55E21DD5}" srcOrd="0" destOrd="0"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chemeClr val="accent5"/>
        </a:solidFill>
      </dgm:spPr>
      <dgm:t>
        <a:bodyPr/>
        <a:lstStyle/>
        <a:p>
          <a:pPr algn="ctr" rtl="0"/>
          <a:r>
            <a:rPr lang="en-US" b="1" dirty="0" err="1">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n-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n-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chemeClr val="accent3">
            <a:lumMod val="75000"/>
          </a:schemeClr>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dgm:spPr/>
      <dgm:t>
        <a:bodyPr/>
        <a:lstStyle/>
        <a:p>
          <a:pPr rtl="0"/>
          <a:r>
            <a:rPr lang="en-US" sz="1900" b="0" dirty="0">
              <a:latin typeface="+mn-lt"/>
            </a:rPr>
            <a:t>Subverts the compromised machine to allow monitoring of a wide range of activity on the system</a:t>
          </a: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a:latin typeface="+mn-lt"/>
            </a:rPr>
            <a:t>Monitoring history and content of browsing activity</a:t>
          </a: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a:latin typeface="+mn-lt"/>
            </a:rPr>
            <a:t>Redirecting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n-lt"/>
            </a:rPr>
            <a:t>Dynamically modifying data exchanged between the browser and certain Web 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pt>
    <dgm:pt modelId="{6EC0B32E-D560-6E48-80D9-7FDA089E9536}" type="pres">
      <dgm:prSet presAssocID="{B94F0689-7322-8A4F-B311-1131BDF95662}" presName="childText" presStyleLbl="revTx" presStyleIdx="0" presStyleCnt="2" custLinFactNeighborY="11927">
        <dgm:presLayoutVars>
          <dgm:bulletEnabled val="1"/>
        </dgm:presLayoutVars>
      </dgm:prSet>
      <dgm:spPr/>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pt>
    <dgm:pt modelId="{3B3E35FC-5EFA-7D41-B5C5-12A734B7553B}" type="pres">
      <dgm:prSet presAssocID="{0B2449B9-842E-B448-A67B-515097385F15}" presName="childText" presStyleLbl="revTx" presStyleIdx="1" presStyleCnt="2">
        <dgm:presLayoutVars>
          <dgm:bulletEnabled val="1"/>
        </dgm:presLayoutVars>
      </dgm:prSet>
      <dgm:spPr/>
    </dgm:pt>
  </dgm:ptLst>
  <dgm:cxnLst>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4567200F-C6DC-F74E-AEBA-751181D443D1}" type="presOf" srcId="{E0D1BE0A-BA57-AE41-B45E-E6DFD0823B88}" destId="{3B3E35FC-5EFA-7D41-B5C5-12A734B7553B}" srcOrd="0" destOrd="1" presId="urn:microsoft.com/office/officeart/2005/8/layout/vList2"/>
    <dgm:cxn modelId="{5F6F3522-B5F5-2C4E-A84B-18460DEE8992}" type="presOf" srcId="{FDE605C1-02A6-514E-A99F-A53EC8CC25BF}" destId="{3B3E35FC-5EFA-7D41-B5C5-12A734B7553B}" srcOrd="0" destOrd="2" presId="urn:microsoft.com/office/officeart/2005/8/layout/vList2"/>
    <dgm:cxn modelId="{89562C2C-A934-844E-B4BD-3A6A8D313E52}" type="presOf" srcId="{06C297C7-4C0B-9046-AAB5-53B50F53620B}" destId="{3B3E35FC-5EFA-7D41-B5C5-12A734B7553B}" srcOrd="0" destOrd="0" presId="urn:microsoft.com/office/officeart/2005/8/layout/vList2"/>
    <dgm:cxn modelId="{9917BF2F-7A7B-484C-9D30-77FB8539A03C}" srcId="{06C297C7-4C0B-9046-AAB5-53B50F53620B}" destId="{FDE605C1-02A6-514E-A99F-A53EC8CC25BF}" srcOrd="1" destOrd="0" parTransId="{C4C2C0B7-93B7-E34C-A1AE-2E26AE4C9047}" sibTransId="{35DC5F0C-7646-4342-93EB-1CAC5E2EF766}"/>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BB0A6C7C-CA23-2346-BAAE-65ED1FA719B7}" type="presOf" srcId="{FCFB8E09-2A7D-114B-A7B0-44C686154FFC}" destId="{3B3E35FC-5EFA-7D41-B5C5-12A734B7553B}" srcOrd="0" destOrd="3" presId="urn:microsoft.com/office/officeart/2005/8/layout/vList2"/>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DD8B77E9-E315-A44F-872D-45F01865F0DD}" type="presOf" srcId="{6F40F308-E3E5-1942-A4AD-41ABD146AEC9}" destId="{6EC0B32E-D560-6E48-80D9-7FDA089E9536}" srcOrd="0" destOrd="1"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chemeClr val="accent3">
            <a:lumMod val="75000"/>
          </a:schemeClr>
        </a:solidFill>
      </dgm:spPr>
      <dgm:t>
        <a:bodyPr/>
        <a:lstStyle/>
        <a:p>
          <a:r>
            <a:rPr lang="en-US" b="1" dirty="0">
              <a:solidFill>
                <a:schemeClr val="tx1"/>
              </a:solidFill>
            </a:rPr>
            <a:t>Four main elements of prevention:</a:t>
          </a: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pt>
    <dgm:pt modelId="{9F27D6DC-1F2B-7744-AB44-F95CB3588EA2}" type="pres">
      <dgm:prSet presAssocID="{A2F49F7D-DC29-234E-8131-187DE0ECA205}" presName="parentText" presStyleLbl="node1" presStyleIdx="0" presStyleCnt="1">
        <dgm:presLayoutVars>
          <dgm:chMax val="0"/>
          <dgm:bulletEnabled val="1"/>
        </dgm:presLayoutVars>
      </dgm:prSet>
      <dgm:spPr/>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pt>
  </dgm:ptLst>
  <dgm:cxnLst>
    <dgm:cxn modelId="{CD0E990E-AD1A-B14D-BCC8-6115E392DE23}" srcId="{A2F49F7D-DC29-234E-8131-187DE0ECA205}" destId="{C10341DE-4D1C-5644-A899-2A5BBD88FFE5}" srcOrd="2" destOrd="0" parTransId="{0A306DCB-897E-9942-A224-C2F30E6CD166}" sibTransId="{2C5C60B3-1CB3-3D43-A1B6-2100A0FBC3E9}"/>
    <dgm:cxn modelId="{43987F15-A4C3-1346-9EBA-584B627F7276}" type="presOf" srcId="{A2F49F7D-DC29-234E-8131-187DE0ECA205}" destId="{9F27D6DC-1F2B-7744-AB44-F95CB3588EA2}" srcOrd="1"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3930B535-7F68-3D49-91F7-082DCFE52FD8}" type="presOf" srcId="{19933629-1549-9244-A2EB-710BFBB3F3C0}" destId="{AA82D9DB-A488-6D46-8B85-3412B019F831}" srcOrd="0" destOrd="3" presId="urn:microsoft.com/office/officeart/2005/8/layout/list1"/>
    <dgm:cxn modelId="{99BDBF3A-8DFD-984C-8EEB-0047233345C3}" type="presOf" srcId="{C10341DE-4D1C-5644-A899-2A5BBD88FFE5}" destId="{AA82D9DB-A488-6D46-8B85-3412B019F831}" srcOrd="0" destOrd="2"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17234A70-C927-0D4D-875C-3CA219B139BC}" type="presOf" srcId="{A85B7817-CDD7-C049-A073-D8CFFC417918}" destId="{AA82D9DB-A488-6D46-8B85-3412B019F831}" srcOrd="0" destOrd="0" presId="urn:microsoft.com/office/officeart/2005/8/layout/list1"/>
    <dgm:cxn modelId="{C8B246A7-146B-D44C-A0B6-D62B3B46D552}" srcId="{A2F49F7D-DC29-234E-8131-187DE0ECA205}" destId="{5633FEA8-F733-7744-9130-BBE890A6AB21}" srcOrd="1" destOrd="0" parTransId="{14835D0F-8544-6043-BDAB-70AAD06D0B05}" sibTransId="{40ECE71D-49B5-AB4A-8E18-60582BBB76FE}"/>
    <dgm:cxn modelId="{947BD9AE-F2FE-E349-9C6D-BBC8D627F16A}" srcId="{E597C373-B344-4647-9666-45221E1A5803}" destId="{A2F49F7D-DC29-234E-8131-187DE0ECA205}" srcOrd="0" destOrd="0" parTransId="{407ACF3F-BDBE-A348-80BA-DFA5485D56AD}" sibTransId="{CC2B33C9-2022-A841-A120-F57B5A3BD772}"/>
    <dgm:cxn modelId="{95BB7CAF-88D5-DC4D-9F0C-C26F1BDE0EEB}" type="presOf" srcId="{A2F49F7D-DC29-234E-8131-187DE0ECA205}" destId="{952E37D5-2D17-2248-94E4-2E967F62D580}" srcOrd="0" destOrd="0" presId="urn:microsoft.com/office/officeart/2005/8/layout/list1"/>
    <dgm:cxn modelId="{E9798DC8-6B8A-4E49-9C73-9B5112E6C969}" srcId="{A2F49F7D-DC29-234E-8131-187DE0ECA205}" destId="{A85B7817-CDD7-C049-A073-D8CFFC417918}" srcOrd="0" destOrd="0" parTransId="{3DC4848E-004B-1A4C-A744-3C816C74AA8E}" sibTransId="{34B90911-2D46-694F-B675-A32B2099E060}"/>
    <dgm:cxn modelId="{A3513AD7-0DC4-9645-B854-4B1723DC57B4}" type="presOf" srcId="{5633FEA8-F733-7744-9130-BBE890A6AB21}" destId="{AA82D9DB-A488-6D46-8B85-3412B019F831}" srcOrd="0" destOrd="1"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70034"/>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Means by which a virus spreads or propagates</a:t>
          </a:r>
        </a:p>
        <a:p>
          <a:pPr marL="171450" lvl="1" indent="-171450" algn="l" defTabSz="755650" rtl="0">
            <a:lnSpc>
              <a:spcPct val="90000"/>
            </a:lnSpc>
            <a:spcBef>
              <a:spcPct val="0"/>
            </a:spcBef>
            <a:spcAft>
              <a:spcPct val="15000"/>
            </a:spcAft>
            <a:buChar char="•"/>
          </a:pPr>
          <a:r>
            <a:rPr lang="en-US" sz="1700" b="0" kern="1200" dirty="0">
              <a:latin typeface="+mn-lt"/>
            </a:rPr>
            <a:t>Also referred to as the </a:t>
          </a:r>
          <a:r>
            <a:rPr lang="en-US" sz="1700" b="0" i="1" kern="1200" dirty="0">
              <a:latin typeface="+mn-lt"/>
            </a:rPr>
            <a:t>infection vector</a:t>
          </a:r>
          <a:endParaRPr lang="en-US" sz="1700" b="0" kern="1200" dirty="0">
            <a:latin typeface="+mn-lt"/>
          </a:endParaRPr>
        </a:p>
      </dsp:txBody>
      <dsp:txXfrm>
        <a:off x="0" y="370034"/>
        <a:ext cx="8229600" cy="1105650"/>
      </dsp:txXfrm>
    </dsp:sp>
    <dsp:sp modelId="{FDFE6835-A92A-E641-8AE9-B9BFDC4ECD51}">
      <dsp:nvSpPr>
        <dsp:cNvPr id="0" name=""/>
        <dsp:cNvSpPr/>
      </dsp:nvSpPr>
      <dsp:spPr>
        <a:xfrm>
          <a:off x="411480" y="104354"/>
          <a:ext cx="2646071"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chemeClr val="bg1"/>
              </a:solidFill>
            </a:rPr>
            <a:t>Infection mechanism</a:t>
          </a:r>
          <a:endParaRPr lang="en-US" sz="1700" kern="1200" dirty="0">
            <a:solidFill>
              <a:schemeClr val="bg1"/>
            </a:solidFill>
          </a:endParaRPr>
        </a:p>
      </dsp:txBody>
      <dsp:txXfrm>
        <a:off x="437419" y="130293"/>
        <a:ext cx="2594193" cy="479482"/>
      </dsp:txXfrm>
    </dsp:sp>
    <dsp:sp modelId="{9E230290-2EEC-964C-9BCE-9B69243D95B7}">
      <dsp:nvSpPr>
        <dsp:cNvPr id="0" name=""/>
        <dsp:cNvSpPr/>
      </dsp:nvSpPr>
      <dsp:spPr>
        <a:xfrm>
          <a:off x="0" y="1838564"/>
          <a:ext cx="8229600" cy="13891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Event or condition that determines when the payload is activated or delivered</a:t>
          </a:r>
        </a:p>
        <a:p>
          <a:pPr marL="171450" lvl="1" indent="-171450" algn="l" defTabSz="755650" rtl="0">
            <a:lnSpc>
              <a:spcPct val="90000"/>
            </a:lnSpc>
            <a:spcBef>
              <a:spcPct val="0"/>
            </a:spcBef>
            <a:spcAft>
              <a:spcPct val="15000"/>
            </a:spcAft>
            <a:buChar char="•"/>
          </a:pPr>
          <a:r>
            <a:rPr lang="en-US" sz="1700" b="0" kern="1200" dirty="0">
              <a:latin typeface="+mn-lt"/>
            </a:rPr>
            <a:t>Sometimes known as a </a:t>
          </a:r>
          <a:r>
            <a:rPr lang="en-US" sz="1700" b="0" i="1" kern="1200" dirty="0">
              <a:latin typeface="+mn-lt"/>
            </a:rPr>
            <a:t>logic bomb</a:t>
          </a:r>
          <a:endParaRPr lang="en-US" sz="1700" b="0" kern="1200" dirty="0">
            <a:latin typeface="+mn-lt"/>
          </a:endParaRPr>
        </a:p>
      </dsp:txBody>
      <dsp:txXfrm>
        <a:off x="0" y="1838564"/>
        <a:ext cx="8229600" cy="1389150"/>
      </dsp:txXfrm>
    </dsp:sp>
    <dsp:sp modelId="{C63E1105-C149-C843-9202-23F8D48B3E4F}">
      <dsp:nvSpPr>
        <dsp:cNvPr id="0" name=""/>
        <dsp:cNvSpPr/>
      </dsp:nvSpPr>
      <dsp:spPr>
        <a:xfrm>
          <a:off x="411480" y="1572884"/>
          <a:ext cx="1503029" cy="531360"/>
        </a:xfrm>
        <a:prstGeom prst="roundRect">
          <a:avLst/>
        </a:prstGeom>
        <a:solidFill>
          <a:schemeClr val="accent3">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Trigger</a:t>
          </a:r>
          <a:endParaRPr lang="en-US" sz="1700" kern="1200" dirty="0">
            <a:solidFill>
              <a:srgbClr val="000000"/>
            </a:solidFill>
          </a:endParaRPr>
        </a:p>
      </dsp:txBody>
      <dsp:txXfrm>
        <a:off x="437419" y="1598823"/>
        <a:ext cx="1451151" cy="479482"/>
      </dsp:txXfrm>
    </dsp:sp>
    <dsp:sp modelId="{5CDD4299-543B-524A-AAF3-360201B13E61}">
      <dsp:nvSpPr>
        <dsp:cNvPr id="0" name=""/>
        <dsp:cNvSpPr/>
      </dsp:nvSpPr>
      <dsp:spPr>
        <a:xfrm>
          <a:off x="0" y="3590595"/>
          <a:ext cx="8229600" cy="110565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rtl="0">
            <a:lnSpc>
              <a:spcPct val="90000"/>
            </a:lnSpc>
            <a:spcBef>
              <a:spcPct val="0"/>
            </a:spcBef>
            <a:spcAft>
              <a:spcPct val="15000"/>
            </a:spcAft>
            <a:buChar char="•"/>
          </a:pPr>
          <a:r>
            <a:rPr lang="en-US" sz="1700" b="0" kern="1200" dirty="0">
              <a:latin typeface="+mn-lt"/>
            </a:rPr>
            <a:t>What the virus does (besides spreading)</a:t>
          </a:r>
        </a:p>
        <a:p>
          <a:pPr marL="171450" lvl="1" indent="-171450" algn="l" defTabSz="755650" rtl="0">
            <a:lnSpc>
              <a:spcPct val="90000"/>
            </a:lnSpc>
            <a:spcBef>
              <a:spcPct val="0"/>
            </a:spcBef>
            <a:spcAft>
              <a:spcPct val="15000"/>
            </a:spcAft>
            <a:buChar char="•"/>
          </a:pPr>
          <a:r>
            <a:rPr lang="en-US" sz="1700" b="0" kern="1200" dirty="0">
              <a:latin typeface="+mn-lt"/>
            </a:rPr>
            <a:t>May involve damage or benign but noticeable activity</a:t>
          </a:r>
        </a:p>
      </dsp:txBody>
      <dsp:txXfrm>
        <a:off x="0" y="3590595"/>
        <a:ext cx="8229600" cy="1105650"/>
      </dsp:txXfrm>
    </dsp:sp>
    <dsp:sp modelId="{B6D38147-8E60-A045-B583-E6B0C56553C0}">
      <dsp:nvSpPr>
        <dsp:cNvPr id="0" name=""/>
        <dsp:cNvSpPr/>
      </dsp:nvSpPr>
      <dsp:spPr>
        <a:xfrm>
          <a:off x="411480" y="3324915"/>
          <a:ext cx="1331590" cy="531360"/>
        </a:xfrm>
        <a:prstGeom prst="roundRect">
          <a:avLst/>
        </a:prstGeom>
        <a:solidFill>
          <a:schemeClr val="accent5">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rtl="0">
            <a:lnSpc>
              <a:spcPct val="90000"/>
            </a:lnSpc>
            <a:spcBef>
              <a:spcPct val="0"/>
            </a:spcBef>
            <a:spcAft>
              <a:spcPct val="35000"/>
            </a:spcAft>
            <a:buNone/>
          </a:pPr>
          <a:r>
            <a:rPr lang="en-US" sz="1700" b="1" kern="1200" dirty="0">
              <a:solidFill>
                <a:srgbClr val="000000"/>
              </a:solidFill>
            </a:rPr>
            <a:t>Payload</a:t>
          </a:r>
          <a:endParaRPr lang="en-US" sz="1700" kern="1200" dirty="0">
            <a:solidFill>
              <a:srgbClr val="000000"/>
            </a:solidFill>
          </a:endParaRPr>
        </a:p>
      </dsp:txBody>
      <dsp:txXfrm>
        <a:off x="437419" y="3350854"/>
        <a:ext cx="1279712" cy="4794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46596" y="-15571"/>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First generation:  simple scanners</a:t>
          </a:r>
          <a:endParaRPr lang="en-US" sz="18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Requires a malware signature to identify the malware</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Limited to the detection of known malware</a:t>
          </a:r>
          <a:endParaRPr lang="en-US" sz="1400" kern="1200" dirty="0">
            <a:solidFill>
              <a:schemeClr val="bg1"/>
            </a:solidFill>
          </a:endParaRPr>
        </a:p>
      </dsp:txBody>
      <dsp:txXfrm>
        <a:off x="-9098" y="21927"/>
        <a:ext cx="5380428" cy="1205292"/>
      </dsp:txXfrm>
    </dsp:sp>
    <dsp:sp modelId="{94FD8FE7-6F22-4446-A769-855654CE6791}">
      <dsp:nvSpPr>
        <dsp:cNvPr id="0" name=""/>
        <dsp:cNvSpPr/>
      </dsp:nvSpPr>
      <dsp:spPr>
        <a:xfrm>
          <a:off x="528777" y="1497497"/>
          <a:ext cx="6870144" cy="1280288"/>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Second generation:  heuristic scanners</a:t>
          </a:r>
        </a:p>
        <a:p>
          <a:pPr marL="114300" lvl="1" indent="-114300" algn="l" defTabSz="622300" rtl="0">
            <a:lnSpc>
              <a:spcPct val="90000"/>
            </a:lnSpc>
            <a:spcBef>
              <a:spcPct val="0"/>
            </a:spcBef>
            <a:spcAft>
              <a:spcPct val="15000"/>
            </a:spcAft>
            <a:buChar char="•"/>
          </a:pPr>
          <a:r>
            <a:rPr lang="en-US" sz="1400" b="1" kern="1200" dirty="0">
              <a:solidFill>
                <a:schemeClr val="bg1"/>
              </a:solidFill>
            </a:rPr>
            <a:t>Uses heuristic rules to search for probable malware instances</a:t>
          </a:r>
          <a:endParaRPr lang="en-US" sz="1400" kern="1200" dirty="0">
            <a:solidFill>
              <a:schemeClr val="bg1"/>
            </a:solidFill>
          </a:endParaRPr>
        </a:p>
        <a:p>
          <a:pPr marL="114300" lvl="1" indent="-114300" algn="l" defTabSz="622300" rtl="0">
            <a:lnSpc>
              <a:spcPct val="90000"/>
            </a:lnSpc>
            <a:spcBef>
              <a:spcPct val="0"/>
            </a:spcBef>
            <a:spcAft>
              <a:spcPct val="15000"/>
            </a:spcAft>
            <a:buChar char="•"/>
          </a:pPr>
          <a:r>
            <a:rPr lang="en-US" sz="1400" b="1" kern="1200" dirty="0">
              <a:solidFill>
                <a:schemeClr val="bg1"/>
              </a:solidFill>
            </a:rPr>
            <a:t>Another approach is integrity checking</a:t>
          </a:r>
          <a:endParaRPr lang="en-US" sz="1400" kern="1200" dirty="0">
            <a:solidFill>
              <a:schemeClr val="bg1"/>
            </a:solidFill>
          </a:endParaRPr>
        </a:p>
      </dsp:txBody>
      <dsp:txXfrm>
        <a:off x="566275" y="1534995"/>
        <a:ext cx="5387585" cy="1205292"/>
      </dsp:txXfrm>
    </dsp:sp>
    <dsp:sp modelId="{AC2EFB6D-8EA1-E644-86A1-65580E90AFF3}">
      <dsp:nvSpPr>
        <dsp:cNvPr id="0" name=""/>
        <dsp:cNvSpPr/>
      </dsp:nvSpPr>
      <dsp:spPr>
        <a:xfrm>
          <a:off x="1095564" y="3010565"/>
          <a:ext cx="6870144" cy="1280288"/>
        </a:xfrm>
        <a:prstGeom prst="roundRect">
          <a:avLst>
            <a:gd name="adj" fmla="val 10000"/>
          </a:avLst>
        </a:prstGeom>
        <a:solidFill>
          <a:schemeClr val="tx1"/>
        </a:solidFill>
        <a:ln w="25400">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Third generation:  activity traps</a:t>
          </a:r>
        </a:p>
        <a:p>
          <a:pPr marL="114300" lvl="1" indent="-114300" algn="l" defTabSz="622300" rtl="0">
            <a:lnSpc>
              <a:spcPct val="90000"/>
            </a:lnSpc>
            <a:spcBef>
              <a:spcPct val="0"/>
            </a:spcBef>
            <a:spcAft>
              <a:spcPct val="15000"/>
            </a:spcAft>
            <a:buChar char="•"/>
          </a:pPr>
          <a:r>
            <a:rPr lang="en-US" sz="1400" b="1" kern="1200" dirty="0">
              <a:solidFill>
                <a:schemeClr val="bg1"/>
              </a:solidFill>
            </a:rPr>
            <a:t>Memory-resident programs that identify malware by its actions rather than its structure in an infected program</a:t>
          </a:r>
          <a:endParaRPr lang="en-US" sz="1400" kern="1200" dirty="0">
            <a:solidFill>
              <a:schemeClr val="bg1"/>
            </a:solidFill>
          </a:endParaRPr>
        </a:p>
      </dsp:txBody>
      <dsp:txXfrm>
        <a:off x="1133062" y="3048063"/>
        <a:ext cx="5396173" cy="1205292"/>
      </dsp:txXfrm>
    </dsp:sp>
    <dsp:sp modelId="{13F1E58B-65A0-384C-87AB-DB53A019CB12}">
      <dsp:nvSpPr>
        <dsp:cNvPr id="0" name=""/>
        <dsp:cNvSpPr/>
      </dsp:nvSpPr>
      <dsp:spPr>
        <a:xfrm>
          <a:off x="1577745" y="4492491"/>
          <a:ext cx="7056531" cy="1342574"/>
        </a:xfrm>
        <a:prstGeom prst="roundRect">
          <a:avLst>
            <a:gd name="adj" fmla="val 10000"/>
          </a:avLst>
        </a:prstGeom>
        <a:solidFill>
          <a:schemeClr val="tx1"/>
        </a:solidFill>
        <a:ln w="25400">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latin typeface="+mn-lt"/>
            </a:rPr>
            <a:t>Fourth generation:  full-featured protection</a:t>
          </a: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Packages consisting of a variety of anti-virus techniques used in conjunction</a:t>
          </a:r>
          <a:endParaRPr lang="en-US" sz="1400" kern="1200" dirty="0">
            <a:solidFill>
              <a:schemeClr val="bg1"/>
            </a:solidFill>
            <a:latin typeface="+mn-lt"/>
          </a:endParaRPr>
        </a:p>
        <a:p>
          <a:pPr marL="114300" lvl="1" indent="-114300" algn="l" defTabSz="622300" rtl="0">
            <a:lnSpc>
              <a:spcPct val="90000"/>
            </a:lnSpc>
            <a:spcBef>
              <a:spcPct val="0"/>
            </a:spcBef>
            <a:spcAft>
              <a:spcPct val="15000"/>
            </a:spcAft>
            <a:buChar char="•"/>
          </a:pPr>
          <a:r>
            <a:rPr lang="en-US" sz="1400" b="1" kern="1200" dirty="0">
              <a:solidFill>
                <a:schemeClr val="bg1"/>
              </a:solidFill>
              <a:latin typeface="+mn-lt"/>
            </a:rPr>
            <a:t>Include scanning and activity trap components and access control capability</a:t>
          </a:r>
        </a:p>
      </dsp:txBody>
      <dsp:txXfrm>
        <a:off x="1617068" y="4531814"/>
        <a:ext cx="5532135" cy="1263928"/>
      </dsp:txXfrm>
    </dsp:sp>
    <dsp:sp modelId="{A85C3921-15A0-C549-9569-F89001426921}">
      <dsp:nvSpPr>
        <dsp:cNvPr id="0" name=""/>
        <dsp:cNvSpPr/>
      </dsp:nvSpPr>
      <dsp:spPr>
        <a:xfrm>
          <a:off x="5991359" y="965013"/>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178601" y="965013"/>
        <a:ext cx="457703" cy="626221"/>
      </dsp:txXfrm>
    </dsp:sp>
    <dsp:sp modelId="{3CB918A4-7D15-6C48-8FC2-A2F2A79D93C2}">
      <dsp:nvSpPr>
        <dsp:cNvPr id="0" name=""/>
        <dsp:cNvSpPr/>
      </dsp:nvSpPr>
      <dsp:spPr>
        <a:xfrm>
          <a:off x="6566734" y="2478082"/>
          <a:ext cx="832187" cy="832187"/>
        </a:xfrm>
        <a:prstGeom prst="downArrow">
          <a:avLst>
            <a:gd name="adj1" fmla="val 55000"/>
            <a:gd name="adj2" fmla="val 45000"/>
          </a:avLst>
        </a:prstGeom>
        <a:solidFill>
          <a:schemeClr val="accent3">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6753976" y="2478082"/>
        <a:ext cx="457703" cy="626221"/>
      </dsp:txXfrm>
    </dsp:sp>
    <dsp:sp modelId="{26AF2E0D-887C-644F-B5C8-6BFDF633602B}">
      <dsp:nvSpPr>
        <dsp:cNvPr id="0" name=""/>
        <dsp:cNvSpPr/>
      </dsp:nvSpPr>
      <dsp:spPr>
        <a:xfrm>
          <a:off x="7133520" y="3991150"/>
          <a:ext cx="832187" cy="832187"/>
        </a:xfrm>
        <a:prstGeom prst="downArrow">
          <a:avLst>
            <a:gd name="adj1" fmla="val 55000"/>
            <a:gd name="adj2" fmla="val 45000"/>
          </a:avLst>
        </a:prstGeom>
        <a:solidFill>
          <a:schemeClr val="accent5">
            <a:lumMod val="75000"/>
          </a:schemeClr>
        </a:solidFill>
        <a:ln w="19050"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320762" y="3991150"/>
        <a:ext cx="457703" cy="626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08D1F-5416-7946-84FC-190F419E1BD1}">
      <dsp:nvSpPr>
        <dsp:cNvPr id="0" name=""/>
        <dsp:cNvSpPr/>
      </dsp:nvSpPr>
      <dsp:spPr>
        <a:xfrm>
          <a:off x="0" y="4937540"/>
          <a:ext cx="9144000" cy="1080213"/>
        </a:xfrm>
        <a:prstGeom prst="rect">
          <a:avLst/>
        </a:prstGeom>
        <a:solidFill>
          <a:schemeClr val="accent6"/>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Execution phase</a:t>
          </a:r>
          <a:endParaRPr lang="en-US" sz="1600" kern="1200" dirty="0">
            <a:solidFill>
              <a:srgbClr val="000000"/>
            </a:solidFill>
            <a:latin typeface="+mj-lt"/>
          </a:endParaRPr>
        </a:p>
      </dsp:txBody>
      <dsp:txXfrm>
        <a:off x="0" y="4937540"/>
        <a:ext cx="9144000" cy="583315"/>
      </dsp:txXfrm>
    </dsp:sp>
    <dsp:sp modelId="{81FDCED2-2D20-854D-9ECC-1E1197134AA6}">
      <dsp:nvSpPr>
        <dsp:cNvPr id="0" name=""/>
        <dsp:cNvSpPr/>
      </dsp:nvSpPr>
      <dsp:spPr>
        <a:xfrm>
          <a:off x="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Function is performed</a:t>
          </a:r>
          <a:endParaRPr lang="en-US" sz="1600" kern="1200" dirty="0">
            <a:solidFill>
              <a:srgbClr val="000000"/>
            </a:solidFill>
            <a:latin typeface="+mj-lt"/>
          </a:endParaRPr>
        </a:p>
      </dsp:txBody>
      <dsp:txXfrm>
        <a:off x="0" y="5499251"/>
        <a:ext cx="4572000" cy="496898"/>
      </dsp:txXfrm>
    </dsp:sp>
    <dsp:sp modelId="{B01C092D-99C1-6745-BEA7-0EFBB10DB477}">
      <dsp:nvSpPr>
        <dsp:cNvPr id="0" name=""/>
        <dsp:cNvSpPr/>
      </dsp:nvSpPr>
      <dsp:spPr>
        <a:xfrm>
          <a:off x="4572000" y="5499251"/>
          <a:ext cx="4572000" cy="49689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rgbClr val="000000"/>
              </a:solidFill>
              <a:latin typeface="+mj-lt"/>
            </a:rPr>
            <a:t>May be harmless or damaging</a:t>
          </a:r>
          <a:endParaRPr lang="en-US" sz="1600" kern="1200" dirty="0">
            <a:solidFill>
              <a:srgbClr val="000000"/>
            </a:solidFill>
            <a:latin typeface="+mj-lt"/>
          </a:endParaRPr>
        </a:p>
      </dsp:txBody>
      <dsp:txXfrm>
        <a:off x="4572000" y="5499251"/>
        <a:ext cx="4572000" cy="496898"/>
      </dsp:txXfrm>
    </dsp:sp>
    <dsp:sp modelId="{CEDEC836-B7A5-6C44-9BEE-529DDC6AF718}">
      <dsp:nvSpPr>
        <dsp:cNvPr id="0" name=""/>
        <dsp:cNvSpPr/>
      </dsp:nvSpPr>
      <dsp:spPr>
        <a:xfrm rot="10800000">
          <a:off x="0" y="3292375"/>
          <a:ext cx="9144000" cy="1661367"/>
        </a:xfrm>
        <a:prstGeom prst="upArrowCallout">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cs typeface="+mn-cs"/>
            </a:rPr>
            <a:t>Propagation phase</a:t>
          </a:r>
          <a:endParaRPr lang="en-US" sz="1400" b="1" kern="1200" dirty="0">
            <a:solidFill>
              <a:srgbClr val="000000"/>
            </a:solidFill>
            <a:latin typeface="+mj-lt"/>
          </a:endParaRPr>
        </a:p>
      </dsp:txBody>
      <dsp:txXfrm rot="-10800000">
        <a:off x="0" y="3292375"/>
        <a:ext cx="9144000" cy="583140"/>
      </dsp:txXfrm>
    </dsp:sp>
    <dsp:sp modelId="{799F9DAD-525F-8548-8861-34D60884FF96}">
      <dsp:nvSpPr>
        <dsp:cNvPr id="0" name=""/>
        <dsp:cNvSpPr/>
      </dsp:nvSpPr>
      <dsp:spPr>
        <a:xfrm>
          <a:off x="0" y="3886198"/>
          <a:ext cx="3045023" cy="743826"/>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Virus places a copy of itself into other programs or into certain system areas on the disk</a:t>
          </a:r>
        </a:p>
      </dsp:txBody>
      <dsp:txXfrm>
        <a:off x="0" y="3886198"/>
        <a:ext cx="3045023" cy="743826"/>
      </dsp:txXfrm>
    </dsp:sp>
    <dsp:sp modelId="{9198A95F-ABA7-5444-8A5C-E82D728BAF2E}">
      <dsp:nvSpPr>
        <dsp:cNvPr id="0" name=""/>
        <dsp:cNvSpPr/>
      </dsp:nvSpPr>
      <dsp:spPr>
        <a:xfrm>
          <a:off x="304799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May not be identical to the propagating version</a:t>
          </a:r>
        </a:p>
      </dsp:txBody>
      <dsp:txXfrm>
        <a:off x="3047996" y="3886200"/>
        <a:ext cx="3045023" cy="743821"/>
      </dsp:txXfrm>
    </dsp:sp>
    <dsp:sp modelId="{5F6DB1AD-84BE-1C40-A7D1-B1BD8D37A80C}">
      <dsp:nvSpPr>
        <dsp:cNvPr id="0" name=""/>
        <dsp:cNvSpPr/>
      </dsp:nvSpPr>
      <dsp:spPr>
        <a:xfrm>
          <a:off x="6098976" y="3886200"/>
          <a:ext cx="3045023" cy="743821"/>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0000"/>
              </a:solidFill>
              <a:latin typeface="+mj-lt"/>
              <a:ea typeface="+mn-ea"/>
            </a:rPr>
            <a:t>Each infected program will now contain a clone of the virus which will itself enter a propagation phase</a:t>
          </a:r>
        </a:p>
      </dsp:txBody>
      <dsp:txXfrm>
        <a:off x="6098976" y="3886200"/>
        <a:ext cx="3045023" cy="743821"/>
      </dsp:txXfrm>
    </dsp:sp>
    <dsp:sp modelId="{1D6B4838-9CF7-884C-A25C-5F12818F3734}">
      <dsp:nvSpPr>
        <dsp:cNvPr id="0" name=""/>
        <dsp:cNvSpPr/>
      </dsp:nvSpPr>
      <dsp:spPr>
        <a:xfrm rot="10800000">
          <a:off x="0" y="1647211"/>
          <a:ext cx="9144000" cy="1661367"/>
        </a:xfrm>
        <a:prstGeom prst="upArrowCallout">
          <a:avLst/>
        </a:prstGeom>
        <a:solidFill>
          <a:schemeClr val="accent6"/>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cs typeface="+mn-cs"/>
            </a:rPr>
            <a:t>Triggering phase</a:t>
          </a:r>
          <a:endParaRPr lang="en-US" sz="1600" b="1" kern="1200" dirty="0">
            <a:solidFill>
              <a:srgbClr val="000000"/>
            </a:solidFill>
            <a:latin typeface="+mj-lt"/>
          </a:endParaRPr>
        </a:p>
      </dsp:txBody>
      <dsp:txXfrm rot="-10800000">
        <a:off x="0" y="1647211"/>
        <a:ext cx="9144000" cy="583140"/>
      </dsp:txXfrm>
    </dsp:sp>
    <dsp:sp modelId="{E90C3777-99AB-524A-82B7-12AC668471ED}">
      <dsp:nvSpPr>
        <dsp:cNvPr id="0" name=""/>
        <dsp:cNvSpPr/>
      </dsp:nvSpPr>
      <dsp:spPr>
        <a:xfrm>
          <a:off x="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Virus is activated to perform the function for which it was intended</a:t>
          </a:r>
        </a:p>
      </dsp:txBody>
      <dsp:txXfrm>
        <a:off x="0" y="2230351"/>
        <a:ext cx="4572000" cy="496748"/>
      </dsp:txXfrm>
    </dsp:sp>
    <dsp:sp modelId="{37825219-83A8-E745-A5BC-0E5252B82A01}">
      <dsp:nvSpPr>
        <dsp:cNvPr id="0" name=""/>
        <dsp:cNvSpPr/>
      </dsp:nvSpPr>
      <dsp:spPr>
        <a:xfrm>
          <a:off x="4572000" y="2230351"/>
          <a:ext cx="4572000"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rgbClr val="000000"/>
              </a:solidFill>
              <a:latin typeface="+mj-lt"/>
              <a:ea typeface="+mn-ea"/>
            </a:rPr>
            <a:t>Can be caused by a variety of system events</a:t>
          </a:r>
        </a:p>
      </dsp:txBody>
      <dsp:txXfrm>
        <a:off x="4572000" y="2230351"/>
        <a:ext cx="4572000" cy="496748"/>
      </dsp:txXfrm>
    </dsp:sp>
    <dsp:sp modelId="{F2BEBF7A-425B-424A-A839-269C0FCF9CB1}">
      <dsp:nvSpPr>
        <dsp:cNvPr id="0" name=""/>
        <dsp:cNvSpPr/>
      </dsp:nvSpPr>
      <dsp:spPr>
        <a:xfrm rot="10800000">
          <a:off x="0" y="2046"/>
          <a:ext cx="9144000" cy="1661367"/>
        </a:xfrm>
        <a:prstGeom prst="upArrowCallout">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cs typeface="+mn-cs"/>
            </a:rPr>
            <a:t>Dormant phase</a:t>
          </a:r>
          <a:endParaRPr lang="en-US" sz="1600" b="1" kern="1200" dirty="0">
            <a:solidFill>
              <a:schemeClr val="bg1"/>
            </a:solidFill>
            <a:latin typeface="+mj-lt"/>
          </a:endParaRPr>
        </a:p>
      </dsp:txBody>
      <dsp:txXfrm rot="-10800000">
        <a:off x="0" y="2046"/>
        <a:ext cx="9144000" cy="583140"/>
      </dsp:txXfrm>
    </dsp:sp>
    <dsp:sp modelId="{D3147F2A-28DA-424F-AF3A-480A0C6511F9}">
      <dsp:nvSpPr>
        <dsp:cNvPr id="0" name=""/>
        <dsp:cNvSpPr/>
      </dsp:nvSpPr>
      <dsp:spPr>
        <a:xfrm>
          <a:off x="4464"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Virus is idle</a:t>
          </a:r>
        </a:p>
      </dsp:txBody>
      <dsp:txXfrm>
        <a:off x="4464" y="585186"/>
        <a:ext cx="3045023" cy="496748"/>
      </dsp:txXfrm>
    </dsp:sp>
    <dsp:sp modelId="{56D91C94-48FF-6C48-B557-6D56A5CD8DCC}">
      <dsp:nvSpPr>
        <dsp:cNvPr id="0" name=""/>
        <dsp:cNvSpPr/>
      </dsp:nvSpPr>
      <dsp:spPr>
        <a:xfrm>
          <a:off x="3049488"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Will eventually be activated by some event</a:t>
          </a:r>
        </a:p>
      </dsp:txBody>
      <dsp:txXfrm>
        <a:off x="3049488" y="585186"/>
        <a:ext cx="3045023" cy="496748"/>
      </dsp:txXfrm>
    </dsp:sp>
    <dsp:sp modelId="{96203DF4-A4F4-D140-B726-D11BA9C1E70B}">
      <dsp:nvSpPr>
        <dsp:cNvPr id="0" name=""/>
        <dsp:cNvSpPr/>
      </dsp:nvSpPr>
      <dsp:spPr>
        <a:xfrm>
          <a:off x="6094511" y="585186"/>
          <a:ext cx="3045023" cy="496748"/>
        </a:xfrm>
        <a:prstGeom prst="rect">
          <a:avLst/>
        </a:prstGeom>
        <a:solidFill>
          <a:schemeClr val="tx1"/>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latin typeface="+mj-lt"/>
              <a:ea typeface="+mn-ea"/>
            </a:rPr>
            <a:t>Not all viruses have this stage</a:t>
          </a:r>
        </a:p>
      </dsp:txBody>
      <dsp:txXfrm>
        <a:off x="6094511" y="585186"/>
        <a:ext cx="3045023" cy="4967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e-mails a copy of itself to other systems</a:t>
          </a:r>
          <a:endParaRPr lang="en-US" sz="1400" kern="1200" dirty="0">
            <a:latin typeface="+mj-lt"/>
          </a:endParaRPr>
        </a:p>
        <a:p>
          <a:pPr marL="114300" lvl="1" indent="-114300" algn="l" defTabSz="622300" rtl="0">
            <a:lnSpc>
              <a:spcPct val="90000"/>
            </a:lnSpc>
            <a:spcBef>
              <a:spcPct val="0"/>
            </a:spcBef>
            <a:spcAft>
              <a:spcPct val="15000"/>
            </a:spcAft>
            <a:buChar char="•"/>
          </a:pPr>
          <a:r>
            <a:rPr lang="en-US" sz="1400" b="1" kern="1200" dirty="0">
              <a:latin typeface="+mj-lt"/>
            </a:rPr>
            <a:t>Sends itself as an attachment via an instant message service</a:t>
          </a:r>
          <a:endParaRPr lang="en-US" sz="14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Electronic mail or instant messenger facility</a:t>
          </a:r>
          <a:endParaRPr lang="en-US" sz="1900" kern="1200" dirty="0">
            <a:solidFill>
              <a:schemeClr val="tx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Creates a copy of itself or infects a file as a virus on removable media</a:t>
          </a:r>
          <a:endParaRPr lang="en-US" sz="14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File sharing</a:t>
          </a: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executes a copy of itself on another system</a:t>
          </a:r>
          <a:endParaRPr lang="en-US" sz="14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execution capability</a:t>
          </a: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uses a remote file access or transfer service to copy itself from one system to the other</a:t>
          </a:r>
          <a:endParaRPr lang="en-US" sz="14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chemeClr val="accent6">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file access or transfer capability</a:t>
          </a: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rtl="0">
            <a:lnSpc>
              <a:spcPct val="90000"/>
            </a:lnSpc>
            <a:spcBef>
              <a:spcPct val="0"/>
            </a:spcBef>
            <a:spcAft>
              <a:spcPct val="15000"/>
            </a:spcAft>
            <a:buChar char="•"/>
          </a:pPr>
          <a:r>
            <a:rPr lang="en-US" sz="1400" b="1" kern="1200" dirty="0">
              <a:latin typeface="+mj-lt"/>
            </a:rPr>
            <a:t>Worm logs onto a remote system as a user and then uses commands to copy itself from one system to the other</a:t>
          </a: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b="1" kern="1200" dirty="0">
              <a:solidFill>
                <a:schemeClr val="tx1"/>
              </a:solidFill>
              <a:latin typeface="+mj-lt"/>
            </a:rPr>
            <a:t>Remote login capability</a:t>
          </a:r>
        </a:p>
      </dsp:txBody>
      <dsp:txXfrm>
        <a:off x="47171" y="4107857"/>
        <a:ext cx="2923178" cy="8719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solidFill>
          <a:schemeClr val="accent5"/>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6990" tIns="46990" rIns="46990" bIns="46990" numCol="1" spcCol="1270" anchor="ctr" anchorCtr="0">
          <a:noAutofit/>
        </a:bodyPr>
        <a:lstStyle/>
        <a:p>
          <a:pPr marL="0" lvl="0" indent="0" algn="ctr" defTabSz="1644650" rtl="0">
            <a:lnSpc>
              <a:spcPct val="90000"/>
            </a:lnSpc>
            <a:spcBef>
              <a:spcPct val="0"/>
            </a:spcBef>
            <a:spcAft>
              <a:spcPct val="35000"/>
            </a:spcAft>
            <a:buNone/>
          </a:pPr>
          <a:r>
            <a:rPr lang="en-US" sz="3700" b="1" kern="1200" dirty="0">
              <a:solidFill>
                <a:schemeClr val="bg1"/>
              </a:solidFill>
            </a:rPr>
            <a:t>Worm Technology</a:t>
          </a:r>
          <a:endParaRPr lang="en-US" sz="3700" kern="1200" dirty="0">
            <a:solidFill>
              <a:schemeClr val="bg1"/>
            </a:solidFill>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Multiplatform</a:t>
          </a:r>
          <a:endParaRPr lang="en-US" sz="1500" kern="1200" dirty="0">
            <a:solidFill>
              <a:schemeClr val="bg1"/>
            </a:solidFill>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Multi-exploit</a:t>
          </a:r>
          <a:endParaRPr lang="en-US" sz="1500" kern="1200" dirty="0">
            <a:solidFill>
              <a:schemeClr val="bg1"/>
            </a:solidFill>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Ultrafast spreading</a:t>
          </a:r>
          <a:endParaRPr lang="en-US" sz="1500" kern="1200" dirty="0">
            <a:solidFill>
              <a:schemeClr val="bg1"/>
            </a:solidFill>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Polymorphic</a:t>
          </a:r>
          <a:endParaRPr lang="en-US" sz="1500" kern="1200" dirty="0">
            <a:solidFill>
              <a:schemeClr val="bg1"/>
            </a:solidFill>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solidFill>
          <a:schemeClr val="tx1"/>
        </a:solidFill>
        <a:ln w="22225">
          <a:solidFill>
            <a:schemeClr val="bg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Metamorphic</a:t>
          </a:r>
          <a:endParaRPr lang="en-US" sz="1500" kern="1200" dirty="0">
            <a:solidFill>
              <a:schemeClr val="bg1"/>
            </a:solidFill>
          </a:endParaRPr>
        </a:p>
      </dsp:txBody>
      <dsp:txXfrm>
        <a:off x="2138589" y="2038145"/>
        <a:ext cx="1301681" cy="13016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6781"/>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Places malware on websites without actually compromising them</a:t>
          </a:r>
        </a:p>
      </dsp:txBody>
      <dsp:txXfrm>
        <a:off x="33298" y="680079"/>
        <a:ext cx="8430348" cy="615514"/>
      </dsp:txXfrm>
    </dsp:sp>
    <dsp:sp modelId="{DDDBEAB2-0D3F-FE46-BBD3-DBD8CA4F9CB1}">
      <dsp:nvSpPr>
        <dsp:cNvPr id="0" name=""/>
        <dsp:cNvSpPr/>
      </dsp:nvSpPr>
      <dsp:spPr>
        <a:xfrm>
          <a:off x="0" y="137497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attacker pays for advertisements that are highly likely to be placed on their intended target websites and incorporate malware in them</a:t>
          </a:r>
        </a:p>
      </dsp:txBody>
      <dsp:txXfrm>
        <a:off x="33298" y="1408269"/>
        <a:ext cx="8430348" cy="615514"/>
      </dsp:txXfrm>
    </dsp:sp>
    <dsp:sp modelId="{E49FACDF-C552-BD45-AFA0-D38572A1CA74}">
      <dsp:nvSpPr>
        <dsp:cNvPr id="0" name=""/>
        <dsp:cNvSpPr/>
      </dsp:nvSpPr>
      <dsp:spPr>
        <a:xfrm>
          <a:off x="0" y="210316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Using these malicious ads, attackers can infect visitors to sites displaying them</a:t>
          </a:r>
        </a:p>
      </dsp:txBody>
      <dsp:txXfrm>
        <a:off x="33298" y="2136460"/>
        <a:ext cx="8430348" cy="615514"/>
      </dsp:txXfrm>
    </dsp:sp>
    <dsp:sp modelId="{5683987F-E621-FF43-9582-F89ECDEB36ED}">
      <dsp:nvSpPr>
        <dsp:cNvPr id="0" name=""/>
        <dsp:cNvSpPr/>
      </dsp:nvSpPr>
      <dsp:spPr>
        <a:xfrm>
          <a:off x="0" y="2831351"/>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The malware code may be dynamically generated to either reduce the chance of detection or to only infect specific systems</a:t>
          </a:r>
        </a:p>
      </dsp:txBody>
      <dsp:txXfrm>
        <a:off x="33298" y="2864649"/>
        <a:ext cx="8430348" cy="615514"/>
      </dsp:txXfrm>
    </dsp:sp>
    <dsp:sp modelId="{909A5F0D-7A87-E44E-B593-2BFE4E038310}">
      <dsp:nvSpPr>
        <dsp:cNvPr id="0" name=""/>
        <dsp:cNvSpPr/>
      </dsp:nvSpPr>
      <dsp:spPr>
        <a:xfrm>
          <a:off x="0" y="3559542"/>
          <a:ext cx="8496944" cy="68211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Has grown rapidly in recent years because they are easy to place on desired websites with few questions asked and are hard to track</a:t>
          </a:r>
        </a:p>
      </dsp:txBody>
      <dsp:txXfrm>
        <a:off x="33298" y="3592840"/>
        <a:ext cx="8430348" cy="615514"/>
      </dsp:txXfrm>
    </dsp:sp>
    <dsp:sp modelId="{EDE32FAD-A338-2848-8674-1D43B7DD08C7}">
      <dsp:nvSpPr>
        <dsp:cNvPr id="0" name=""/>
        <dsp:cNvSpPr/>
      </dsp:nvSpPr>
      <dsp:spPr>
        <a:xfrm>
          <a:off x="0" y="4287732"/>
          <a:ext cx="8496944" cy="682110"/>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b="1" kern="1200" dirty="0">
              <a:solidFill>
                <a:schemeClr val="bg1"/>
              </a:solidFill>
            </a:rPr>
            <a:t>Attackers can place these ads for as little as a few hours, when they expect their intended victims could be browsing the targeted websites, greatly reducing their visibility</a:t>
          </a:r>
        </a:p>
      </dsp:txBody>
      <dsp:txXfrm>
        <a:off x="33298" y="4321030"/>
        <a:ext cx="8430348" cy="615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Spam</a:t>
          </a:r>
        </a:p>
      </dsp:txBody>
      <dsp:txXfrm>
        <a:off x="1054" y="0"/>
        <a:ext cx="2742492" cy="1382553"/>
      </dsp:txXfrm>
    </dsp:sp>
    <dsp:sp modelId="{3FF2CAA5-6E7F-EF4C-9B02-6A90DD359AF1}">
      <dsp:nvSpPr>
        <dsp:cNvPr id="0" name=""/>
        <dsp:cNvSpPr/>
      </dsp:nvSpPr>
      <dsp:spPr>
        <a:xfrm>
          <a:off x="275304" y="1382947"/>
          <a:ext cx="2193993" cy="905388"/>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Unsolicited bulk</a:t>
          </a:r>
        </a:p>
        <a:p>
          <a:pPr marL="0" lvl="0" indent="0" algn="ctr" defTabSz="800100">
            <a:lnSpc>
              <a:spcPct val="90000"/>
            </a:lnSpc>
            <a:spcBef>
              <a:spcPct val="0"/>
            </a:spcBef>
            <a:spcAft>
              <a:spcPct val="35000"/>
            </a:spcAft>
            <a:buNone/>
          </a:pPr>
          <a:r>
            <a:rPr lang="en-US" sz="1800" b="0" kern="1200" dirty="0">
              <a:solidFill>
                <a:schemeClr val="bg1"/>
              </a:solidFill>
              <a:latin typeface="+mn-lt"/>
            </a:rPr>
            <a:t> e-mail</a:t>
          </a:r>
        </a:p>
      </dsp:txBody>
      <dsp:txXfrm>
        <a:off x="301822" y="1409465"/>
        <a:ext cx="2140957" cy="852352"/>
      </dsp:txXfrm>
    </dsp:sp>
    <dsp:sp modelId="{6FE50D95-AA55-4744-8640-B2B3540673C3}">
      <dsp:nvSpPr>
        <dsp:cNvPr id="0" name=""/>
        <dsp:cNvSpPr/>
      </dsp:nvSpPr>
      <dsp:spPr>
        <a:xfrm>
          <a:off x="275304" y="2427625"/>
          <a:ext cx="2193993" cy="905388"/>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Significant carrier of malware</a:t>
          </a:r>
        </a:p>
      </dsp:txBody>
      <dsp:txXfrm>
        <a:off x="301822" y="2454143"/>
        <a:ext cx="2140957" cy="852352"/>
      </dsp:txXfrm>
    </dsp:sp>
    <dsp:sp modelId="{46CCBB17-C841-654B-B78D-27845626891C}">
      <dsp:nvSpPr>
        <dsp:cNvPr id="0" name=""/>
        <dsp:cNvSpPr/>
      </dsp:nvSpPr>
      <dsp:spPr>
        <a:xfrm>
          <a:off x="275304" y="3472304"/>
          <a:ext cx="2193993" cy="905388"/>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for phishing attacks</a:t>
          </a:r>
        </a:p>
      </dsp:txBody>
      <dsp:txXfrm>
        <a:off x="301822" y="3498822"/>
        <a:ext cx="2140957" cy="852352"/>
      </dsp:txXfrm>
    </dsp:sp>
    <dsp:sp modelId="{0FB8B290-EEEC-0C47-9F93-05681CD27AC2}">
      <dsp:nvSpPr>
        <dsp:cNvPr id="0" name=""/>
        <dsp:cNvSpPr/>
      </dsp:nvSpPr>
      <dsp:spPr>
        <a:xfrm>
          <a:off x="294923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Trojan horse</a:t>
          </a:r>
        </a:p>
      </dsp:txBody>
      <dsp:txXfrm>
        <a:off x="2949233" y="0"/>
        <a:ext cx="2742492" cy="1382553"/>
      </dsp:txXfrm>
    </dsp:sp>
    <dsp:sp modelId="{8D1AB2C6-C8C2-264A-AB94-906857099761}">
      <dsp:nvSpPr>
        <dsp:cNvPr id="0" name=""/>
        <dsp:cNvSpPr/>
      </dsp:nvSpPr>
      <dsp:spPr>
        <a:xfrm>
          <a:off x="3223483" y="1383903"/>
          <a:ext cx="2193993" cy="1389529"/>
        </a:xfrm>
        <a:prstGeom prst="roundRect">
          <a:avLst>
            <a:gd name="adj" fmla="val 10000"/>
          </a:avLst>
        </a:prstGeom>
        <a:solidFill>
          <a:schemeClr val="accent5">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Program or utility containing harmful hidden code</a:t>
          </a:r>
        </a:p>
      </dsp:txBody>
      <dsp:txXfrm>
        <a:off x="3264181" y="1424601"/>
        <a:ext cx="2112597" cy="1308133"/>
      </dsp:txXfrm>
    </dsp:sp>
    <dsp:sp modelId="{CA0D8F73-6837-6D4C-846D-34586ACB84FE}">
      <dsp:nvSpPr>
        <dsp:cNvPr id="0" name=""/>
        <dsp:cNvSpPr/>
      </dsp:nvSpPr>
      <dsp:spPr>
        <a:xfrm>
          <a:off x="3223483" y="2987206"/>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Used to accomplish functions that the attacker could not accomplish directly</a:t>
          </a:r>
        </a:p>
      </dsp:txBody>
      <dsp:txXfrm>
        <a:off x="3264181" y="3027904"/>
        <a:ext cx="2112597" cy="1308133"/>
      </dsp:txXfrm>
    </dsp:sp>
    <dsp:sp modelId="{E3CD1909-82DC-5245-8C0A-079E52A0B644}">
      <dsp:nvSpPr>
        <dsp:cNvPr id="0" name=""/>
        <dsp:cNvSpPr/>
      </dsp:nvSpPr>
      <dsp:spPr>
        <a:xfrm>
          <a:off x="5897413" y="0"/>
          <a:ext cx="2742492" cy="4608512"/>
        </a:xfrm>
        <a:prstGeom prst="roundRect">
          <a:avLst>
            <a:gd name="adj" fmla="val 10000"/>
          </a:avLst>
        </a:prstGeom>
        <a:solidFill>
          <a:schemeClr val="tx1"/>
        </a:solidFill>
        <a:ln>
          <a:solidFill>
            <a:schemeClr val="bg1"/>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mn-lt"/>
            </a:rPr>
            <a:t>Mobile phone Trojans</a:t>
          </a:r>
        </a:p>
      </dsp:txBody>
      <dsp:txXfrm>
        <a:off x="5897413" y="0"/>
        <a:ext cx="2742492" cy="1382553"/>
      </dsp:txXfrm>
    </dsp:sp>
    <dsp:sp modelId="{C8375C9C-C22E-4441-BF7D-39B9C69C123B}">
      <dsp:nvSpPr>
        <dsp:cNvPr id="0" name=""/>
        <dsp:cNvSpPr/>
      </dsp:nvSpPr>
      <dsp:spPr>
        <a:xfrm>
          <a:off x="6171662" y="1383903"/>
          <a:ext cx="2193993" cy="1389529"/>
        </a:xfrm>
        <a:prstGeom prst="roundRect">
          <a:avLst>
            <a:gd name="adj" fmla="val 10000"/>
          </a:avLst>
        </a:prstGeom>
        <a:solidFill>
          <a:schemeClr val="accent3">
            <a:lumMod val="75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First appeared in 2004 (</a:t>
          </a:r>
          <a:r>
            <a:rPr lang="en-US" sz="1800" b="0" kern="1200" dirty="0" err="1">
              <a:solidFill>
                <a:schemeClr val="bg1"/>
              </a:solidFill>
              <a:latin typeface="+mn-lt"/>
            </a:rPr>
            <a:t>Skuller</a:t>
          </a:r>
          <a:r>
            <a:rPr lang="en-US" sz="1800" b="0" kern="1200" dirty="0">
              <a:solidFill>
                <a:schemeClr val="bg1"/>
              </a:solidFill>
              <a:latin typeface="+mn-lt"/>
            </a:rPr>
            <a:t>)</a:t>
          </a:r>
        </a:p>
      </dsp:txBody>
      <dsp:txXfrm>
        <a:off x="6212360" y="1424601"/>
        <a:ext cx="2112597" cy="1308133"/>
      </dsp:txXfrm>
    </dsp:sp>
    <dsp:sp modelId="{4453455A-2854-964D-B616-448291BE042A}">
      <dsp:nvSpPr>
        <dsp:cNvPr id="0" name=""/>
        <dsp:cNvSpPr/>
      </dsp:nvSpPr>
      <dsp:spPr>
        <a:xfrm>
          <a:off x="6171662" y="2987206"/>
          <a:ext cx="2193993" cy="1389529"/>
        </a:xfrm>
        <a:prstGeom prst="roundRect">
          <a:avLst>
            <a:gd name="adj" fmla="val 10000"/>
          </a:avLst>
        </a:prstGeom>
        <a:solidFill>
          <a:schemeClr val="accent6">
            <a:lumMod val="40000"/>
            <a:lumOff val="6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bg1"/>
              </a:solidFill>
              <a:latin typeface="+mn-lt"/>
            </a:rPr>
            <a:t>Target is the smartphone</a:t>
          </a:r>
        </a:p>
      </dsp:txBody>
      <dsp:txXfrm>
        <a:off x="6212360" y="3027904"/>
        <a:ext cx="2112597" cy="13081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205686" y="237739"/>
          <a:ext cx="4165774" cy="2066521"/>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effectLst/>
              <a:latin typeface="+mn-lt"/>
              <a:ea typeface="ＭＳ Ｐゴシック" pitchFamily="-65" charset="-128"/>
            </a:rPr>
            <a:t>Chernobyl</a:t>
          </a:r>
          <a:r>
            <a:rPr lang="en-US" sz="1500" b="1" kern="1200" dirty="0">
              <a:effectLst/>
              <a:ea typeface="ＭＳ Ｐゴシック" pitchFamily="-65" charset="-128"/>
            </a:rPr>
            <a:t> virus</a:t>
          </a:r>
          <a:endParaRPr lang="en-US" sz="1500" b="1" kern="1200" dirty="0">
            <a:effectLst/>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1998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Example of a destructive parasitic memory-resident Windows 95 and 98 virus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205686" y="237739"/>
        <a:ext cx="4165774" cy="2066521"/>
      </dsp:txXfrm>
    </dsp:sp>
    <dsp:sp modelId="{074F123A-5B09-A24D-9F49-D73992185EAF}">
      <dsp:nvSpPr>
        <dsp:cNvPr id="0" name=""/>
        <dsp:cNvSpPr/>
      </dsp:nvSpPr>
      <dsp:spPr>
        <a:xfrm>
          <a:off x="4857102" y="218635"/>
          <a:ext cx="3802781" cy="2492368"/>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Klez</a:t>
          </a:r>
          <a:r>
            <a:rPr lang="en-US" sz="1500" b="1" kern="1200" dirty="0">
              <a:effectLst/>
              <a:ea typeface="ＭＳ Ｐゴシック" pitchFamily="-65" charset="-128"/>
            </a:rPr>
            <a:t> </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Mass mailing worm infecting                                  Windows 95 to XP systems</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First seen in October 2001</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Spreads by e-mailing copies of itself to addresses found in the address book and in files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It can stop and delete some anti-virus programs running on the system</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On trigger date causes files on the hard drive to become empty</a:t>
          </a:r>
        </a:p>
      </dsp:txBody>
      <dsp:txXfrm>
        <a:off x="4857102" y="218635"/>
        <a:ext cx="3802781" cy="2492368"/>
      </dsp:txXfrm>
    </dsp:sp>
    <dsp:sp modelId="{50B4F61C-6FC3-8546-A4AC-CA0B55E21DD5}">
      <dsp:nvSpPr>
        <dsp:cNvPr id="0" name=""/>
        <dsp:cNvSpPr/>
      </dsp:nvSpPr>
      <dsp:spPr>
        <a:xfrm>
          <a:off x="2016219" y="2830013"/>
          <a:ext cx="4680528" cy="202168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err="1">
              <a:effectLst/>
              <a:ea typeface="ＭＳ Ｐゴシック" pitchFamily="-65" charset="-128"/>
            </a:rPr>
            <a:t>Ransomware</a:t>
          </a:r>
          <a:endParaRPr lang="en-US" sz="1500" b="1" kern="1200" dirty="0">
            <a:effectLst/>
            <a:ea typeface="ＭＳ Ｐゴシック" pitchFamily="-65" charset="-128"/>
          </a:endParaRP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Encrypts the user’s data and demands payment in order to access the key needed to recover the information</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PC Cyborg Trojan (1989)</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Mid-2006 a number of worms and Trojans appeared that used public-key cryptography with </a:t>
          </a:r>
          <a:r>
            <a:rPr lang="en-US" sz="1200" b="1" kern="1200" dirty="0" err="1">
              <a:effectLst/>
              <a:ea typeface="ＭＳ Ｐゴシック" pitchFamily="-65" charset="-128"/>
            </a:rPr>
            <a:t>incresasingly</a:t>
          </a:r>
          <a:r>
            <a:rPr lang="en-US" sz="1200" b="1" kern="1200" dirty="0">
              <a:effectLst/>
              <a:ea typeface="ＭＳ Ｐゴシック" pitchFamily="-65" charset="-128"/>
            </a:rPr>
            <a:t> larger key sizes to encrypt data</a:t>
          </a:r>
        </a:p>
        <a:p>
          <a:pPr marL="114300" lvl="1" indent="-114300" algn="l" defTabSz="533400">
            <a:lnSpc>
              <a:spcPct val="90000"/>
            </a:lnSpc>
            <a:spcBef>
              <a:spcPct val="0"/>
            </a:spcBef>
            <a:spcAft>
              <a:spcPct val="15000"/>
            </a:spcAft>
            <a:buChar char="•"/>
          </a:pPr>
          <a:r>
            <a:rPr lang="en-US" sz="1200" b="1" kern="1200" dirty="0">
              <a:effectLst/>
              <a:ea typeface="ＭＳ Ｐゴシック" pitchFamily="-65" charset="-128"/>
            </a:rPr>
            <a:t>The user needed to pay a ransom, or to make a purchase from certain sites, in order to receive the key to decrypt this data</a:t>
          </a:r>
        </a:p>
      </dsp:txBody>
      <dsp:txXfrm>
        <a:off x="2016219" y="2830013"/>
        <a:ext cx="4680528" cy="2021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28607" y="7205"/>
          <a:ext cx="1714554" cy="643500"/>
        </a:xfrm>
        <a:prstGeom prst="roundRect">
          <a:avLst/>
        </a:prstGeom>
        <a:solidFill>
          <a:schemeClr val="accent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err="1">
              <a:solidFill>
                <a:schemeClr val="bg1"/>
              </a:solidFill>
            </a:rPr>
            <a:t>Keylogger</a:t>
          </a:r>
          <a:endParaRPr lang="en-US" sz="2400" kern="1200" dirty="0">
            <a:solidFill>
              <a:schemeClr val="bg1"/>
            </a:solidFill>
          </a:endParaRPr>
        </a:p>
      </dsp:txBody>
      <dsp:txXfrm>
        <a:off x="360020" y="38618"/>
        <a:ext cx="1651728" cy="580674"/>
      </dsp:txXfrm>
    </dsp:sp>
    <dsp:sp modelId="{6EC0B32E-D560-6E48-80D9-7FDA089E9536}">
      <dsp:nvSpPr>
        <dsp:cNvPr id="0" name=""/>
        <dsp:cNvSpPr/>
      </dsp:nvSpPr>
      <dsp:spPr>
        <a:xfrm>
          <a:off x="0" y="731912"/>
          <a:ext cx="8229600" cy="137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Captures keystrokes to allow attacker to monitor sensitive information</a:t>
          </a:r>
        </a:p>
        <a:p>
          <a:pPr marL="171450" lvl="1" indent="-171450" algn="l" defTabSz="844550" rtl="0">
            <a:lnSpc>
              <a:spcPct val="90000"/>
            </a:lnSpc>
            <a:spcBef>
              <a:spcPct val="0"/>
            </a:spcBef>
            <a:spcAft>
              <a:spcPct val="20000"/>
            </a:spcAft>
            <a:buChar char="•"/>
          </a:pPr>
          <a:r>
            <a:rPr lang="en-US" sz="1900" b="0" kern="1200" dirty="0">
              <a:latin typeface="+mn-lt"/>
            </a:rPr>
            <a:t>Typically uses some form of filtering mechanism that only returns information close to keywords (“login”, “password”)</a:t>
          </a:r>
        </a:p>
      </dsp:txBody>
      <dsp:txXfrm>
        <a:off x="0" y="731912"/>
        <a:ext cx="8229600" cy="1371375"/>
      </dsp:txXfrm>
    </dsp:sp>
    <dsp:sp modelId="{442D52DF-67B0-7044-9065-75ABFAA2374F}">
      <dsp:nvSpPr>
        <dsp:cNvPr id="0" name=""/>
        <dsp:cNvSpPr/>
      </dsp:nvSpPr>
      <dsp:spPr>
        <a:xfrm>
          <a:off x="370414" y="1884044"/>
          <a:ext cx="2000286" cy="64350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Spyware</a:t>
          </a:r>
          <a:endParaRPr lang="en-US" sz="2400" kern="1200" dirty="0">
            <a:solidFill>
              <a:schemeClr val="bg1"/>
            </a:solidFill>
          </a:endParaRPr>
        </a:p>
      </dsp:txBody>
      <dsp:txXfrm>
        <a:off x="401827" y="1915457"/>
        <a:ext cx="1937460" cy="580674"/>
      </dsp:txXfrm>
    </dsp:sp>
    <dsp:sp modelId="{3B3E35FC-5EFA-7D41-B5C5-12A734B7553B}">
      <dsp:nvSpPr>
        <dsp:cNvPr id="0" name=""/>
        <dsp:cNvSpPr/>
      </dsp:nvSpPr>
      <dsp:spPr>
        <a:xfrm>
          <a:off x="0" y="2670037"/>
          <a:ext cx="8229600" cy="1966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71450" lvl="1" indent="-171450" algn="l" defTabSz="844550" rtl="0">
            <a:lnSpc>
              <a:spcPct val="90000"/>
            </a:lnSpc>
            <a:spcBef>
              <a:spcPct val="0"/>
            </a:spcBef>
            <a:spcAft>
              <a:spcPct val="20000"/>
            </a:spcAft>
            <a:buChar char="•"/>
          </a:pPr>
          <a:r>
            <a:rPr lang="en-US" sz="1900" b="0" kern="1200" dirty="0">
              <a:latin typeface="+mn-lt"/>
            </a:rPr>
            <a:t>Subverts the compromised machine to allow monitoring of a wide range of activity on the system</a:t>
          </a:r>
        </a:p>
        <a:p>
          <a:pPr marL="342900" lvl="2" indent="-171450" algn="l" defTabSz="800100" rtl="0">
            <a:lnSpc>
              <a:spcPct val="90000"/>
            </a:lnSpc>
            <a:spcBef>
              <a:spcPct val="0"/>
            </a:spcBef>
            <a:spcAft>
              <a:spcPct val="20000"/>
            </a:spcAft>
            <a:buChar char="•"/>
          </a:pPr>
          <a:r>
            <a:rPr lang="en-US" sz="1800" b="0" kern="1200" dirty="0">
              <a:latin typeface="+mn-lt"/>
            </a:rPr>
            <a:t>Monitoring history and content of browsing activity</a:t>
          </a:r>
        </a:p>
        <a:p>
          <a:pPr marL="342900" lvl="2" indent="-171450" algn="l" defTabSz="800100" rtl="0">
            <a:lnSpc>
              <a:spcPct val="90000"/>
            </a:lnSpc>
            <a:spcBef>
              <a:spcPct val="0"/>
            </a:spcBef>
            <a:spcAft>
              <a:spcPct val="20000"/>
            </a:spcAft>
            <a:buChar char="•"/>
          </a:pPr>
          <a:r>
            <a:rPr lang="en-US" sz="1800" b="0" kern="1200" dirty="0">
              <a:latin typeface="+mn-lt"/>
            </a:rPr>
            <a:t>Redirecting certain Web page requests to fake sites</a:t>
          </a:r>
        </a:p>
        <a:p>
          <a:pPr marL="342900" lvl="2" indent="-171450" algn="l" defTabSz="800100" rtl="0">
            <a:lnSpc>
              <a:spcPct val="90000"/>
            </a:lnSpc>
            <a:spcBef>
              <a:spcPct val="0"/>
            </a:spcBef>
            <a:spcAft>
              <a:spcPct val="20000"/>
            </a:spcAft>
            <a:buChar char="•"/>
          </a:pPr>
          <a:r>
            <a:rPr lang="en-US" sz="1800" b="0" kern="1200" dirty="0">
              <a:latin typeface="+mn-lt"/>
            </a:rPr>
            <a:t>Dynamically modifying data exchanged between the browser and certain Web sites of interest</a:t>
          </a:r>
        </a:p>
      </dsp:txBody>
      <dsp:txXfrm>
        <a:off x="0" y="2670037"/>
        <a:ext cx="8229600" cy="1966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244544"/>
          <a:ext cx="6096000" cy="185535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395732" rIns="473117"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Policy</a:t>
          </a:r>
        </a:p>
        <a:p>
          <a:pPr marL="171450" lvl="1" indent="-171450" algn="l" defTabSz="844550">
            <a:lnSpc>
              <a:spcPct val="90000"/>
            </a:lnSpc>
            <a:spcBef>
              <a:spcPct val="0"/>
            </a:spcBef>
            <a:spcAft>
              <a:spcPct val="15000"/>
            </a:spcAft>
            <a:buChar char="•"/>
          </a:pPr>
          <a:r>
            <a:rPr lang="en-US" sz="1900" kern="1200" dirty="0"/>
            <a:t>Awareness</a:t>
          </a:r>
        </a:p>
        <a:p>
          <a:pPr marL="171450" lvl="1" indent="-171450" algn="l" defTabSz="844550">
            <a:lnSpc>
              <a:spcPct val="90000"/>
            </a:lnSpc>
            <a:spcBef>
              <a:spcPct val="0"/>
            </a:spcBef>
            <a:spcAft>
              <a:spcPct val="15000"/>
            </a:spcAft>
            <a:buChar char="•"/>
          </a:pPr>
          <a:r>
            <a:rPr lang="en-US" sz="1900" kern="1200" dirty="0"/>
            <a:t>Vulnerability mitigation</a:t>
          </a:r>
        </a:p>
        <a:p>
          <a:pPr marL="171450" lvl="1" indent="-171450" algn="l" defTabSz="844550">
            <a:lnSpc>
              <a:spcPct val="90000"/>
            </a:lnSpc>
            <a:spcBef>
              <a:spcPct val="0"/>
            </a:spcBef>
            <a:spcAft>
              <a:spcPct val="15000"/>
            </a:spcAft>
            <a:buChar char="•"/>
          </a:pPr>
          <a:r>
            <a:rPr lang="en-US" sz="1900" kern="1200" dirty="0"/>
            <a:t>Threat mitigation</a:t>
          </a:r>
        </a:p>
      </dsp:txBody>
      <dsp:txXfrm>
        <a:off x="0" y="1244544"/>
        <a:ext cx="6096000" cy="1855350"/>
      </dsp:txXfrm>
    </dsp:sp>
    <dsp:sp modelId="{9F27D6DC-1F2B-7744-AB44-F95CB3588EA2}">
      <dsp:nvSpPr>
        <dsp:cNvPr id="0" name=""/>
        <dsp:cNvSpPr/>
      </dsp:nvSpPr>
      <dsp:spPr>
        <a:xfrm>
          <a:off x="304800" y="964104"/>
          <a:ext cx="4267200" cy="56088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Four main elements of prevention:</a:t>
          </a:r>
        </a:p>
      </dsp:txBody>
      <dsp:txXfrm>
        <a:off x="332180" y="991484"/>
        <a:ext cx="421244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ea typeface="+mn-ea"/>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ea typeface="+mn-ea"/>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F01EA8-8A05-4B44-9488-279E78AAD254}" type="slidenum">
              <a:rPr lang="en-AU"/>
              <a:pPr/>
              <a:t>‹#›</a:t>
            </a:fld>
            <a:endParaRPr lang="en-AU"/>
          </a:p>
        </p:txBody>
      </p:sp>
    </p:spTree>
    <p:extLst>
      <p:ext uri="{BB962C8B-B14F-4D97-AF65-F5344CB8AC3E}">
        <p14:creationId xmlns:p14="http://schemas.microsoft.com/office/powerpoint/2010/main" val="907889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a:t>
            </a:r>
            <a:r>
              <a:rPr lang="en-US">
                <a:latin typeface="Times New Roman" pitchFamily="-107" charset="0"/>
              </a:rPr>
              <a:t>, GE, by </a:t>
            </a:r>
            <a:r>
              <a:rPr lang="en-US" dirty="0">
                <a:latin typeface="Times New Roman" pitchFamily="-107" charset="0"/>
              </a:rPr>
              <a:t>William Stallings and Lawrie Brown, Chapter 6 “Malicious</a:t>
            </a:r>
            <a:r>
              <a:rPr lang="en-US" baseline="0" dirty="0">
                <a:latin typeface="Times New Roman" pitchFamily="-107" charset="0"/>
              </a:rPr>
              <a:t> Software</a:t>
            </a:r>
            <a:r>
              <a:rPr lang="en-US" dirty="0">
                <a:latin typeface="Times New Roman" pitchFamily="-107" charset="0"/>
              </a:rPr>
              <a:t>”.</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2813539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D3D72DD-D89B-4FEF-9CC6-1A8370D21FDA}" type="slidenum">
              <a:rPr lang="en-AU"/>
              <a:pPr/>
              <a:t>10</a:t>
            </a:fld>
            <a:endParaRPr lang="en-A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well-designed worm can spread rapidly and infect massive numbers of hosts. It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useful to have a general model for the rate of worm propagation. Computer viruses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worms exhibit similar self-replication and propagation behavior to biological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viruses. Thus we can look to classic epidemic models for understanding computer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and worm propagation behavior.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6.2 shows the dynamics of worm propagation using this model. Propagation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proceeds through three phases. In the initial phase, the number of hosts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exponentially. To see that this is so, consider a simplified case in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worm is launched from a single host and infects two nearby hosts. Each of these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infects two more hosts, and so on. This results in exponential growth. After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time, infecting hosts waste some time attacking already infected hosts,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reduces the rate of infection. During this middle phase, growth is approximately linear,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the rate of infection is rapid. When most vulnerable computers have been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infected, the attack enters a slow finish phase as the worm seeks out those remaining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that are difficult to identify.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Clearly, the objective in countering a worm is to catch the worm in its slow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start phase, at a time when few hosts have been infected.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Zou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et al [ZOU05] describe a model for worm propagation based on an analysis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network worm attacks at that time. The speed of propagation and the total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hosts infected depend on a number of factors, including the mode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the vulnerability or vulnerabilities exploited, and the degree of similarity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preceding attacks. For the latter factor, an attack that is a variation of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recent previous attack may be countered more effectively than a more novel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Zou’s model agrees closely with Figure 6.2.</a:t>
            </a:r>
          </a:p>
          <a:p>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195203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858B8A76-7F91-435F-9153-27AA6B070F89}" type="slidenum">
              <a:rPr lang="en-AU"/>
              <a:pPr/>
              <a:t>11</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state of the art in worm technology includes the following:</a:t>
            </a:r>
          </a:p>
          <a:p>
            <a:endParaRPr lang="en-US" b="1" dirty="0">
              <a:latin typeface="Arial" charset="0"/>
              <a:ea typeface="ＭＳ Ｐゴシック" pitchFamily="-65" charset="-128"/>
            </a:endParaRPr>
          </a:p>
          <a:p>
            <a:r>
              <a:rPr lang="en-US" b="1" dirty="0">
                <a:latin typeface="Arial" charset="0"/>
                <a:ea typeface="ＭＳ Ｐゴシック" pitchFamily="-65" charset="-128"/>
              </a:rPr>
              <a:t>• Multiplatform</a:t>
            </a:r>
            <a:r>
              <a:rPr lang="en-US" b="0" dirty="0">
                <a:latin typeface="Arial" charset="0"/>
                <a:ea typeface="ＭＳ Ｐゴシック" pitchFamily="-65" charset="-128"/>
              </a:rPr>
              <a:t>: Newer worms are not limited to Windows machines but can</a:t>
            </a:r>
          </a:p>
          <a:p>
            <a:r>
              <a:rPr lang="en-US" b="0" dirty="0">
                <a:latin typeface="Arial" charset="0"/>
                <a:ea typeface="ＭＳ Ｐゴシック" pitchFamily="-65" charset="-128"/>
              </a:rPr>
              <a:t>attack a variety of platforms, especially the popular varieties of UNIX; or</a:t>
            </a:r>
          </a:p>
          <a:p>
            <a:r>
              <a:rPr lang="en-US" b="0" dirty="0">
                <a:latin typeface="Arial" charset="0"/>
                <a:ea typeface="ＭＳ Ｐゴシック" pitchFamily="-65" charset="-128"/>
              </a:rPr>
              <a:t>exploit macro or scripting languages supported in popular document types.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Multi-exploit</a:t>
            </a:r>
            <a:r>
              <a:rPr lang="en-US" b="0" dirty="0">
                <a:latin typeface="Arial" charset="0"/>
                <a:ea typeface="ＭＳ Ｐゴシック" pitchFamily="-65" charset="-128"/>
              </a:rPr>
              <a:t>: New worms penetrate systems in a variety of ways, using exploits</a:t>
            </a:r>
          </a:p>
          <a:p>
            <a:r>
              <a:rPr lang="en-US" b="0" dirty="0">
                <a:latin typeface="Arial" charset="0"/>
                <a:ea typeface="ＭＳ Ｐゴシック" pitchFamily="-65" charset="-128"/>
              </a:rPr>
              <a:t>against Web servers, browsers, e-mail, file sharing, and other network-based</a:t>
            </a:r>
          </a:p>
          <a:p>
            <a:r>
              <a:rPr lang="en-US" b="0" dirty="0">
                <a:latin typeface="Arial" charset="0"/>
                <a:ea typeface="ＭＳ Ｐゴシック" pitchFamily="-65" charset="-128"/>
              </a:rPr>
              <a:t>applications; or via shared media.</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Ultrafast spreading</a:t>
            </a:r>
            <a:r>
              <a:rPr lang="en-US" b="0" dirty="0">
                <a:latin typeface="Arial" charset="0"/>
                <a:ea typeface="ＭＳ Ｐゴシック" pitchFamily="-65" charset="-128"/>
              </a:rPr>
              <a:t>: Exploit various techniques to optimize the rate of spread</a:t>
            </a:r>
          </a:p>
          <a:p>
            <a:r>
              <a:rPr lang="en-US" b="0" dirty="0">
                <a:latin typeface="Arial" charset="0"/>
                <a:ea typeface="ＭＳ Ｐゴシック" pitchFamily="-65" charset="-128"/>
              </a:rPr>
              <a:t>of a worm to maximize its likelihood of locating as many vulnerable machines</a:t>
            </a:r>
          </a:p>
          <a:p>
            <a:r>
              <a:rPr lang="en-US" b="0" dirty="0">
                <a:latin typeface="Arial" charset="0"/>
                <a:ea typeface="ＭＳ Ｐゴシック" pitchFamily="-65" charset="-128"/>
              </a:rPr>
              <a:t>as possible in a short time period.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Polymorphic</a:t>
            </a:r>
            <a:r>
              <a:rPr lang="en-US" b="0" dirty="0">
                <a:latin typeface="Arial" charset="0"/>
                <a:ea typeface="ＭＳ Ｐゴシック" pitchFamily="-65" charset="-128"/>
              </a:rPr>
              <a:t>: To evade detection, skip past filters, and foil real-time analysis,</a:t>
            </a:r>
          </a:p>
          <a:p>
            <a:r>
              <a:rPr lang="en-US" b="0" dirty="0">
                <a:latin typeface="Arial" charset="0"/>
                <a:ea typeface="ＭＳ Ｐゴシック" pitchFamily="-65" charset="-128"/>
              </a:rPr>
              <a:t>worms adopt the virus polymorphic technique. Each copy of the worm has</a:t>
            </a:r>
          </a:p>
          <a:p>
            <a:r>
              <a:rPr lang="en-US" b="0" dirty="0">
                <a:latin typeface="Arial" charset="0"/>
                <a:ea typeface="ＭＳ Ｐゴシック" pitchFamily="-65" charset="-128"/>
              </a:rPr>
              <a:t>new code generated on the fly using functionally equivalent instructions and</a:t>
            </a:r>
          </a:p>
          <a:p>
            <a:r>
              <a:rPr lang="en-US" b="0" dirty="0">
                <a:latin typeface="Arial" charset="0"/>
                <a:ea typeface="ＭＳ Ｐゴシック" pitchFamily="-65" charset="-128"/>
              </a:rPr>
              <a:t>encryption techniques.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Metamorphic</a:t>
            </a:r>
            <a:r>
              <a:rPr lang="en-US" b="0" dirty="0">
                <a:latin typeface="Arial" charset="0"/>
                <a:ea typeface="ＭＳ Ｐゴシック" pitchFamily="-65" charset="-128"/>
              </a:rPr>
              <a:t>: In addition to changing their appearance, metamorphic worms</a:t>
            </a:r>
          </a:p>
          <a:p>
            <a:r>
              <a:rPr lang="en-US" b="0" dirty="0">
                <a:latin typeface="Arial" charset="0"/>
                <a:ea typeface="ＭＳ Ｐゴシック" pitchFamily="-65" charset="-128"/>
              </a:rPr>
              <a:t>have a repertoire of behavior patterns that are unleashed at different stages of</a:t>
            </a:r>
          </a:p>
          <a:p>
            <a:r>
              <a:rPr lang="en-US" b="0" dirty="0">
                <a:latin typeface="Arial" charset="0"/>
                <a:ea typeface="ＭＳ Ｐゴシック" pitchFamily="-65" charset="-128"/>
              </a:rPr>
              <a:t>propagation.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Transport vehicles</a:t>
            </a:r>
            <a:r>
              <a:rPr lang="en-US" b="0" dirty="0">
                <a:latin typeface="Arial" charset="0"/>
                <a:ea typeface="ＭＳ Ｐゴシック" pitchFamily="-65" charset="-128"/>
              </a:rPr>
              <a:t>: Because worms can rapidly compromise a large number of</a:t>
            </a:r>
          </a:p>
          <a:p>
            <a:r>
              <a:rPr lang="en-US" b="0" dirty="0">
                <a:latin typeface="Arial" charset="0"/>
                <a:ea typeface="ＭＳ Ｐゴシック" pitchFamily="-65" charset="-128"/>
              </a:rPr>
              <a:t>systems, they are ideal for spreading a wide variety of malicious payloads, such as</a:t>
            </a:r>
          </a:p>
          <a:p>
            <a:r>
              <a:rPr lang="en-US" b="0" dirty="0">
                <a:latin typeface="Arial" charset="0"/>
                <a:ea typeface="ＭＳ Ｐゴシック" pitchFamily="-65" charset="-128"/>
              </a:rPr>
              <a:t>distributed denial-of-service bots, rootkits, spam e-mail generators, and spyware.</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Zero-day exploi</a:t>
            </a:r>
            <a:r>
              <a:rPr lang="en-US" b="0" dirty="0">
                <a:latin typeface="Arial" charset="0"/>
                <a:ea typeface="ＭＳ Ｐゴシック" pitchFamily="-65" charset="-128"/>
              </a:rPr>
              <a:t>t : To achieve maximum surprise and distribution, a worm</a:t>
            </a:r>
          </a:p>
          <a:p>
            <a:r>
              <a:rPr lang="en-US" b="0" dirty="0">
                <a:latin typeface="Arial" charset="0"/>
                <a:ea typeface="ＭＳ Ｐゴシック" pitchFamily="-65" charset="-128"/>
              </a:rPr>
              <a:t>should exploit an unknown vulnerability that is only discovered by the general</a:t>
            </a:r>
          </a:p>
          <a:p>
            <a:r>
              <a:rPr lang="en-US" b="0" dirty="0">
                <a:latin typeface="Arial" charset="0"/>
                <a:ea typeface="ＭＳ Ｐゴシック" pitchFamily="-65" charset="-128"/>
              </a:rPr>
              <a:t>network community when the worm is launched. </a:t>
            </a:r>
            <a:r>
              <a:rPr lang="en-US" sz="1200" kern="1200" dirty="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a:p>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11860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will only infect systems belonging to the target organization, and take no action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p:txBody>
      </p:sp>
      <p:sp>
        <p:nvSpPr>
          <p:cNvPr id="61444" name="Slide Number Placeholder 3"/>
          <p:cNvSpPr>
            <a:spLocks noGrp="1"/>
          </p:cNvSpPr>
          <p:nvPr>
            <p:ph type="sldNum" sz="quarter" idx="5"/>
          </p:nvPr>
        </p:nvSpPr>
        <p:spPr>
          <a:noFill/>
        </p:spPr>
        <p:txBody>
          <a:bodyPr/>
          <a:lstStyle/>
          <a:p>
            <a:fld id="{6A1CD6A7-873F-4FC7-AA31-DFA155F764A4}" type="slidenum">
              <a:rPr lang="en-AU"/>
              <a:pPr/>
              <a:t>12</a:t>
            </a:fld>
            <a:endParaRPr lang="en-AU"/>
          </a:p>
        </p:txBody>
      </p:sp>
    </p:spTree>
    <p:extLst>
      <p:ext uri="{BB962C8B-B14F-4D97-AF65-F5344CB8AC3E}">
        <p14:creationId xmlns:p14="http://schemas.microsoft.com/office/powerpoint/2010/main" val="101919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Malvertising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another technique used to place malware on websites without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 and are hard to track. Attackers have placed these ads for as little as a few hours,</a:t>
            </a:r>
          </a:p>
          <a:p>
            <a:r>
              <a:rPr lang="en-US" sz="1200" kern="1200" dirty="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 Other malware may target common PDF viewers to also download and install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13</a:t>
            </a:fld>
            <a:endParaRPr lang="en-AU"/>
          </a:p>
        </p:txBody>
      </p:sp>
    </p:spTree>
    <p:extLst>
      <p:ext uri="{BB962C8B-B14F-4D97-AF65-F5344CB8AC3E}">
        <p14:creationId xmlns:p14="http://schemas.microsoft.com/office/powerpoint/2010/main" val="364106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stylesheets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iframes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clickjacking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14</a:t>
            </a:fld>
            <a:endParaRPr lang="en-AU"/>
          </a:p>
        </p:txBody>
      </p:sp>
    </p:spTree>
    <p:extLst>
      <p:ext uri="{BB962C8B-B14F-4D97-AF65-F5344CB8AC3E}">
        <p14:creationId xmlns:p14="http://schemas.microsoft.com/office/powerpoint/2010/main" val="4246017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pPr>
              <a:lnSpc>
                <a:spcPct val="90000"/>
              </a:lnSpc>
            </a:pPr>
            <a:r>
              <a:rPr lang="en-US" dirty="0">
                <a:latin typeface="Arial" charset="0"/>
                <a:ea typeface="ＭＳ Ｐゴシック" pitchFamily="-65" charset="-128"/>
              </a:rPr>
              <a:t>The final category of malware propagation we consider involves social engineering,</a:t>
            </a:r>
          </a:p>
          <a:p>
            <a:pPr>
              <a:lnSpc>
                <a:spcPct val="90000"/>
              </a:lnSpc>
            </a:pPr>
            <a:r>
              <a:rPr lang="en-US" dirty="0">
                <a:latin typeface="Arial" charset="0"/>
                <a:ea typeface="ＭＳ Ｐゴシック" pitchFamily="-65" charset="-128"/>
              </a:rPr>
              <a:t>“tricking” users to assist in the compromise of their own systems or personal</a:t>
            </a:r>
          </a:p>
          <a:p>
            <a:pPr>
              <a:lnSpc>
                <a:spcPct val="90000"/>
              </a:lnSpc>
            </a:pPr>
            <a:r>
              <a:rPr lang="en-US" dirty="0">
                <a:latin typeface="Arial" charset="0"/>
                <a:ea typeface="ＭＳ Ｐゴシック" pitchFamily="-65" charset="-128"/>
              </a:rPr>
              <a:t>information. This can occur when a user views and responds to some SPAM</a:t>
            </a:r>
          </a:p>
          <a:p>
            <a:pPr>
              <a:lnSpc>
                <a:spcPct val="90000"/>
              </a:lnSpc>
            </a:pPr>
            <a:r>
              <a:rPr lang="en-US" dirty="0">
                <a:latin typeface="Arial" charset="0"/>
                <a:ea typeface="ＭＳ Ｐゴシック" pitchFamily="-65" charset="-128"/>
              </a:rPr>
              <a:t>e-mail, or permits the installation and execution of some Trojan horse program or</a:t>
            </a:r>
          </a:p>
          <a:p>
            <a:pPr>
              <a:lnSpc>
                <a:spcPct val="90000"/>
              </a:lnSpc>
            </a:pPr>
            <a:r>
              <a:rPr lang="en-US" dirty="0">
                <a:latin typeface="Arial" charset="0"/>
                <a:ea typeface="ＭＳ Ｐゴシック" pitchFamily="-65" charset="-128"/>
              </a:rPr>
              <a:t>scripting code.</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Spam (Unsolicited Bulk) E-Mail</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Trojan Horses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A Trojan horse is a useful, or apparently useful, program or utility containing</a:t>
            </a:r>
          </a:p>
          <a:p>
            <a:pPr>
              <a:lnSpc>
                <a:spcPct val="90000"/>
              </a:lnSpc>
            </a:pPr>
            <a:r>
              <a:rPr lang="en-US" dirty="0">
                <a:latin typeface="Arial" charset="0"/>
                <a:ea typeface="ＭＳ Ｐゴシック" pitchFamily="-65" charset="-128"/>
              </a:rPr>
              <a:t>hidden code that, when invoked, performs some unwanted or harmful function.</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 programs can be used to accomplish functions indirectly that</a:t>
            </a:r>
          </a:p>
          <a:p>
            <a:pPr>
              <a:lnSpc>
                <a:spcPct val="90000"/>
              </a:lnSpc>
            </a:pPr>
            <a:r>
              <a:rPr lang="en-US" dirty="0">
                <a:latin typeface="Arial" charset="0"/>
                <a:ea typeface="ＭＳ Ｐゴシック" pitchFamily="-65" charset="-128"/>
              </a:rPr>
              <a:t>the attacker could not accomplish directly. For example, to gain access to sensitive,</a:t>
            </a:r>
          </a:p>
          <a:p>
            <a:pPr>
              <a:lnSpc>
                <a:spcPct val="90000"/>
              </a:lnSpc>
            </a:pPr>
            <a:r>
              <a:rPr lang="en-US" dirty="0">
                <a:latin typeface="Arial" charset="0"/>
                <a:ea typeface="ＭＳ Ｐゴシック" pitchFamily="-65" charset="-128"/>
              </a:rPr>
              <a:t>personal information stored in the files of a user, an attacker could create a Trojan</a:t>
            </a:r>
          </a:p>
          <a:p>
            <a:pPr>
              <a:lnSpc>
                <a:spcPct val="90000"/>
              </a:lnSpc>
            </a:pPr>
            <a:r>
              <a:rPr lang="en-US" dirty="0">
                <a:latin typeface="Arial" charset="0"/>
                <a:ea typeface="ＭＳ Ｐゴシック" pitchFamily="-65" charset="-128"/>
              </a:rPr>
              <a:t>horse program that, when executed, scans the user’s files for the desired sensitive</a:t>
            </a:r>
          </a:p>
          <a:p>
            <a:pPr>
              <a:lnSpc>
                <a:spcPct val="90000"/>
              </a:lnSpc>
            </a:pPr>
            <a:r>
              <a:rPr lang="en-US" dirty="0">
                <a:latin typeface="Arial" charset="0"/>
                <a:ea typeface="ＭＳ Ｐゴシック" pitchFamily="-65" charset="-128"/>
              </a:rPr>
              <a:t>information and sends a copy of it to the attacker via a Web form or e-mail or text</a:t>
            </a:r>
          </a:p>
          <a:p>
            <a:pPr>
              <a:lnSpc>
                <a:spcPct val="90000"/>
              </a:lnSpc>
            </a:pPr>
            <a:r>
              <a:rPr lang="en-US" dirty="0">
                <a:latin typeface="Arial" charset="0"/>
                <a:ea typeface="ＭＳ Ｐゴシック" pitchFamily="-65" charset="-128"/>
              </a:rPr>
              <a:t>message. The author could then entice users to run the program by incorporating it</a:t>
            </a:r>
          </a:p>
          <a:p>
            <a:pPr>
              <a:lnSpc>
                <a:spcPct val="90000"/>
              </a:lnSpc>
            </a:pPr>
            <a:r>
              <a:rPr lang="en-US" dirty="0">
                <a:latin typeface="Arial" charset="0"/>
                <a:ea typeface="ＭＳ Ｐゴシック" pitchFamily="-65" charset="-128"/>
              </a:rPr>
              <a:t>into a game or useful utility program, and making it available via a known software</a:t>
            </a:r>
          </a:p>
          <a:p>
            <a:pPr>
              <a:lnSpc>
                <a:spcPct val="90000"/>
              </a:lnSpc>
            </a:pPr>
            <a:r>
              <a:rPr lang="en-US" dirty="0">
                <a:latin typeface="Arial" charset="0"/>
                <a:ea typeface="ＭＳ Ｐゴシック" pitchFamily="-65" charset="-128"/>
              </a:rPr>
              <a:t>distribution site or app store. This approach has been used recently with utilities</a:t>
            </a:r>
          </a:p>
          <a:p>
            <a:pPr>
              <a:lnSpc>
                <a:spcPct val="90000"/>
              </a:lnSpc>
            </a:pPr>
            <a:r>
              <a:rPr lang="en-US" dirty="0">
                <a:latin typeface="Arial" charset="0"/>
                <a:ea typeface="ＭＳ Ｐゴシック" pitchFamily="-65" charset="-128"/>
              </a:rPr>
              <a:t>that “claim” to be the latest anti-virus scanner, or security update, for systems, but</a:t>
            </a:r>
          </a:p>
          <a:p>
            <a:pPr>
              <a:lnSpc>
                <a:spcPct val="90000"/>
              </a:lnSpc>
            </a:pPr>
            <a:r>
              <a:rPr lang="en-US" dirty="0">
                <a:latin typeface="Arial" charset="0"/>
                <a:ea typeface="ＭＳ Ｐゴシック" pitchFamily="-65" charset="-128"/>
              </a:rPr>
              <a:t>which are actually malicious Trojans, often carrying payloads such as spyware that</a:t>
            </a:r>
          </a:p>
          <a:p>
            <a:pPr>
              <a:lnSpc>
                <a:spcPct val="90000"/>
              </a:lnSpc>
            </a:pPr>
            <a:r>
              <a:rPr lang="en-US" dirty="0">
                <a:latin typeface="Arial" charset="0"/>
                <a:ea typeface="ＭＳ Ｐゴシック" pitchFamily="-65" charset="-128"/>
              </a:rPr>
              <a:t>searches for banking credentials. Hence, users need to take precautions to validate</a:t>
            </a:r>
          </a:p>
          <a:p>
            <a:pPr>
              <a:lnSpc>
                <a:spcPct val="90000"/>
              </a:lnSpc>
            </a:pPr>
            <a:r>
              <a:rPr lang="en-US" dirty="0">
                <a:latin typeface="Arial" charset="0"/>
                <a:ea typeface="ＭＳ Ｐゴシック" pitchFamily="-65" charset="-128"/>
              </a:rPr>
              <a:t>the source of any software they install.</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horses fit into one of three models: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and additionally</a:t>
            </a:r>
          </a:p>
          <a:p>
            <a:pPr>
              <a:lnSpc>
                <a:spcPct val="90000"/>
              </a:lnSpc>
            </a:pPr>
            <a:r>
              <a:rPr lang="en-US" dirty="0">
                <a:latin typeface="Arial" charset="0"/>
                <a:ea typeface="ＭＳ Ｐゴシック" pitchFamily="-65" charset="-128"/>
              </a:rPr>
              <a:t>performing a separate malicious activity</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but modifying the</a:t>
            </a:r>
          </a:p>
          <a:p>
            <a:pPr>
              <a:lnSpc>
                <a:spcPct val="90000"/>
              </a:lnSpc>
            </a:pPr>
            <a:r>
              <a:rPr lang="en-US" dirty="0">
                <a:latin typeface="Arial" charset="0"/>
                <a:ea typeface="ＭＳ Ｐゴシック" pitchFamily="-65" charset="-128"/>
              </a:rPr>
              <a:t>function to perform malicious activity (e.g., a Trojan horse version of a login</a:t>
            </a:r>
          </a:p>
          <a:p>
            <a:pPr>
              <a:lnSpc>
                <a:spcPct val="90000"/>
              </a:lnSpc>
            </a:pPr>
            <a:r>
              <a:rPr lang="en-US" dirty="0">
                <a:latin typeface="Arial" charset="0"/>
                <a:ea typeface="ＭＳ Ｐゴシック" pitchFamily="-65" charset="-128"/>
              </a:rPr>
              <a:t>program that collects passwords) or to disguise other malicious activity (e.g., a</a:t>
            </a:r>
          </a:p>
          <a:p>
            <a:pPr>
              <a:lnSpc>
                <a:spcPct val="90000"/>
              </a:lnSpc>
            </a:pPr>
            <a:r>
              <a:rPr lang="en-US" dirty="0">
                <a:latin typeface="Arial" charset="0"/>
                <a:ea typeface="ＭＳ Ｐゴシック" pitchFamily="-65" charset="-128"/>
              </a:rPr>
              <a:t>Trojan horse version of a process listing program that does not display certain</a:t>
            </a:r>
          </a:p>
          <a:p>
            <a:pPr>
              <a:lnSpc>
                <a:spcPct val="90000"/>
              </a:lnSpc>
            </a:pPr>
            <a:r>
              <a:rPr lang="en-US" dirty="0">
                <a:latin typeface="Arial" charset="0"/>
                <a:ea typeface="ＭＳ Ｐゴシック" pitchFamily="-65" charset="-128"/>
              </a:rPr>
              <a:t>processes that are malicious)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Performing a malicious function that completely replaces the function of the</a:t>
            </a:r>
          </a:p>
          <a:p>
            <a:pPr>
              <a:lnSpc>
                <a:spcPct val="90000"/>
              </a:lnSpc>
            </a:pPr>
            <a:r>
              <a:rPr lang="en-US" dirty="0">
                <a:latin typeface="Arial" charset="0"/>
                <a:ea typeface="ＭＳ Ｐゴシック" pitchFamily="-65" charset="-128"/>
              </a:rPr>
              <a:t>original program</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2010. </a:t>
            </a:r>
            <a:r>
              <a:rPr lang="en-US" sz="1200" kern="1200" dirty="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Mobile Phone Trojans</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a:t>
            </a:r>
            <a:r>
              <a:rPr lang="en-US" sz="1200" kern="1200" dirty="0" err="1">
                <a:solidFill>
                  <a:schemeClr val="tx1"/>
                </a:solidFill>
                <a:effectLst/>
                <a:latin typeface="Arial" pitchFamily="-110" charset="0"/>
                <a:ea typeface="ＭＳ Ｐゴシック" pitchFamily="-110" charset="-128"/>
                <a:cs typeface="ＭＳ Ｐゴシック" pitchFamily="-110" charset="-128"/>
              </a:rPr>
              <a:t>Skuller</a:t>
            </a:r>
            <a:r>
              <a:rPr lang="en-US" sz="1200" kern="1200" dirty="0">
                <a:solidFill>
                  <a:schemeClr val="tx1"/>
                </a:solidFill>
                <a:effectLst/>
                <a:latin typeface="Arial" pitchFamily="-110" charset="0"/>
                <a:ea typeface="ＭＳ Ｐゴシック" pitchFamily="-110" charset="-128"/>
                <a:cs typeface="ＭＳ Ｐゴシック" pitchFamily="-110" charset="-128"/>
              </a:rPr>
              <a:t>. As</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However a number of versions of the iPhone O/S contained some form of graphic</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recently in 2015,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XcodeGhost</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was discovered in a number of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a:t>
            </a:r>
            <a:r>
              <a:rPr lang="en-US" sz="1200" kern="1200" dirty="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assist malware distribution.</a:t>
            </a:r>
          </a:p>
          <a:p>
            <a:endParaRPr lang="en-US" dirty="0">
              <a:latin typeface="Arial" charset="0"/>
              <a:ea typeface="ＭＳ Ｐゴシック" pitchFamily="-65" charset="-128"/>
            </a:endParaRPr>
          </a:p>
        </p:txBody>
      </p:sp>
      <p:sp>
        <p:nvSpPr>
          <p:cNvPr id="63492" name="Slide Number Placeholder 3"/>
          <p:cNvSpPr>
            <a:spLocks noGrp="1"/>
          </p:cNvSpPr>
          <p:nvPr>
            <p:ph type="sldNum" sz="quarter" idx="5"/>
          </p:nvPr>
        </p:nvSpPr>
        <p:spPr>
          <a:noFill/>
        </p:spPr>
        <p:txBody>
          <a:bodyPr/>
          <a:lstStyle/>
          <a:p>
            <a:fld id="{16EB63E4-2A6A-4607-9B0C-53260A018263}" type="slidenum">
              <a:rPr lang="en-AU"/>
              <a:pPr/>
              <a:t>15</a:t>
            </a:fld>
            <a:endParaRPr lang="en-AU"/>
          </a:p>
        </p:txBody>
      </p:sp>
    </p:spTree>
    <p:extLst>
      <p:ext uri="{BB962C8B-B14F-4D97-AF65-F5344CB8AC3E}">
        <p14:creationId xmlns:p14="http://schemas.microsoft.com/office/powerpoint/2010/main" val="417890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100" b="0" dirty="0">
                <a:latin typeface="Arial" charset="0"/>
                <a:ea typeface="ＭＳ Ｐゴシック" pitchFamily="-65" charset="-128"/>
              </a:rPr>
              <a:t>Once malware is active on the target system, the next concern is what actions it</a:t>
            </a:r>
          </a:p>
          <a:p>
            <a:r>
              <a:rPr lang="en-US" sz="1100" b="0" dirty="0">
                <a:latin typeface="Arial" charset="0"/>
                <a:ea typeface="ＭＳ Ｐゴシック" pitchFamily="-65" charset="-128"/>
              </a:rPr>
              <a:t>will take on this system. That is, what payload does it carry. Some malware has a</a:t>
            </a:r>
          </a:p>
          <a:p>
            <a:r>
              <a:rPr lang="en-US" sz="1100" b="0" dirty="0">
                <a:latin typeface="Arial" charset="0"/>
                <a:ea typeface="ＭＳ Ｐゴシック" pitchFamily="-65" charset="-128"/>
              </a:rPr>
              <a:t>nonexistent or nonfunctional payload. Its only purpose, either deliberate or due to</a:t>
            </a:r>
          </a:p>
          <a:p>
            <a:r>
              <a:rPr lang="en-US" sz="1100" b="0" dirty="0">
                <a:latin typeface="Arial" charset="0"/>
                <a:ea typeface="ＭＳ Ｐゴシック" pitchFamily="-65" charset="-128"/>
              </a:rPr>
              <a:t>accidental early release, is to spread. More commonly, it carries one or more payloads</a:t>
            </a:r>
          </a:p>
          <a:p>
            <a:r>
              <a:rPr lang="en-US" sz="1100" b="0" dirty="0">
                <a:latin typeface="Arial" charset="0"/>
                <a:ea typeface="ＭＳ Ｐゴシック" pitchFamily="-65" charset="-128"/>
              </a:rPr>
              <a:t>that perform covert actions for the attacker.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 early payload seen in a number of viruses and worms resulted in data</a:t>
            </a:r>
          </a:p>
          <a:p>
            <a:r>
              <a:rPr lang="en-US" sz="1100" b="0" dirty="0">
                <a:latin typeface="Arial" charset="0"/>
                <a:ea typeface="ＭＳ Ｐゴシック" pitchFamily="-65" charset="-128"/>
              </a:rPr>
              <a:t>destruction on the infected system when certain trigger conditions were met</a:t>
            </a:r>
          </a:p>
          <a:p>
            <a:r>
              <a:rPr lang="en-US" sz="1100" b="0" dirty="0">
                <a:latin typeface="Arial" charset="0"/>
                <a:ea typeface="ＭＳ Ｐゴシック" pitchFamily="-65" charset="-128"/>
              </a:rPr>
              <a:t>[WEAV03]. A related payload is one that displays unwanted messages or content</a:t>
            </a:r>
          </a:p>
          <a:p>
            <a:r>
              <a:rPr lang="en-US" sz="1100" b="0" dirty="0">
                <a:latin typeface="Arial" charset="0"/>
                <a:ea typeface="ＭＳ Ｐゴシック" pitchFamily="-65" charset="-128"/>
              </a:rPr>
              <a:t>on the user’s system when triggered. More seriously, another variant attempts to</a:t>
            </a:r>
          </a:p>
          <a:p>
            <a:r>
              <a:rPr lang="en-US" sz="1100" b="0" dirty="0">
                <a:latin typeface="Arial" charset="0"/>
                <a:ea typeface="ＭＳ Ｐゴシック" pitchFamily="-65" charset="-128"/>
              </a:rPr>
              <a:t>inflict real-world damage on the system. All of these actions target the integrity of</a:t>
            </a:r>
          </a:p>
          <a:p>
            <a:r>
              <a:rPr lang="en-US" sz="1100" b="0" dirty="0">
                <a:latin typeface="Arial" charset="0"/>
                <a:ea typeface="ＭＳ Ｐゴシック" pitchFamily="-65" charset="-128"/>
              </a:rPr>
              <a:t>the computer system’s software or hardware, or of the user’s data. These changes</a:t>
            </a:r>
          </a:p>
          <a:p>
            <a:r>
              <a:rPr lang="en-US" sz="1100" b="0" dirty="0">
                <a:latin typeface="Arial" charset="0"/>
                <a:ea typeface="ＭＳ Ｐゴシック" pitchFamily="-65" charset="-128"/>
              </a:rPr>
              <a:t>may not occur immediately, but only when specific trigger conditions are met that</a:t>
            </a:r>
          </a:p>
          <a:p>
            <a:r>
              <a:rPr lang="en-US" sz="1100" b="0" dirty="0">
                <a:latin typeface="Arial" charset="0"/>
                <a:ea typeface="ＭＳ Ｐゴシック" pitchFamily="-65" charset="-128"/>
              </a:rPr>
              <a:t>satisfy their logic-bomb code.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Chernobyl virus is an early example of a destructive parasitic memory-resident</a:t>
            </a:r>
          </a:p>
          <a:p>
            <a:r>
              <a:rPr lang="en-US" sz="1100" b="0" dirty="0">
                <a:latin typeface="Arial" charset="0"/>
                <a:ea typeface="ＭＳ Ｐゴシック" pitchFamily="-65" charset="-128"/>
              </a:rPr>
              <a:t>Windows-95 and 98 virus, that was first seen in 1998. It infects executable files when</a:t>
            </a:r>
          </a:p>
          <a:p>
            <a:r>
              <a:rPr lang="en-US" sz="1100" b="0" dirty="0">
                <a:latin typeface="Arial" charset="0"/>
                <a:ea typeface="ＭＳ Ｐゴシック" pitchFamily="-65" charset="-128"/>
              </a:rPr>
              <a:t>they’re opened. And when a trigger date is reached, it deletes data on the infected</a:t>
            </a:r>
          </a:p>
          <a:p>
            <a:r>
              <a:rPr lang="en-US" sz="1100" b="0" dirty="0">
                <a:latin typeface="Arial" charset="0"/>
                <a:ea typeface="ＭＳ Ｐゴシック" pitchFamily="-65" charset="-128"/>
              </a:rPr>
              <a:t>system by overwriting the first megabyte of the hard drive with zeroes, resulting in</a:t>
            </a:r>
          </a:p>
          <a:p>
            <a:r>
              <a:rPr lang="en-US" sz="1100" b="0" dirty="0">
                <a:latin typeface="Arial" charset="0"/>
                <a:ea typeface="ＭＳ Ｐゴシック" pitchFamily="-65" charset="-128"/>
              </a:rPr>
              <a:t>massive corruption of the entire file system. This first occurred on April 26, 1999,</a:t>
            </a:r>
          </a:p>
          <a:p>
            <a:r>
              <a:rPr lang="en-US" sz="1100" b="0" dirty="0">
                <a:latin typeface="Arial" charset="0"/>
                <a:ea typeface="ＭＳ Ｐゴシック" pitchFamily="-65" charset="-128"/>
              </a:rPr>
              <a:t>when estimates suggest more than one million computers were affected.</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Similarly, the </a:t>
            </a:r>
            <a:r>
              <a:rPr lang="en-US" sz="1100" b="0" dirty="0" err="1">
                <a:latin typeface="Arial" charset="0"/>
                <a:ea typeface="ＭＳ Ｐゴシック" pitchFamily="-65" charset="-128"/>
              </a:rPr>
              <a:t>Klez</a:t>
            </a:r>
            <a:r>
              <a:rPr lang="en-US" sz="1100" b="0" dirty="0">
                <a:latin typeface="Arial" charset="0"/>
                <a:ea typeface="ＭＳ Ｐゴシック" pitchFamily="-65" charset="-128"/>
              </a:rPr>
              <a:t> mass-mailing worm is an early example of a destructive</a:t>
            </a:r>
          </a:p>
          <a:p>
            <a:r>
              <a:rPr lang="en-US" sz="1100" b="0" dirty="0">
                <a:latin typeface="Arial" charset="0"/>
                <a:ea typeface="ＭＳ Ｐゴシック" pitchFamily="-65" charset="-128"/>
              </a:rPr>
              <a:t>worm infecting Windows-95 to XP systems, and was first seen in October 2001. It</a:t>
            </a:r>
          </a:p>
          <a:p>
            <a:r>
              <a:rPr lang="en-US" sz="1100" b="0" dirty="0">
                <a:latin typeface="Arial" charset="0"/>
                <a:ea typeface="ＭＳ Ｐゴシック" pitchFamily="-65" charset="-128"/>
              </a:rPr>
              <a:t>spreads by e-mailing copies of itself to addresses found in the address book and in</a:t>
            </a:r>
          </a:p>
          <a:p>
            <a:r>
              <a:rPr lang="en-US" sz="1100" b="0" dirty="0">
                <a:latin typeface="Arial" charset="0"/>
                <a:ea typeface="ＭＳ Ｐゴシック" pitchFamily="-65" charset="-128"/>
              </a:rPr>
              <a:t>files on the system. It can stop and delete some anti-virus programs running on the</a:t>
            </a:r>
          </a:p>
          <a:p>
            <a:r>
              <a:rPr lang="en-US" sz="1100" b="0" dirty="0">
                <a:latin typeface="Arial" charset="0"/>
                <a:ea typeface="ＭＳ Ｐゴシック" pitchFamily="-65" charset="-128"/>
              </a:rPr>
              <a:t>system. On trigger dates, being the 13th of several months each year, it causes files</a:t>
            </a:r>
          </a:p>
          <a:p>
            <a:r>
              <a:rPr lang="en-US" sz="1100" b="0" dirty="0">
                <a:latin typeface="Arial" charset="0"/>
                <a:ea typeface="ＭＳ Ｐゴシック" pitchFamily="-65" charset="-128"/>
              </a:rPr>
              <a:t>on the local hard drive to become empty.</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is known as </a:t>
            </a:r>
            <a:r>
              <a:rPr lang="en-US" sz="1200" b="1" kern="1200" dirty="0">
                <a:solidFill>
                  <a:schemeClr val="tx1"/>
                </a:solidFill>
                <a:effectLst/>
                <a:latin typeface="Arial" pitchFamily="-110" charset="0"/>
                <a:ea typeface="ＭＳ Ｐゴシック" pitchFamily="-110" charset="-128"/>
                <a:cs typeface="ＭＳ Ｐゴシック" pitchFamily="-110" charset="-128"/>
              </a:rPr>
              <a:t>ransomware</a:t>
            </a:r>
            <a:r>
              <a:rPr lang="en-US" sz="1200" kern="1200" dirty="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appeared, such as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Gpcode</a:t>
            </a:r>
            <a:r>
              <a:rPr lang="en-US" sz="1200" kern="1200" dirty="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200" kern="1200" dirty="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200" kern="1200" dirty="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p:txBody>
      </p:sp>
      <p:sp>
        <p:nvSpPr>
          <p:cNvPr id="65540" name="Slide Number Placeholder 3"/>
          <p:cNvSpPr>
            <a:spLocks noGrp="1"/>
          </p:cNvSpPr>
          <p:nvPr>
            <p:ph type="sldNum" sz="quarter" idx="5"/>
          </p:nvPr>
        </p:nvSpPr>
        <p:spPr>
          <a:noFill/>
        </p:spPr>
        <p:txBody>
          <a:bodyPr/>
          <a:lstStyle/>
          <a:p>
            <a:fld id="{9960B062-B33A-4DA9-9E89-7352DBB66A5F}" type="slidenum">
              <a:rPr lang="en-AU"/>
              <a:pPr/>
              <a:t>16</a:t>
            </a:fld>
            <a:endParaRPr lang="en-AU"/>
          </a:p>
        </p:txBody>
      </p:sp>
    </p:spTree>
    <p:extLst>
      <p:ext uri="{BB962C8B-B14F-4D97-AF65-F5344CB8AC3E}">
        <p14:creationId xmlns:p14="http://schemas.microsoft.com/office/powerpoint/2010/main" val="2149164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that we mentioned earlier in our discussion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recovery plan, as we will discuss in Chapter 17.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 attack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a:p>
            <a:endParaRPr lang="en-US" sz="1100" b="0" dirty="0">
              <a:latin typeface="Arial" charset="0"/>
              <a:ea typeface="ＭＳ Ｐゴシック" pitchFamily="-65" charset="-128"/>
            </a:endParaRPr>
          </a:p>
          <a:p>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17</a:t>
            </a:fld>
            <a:endParaRPr lang="en-AU"/>
          </a:p>
        </p:txBody>
      </p:sp>
    </p:spTree>
    <p:extLst>
      <p:ext uri="{BB962C8B-B14F-4D97-AF65-F5344CB8AC3E}">
        <p14:creationId xmlns:p14="http://schemas.microsoft.com/office/powerpoint/2010/main" val="19554631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dirty="0">
                <a:latin typeface="Arial" charset="0"/>
                <a:ea typeface="ＭＳ Ｐゴシック" pitchFamily="-65" charset="-128"/>
              </a:rPr>
              <a:t>A further variant of system corruption payloads aims to cause damage to physical</a:t>
            </a:r>
          </a:p>
          <a:p>
            <a:r>
              <a:rPr lang="en-US" sz="1100" dirty="0">
                <a:latin typeface="Arial" charset="0"/>
                <a:ea typeface="ＭＳ Ｐゴシック" pitchFamily="-65" charset="-128"/>
              </a:rPr>
              <a:t>equipment. The infected system is clearly the device most easily targeted. The</a:t>
            </a:r>
          </a:p>
          <a:p>
            <a:r>
              <a:rPr lang="en-US" sz="1100" dirty="0">
                <a:latin typeface="Arial" charset="0"/>
                <a:ea typeface="ＭＳ Ｐゴシック" pitchFamily="-65" charset="-128"/>
              </a:rPr>
              <a:t>Chernobyl virus mentioned above not only corrupts data, but attempts to rewrite</a:t>
            </a:r>
          </a:p>
          <a:p>
            <a:r>
              <a:rPr lang="en-US" sz="1100" dirty="0">
                <a:latin typeface="Arial" charset="0"/>
                <a:ea typeface="ＭＳ Ｐゴシック" pitchFamily="-65" charset="-128"/>
              </a:rPr>
              <a:t>the BIOS code used to initially boot the computer. If it is successful, the boot process</a:t>
            </a:r>
          </a:p>
          <a:p>
            <a:r>
              <a:rPr lang="en-US" sz="1100" dirty="0">
                <a:latin typeface="Arial" charset="0"/>
                <a:ea typeface="ＭＳ Ｐゴシック" pitchFamily="-65" charset="-128"/>
              </a:rPr>
              <a:t>fails, and the system is unusable until the BIOS chip is either re-programmed or</a:t>
            </a:r>
          </a:p>
          <a:p>
            <a:r>
              <a:rPr lang="en-US" sz="1100" dirty="0">
                <a:latin typeface="Arial" charset="0"/>
                <a:ea typeface="ＭＳ Ｐゴシック" pitchFamily="-65" charset="-128"/>
              </a:rPr>
              <a:t>replaced.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More recently, the </a:t>
            </a:r>
            <a:r>
              <a:rPr lang="en-US" sz="1100" dirty="0" err="1">
                <a:latin typeface="Arial" charset="0"/>
                <a:ea typeface="ＭＳ Ｐゴシック" pitchFamily="-65" charset="-128"/>
              </a:rPr>
              <a:t>Stuxnet</a:t>
            </a:r>
            <a:r>
              <a:rPr lang="en-US" sz="1100" dirty="0">
                <a:latin typeface="Arial" charset="0"/>
                <a:ea typeface="ＭＳ Ｐゴシック" pitchFamily="-65" charset="-128"/>
              </a:rPr>
              <a:t> worm that we discussed previously targets some</a:t>
            </a:r>
          </a:p>
          <a:p>
            <a:r>
              <a:rPr lang="en-US" sz="1100" dirty="0">
                <a:latin typeface="Arial" charset="0"/>
                <a:ea typeface="ＭＳ Ｐゴシック" pitchFamily="-65" charset="-128"/>
              </a:rPr>
              <a:t>specific industrial control system software as its key payload [CHEN11, KUSH13]. If control</a:t>
            </a:r>
          </a:p>
          <a:p>
            <a:r>
              <a:rPr lang="en-US" sz="1100" dirty="0">
                <a:latin typeface="Arial" charset="0"/>
                <a:ea typeface="ＭＳ Ｐゴシック" pitchFamily="-65" charset="-128"/>
              </a:rPr>
              <a:t>systems using certain Siemens industrial control software with a specific configuration</a:t>
            </a:r>
          </a:p>
          <a:p>
            <a:r>
              <a:rPr lang="en-US" sz="1100" dirty="0">
                <a:latin typeface="Arial" charset="0"/>
                <a:ea typeface="ＭＳ Ｐゴシック" pitchFamily="-65" charset="-128"/>
              </a:rPr>
              <a:t>of devices are infected, then the worm replaces the original control code with code</a:t>
            </a:r>
          </a:p>
          <a:p>
            <a:r>
              <a:rPr lang="en-US" sz="1100" dirty="0">
                <a:latin typeface="Arial" charset="0"/>
                <a:ea typeface="ＭＳ Ｐゴシック" pitchFamily="-65" charset="-128"/>
              </a:rPr>
              <a:t>that deliberately drives the controlled equipment outside its normal operating range,</a:t>
            </a:r>
          </a:p>
          <a:p>
            <a:r>
              <a:rPr lang="en-US" sz="1100" dirty="0">
                <a:latin typeface="Arial" charset="0"/>
                <a:ea typeface="ＭＳ Ｐゴシック" pitchFamily="-65" charset="-128"/>
              </a:rPr>
              <a:t>resulting in the failure of the attached equipment. The centrifuges used in the Iranian</a:t>
            </a:r>
          </a:p>
          <a:p>
            <a:r>
              <a:rPr lang="en-US" sz="1100" dirty="0">
                <a:latin typeface="Arial" charset="0"/>
                <a:ea typeface="ＭＳ Ｐゴシック" pitchFamily="-65" charset="-128"/>
              </a:rPr>
              <a:t>uranium enrichment program were strongly suspected as the target, with reports of</a:t>
            </a:r>
          </a:p>
          <a:p>
            <a:r>
              <a:rPr lang="en-US" sz="1100" dirty="0">
                <a:latin typeface="Arial" charset="0"/>
                <a:ea typeface="ＭＳ Ｐゴシック" pitchFamily="-65" charset="-128"/>
              </a:rPr>
              <a:t>much higher than normal failure rates observed in them over the period when this</a:t>
            </a:r>
          </a:p>
          <a:p>
            <a:r>
              <a:rPr lang="en-US" sz="1100" dirty="0">
                <a:latin typeface="Arial" charset="0"/>
                <a:ea typeface="ＭＳ Ｐゴシック" pitchFamily="-65" charset="-128"/>
              </a:rPr>
              <a:t>worm was active. As noted in our earlier discussion, this has raised concerns over the</a:t>
            </a:r>
          </a:p>
          <a:p>
            <a:r>
              <a:rPr lang="en-US" sz="1100" dirty="0">
                <a:latin typeface="Arial" charset="0"/>
                <a:ea typeface="ＭＳ Ｐゴシック" pitchFamily="-65" charset="-128"/>
              </a:rPr>
              <a:t>use of sophisticated targeted malware for industrial sabotage.</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key component of data corrupting malware is the logic bomb. The logic bomb is</a:t>
            </a:r>
          </a:p>
          <a:p>
            <a:r>
              <a:rPr lang="en-US" sz="1100" dirty="0">
                <a:latin typeface="Arial" charset="0"/>
                <a:ea typeface="ＭＳ Ｐゴシック" pitchFamily="-65" charset="-128"/>
              </a:rPr>
              <a:t>code embedded in the malware that is set to “explode” when certain conditions are</a:t>
            </a:r>
          </a:p>
          <a:p>
            <a:r>
              <a:rPr lang="en-US" sz="1100" dirty="0">
                <a:latin typeface="Arial" charset="0"/>
                <a:ea typeface="ＭＳ Ｐゴシック" pitchFamily="-65" charset="-128"/>
              </a:rPr>
              <a:t>met. Examples of conditions that can be used as triggers for a logic bomb are the presence</a:t>
            </a:r>
          </a:p>
          <a:p>
            <a:r>
              <a:rPr lang="en-US" sz="1100" dirty="0">
                <a:latin typeface="Arial" charset="0"/>
                <a:ea typeface="ＭＳ Ｐゴシック" pitchFamily="-65" charset="-128"/>
              </a:rPr>
              <a:t>or absence of certain files or devices on the system, a particular day of the week</a:t>
            </a:r>
          </a:p>
          <a:p>
            <a:r>
              <a:rPr lang="en-US" sz="1100" dirty="0">
                <a:latin typeface="Arial" charset="0"/>
                <a:ea typeface="ＭＳ Ｐゴシック" pitchFamily="-65" charset="-128"/>
              </a:rPr>
              <a:t>or date, a particular version or configuration of some software, or a particular user</a:t>
            </a:r>
          </a:p>
          <a:p>
            <a:r>
              <a:rPr lang="en-US" sz="1100" dirty="0">
                <a:latin typeface="Arial" charset="0"/>
                <a:ea typeface="ＭＳ Ｐゴシック" pitchFamily="-65" charset="-128"/>
              </a:rPr>
              <a:t>running the application. Once triggered, a bomb may alter or delete data or entire files,</a:t>
            </a:r>
          </a:p>
          <a:p>
            <a:r>
              <a:rPr lang="en-US" sz="1100" dirty="0">
                <a:latin typeface="Arial" charset="0"/>
                <a:ea typeface="ＭＳ Ｐゴシック" pitchFamily="-65" charset="-128"/>
              </a:rPr>
              <a:t>cause a machine halt, or do some other damage. </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A striking example of how logic bombs can be employed was the case of Tim</a:t>
            </a:r>
          </a:p>
          <a:p>
            <a:r>
              <a:rPr lang="en-US" sz="1100" dirty="0">
                <a:latin typeface="Arial" charset="0"/>
                <a:ea typeface="ＭＳ Ｐゴシック" pitchFamily="-65" charset="-128"/>
              </a:rPr>
              <a:t>Lloyd, who was convicted of setting a logic bomb that cost his employer, Omega</a:t>
            </a:r>
          </a:p>
          <a:p>
            <a:r>
              <a:rPr lang="en-US" sz="1100" dirty="0">
                <a:latin typeface="Arial" charset="0"/>
                <a:ea typeface="ＭＳ Ｐゴシック" pitchFamily="-65" charset="-128"/>
              </a:rPr>
              <a:t>Engineering, more than $10 million, derailed its corporate growth strategy, and</a:t>
            </a:r>
          </a:p>
          <a:p>
            <a:r>
              <a:rPr lang="en-US" sz="1100" dirty="0">
                <a:latin typeface="Arial" charset="0"/>
                <a:ea typeface="ＭＳ Ｐゴシック" pitchFamily="-65" charset="-128"/>
              </a:rPr>
              <a:t>eventually led to the layoff of 80 workers [GAUD00]. Ultimately, Lloyd was</a:t>
            </a:r>
          </a:p>
          <a:p>
            <a:r>
              <a:rPr lang="en-US" sz="1100" dirty="0">
                <a:latin typeface="Arial" charset="0"/>
                <a:ea typeface="ＭＳ Ｐゴシック" pitchFamily="-65" charset="-128"/>
              </a:rPr>
              <a:t>sentenced to 41 months in prison and ordered to pay $2 million in restitution.</a:t>
            </a:r>
          </a:p>
        </p:txBody>
      </p:sp>
      <p:sp>
        <p:nvSpPr>
          <p:cNvPr id="67588" name="Slide Number Placeholder 3"/>
          <p:cNvSpPr>
            <a:spLocks noGrp="1"/>
          </p:cNvSpPr>
          <p:nvPr>
            <p:ph type="sldNum" sz="quarter" idx="5"/>
          </p:nvPr>
        </p:nvSpPr>
        <p:spPr>
          <a:noFill/>
        </p:spPr>
        <p:txBody>
          <a:bodyPr/>
          <a:lstStyle/>
          <a:p>
            <a:fld id="{C7F2DF1B-2E8A-4343-BF1C-83443696DB17}" type="slidenum">
              <a:rPr lang="en-AU"/>
              <a:pPr/>
              <a:t>18</a:t>
            </a:fld>
            <a:endParaRPr lang="en-AU"/>
          </a:p>
        </p:txBody>
      </p:sp>
    </p:spTree>
    <p:extLst>
      <p:ext uri="{BB962C8B-B14F-4D97-AF65-F5344CB8AC3E}">
        <p14:creationId xmlns:p14="http://schemas.microsoft.com/office/powerpoint/2010/main" val="3782813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733148B-1BFD-40AE-B285-40A0AB49743A}" type="slidenum">
              <a:rPr lang="en-AU"/>
              <a:pPr/>
              <a:t>19</a:t>
            </a:fld>
            <a:endParaRPr lang="en-AU"/>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b="0" dirty="0">
                <a:latin typeface="Arial" charset="0"/>
                <a:ea typeface="ＭＳ Ｐゴシック" pitchFamily="-65" charset="-128"/>
              </a:rPr>
              <a:t>The next category of payload we discuss is where the malware subverts the computational</a:t>
            </a:r>
          </a:p>
          <a:p>
            <a:r>
              <a:rPr lang="en-US" b="0"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Distributed denial-of-service (</a:t>
            </a:r>
            <a:r>
              <a:rPr lang="en-US" b="1" dirty="0" err="1">
                <a:latin typeface="Arial" charset="0"/>
                <a:ea typeface="ＭＳ Ｐゴシック" pitchFamily="-65" charset="-128"/>
              </a:rPr>
              <a:t>DDoS</a:t>
            </a:r>
            <a:r>
              <a:rPr lang="en-US" b="1" dirty="0">
                <a:latin typeface="Arial" charset="0"/>
                <a:ea typeface="ＭＳ Ｐゴシック" pitchFamily="-65" charset="-128"/>
              </a:rPr>
              <a:t>) attacks</a:t>
            </a:r>
            <a:r>
              <a:rPr lang="en-US" b="0" dirty="0">
                <a:latin typeface="Arial" charset="0"/>
                <a:ea typeface="ＭＳ Ｐゴシック" pitchFamily="-65" charset="-128"/>
              </a:rPr>
              <a:t>: A </a:t>
            </a:r>
            <a:r>
              <a:rPr lang="en-US" b="0" dirty="0" err="1">
                <a:latin typeface="Arial" charset="0"/>
                <a:ea typeface="ＭＳ Ｐゴシック" pitchFamily="-65" charset="-128"/>
              </a:rPr>
              <a:t>DDoS</a:t>
            </a:r>
            <a:r>
              <a:rPr lang="en-US" b="0" dirty="0">
                <a:latin typeface="Arial" charset="0"/>
                <a:ea typeface="ＭＳ Ｐゴシック" pitchFamily="-65" charset="-128"/>
              </a:rPr>
              <a:t> attack is an attack on</a:t>
            </a:r>
          </a:p>
          <a:p>
            <a:r>
              <a:rPr lang="en-US" b="0" dirty="0">
                <a:latin typeface="Arial" charset="0"/>
                <a:ea typeface="ＭＳ Ｐゴシック" pitchFamily="-65" charset="-128"/>
              </a:rPr>
              <a:t>a computer system or network that causes a loss of service to users. We examine</a:t>
            </a:r>
          </a:p>
          <a:p>
            <a:r>
              <a:rPr lang="en-US" b="0" dirty="0" err="1">
                <a:latin typeface="Arial" charset="0"/>
                <a:ea typeface="ＭＳ Ｐゴシック" pitchFamily="-65" charset="-128"/>
              </a:rPr>
              <a:t>DDoS</a:t>
            </a:r>
            <a:r>
              <a:rPr lang="en-US" b="0" dirty="0">
                <a:latin typeface="Arial" charset="0"/>
                <a:ea typeface="ＭＳ Ｐゴシック" pitchFamily="-65" charset="-128"/>
              </a:rPr>
              <a:t>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Spamming</a:t>
            </a:r>
            <a:r>
              <a:rPr lang="en-US" b="0" dirty="0">
                <a:latin typeface="Arial" charset="0"/>
                <a:ea typeface="ＭＳ Ｐゴシック" pitchFamily="-65" charset="-128"/>
              </a:rPr>
              <a:t>: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Sniffing traffic</a:t>
            </a:r>
            <a:r>
              <a:rPr lang="en-US" b="0" dirty="0">
                <a:latin typeface="Arial" charset="0"/>
                <a:ea typeface="ＭＳ Ｐゴシック" pitchFamily="-65" charset="-128"/>
              </a:rPr>
              <a:t>: Bots can also use a packet sniffer to watch for interesting </a:t>
            </a:r>
            <a:r>
              <a:rPr lang="en-US" b="0" dirty="0" err="1">
                <a:latin typeface="Arial" charset="0"/>
                <a:ea typeface="ＭＳ Ｐゴシック" pitchFamily="-65" charset="-128"/>
              </a:rPr>
              <a:t>cleartext</a:t>
            </a:r>
            <a:endParaRPr lang="en-US" b="0" dirty="0">
              <a:latin typeface="Arial" charset="0"/>
              <a:ea typeface="ＭＳ Ｐゴシック" pitchFamily="-65" charset="-128"/>
            </a:endParaRP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pPr marL="171450" indent="-171450">
              <a:buFont typeface="Arial" charset="0"/>
              <a:buChar char="•"/>
            </a:pPr>
            <a:r>
              <a:rPr lang="en-US" b="1" dirty="0" err="1">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a:t>
            </a:r>
            <a:r>
              <a:rPr lang="en-US" b="0" dirty="0" err="1">
                <a:latin typeface="Arial" charset="0"/>
                <a:ea typeface="ＭＳ Ｐゴシック" pitchFamily="-65" charset="-128"/>
              </a:rPr>
              <a:t>keylogger</a:t>
            </a:r>
            <a:r>
              <a:rPr lang="en-US" b="0" dirty="0">
                <a:latin typeface="Arial" charset="0"/>
                <a:ea typeface="ＭＳ Ｐゴシック" pitchFamily="-65" charset="-128"/>
              </a:rPr>
              <a:t>,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Spreading new malware</a:t>
            </a:r>
            <a:r>
              <a:rPr lang="en-US" b="0" dirty="0">
                <a:latin typeface="Arial" charset="0"/>
                <a:ea typeface="ＭＳ Ｐゴシック" pitchFamily="-65" charset="-128"/>
              </a:rPr>
              <a:t>: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Installing advertisement add-ons and browser helper objects (BHOs): </a:t>
            </a:r>
            <a:r>
              <a:rPr lang="en-US" b="0" dirty="0">
                <a:latin typeface="Arial" charset="0"/>
                <a:ea typeface="ＭＳ Ｐゴシック" pitchFamily="-65" charset="-128"/>
              </a:rPr>
              <a:t>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Attacking IRC chat networks</a:t>
            </a:r>
            <a:r>
              <a:rPr lang="en-US" b="0" dirty="0">
                <a:latin typeface="Arial" charset="0"/>
                <a:ea typeface="ＭＳ Ｐゴシック" pitchFamily="-65" charset="-128"/>
              </a:rPr>
              <a:t>: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a:t>
            </a:r>
            <a:r>
              <a:rPr lang="en-US" b="0" dirty="0" err="1">
                <a:latin typeface="Arial" charset="0"/>
                <a:ea typeface="ＭＳ Ｐゴシック" pitchFamily="-65" charset="-128"/>
              </a:rPr>
              <a:t>DDoS</a:t>
            </a:r>
            <a:r>
              <a:rPr lang="en-US" b="0" dirty="0">
                <a:latin typeface="Arial" charset="0"/>
                <a:ea typeface="ＭＳ Ｐゴシック" pitchFamily="-65" charset="-128"/>
              </a:rPr>
              <a:t>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Manipulating online polls/games</a:t>
            </a:r>
            <a:r>
              <a:rPr lang="en-US" b="0" dirty="0">
                <a:latin typeface="Arial" charset="0"/>
                <a:ea typeface="ＭＳ Ｐゴシック" pitchFamily="-65" charset="-128"/>
              </a:rPr>
              <a:t>: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74128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sz="1200" b="0" dirty="0">
                <a:latin typeface="Arial" charset="0"/>
                <a:ea typeface="ＭＳ Ｐゴシック" pitchFamily="-65" charset="-128"/>
              </a:rPr>
              <a:t>This chapter examines the wide spectrum of malware threats and countermeasures.</a:t>
            </a:r>
          </a:p>
          <a:p>
            <a:pPr eaLnBrk="1" hangingPunct="1"/>
            <a:r>
              <a:rPr lang="en-US" sz="1200" b="0" dirty="0">
                <a:latin typeface="Arial" charset="0"/>
                <a:ea typeface="ＭＳ Ｐゴシック" pitchFamily="-65" charset="-128"/>
              </a:rPr>
              <a:t>We begin with a survey of various types of malware, and offer a broad</a:t>
            </a:r>
          </a:p>
          <a:p>
            <a:pPr eaLnBrk="1" hangingPunct="1"/>
            <a:r>
              <a:rPr lang="en-US" sz="1200" b="0" dirty="0">
                <a:latin typeface="Arial" charset="0"/>
                <a:ea typeface="ＭＳ Ｐゴシック" pitchFamily="-65" charset="-128"/>
              </a:rPr>
              <a:t>classification based first on the means malware uses to spread or </a:t>
            </a:r>
            <a:r>
              <a:rPr lang="en-US" sz="1200" b="1" dirty="0">
                <a:latin typeface="Arial" charset="0"/>
                <a:ea typeface="ＭＳ Ｐゴシック" pitchFamily="-65" charset="-128"/>
              </a:rPr>
              <a:t>propagate</a:t>
            </a:r>
            <a:r>
              <a:rPr lang="en-US" sz="1200" b="0" dirty="0">
                <a:latin typeface="Arial" charset="0"/>
                <a:ea typeface="ＭＳ Ｐゴシック" pitchFamily="-65" charset="-128"/>
              </a:rPr>
              <a:t>, and</a:t>
            </a:r>
          </a:p>
          <a:p>
            <a:pPr eaLnBrk="1" hangingPunct="1"/>
            <a:r>
              <a:rPr lang="en-US" sz="1200" b="0" dirty="0">
                <a:latin typeface="Arial" charset="0"/>
                <a:ea typeface="ＭＳ Ｐゴシック" pitchFamily="-65" charset="-128"/>
              </a:rPr>
              <a:t>then on the variety of actions or </a:t>
            </a:r>
            <a:r>
              <a:rPr lang="en-US" sz="1200" b="1" dirty="0">
                <a:latin typeface="Arial" charset="0"/>
                <a:ea typeface="ＭＳ Ｐゴシック" pitchFamily="-65" charset="-128"/>
              </a:rPr>
              <a:t>payloads</a:t>
            </a:r>
            <a:r>
              <a:rPr lang="en-US" sz="1200" b="0" dirty="0">
                <a:latin typeface="Arial" charset="0"/>
                <a:ea typeface="ＭＳ Ｐゴシック" pitchFamily="-65" charset="-128"/>
              </a:rPr>
              <a:t> used once the malware has reached a</a:t>
            </a:r>
          </a:p>
          <a:p>
            <a:pPr eaLnBrk="1" hangingPunct="1"/>
            <a:r>
              <a:rPr lang="en-US" sz="1200" b="0" dirty="0">
                <a:latin typeface="Arial" charset="0"/>
                <a:ea typeface="ＭＳ Ｐゴシック" pitchFamily="-65" charset="-128"/>
              </a:rPr>
              <a:t>target. Propagation mechanisms include those used by viruses, worms, and Trojans.</a:t>
            </a:r>
          </a:p>
          <a:p>
            <a:pPr eaLnBrk="1" hangingPunct="1"/>
            <a:r>
              <a:rPr lang="en-US" sz="1200" b="0" dirty="0">
                <a:latin typeface="Arial" charset="0"/>
                <a:ea typeface="ＭＳ Ｐゴシック" pitchFamily="-65" charset="-128"/>
              </a:rPr>
              <a:t>Payloads include system corruption, bots, phishing, spyware, and rootkits. The</a:t>
            </a:r>
          </a:p>
          <a:p>
            <a:pPr eaLnBrk="1" hangingPunct="1"/>
            <a:r>
              <a:rPr lang="en-US" sz="1200" b="0" dirty="0">
                <a:latin typeface="Arial" charset="0"/>
                <a:ea typeface="ＭＳ Ｐゴシック" pitchFamily="-65" charset="-128"/>
              </a:rPr>
              <a:t>discussion concludes with a review of countermeasure approaches.</a:t>
            </a: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1808394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75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p>
        </p:txBody>
      </p:sp>
      <p:sp>
        <p:nvSpPr>
          <p:cNvPr id="71684" name="Slide Number Placeholder 3"/>
          <p:cNvSpPr>
            <a:spLocks noGrp="1"/>
          </p:cNvSpPr>
          <p:nvPr>
            <p:ph type="sldNum" sz="quarter" idx="5"/>
          </p:nvPr>
        </p:nvSpPr>
        <p:spPr>
          <a:noFill/>
        </p:spPr>
        <p:txBody>
          <a:bodyPr/>
          <a:lstStyle/>
          <a:p>
            <a:fld id="{CD8FEDF0-0128-4739-AFE3-556577D0BCA0}" type="slidenum">
              <a:rPr lang="en-AU"/>
              <a:pPr/>
              <a:t>20</a:t>
            </a:fld>
            <a:endParaRPr lang="en-AU"/>
          </a:p>
        </p:txBody>
      </p:sp>
    </p:spTree>
    <p:extLst>
      <p:ext uri="{BB962C8B-B14F-4D97-AF65-F5344CB8AC3E}">
        <p14:creationId xmlns:p14="http://schemas.microsoft.com/office/powerpoint/2010/main" val="11255131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700" dirty="0">
                <a:latin typeface="Arial" charset="0"/>
                <a:ea typeface="ＭＳ Ｐゴシック" pitchFamily="-65" charset="-128"/>
              </a:rPr>
              <a:t>We now consider payloads where the malware gathers data stored on the infected</a:t>
            </a:r>
          </a:p>
          <a:p>
            <a:pPr>
              <a:lnSpc>
                <a:spcPct val="80000"/>
              </a:lnSpc>
            </a:pPr>
            <a:r>
              <a:rPr lang="en-US" sz="700" dirty="0">
                <a:latin typeface="Arial" charset="0"/>
                <a:ea typeface="ＭＳ Ｐゴシック" pitchFamily="-65" charset="-128"/>
              </a:rPr>
              <a:t>system for use by the attacker. A common target is the user’s login and password</a:t>
            </a:r>
          </a:p>
          <a:p>
            <a:pPr>
              <a:lnSpc>
                <a:spcPct val="80000"/>
              </a:lnSpc>
            </a:pPr>
            <a:r>
              <a:rPr lang="en-US" sz="700" dirty="0">
                <a:latin typeface="Arial" charset="0"/>
                <a:ea typeface="ＭＳ Ｐゴシック" pitchFamily="-65" charset="-128"/>
              </a:rPr>
              <a:t>credentials to banking, gaming, and related sites, which the attacker then uses to</a:t>
            </a:r>
          </a:p>
          <a:p>
            <a:pPr>
              <a:lnSpc>
                <a:spcPct val="80000"/>
              </a:lnSpc>
            </a:pPr>
            <a:r>
              <a:rPr lang="en-US" sz="700" dirty="0">
                <a:latin typeface="Arial" charset="0"/>
                <a:ea typeface="ＭＳ Ｐゴシック" pitchFamily="-65" charset="-128"/>
              </a:rPr>
              <a:t>impersonate the user to access these sites for gain. Less commonly, the payload may</a:t>
            </a:r>
          </a:p>
          <a:p>
            <a:pPr>
              <a:lnSpc>
                <a:spcPct val="80000"/>
              </a:lnSpc>
            </a:pPr>
            <a:r>
              <a:rPr lang="en-US" sz="700" dirty="0">
                <a:latin typeface="Arial" charset="0"/>
                <a:ea typeface="ＭＳ Ｐゴシック" pitchFamily="-65" charset="-128"/>
              </a:rPr>
              <a:t>target documents or system configuration details for the purpose of reconnaissance</a:t>
            </a:r>
          </a:p>
          <a:p>
            <a:pPr>
              <a:lnSpc>
                <a:spcPct val="80000"/>
              </a:lnSpc>
            </a:pPr>
            <a:r>
              <a:rPr lang="en-US" sz="700" dirty="0">
                <a:latin typeface="Arial" charset="0"/>
                <a:ea typeface="ＭＳ Ｐゴシック" pitchFamily="-65" charset="-128"/>
              </a:rPr>
              <a:t>or espionage. These attacks target the confidentiality of this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Typically, users send their login and password credentials to banking, gaming, and</a:t>
            </a:r>
          </a:p>
          <a:p>
            <a:pPr>
              <a:lnSpc>
                <a:spcPct val="80000"/>
              </a:lnSpc>
            </a:pPr>
            <a:r>
              <a:rPr lang="en-US" sz="700" dirty="0">
                <a:latin typeface="Arial" charset="0"/>
                <a:ea typeface="ＭＳ Ｐゴシック" pitchFamily="-65" charset="-128"/>
              </a:rPr>
              <a:t>related sites over encrypted communication channels (e.g., HTTPS or POP3S),</a:t>
            </a:r>
          </a:p>
          <a:p>
            <a:pPr>
              <a:lnSpc>
                <a:spcPct val="80000"/>
              </a:lnSpc>
            </a:pPr>
            <a:r>
              <a:rPr lang="en-US" sz="700" dirty="0">
                <a:latin typeface="Arial" charset="0"/>
                <a:ea typeface="ＭＳ Ｐゴシック" pitchFamily="-65" charset="-128"/>
              </a:rPr>
              <a:t>which protects them from capture by monitoring network packets. To bypass this,</a:t>
            </a:r>
          </a:p>
          <a:p>
            <a:pPr>
              <a:lnSpc>
                <a:spcPct val="80000"/>
              </a:lnSpc>
            </a:pPr>
            <a:r>
              <a:rPr lang="en-US" sz="700" dirty="0">
                <a:latin typeface="Arial" charset="0"/>
                <a:ea typeface="ＭＳ Ｐゴシック" pitchFamily="-65" charset="-128"/>
              </a:rPr>
              <a:t>an attacker can install a </a:t>
            </a:r>
            <a:r>
              <a:rPr lang="en-US" sz="700" b="1" dirty="0" err="1">
                <a:latin typeface="Arial" charset="0"/>
                <a:ea typeface="ＭＳ Ｐゴシック" pitchFamily="-65" charset="-128"/>
              </a:rPr>
              <a:t>keylogger</a:t>
            </a:r>
            <a:r>
              <a:rPr lang="en-US" sz="700" b="1" dirty="0">
                <a:latin typeface="Arial" charset="0"/>
                <a:ea typeface="ＭＳ Ｐゴシック" pitchFamily="-65" charset="-128"/>
              </a:rPr>
              <a:t> , </a:t>
            </a:r>
            <a:r>
              <a:rPr lang="en-US" sz="700" b="0" dirty="0">
                <a:latin typeface="Arial" charset="0"/>
                <a:ea typeface="ＭＳ Ｐゴシック" pitchFamily="-65" charset="-128"/>
              </a:rPr>
              <a:t>which captures keystrokes on the infected</a:t>
            </a:r>
          </a:p>
          <a:p>
            <a:pPr>
              <a:lnSpc>
                <a:spcPct val="80000"/>
              </a:lnSpc>
            </a:pPr>
            <a:r>
              <a:rPr lang="en-US" sz="700" dirty="0">
                <a:latin typeface="Arial" charset="0"/>
                <a:ea typeface="ＭＳ Ｐゴシック" pitchFamily="-65" charset="-128"/>
              </a:rPr>
              <a:t>machine to allow an attacker to monitor this sensitive information. Since this would</a:t>
            </a:r>
          </a:p>
          <a:p>
            <a:pPr>
              <a:lnSpc>
                <a:spcPct val="80000"/>
              </a:lnSpc>
            </a:pPr>
            <a:r>
              <a:rPr lang="en-US" sz="700" dirty="0">
                <a:latin typeface="Arial" charset="0"/>
                <a:ea typeface="ＭＳ Ｐゴシック" pitchFamily="-65" charset="-128"/>
              </a:rPr>
              <a:t>result in the attacker receiving a copy of all text entered on the compromised</a:t>
            </a:r>
          </a:p>
          <a:p>
            <a:pPr>
              <a:lnSpc>
                <a:spcPct val="80000"/>
              </a:lnSpc>
            </a:pPr>
            <a:r>
              <a:rPr lang="en-US" sz="700" dirty="0">
                <a:latin typeface="Arial" charset="0"/>
                <a:ea typeface="ＭＳ Ｐゴシック" pitchFamily="-65" charset="-128"/>
              </a:rPr>
              <a:t>machine,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typical implement some form of filtering mechanism that</a:t>
            </a:r>
          </a:p>
          <a:p>
            <a:pPr>
              <a:lnSpc>
                <a:spcPct val="80000"/>
              </a:lnSpc>
            </a:pPr>
            <a:r>
              <a:rPr lang="en-US" sz="700" dirty="0">
                <a:latin typeface="Arial" charset="0"/>
                <a:ea typeface="ＭＳ Ｐゴシック" pitchFamily="-65" charset="-128"/>
              </a:rPr>
              <a:t>only returns information close to desired keywords (e.g., “login” or “password” or</a:t>
            </a:r>
          </a:p>
          <a:p>
            <a:pPr>
              <a:lnSpc>
                <a:spcPct val="80000"/>
              </a:lnSpc>
            </a:pPr>
            <a:r>
              <a:rPr lang="en-US" sz="700" dirty="0">
                <a:latin typeface="Arial" charset="0"/>
                <a:ea typeface="ＭＳ Ｐゴシック" pitchFamily="-65" charset="-128"/>
              </a:rPr>
              <a:t>“</a:t>
            </a:r>
            <a:r>
              <a:rPr lang="en-US" sz="700" dirty="0" err="1">
                <a:latin typeface="Arial" charset="0"/>
                <a:ea typeface="ＭＳ Ｐゴシック" pitchFamily="-65" charset="-128"/>
              </a:rPr>
              <a:t>paypal.com</a:t>
            </a:r>
            <a:r>
              <a:rPr lang="en-US" sz="700" dirty="0">
                <a:latin typeface="Arial" charset="0"/>
                <a:ea typeface="ＭＳ Ｐゴシック" pitchFamily="-65" charset="-128"/>
              </a:rPr>
              <a:t>”).</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In response to the use of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some banking and other sites switched to</a:t>
            </a:r>
          </a:p>
          <a:p>
            <a:pPr>
              <a:lnSpc>
                <a:spcPct val="80000"/>
              </a:lnSpc>
            </a:pPr>
            <a:r>
              <a:rPr lang="en-US" sz="700" dirty="0">
                <a:latin typeface="Arial" charset="0"/>
                <a:ea typeface="ＭＳ Ｐゴシック" pitchFamily="-65" charset="-128"/>
              </a:rPr>
              <a:t>using a graphical applet to enter critical information, such as passwords. Since these</a:t>
            </a:r>
          </a:p>
          <a:p>
            <a:pPr>
              <a:lnSpc>
                <a:spcPct val="80000"/>
              </a:lnSpc>
            </a:pPr>
            <a:r>
              <a:rPr lang="en-US" sz="700" dirty="0">
                <a:latin typeface="Arial" charset="0"/>
                <a:ea typeface="ＭＳ Ｐゴシック" pitchFamily="-65" charset="-128"/>
              </a:rPr>
              <a:t>do not use text entered via the keyboard, traditional </a:t>
            </a:r>
            <a:r>
              <a:rPr lang="en-US" sz="700" dirty="0" err="1">
                <a:latin typeface="Arial" charset="0"/>
                <a:ea typeface="ＭＳ Ｐゴシック" pitchFamily="-65" charset="-128"/>
              </a:rPr>
              <a:t>keyloggers</a:t>
            </a:r>
            <a:r>
              <a:rPr lang="en-US" sz="700" dirty="0">
                <a:latin typeface="Arial" charset="0"/>
                <a:ea typeface="ＭＳ Ｐゴシック" pitchFamily="-65" charset="-128"/>
              </a:rPr>
              <a:t> do not capture this</a:t>
            </a:r>
          </a:p>
          <a:p>
            <a:pPr>
              <a:lnSpc>
                <a:spcPct val="80000"/>
              </a:lnSpc>
            </a:pPr>
            <a:r>
              <a:rPr lang="en-US" sz="700" dirty="0">
                <a:latin typeface="Arial" charset="0"/>
                <a:ea typeface="ＭＳ Ｐゴシック" pitchFamily="-65" charset="-128"/>
              </a:rPr>
              <a:t>information. In response, attackers developed more general </a:t>
            </a:r>
            <a:r>
              <a:rPr lang="en-US" sz="700" b="1" dirty="0">
                <a:latin typeface="Arial" charset="0"/>
                <a:ea typeface="ＭＳ Ｐゴシック" pitchFamily="-65" charset="-128"/>
              </a:rPr>
              <a:t>spyware </a:t>
            </a:r>
            <a:r>
              <a:rPr lang="en-US" sz="700" b="0" dirty="0">
                <a:latin typeface="Arial" charset="0"/>
                <a:ea typeface="ＭＳ Ｐゴシック" pitchFamily="-65" charset="-128"/>
              </a:rPr>
              <a:t>payloads,</a:t>
            </a:r>
          </a:p>
          <a:p>
            <a:pPr>
              <a:lnSpc>
                <a:spcPct val="80000"/>
              </a:lnSpc>
            </a:pPr>
            <a:r>
              <a:rPr lang="en-US" sz="700" dirty="0">
                <a:latin typeface="Arial" charset="0"/>
                <a:ea typeface="ＭＳ Ｐゴシック" pitchFamily="-65" charset="-128"/>
              </a:rPr>
              <a:t>which subvert the compromised machine to allow monitoring of a wide range of</a:t>
            </a:r>
          </a:p>
          <a:p>
            <a:pPr>
              <a:lnSpc>
                <a:spcPct val="80000"/>
              </a:lnSpc>
            </a:pPr>
            <a:r>
              <a:rPr lang="en-US" sz="700" dirty="0">
                <a:latin typeface="Arial" charset="0"/>
                <a:ea typeface="ＭＳ Ｐゴシック" pitchFamily="-65" charset="-128"/>
              </a:rPr>
              <a:t>activity on the system. This may include monitoring the history and content of</a:t>
            </a:r>
          </a:p>
          <a:p>
            <a:pPr>
              <a:lnSpc>
                <a:spcPct val="80000"/>
              </a:lnSpc>
            </a:pPr>
            <a:r>
              <a:rPr lang="en-US" sz="700" dirty="0">
                <a:latin typeface="Arial" charset="0"/>
                <a:ea typeface="ＭＳ Ｐゴシック" pitchFamily="-65" charset="-128"/>
              </a:rPr>
              <a:t>browsing activity, redirecting certain Web page requests to fake sites controlled by</a:t>
            </a:r>
          </a:p>
          <a:p>
            <a:pPr>
              <a:lnSpc>
                <a:spcPct val="80000"/>
              </a:lnSpc>
            </a:pPr>
            <a:r>
              <a:rPr lang="en-US" sz="700" dirty="0">
                <a:latin typeface="Arial" charset="0"/>
                <a:ea typeface="ＭＳ Ｐゴシック" pitchFamily="-65" charset="-128"/>
              </a:rPr>
              <a:t>the attacker, and dynamically modifying data exchanged between the browser and</a:t>
            </a:r>
          </a:p>
          <a:p>
            <a:pPr>
              <a:lnSpc>
                <a:spcPct val="80000"/>
              </a:lnSpc>
            </a:pPr>
            <a:r>
              <a:rPr lang="en-US" sz="700" dirty="0">
                <a:latin typeface="Arial" charset="0"/>
                <a:ea typeface="ＭＳ Ｐゴシック" pitchFamily="-65" charset="-128"/>
              </a:rPr>
              <a:t>certain Web sites of interest. All of which can result in significant compromise of</a:t>
            </a:r>
          </a:p>
          <a:p>
            <a:pPr>
              <a:lnSpc>
                <a:spcPct val="80000"/>
              </a:lnSpc>
            </a:pPr>
            <a:r>
              <a:rPr lang="en-US" sz="700" dirty="0">
                <a:latin typeface="Arial" charset="0"/>
                <a:ea typeface="ＭＳ Ｐゴシック" pitchFamily="-65" charset="-128"/>
              </a:rPr>
              <a:t>the user’s personal information.</a:t>
            </a:r>
          </a:p>
          <a:p>
            <a:pPr>
              <a:lnSpc>
                <a:spcPct val="80000"/>
              </a:lnSpc>
            </a:pPr>
            <a:endParaRPr lang="en-US" sz="700" dirty="0">
              <a:latin typeface="Arial" charset="0"/>
              <a:ea typeface="ＭＳ Ｐゴシック" pitchFamily="-65" charset="-128"/>
            </a:endParaRPr>
          </a:p>
          <a:p>
            <a:pPr>
              <a:lnSpc>
                <a:spcPct val="80000"/>
              </a:lnSpc>
            </a:pPr>
            <a:r>
              <a:rPr lang="en-US" sz="700" dirty="0">
                <a:latin typeface="Arial" charset="0"/>
                <a:ea typeface="ＭＳ Ｐゴシック" pitchFamily="-65" charset="-128"/>
              </a:rPr>
              <a:t>The Zeus banking Trojan, created from its </a:t>
            </a:r>
            <a:r>
              <a:rPr lang="en-US" sz="700" dirty="0" err="1">
                <a:latin typeface="Arial" charset="0"/>
                <a:ea typeface="ＭＳ Ｐゴシック" pitchFamily="-65" charset="-128"/>
              </a:rPr>
              <a:t>crimeware</a:t>
            </a:r>
            <a:r>
              <a:rPr lang="en-US" sz="700" dirty="0">
                <a:latin typeface="Arial" charset="0"/>
                <a:ea typeface="ＭＳ Ｐゴシック" pitchFamily="-65" charset="-128"/>
              </a:rPr>
              <a:t> toolkit, is a prominent</a:t>
            </a:r>
          </a:p>
          <a:p>
            <a:pPr>
              <a:lnSpc>
                <a:spcPct val="80000"/>
              </a:lnSpc>
            </a:pPr>
            <a:r>
              <a:rPr lang="en-US" sz="700" dirty="0">
                <a:latin typeface="Arial" charset="0"/>
                <a:ea typeface="ＭＳ Ｐゴシック" pitchFamily="-65" charset="-128"/>
              </a:rPr>
              <a:t>example of such spyware that has been widely deployed in recent years [BINS10].</a:t>
            </a:r>
          </a:p>
          <a:p>
            <a:pPr>
              <a:lnSpc>
                <a:spcPct val="80000"/>
              </a:lnSpc>
            </a:pPr>
            <a:r>
              <a:rPr lang="en-US" sz="700" dirty="0">
                <a:latin typeface="Arial" charset="0"/>
                <a:ea typeface="ＭＳ Ｐゴシック" pitchFamily="-65" charset="-128"/>
              </a:rPr>
              <a:t>It steals banking and financial credentials using both a </a:t>
            </a:r>
            <a:r>
              <a:rPr lang="en-US" sz="700" dirty="0" err="1">
                <a:latin typeface="Arial" charset="0"/>
                <a:ea typeface="ＭＳ Ｐゴシック" pitchFamily="-65" charset="-128"/>
              </a:rPr>
              <a:t>keylogger</a:t>
            </a:r>
            <a:r>
              <a:rPr lang="en-US" sz="700" dirty="0">
                <a:latin typeface="Arial" charset="0"/>
                <a:ea typeface="ＭＳ Ｐゴシック" pitchFamily="-65" charset="-128"/>
              </a:rPr>
              <a:t> and capturing and</a:t>
            </a:r>
          </a:p>
          <a:p>
            <a:pPr>
              <a:lnSpc>
                <a:spcPct val="80000"/>
              </a:lnSpc>
            </a:pPr>
            <a:r>
              <a:rPr lang="en-US" sz="700" dirty="0">
                <a:latin typeface="Arial" charset="0"/>
                <a:ea typeface="ＭＳ Ｐゴシック" pitchFamily="-65" charset="-128"/>
              </a:rPr>
              <a:t>possibly altering form data for certain Web sites. It is typically deployed using either</a:t>
            </a:r>
          </a:p>
          <a:p>
            <a:pPr>
              <a:lnSpc>
                <a:spcPct val="80000"/>
              </a:lnSpc>
            </a:pPr>
            <a:r>
              <a:rPr lang="en-US" sz="700" dirty="0">
                <a:latin typeface="Arial" charset="0"/>
                <a:ea typeface="ＭＳ Ｐゴシック" pitchFamily="-65" charset="-128"/>
              </a:rPr>
              <a:t>spam e-mails or via a compromised Web site in a “drive-by-download.”</a:t>
            </a:r>
          </a:p>
        </p:txBody>
      </p:sp>
      <p:sp>
        <p:nvSpPr>
          <p:cNvPr id="73732" name="Slide Number Placeholder 3"/>
          <p:cNvSpPr>
            <a:spLocks noGrp="1"/>
          </p:cNvSpPr>
          <p:nvPr>
            <p:ph type="sldNum" sz="quarter" idx="5"/>
          </p:nvPr>
        </p:nvSpPr>
        <p:spPr>
          <a:noFill/>
        </p:spPr>
        <p:txBody>
          <a:bodyPr/>
          <a:lstStyle/>
          <a:p>
            <a:fld id="{5DAB00E8-443A-4840-A52B-F664395D31E8}" type="slidenum">
              <a:rPr lang="en-AU"/>
              <a:pPr/>
              <a:t>21</a:t>
            </a:fld>
            <a:endParaRPr lang="en-AU"/>
          </a:p>
        </p:txBody>
      </p:sp>
    </p:spTree>
    <p:extLst>
      <p:ext uri="{BB962C8B-B14F-4D97-AF65-F5344CB8AC3E}">
        <p14:creationId xmlns:p14="http://schemas.microsoft.com/office/powerpoint/2010/main" val="3882314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32500" lnSpcReduction="20000"/>
          </a:bodyPr>
          <a:lstStyle/>
          <a:p>
            <a:pPr>
              <a:lnSpc>
                <a:spcPct val="80000"/>
              </a:lnSpc>
            </a:pPr>
            <a:r>
              <a:rPr lang="en-US" sz="900" dirty="0">
                <a:latin typeface="Arial" charset="0"/>
                <a:ea typeface="ＭＳ Ｐゴシック" pitchFamily="-65" charset="-128"/>
              </a:rPr>
              <a:t>Another approach used to capture a user’s login and password credentials is to</a:t>
            </a:r>
          </a:p>
          <a:p>
            <a:pPr>
              <a:lnSpc>
                <a:spcPct val="80000"/>
              </a:lnSpc>
            </a:pPr>
            <a:r>
              <a:rPr lang="en-US" sz="900" dirty="0">
                <a:latin typeface="Arial" charset="0"/>
                <a:ea typeface="ＭＳ Ｐゴシック" pitchFamily="-65" charset="-128"/>
              </a:rPr>
              <a:t>include a URL in a spam e-mail that links to a fake Web site controlled by the</a:t>
            </a:r>
          </a:p>
          <a:p>
            <a:pPr>
              <a:lnSpc>
                <a:spcPct val="80000"/>
              </a:lnSpc>
            </a:pPr>
            <a:r>
              <a:rPr lang="en-US" sz="900" dirty="0">
                <a:latin typeface="Arial" charset="0"/>
                <a:ea typeface="ＭＳ Ｐゴシック" pitchFamily="-65" charset="-128"/>
              </a:rPr>
              <a:t>attacker, but which mimics the login page of some banking, gaming, or similar site.</a:t>
            </a:r>
          </a:p>
          <a:p>
            <a:pPr>
              <a:lnSpc>
                <a:spcPct val="80000"/>
              </a:lnSpc>
            </a:pPr>
            <a:r>
              <a:rPr lang="en-US" sz="900" dirty="0">
                <a:latin typeface="Arial" charset="0"/>
                <a:ea typeface="ＭＳ Ｐゴシック" pitchFamily="-65" charset="-128"/>
              </a:rPr>
              <a:t>This is normally included in some message suggesting that urgent action is required</a:t>
            </a:r>
          </a:p>
          <a:p>
            <a:pPr>
              <a:lnSpc>
                <a:spcPct val="80000"/>
              </a:lnSpc>
            </a:pPr>
            <a:r>
              <a:rPr lang="en-US" sz="900" dirty="0">
                <a:latin typeface="Arial" charset="0"/>
                <a:ea typeface="ＭＳ Ｐゴシック" pitchFamily="-65" charset="-128"/>
              </a:rPr>
              <a:t>by the user to authenticate their account, to prevent it being locked. If the user is</a:t>
            </a:r>
          </a:p>
          <a:p>
            <a:pPr>
              <a:lnSpc>
                <a:spcPct val="80000"/>
              </a:lnSpc>
            </a:pPr>
            <a:r>
              <a:rPr lang="en-US" sz="900" dirty="0">
                <a:latin typeface="Arial" charset="0"/>
                <a:ea typeface="ＭＳ Ｐゴシック" pitchFamily="-65" charset="-128"/>
              </a:rPr>
              <a:t>careless, and doesn’t realize that they are being conned, then following the link and</a:t>
            </a:r>
          </a:p>
          <a:p>
            <a:pPr>
              <a:lnSpc>
                <a:spcPct val="80000"/>
              </a:lnSpc>
            </a:pPr>
            <a:r>
              <a:rPr lang="en-US" sz="900" dirty="0">
                <a:latin typeface="Arial" charset="0"/>
                <a:ea typeface="ＭＳ Ｐゴシック" pitchFamily="-65" charset="-128"/>
              </a:rPr>
              <a:t>supplying the requested details will certainly result in the attackers exploiting their</a:t>
            </a:r>
          </a:p>
          <a:p>
            <a:pPr>
              <a:lnSpc>
                <a:spcPct val="80000"/>
              </a:lnSpc>
            </a:pPr>
            <a:r>
              <a:rPr lang="en-US" sz="900" dirty="0">
                <a:latin typeface="Arial" charset="0"/>
                <a:ea typeface="ＭＳ Ｐゴシック" pitchFamily="-65" charset="-128"/>
              </a:rPr>
              <a:t>account using the captured credentials.</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More generally, such a spam e-mail may direct a user to a fake Web site</a:t>
            </a:r>
          </a:p>
          <a:p>
            <a:pPr>
              <a:lnSpc>
                <a:spcPct val="80000"/>
              </a:lnSpc>
            </a:pPr>
            <a:r>
              <a:rPr lang="en-US" sz="900" dirty="0">
                <a:latin typeface="Arial" charset="0"/>
                <a:ea typeface="ＭＳ Ｐゴシック" pitchFamily="-65" charset="-128"/>
              </a:rPr>
              <a:t>controlled by the attacker, or to complete some enclosed form and return to an e-mail</a:t>
            </a:r>
          </a:p>
          <a:p>
            <a:pPr>
              <a:lnSpc>
                <a:spcPct val="80000"/>
              </a:lnSpc>
            </a:pPr>
            <a:r>
              <a:rPr lang="en-US" sz="900" dirty="0">
                <a:latin typeface="Arial" charset="0"/>
                <a:ea typeface="ＭＳ Ｐゴシック" pitchFamily="-65" charset="-128"/>
              </a:rPr>
              <a:t>accessible to the attacker, which is used to gather a range of private, personal, information</a:t>
            </a:r>
          </a:p>
          <a:p>
            <a:pPr>
              <a:lnSpc>
                <a:spcPct val="80000"/>
              </a:lnSpc>
            </a:pPr>
            <a:r>
              <a:rPr lang="en-US" sz="900" dirty="0">
                <a:latin typeface="Arial" charset="0"/>
                <a:ea typeface="ＭＳ Ｐゴシック" pitchFamily="-65" charset="-128"/>
              </a:rPr>
              <a:t>on the user. Given sufficient details, the attacker can then “assume” the user’s</a:t>
            </a:r>
          </a:p>
          <a:p>
            <a:pPr>
              <a:lnSpc>
                <a:spcPct val="80000"/>
              </a:lnSpc>
            </a:pPr>
            <a:r>
              <a:rPr lang="en-US" sz="900" dirty="0">
                <a:latin typeface="Arial" charset="0"/>
                <a:ea typeface="ＭＳ Ｐゴシック" pitchFamily="-65" charset="-128"/>
              </a:rPr>
              <a:t>identity for the purpose of obtaining credit, or sensitive access to other resources.</a:t>
            </a:r>
          </a:p>
          <a:p>
            <a:pPr>
              <a:lnSpc>
                <a:spcPct val="80000"/>
              </a:lnSpc>
            </a:pPr>
            <a:r>
              <a:rPr lang="en-US" sz="900" dirty="0">
                <a:latin typeface="Arial" charset="0"/>
                <a:ea typeface="ＭＳ Ｐゴシック" pitchFamily="-65" charset="-128"/>
              </a:rPr>
              <a:t>This is known as a </a:t>
            </a:r>
            <a:r>
              <a:rPr lang="en-US" sz="900" b="1" dirty="0">
                <a:latin typeface="Arial" charset="0"/>
                <a:ea typeface="ＭＳ Ｐゴシック" pitchFamily="-65" charset="-128"/>
              </a:rPr>
              <a:t>phishing </a:t>
            </a:r>
            <a:r>
              <a:rPr lang="en-US" sz="900" b="0" dirty="0">
                <a:latin typeface="Arial" charset="0"/>
                <a:ea typeface="ＭＳ Ｐゴシック" pitchFamily="-65" charset="-128"/>
              </a:rPr>
              <a:t>attack and exploits social engineering to leverage user’s</a:t>
            </a:r>
          </a:p>
          <a:p>
            <a:pPr>
              <a:lnSpc>
                <a:spcPct val="80000"/>
              </a:lnSpc>
            </a:pPr>
            <a:r>
              <a:rPr lang="en-US" sz="900" dirty="0">
                <a:latin typeface="Arial" charset="0"/>
                <a:ea typeface="ＭＳ Ｐゴシック" pitchFamily="-65" charset="-128"/>
              </a:rPr>
              <a:t>trust by masquerading as communications from a trusted source [GOLD10].</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Such general spam e-mails are typically widely distributed to very large numbers</a:t>
            </a:r>
          </a:p>
          <a:p>
            <a:pPr>
              <a:lnSpc>
                <a:spcPct val="80000"/>
              </a:lnSpc>
            </a:pPr>
            <a:r>
              <a:rPr lang="en-US" sz="900" dirty="0">
                <a:latin typeface="Arial" charset="0"/>
                <a:ea typeface="ＭＳ Ｐゴシック" pitchFamily="-65" charset="-128"/>
              </a:rPr>
              <a:t>of users, often via a botnet. While the content will not match appropriate</a:t>
            </a:r>
          </a:p>
          <a:p>
            <a:pPr>
              <a:lnSpc>
                <a:spcPct val="80000"/>
              </a:lnSpc>
            </a:pPr>
            <a:r>
              <a:rPr lang="en-US" sz="900" dirty="0">
                <a:latin typeface="Arial" charset="0"/>
                <a:ea typeface="ＭＳ Ｐゴシック" pitchFamily="-65" charset="-128"/>
              </a:rPr>
              <a:t>trusted sources for a significant fraction of the recipients, the attackers rely on it</a:t>
            </a:r>
          </a:p>
          <a:p>
            <a:pPr>
              <a:lnSpc>
                <a:spcPct val="80000"/>
              </a:lnSpc>
            </a:pPr>
            <a:r>
              <a:rPr lang="en-US" sz="900" dirty="0">
                <a:latin typeface="Arial" charset="0"/>
                <a:ea typeface="ＭＳ Ｐゴシック" pitchFamily="-65" charset="-128"/>
              </a:rPr>
              <a:t>reaching sufficient users of the named trusted source, a gullible portion of whom</a:t>
            </a:r>
          </a:p>
          <a:p>
            <a:pPr>
              <a:lnSpc>
                <a:spcPct val="80000"/>
              </a:lnSpc>
            </a:pPr>
            <a:r>
              <a:rPr lang="en-US" sz="900" dirty="0">
                <a:latin typeface="Arial" charset="0"/>
                <a:ea typeface="ＭＳ Ｐゴシック" pitchFamily="-65" charset="-128"/>
              </a:rPr>
              <a:t>will respond, for it to be profitable.</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A more dangerous variant of this is the </a:t>
            </a:r>
            <a:r>
              <a:rPr lang="en-US" sz="900" b="1" dirty="0">
                <a:latin typeface="Arial" charset="0"/>
                <a:ea typeface="ＭＳ Ｐゴシック" pitchFamily="-65" charset="-128"/>
              </a:rPr>
              <a:t>spear-phishing </a:t>
            </a:r>
            <a:r>
              <a:rPr lang="en-US" sz="900" b="0" dirty="0">
                <a:latin typeface="Arial" charset="0"/>
                <a:ea typeface="ＭＳ Ｐゴシック" pitchFamily="-65" charset="-128"/>
              </a:rPr>
              <a:t>attack. This again is an</a:t>
            </a:r>
          </a:p>
          <a:p>
            <a:pPr>
              <a:lnSpc>
                <a:spcPct val="80000"/>
              </a:lnSpc>
            </a:pPr>
            <a:r>
              <a:rPr lang="en-US" sz="900" dirty="0">
                <a:latin typeface="Arial" charset="0"/>
                <a:ea typeface="ＭＳ Ｐゴシック" pitchFamily="-65" charset="-128"/>
              </a:rPr>
              <a:t>e-mail claiming to be from a trusted source. However, the recipients are carefully</a:t>
            </a:r>
          </a:p>
          <a:p>
            <a:pPr>
              <a:lnSpc>
                <a:spcPct val="80000"/>
              </a:lnSpc>
            </a:pPr>
            <a:r>
              <a:rPr lang="en-US" sz="900" dirty="0">
                <a:latin typeface="Arial" charset="0"/>
                <a:ea typeface="ＭＳ Ｐゴシック" pitchFamily="-65" charset="-128"/>
              </a:rPr>
              <a:t>researched by the attacker, and each e-mail is carefully crafted to suit its recipient specifically,</a:t>
            </a:r>
          </a:p>
          <a:p>
            <a:pPr>
              <a:lnSpc>
                <a:spcPct val="80000"/>
              </a:lnSpc>
            </a:pPr>
            <a:r>
              <a:rPr lang="en-US" sz="900" dirty="0">
                <a:latin typeface="Arial" charset="0"/>
                <a:ea typeface="ＭＳ Ｐゴシック" pitchFamily="-65" charset="-128"/>
              </a:rPr>
              <a:t>often quoting a range of information to convince them of its authenticity. This</a:t>
            </a:r>
          </a:p>
          <a:p>
            <a:pPr>
              <a:lnSpc>
                <a:spcPct val="80000"/>
              </a:lnSpc>
            </a:pPr>
            <a:r>
              <a:rPr lang="en-US" sz="900" dirty="0">
                <a:latin typeface="Arial" charset="0"/>
                <a:ea typeface="ＭＳ Ｐゴシック" pitchFamily="-65" charset="-128"/>
              </a:rPr>
              <a:t>greatly increases the likelihood of the recipient responding as desired by the attacker.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1200" kern="1200" dirty="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900" dirty="0">
              <a:latin typeface="Arial" charset="0"/>
              <a:ea typeface="ＭＳ Ｐゴシック" pitchFamily="-65" charset="-128"/>
            </a:endParaRPr>
          </a:p>
          <a:p>
            <a:pPr>
              <a:lnSpc>
                <a:spcPct val="80000"/>
              </a:lnSpc>
            </a:pPr>
            <a:r>
              <a:rPr lang="en-US" sz="900" dirty="0">
                <a:latin typeface="Arial" charset="0"/>
                <a:ea typeface="ＭＳ Ｐゴシック" pitchFamily="-65" charset="-128"/>
              </a:rPr>
              <a:t>Credential theft and identity theft are special cases of a more general reconnaissance</a:t>
            </a:r>
          </a:p>
          <a:p>
            <a:pPr>
              <a:lnSpc>
                <a:spcPct val="80000"/>
              </a:lnSpc>
            </a:pPr>
            <a:r>
              <a:rPr lang="en-US" sz="900" dirty="0">
                <a:latin typeface="Arial" charset="0"/>
                <a:ea typeface="ＭＳ Ｐゴシック" pitchFamily="-65" charset="-128"/>
              </a:rPr>
              <a:t>payload, which aims to obtain certain types of desired information and return</a:t>
            </a:r>
          </a:p>
          <a:p>
            <a:pPr>
              <a:lnSpc>
                <a:spcPct val="80000"/>
              </a:lnSpc>
            </a:pPr>
            <a:r>
              <a:rPr lang="en-US" sz="900" dirty="0">
                <a:latin typeface="Arial" charset="0"/>
                <a:ea typeface="ＭＳ Ｐゴシック" pitchFamily="-65" charset="-128"/>
              </a:rPr>
              <a:t>this to the attacker. These special cases are certainly the most common; however,</a:t>
            </a:r>
          </a:p>
          <a:p>
            <a:pPr>
              <a:lnSpc>
                <a:spcPct val="80000"/>
              </a:lnSpc>
            </a:pPr>
            <a:r>
              <a:rPr lang="en-US" sz="900" dirty="0">
                <a:latin typeface="Arial" charset="0"/>
                <a:ea typeface="ＭＳ Ｐゴシック" pitchFamily="-65" charset="-128"/>
              </a:rPr>
              <a:t>other targets are known. Operation Aurora in 2009 used a Trojan to gain access</a:t>
            </a:r>
          </a:p>
          <a:p>
            <a:pPr>
              <a:lnSpc>
                <a:spcPct val="80000"/>
              </a:lnSpc>
            </a:pPr>
            <a:r>
              <a:rPr lang="en-US" sz="900" dirty="0">
                <a:latin typeface="Arial" charset="0"/>
                <a:ea typeface="ＭＳ Ｐゴシック" pitchFamily="-65" charset="-128"/>
              </a:rPr>
              <a:t>to and potentially modify source code repositories at a range of high tech, security,</a:t>
            </a:r>
          </a:p>
          <a:p>
            <a:pPr>
              <a:lnSpc>
                <a:spcPct val="80000"/>
              </a:lnSpc>
            </a:pPr>
            <a:r>
              <a:rPr lang="en-US" sz="900" dirty="0">
                <a:latin typeface="Arial" charset="0"/>
                <a:ea typeface="ＭＳ Ｐゴシック" pitchFamily="-65" charset="-128"/>
              </a:rPr>
              <a:t>and defense contractor companies [SYMA16]. The </a:t>
            </a:r>
            <a:r>
              <a:rPr lang="en-US" sz="900" dirty="0" err="1">
                <a:latin typeface="Arial" charset="0"/>
                <a:ea typeface="ＭＳ Ｐゴシック" pitchFamily="-65" charset="-128"/>
              </a:rPr>
              <a:t>Stuxnet</a:t>
            </a:r>
            <a:r>
              <a:rPr lang="en-US" sz="900" dirty="0">
                <a:latin typeface="Arial" charset="0"/>
                <a:ea typeface="ＭＳ Ｐゴシック" pitchFamily="-65" charset="-128"/>
              </a:rPr>
              <a:t> worm discovered</a:t>
            </a:r>
          </a:p>
          <a:p>
            <a:pPr>
              <a:lnSpc>
                <a:spcPct val="80000"/>
              </a:lnSpc>
            </a:pPr>
            <a:r>
              <a:rPr lang="en-US" sz="900" dirty="0">
                <a:latin typeface="Arial" charset="0"/>
                <a:ea typeface="ＭＳ Ｐゴシック" pitchFamily="-65" charset="-128"/>
              </a:rPr>
              <a:t>in 2010 included capture of hardware and software configuration details in order to</a:t>
            </a:r>
          </a:p>
          <a:p>
            <a:pPr>
              <a:lnSpc>
                <a:spcPct val="80000"/>
              </a:lnSpc>
            </a:pPr>
            <a:r>
              <a:rPr lang="en-US" sz="900" dirty="0">
                <a:latin typeface="Arial" charset="0"/>
                <a:ea typeface="ＭＳ Ｐゴシック" pitchFamily="-65" charset="-128"/>
              </a:rPr>
              <a:t>determine whether it had compromised the specific desired target systems. Early</a:t>
            </a:r>
          </a:p>
          <a:p>
            <a:pPr>
              <a:lnSpc>
                <a:spcPct val="80000"/>
              </a:lnSpc>
            </a:pPr>
            <a:r>
              <a:rPr lang="en-US" sz="900" dirty="0">
                <a:latin typeface="Arial" charset="0"/>
                <a:ea typeface="ＭＳ Ｐゴシック" pitchFamily="-65" charset="-128"/>
              </a:rPr>
              <a:t>versions of this worm returned this same information, which was then used to</a:t>
            </a:r>
          </a:p>
          <a:p>
            <a:r>
              <a:rPr lang="en-US" sz="900" dirty="0">
                <a:latin typeface="Arial" charset="0"/>
                <a:ea typeface="ＭＳ Ｐゴシック" pitchFamily="-65" charset="-128"/>
              </a:rPr>
              <a:t>develop the attacks deployed in later versions [CHEN11, KUSH13]. </a:t>
            </a:r>
            <a:r>
              <a:rPr lang="en-US" sz="1200" kern="1200" dirty="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Wikileaks</a:t>
            </a:r>
            <a:r>
              <a:rPr lang="en-US" sz="1200" kern="1200" dirty="0">
                <a:solidFill>
                  <a:schemeClr val="tx1"/>
                </a:solidFill>
                <a:effectLst/>
                <a:latin typeface="Arial" pitchFamily="-110" charset="0"/>
                <a:ea typeface="ＭＳ Ｐゴシック" pitchFamily="-110" charset="-128"/>
                <a:cs typeface="ＭＳ Ｐゴシック" pitchFamily="-110" charset="-128"/>
              </a:rPr>
              <a:t> leak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1200" kern="1200" dirty="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900" dirty="0">
              <a:latin typeface="Arial" charset="0"/>
              <a:ea typeface="ＭＳ Ｐゴシック" pitchFamily="-65" charset="-128"/>
            </a:endParaRPr>
          </a:p>
          <a:p>
            <a:pPr>
              <a:lnSpc>
                <a:spcPct val="80000"/>
              </a:lnSpc>
            </a:pPr>
            <a:endParaRPr lang="en-US" sz="90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exfiltrated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from the target organization, to the attackers. To detect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sz="900" dirty="0">
              <a:latin typeface="Arial" charset="0"/>
              <a:ea typeface="ＭＳ Ｐゴシック" pitchFamily="-65" charset="-128"/>
            </a:endParaRPr>
          </a:p>
        </p:txBody>
      </p:sp>
      <p:sp>
        <p:nvSpPr>
          <p:cNvPr id="75780" name="Slide Number Placeholder 3"/>
          <p:cNvSpPr>
            <a:spLocks noGrp="1"/>
          </p:cNvSpPr>
          <p:nvPr>
            <p:ph type="sldNum" sz="quarter" idx="5"/>
          </p:nvPr>
        </p:nvSpPr>
        <p:spPr>
          <a:noFill/>
        </p:spPr>
        <p:txBody>
          <a:bodyPr/>
          <a:lstStyle/>
          <a:p>
            <a:fld id="{F5E89E48-221C-41CD-B383-5C58E20A453D}" type="slidenum">
              <a:rPr lang="en-AU"/>
              <a:pPr/>
              <a:t>22</a:t>
            </a:fld>
            <a:endParaRPr lang="en-AU"/>
          </a:p>
        </p:txBody>
      </p:sp>
    </p:spTree>
    <p:extLst>
      <p:ext uri="{BB962C8B-B14F-4D97-AF65-F5344CB8AC3E}">
        <p14:creationId xmlns:p14="http://schemas.microsoft.com/office/powerpoint/2010/main" val="595608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55000" lnSpcReduction="20000"/>
          </a:bodyPr>
          <a:lstStyle/>
          <a:p>
            <a:r>
              <a:rPr lang="en-US" sz="1100" b="0" dirty="0">
                <a:latin typeface="Arial" charset="0"/>
                <a:ea typeface="ＭＳ Ｐゴシック" pitchFamily="-65" charset="-128"/>
              </a:rPr>
              <a:t>The final category of payload we discuss concerns techniques used by malware to</a:t>
            </a:r>
          </a:p>
          <a:p>
            <a:r>
              <a:rPr lang="en-US" sz="1100" b="0" dirty="0">
                <a:latin typeface="Arial" charset="0"/>
                <a:ea typeface="ＭＳ Ｐゴシック" pitchFamily="-65" charset="-128"/>
              </a:rPr>
              <a:t>hide its presence on the infected system, and to provide covert access to that system.</a:t>
            </a:r>
          </a:p>
          <a:p>
            <a:r>
              <a:rPr lang="en-US" sz="1100" b="0" dirty="0">
                <a:latin typeface="Arial" charset="0"/>
                <a:ea typeface="ＭＳ Ｐゴシック" pitchFamily="-65" charset="-128"/>
              </a:rPr>
              <a:t>This type of payload also attacks the integrity of the infected system.</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a:t>
            </a:r>
            <a:r>
              <a:rPr lang="en-US" sz="1100" b="1" dirty="0">
                <a:latin typeface="Arial" charset="0"/>
                <a:ea typeface="ＭＳ Ｐゴシック" pitchFamily="-65" charset="-128"/>
              </a:rPr>
              <a:t>backdoor</a:t>
            </a:r>
            <a:r>
              <a:rPr lang="en-US" sz="1100" b="0" dirty="0">
                <a:latin typeface="Arial" charset="0"/>
                <a:ea typeface="ＭＳ Ｐゴシック" pitchFamily="-65" charset="-128"/>
              </a:rPr>
              <a:t>, also known as a </a:t>
            </a:r>
            <a:r>
              <a:rPr lang="en-US" sz="1100" b="1" dirty="0">
                <a:latin typeface="Arial" charset="0"/>
                <a:ea typeface="ＭＳ Ｐゴシック" pitchFamily="-65" charset="-128"/>
              </a:rPr>
              <a:t>trapdoor</a:t>
            </a:r>
            <a:r>
              <a:rPr lang="en-US" sz="1100" b="0" dirty="0">
                <a:latin typeface="Arial" charset="0"/>
                <a:ea typeface="ＭＳ Ｐゴシック" pitchFamily="-65" charset="-128"/>
              </a:rPr>
              <a:t>, is a secret entry point into a program</a:t>
            </a:r>
          </a:p>
          <a:p>
            <a:r>
              <a:rPr lang="en-US" sz="1100" b="0" dirty="0">
                <a:latin typeface="Arial" charset="0"/>
                <a:ea typeface="ＭＳ Ｐゴシック" pitchFamily="-65" charset="-128"/>
              </a:rPr>
              <a:t>that allows someone who is aware of the backdoor to gain access without going</a:t>
            </a:r>
          </a:p>
          <a:p>
            <a:r>
              <a:rPr lang="en-US" sz="1100" b="0" dirty="0">
                <a:latin typeface="Arial" charset="0"/>
                <a:ea typeface="ＭＳ Ｐゴシック" pitchFamily="-65" charset="-128"/>
              </a:rPr>
              <a:t>through the usual security access procedures. Programmers have used backdoors</a:t>
            </a:r>
          </a:p>
          <a:p>
            <a:r>
              <a:rPr lang="en-US" sz="1100" b="0" dirty="0">
                <a:latin typeface="Arial" charset="0"/>
                <a:ea typeface="ＭＳ Ｐゴシック" pitchFamily="-65" charset="-128"/>
              </a:rPr>
              <a:t>legitimately for many years to debug and test programs; such a backdoor is called</a:t>
            </a:r>
          </a:p>
          <a:p>
            <a:r>
              <a:rPr lang="en-US" sz="1100" b="0" dirty="0">
                <a:latin typeface="Arial" charset="0"/>
                <a:ea typeface="ＭＳ Ｐゴシック" pitchFamily="-65" charset="-128"/>
              </a:rPr>
              <a:t>a maintenance hook . This usually is done when the programmer is developing an</a:t>
            </a:r>
          </a:p>
          <a:p>
            <a:r>
              <a:rPr lang="en-US" sz="1100" b="0" dirty="0">
                <a:latin typeface="Arial" charset="0"/>
                <a:ea typeface="ＭＳ Ｐゴシック" pitchFamily="-65" charset="-128"/>
              </a:rPr>
              <a:t>application that has an authentication procedure, or a long setup, requiring the user</a:t>
            </a:r>
          </a:p>
          <a:p>
            <a:r>
              <a:rPr lang="en-US" sz="1100" b="0" dirty="0">
                <a:latin typeface="Arial" charset="0"/>
                <a:ea typeface="ＭＳ Ｐゴシック" pitchFamily="-65" charset="-128"/>
              </a:rPr>
              <a:t>to enter many different values to run the application. To debug the program, the</a:t>
            </a:r>
          </a:p>
          <a:p>
            <a:r>
              <a:rPr lang="en-US" sz="1100" b="0" dirty="0">
                <a:latin typeface="Arial" charset="0"/>
                <a:ea typeface="ＭＳ Ｐゴシック" pitchFamily="-65" charset="-128"/>
              </a:rPr>
              <a:t>developer may wish to gain special privileges or to avoid all the necessary setup and</a:t>
            </a:r>
          </a:p>
          <a:p>
            <a:r>
              <a:rPr lang="en-US" sz="1100" b="0" dirty="0">
                <a:latin typeface="Arial" charset="0"/>
                <a:ea typeface="ＭＳ Ｐゴシック" pitchFamily="-65" charset="-128"/>
              </a:rPr>
              <a:t>authentication. The programmer may also want to ensure that there is a method of</a:t>
            </a:r>
          </a:p>
          <a:p>
            <a:r>
              <a:rPr lang="en-US" sz="1100" b="0" dirty="0">
                <a:latin typeface="Arial" charset="0"/>
                <a:ea typeface="ＭＳ Ｐゴシック" pitchFamily="-65" charset="-128"/>
              </a:rPr>
              <a:t>activating the program should something be wrong with the authentication procedure</a:t>
            </a:r>
          </a:p>
          <a:p>
            <a:r>
              <a:rPr lang="en-US" sz="1100" b="0" dirty="0">
                <a:latin typeface="Arial" charset="0"/>
                <a:ea typeface="ＭＳ Ｐゴシック" pitchFamily="-65" charset="-128"/>
              </a:rPr>
              <a:t>that is being built into the application. The backdoor is code that recognizes</a:t>
            </a:r>
          </a:p>
          <a:p>
            <a:r>
              <a:rPr lang="en-US" sz="1100" b="0" dirty="0">
                <a:latin typeface="Arial" charset="0"/>
                <a:ea typeface="ＭＳ Ｐゴシック" pitchFamily="-65" charset="-128"/>
              </a:rPr>
              <a:t>some special sequence of input or is triggered by being run from a certain user ID or</a:t>
            </a:r>
          </a:p>
          <a:p>
            <a:r>
              <a:rPr lang="en-US" sz="1100" b="0" dirty="0">
                <a:latin typeface="Arial" charset="0"/>
                <a:ea typeface="ＭＳ Ｐゴシック" pitchFamily="-65" charset="-128"/>
              </a:rPr>
              <a:t>by an unlikely sequence of events.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Backdoors become threats when unscrupulous programmers use them to</a:t>
            </a:r>
          </a:p>
          <a:p>
            <a:r>
              <a:rPr lang="en-US" sz="1100" b="0" dirty="0">
                <a:latin typeface="Arial" charset="0"/>
                <a:ea typeface="ＭＳ Ｐゴシック" pitchFamily="-65" charset="-128"/>
              </a:rPr>
              <a:t>gain unauthorized access. The backdoor was the basic idea for the vulnerability</a:t>
            </a:r>
          </a:p>
          <a:p>
            <a:r>
              <a:rPr lang="en-US" sz="1100" b="0" dirty="0">
                <a:latin typeface="Arial" charset="0"/>
                <a:ea typeface="ＭＳ Ｐゴシック" pitchFamily="-65" charset="-128"/>
              </a:rPr>
              <a:t>portrayed in the movie </a:t>
            </a:r>
            <a:r>
              <a:rPr lang="en-US" sz="1100" b="0" i="1" dirty="0">
                <a:latin typeface="Arial" charset="0"/>
                <a:ea typeface="ＭＳ Ｐゴシック" pitchFamily="-65" charset="-128"/>
              </a:rPr>
              <a:t>War Games . </a:t>
            </a:r>
            <a:r>
              <a:rPr lang="en-US" sz="1100" b="0" i="0" dirty="0">
                <a:latin typeface="Arial" charset="0"/>
                <a:ea typeface="ＭＳ Ｐゴシック" pitchFamily="-65" charset="-128"/>
              </a:rPr>
              <a:t>Another example is that during the development</a:t>
            </a:r>
          </a:p>
          <a:p>
            <a:r>
              <a:rPr lang="en-US" sz="1100" b="0" dirty="0">
                <a:latin typeface="Arial" charset="0"/>
                <a:ea typeface="ＭＳ Ｐゴシック" pitchFamily="-65" charset="-128"/>
              </a:rPr>
              <a:t>of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penetration tests were conducted by an Air Force “tiger team”</a:t>
            </a:r>
          </a:p>
          <a:p>
            <a:r>
              <a:rPr lang="en-US" sz="1100" b="0" dirty="0">
                <a:latin typeface="Arial" charset="0"/>
                <a:ea typeface="ＭＳ Ｐゴシック" pitchFamily="-65" charset="-128"/>
              </a:rPr>
              <a:t>(simulating adversaries). One tactic employed was to send a bogus operating system</a:t>
            </a:r>
          </a:p>
          <a:p>
            <a:r>
              <a:rPr lang="en-US" sz="1100" b="0" dirty="0">
                <a:latin typeface="Arial" charset="0"/>
                <a:ea typeface="ＭＳ Ｐゴシック" pitchFamily="-65" charset="-128"/>
              </a:rPr>
              <a:t>update to a site running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The update contained a Trojan horse that could be</a:t>
            </a:r>
          </a:p>
          <a:p>
            <a:r>
              <a:rPr lang="en-US" sz="1100" b="0" dirty="0">
                <a:latin typeface="Arial" charset="0"/>
                <a:ea typeface="ＭＳ Ｐゴシック" pitchFamily="-65" charset="-128"/>
              </a:rPr>
              <a:t>activated by a backdoor and that allowed the tiger team to gain access. The threat</a:t>
            </a:r>
          </a:p>
          <a:p>
            <a:r>
              <a:rPr lang="en-US" sz="1100" b="0" dirty="0">
                <a:latin typeface="Arial" charset="0"/>
                <a:ea typeface="ＭＳ Ｐゴシック" pitchFamily="-65" charset="-128"/>
              </a:rPr>
              <a:t>was so well implemented that the </a:t>
            </a:r>
            <a:r>
              <a:rPr lang="en-US" sz="1100" b="0" dirty="0" err="1">
                <a:latin typeface="Arial" charset="0"/>
                <a:ea typeface="ＭＳ Ｐゴシック" pitchFamily="-65" charset="-128"/>
              </a:rPr>
              <a:t>Multics</a:t>
            </a:r>
            <a:r>
              <a:rPr lang="en-US" sz="1100" b="0" dirty="0">
                <a:latin typeface="Arial" charset="0"/>
                <a:ea typeface="ＭＳ Ｐゴシック" pitchFamily="-65" charset="-128"/>
              </a:rPr>
              <a:t> developers could not find it, even after</a:t>
            </a:r>
          </a:p>
          <a:p>
            <a:r>
              <a:rPr lang="en-US" sz="1100" b="0" dirty="0">
                <a:latin typeface="Arial" charset="0"/>
                <a:ea typeface="ＭＳ Ｐゴシック" pitchFamily="-65" charset="-128"/>
              </a:rPr>
              <a:t>they were informed of its presence [ENGE80].</a:t>
            </a:r>
          </a:p>
          <a:p>
            <a:endParaRPr lang="en-US" sz="1100"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through to be run on the compromised system.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WannaCry</a:t>
            </a:r>
            <a:r>
              <a:rPr lang="en-US" sz="1200" kern="1200" dirty="0">
                <a:solidFill>
                  <a:schemeClr val="tx1"/>
                </a:solidFill>
                <a:effectLst/>
                <a:latin typeface="Arial" pitchFamily="-110" charset="0"/>
                <a:ea typeface="ＭＳ Ｐゴシック" pitchFamily="-110" charset="-128"/>
                <a:cs typeface="ＭＳ Ｐゴシック" pitchFamily="-110" charset="-128"/>
              </a:rPr>
              <a:t>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It is difficult to implement operating system controls for backdoors in</a:t>
            </a:r>
          </a:p>
          <a:p>
            <a:r>
              <a:rPr lang="en-US" sz="1100" b="0" dirty="0">
                <a:latin typeface="Arial" charset="0"/>
                <a:ea typeface="ＭＳ Ｐゴシック" pitchFamily="-65" charset="-128"/>
              </a:rPr>
              <a:t>applications. Security measures must focus on the program development and</a:t>
            </a:r>
          </a:p>
          <a:p>
            <a:r>
              <a:rPr lang="en-US" sz="1100" b="0" dirty="0">
                <a:latin typeface="Arial" charset="0"/>
                <a:ea typeface="ＭＳ Ｐゴシック" pitchFamily="-65" charset="-128"/>
              </a:rPr>
              <a:t>software update activities, and on programs that wish to offer a network service.</a:t>
            </a:r>
          </a:p>
        </p:txBody>
      </p:sp>
      <p:sp>
        <p:nvSpPr>
          <p:cNvPr id="77828" name="Slide Number Placeholder 3"/>
          <p:cNvSpPr>
            <a:spLocks noGrp="1"/>
          </p:cNvSpPr>
          <p:nvPr>
            <p:ph type="sldNum" sz="quarter" idx="5"/>
          </p:nvPr>
        </p:nvSpPr>
        <p:spPr>
          <a:noFill/>
        </p:spPr>
        <p:txBody>
          <a:bodyPr/>
          <a:lstStyle/>
          <a:p>
            <a:fld id="{3048BF5D-C960-4AE8-B338-8921E465EAEC}" type="slidenum">
              <a:rPr lang="en-AU"/>
              <a:pPr/>
              <a:t>23</a:t>
            </a:fld>
            <a:endParaRPr lang="en-AU"/>
          </a:p>
        </p:txBody>
      </p:sp>
    </p:spTree>
    <p:extLst>
      <p:ext uri="{BB962C8B-B14F-4D97-AF65-F5344CB8AC3E}">
        <p14:creationId xmlns:p14="http://schemas.microsoft.com/office/powerpoint/2010/main" val="1682666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4E35ED1-D109-4F03-A4A8-BF5B342C4B68}" type="slidenum">
              <a:rPr lang="en-AU"/>
              <a:pPr/>
              <a:t>24</a:t>
            </a:fld>
            <a:endParaRPr lang="en-AU"/>
          </a:p>
        </p:txBody>
      </p:sp>
      <p:sp>
        <p:nvSpPr>
          <p:cNvPr id="79875" name="Rectangle 1026"/>
          <p:cNvSpPr>
            <a:spLocks noGrp="1" noRot="1" noChangeAspect="1" noChangeArrowheads="1" noTextEdit="1"/>
          </p:cNvSpPr>
          <p:nvPr>
            <p:ph type="sldImg"/>
          </p:nvPr>
        </p:nvSpPr>
        <p:spPr>
          <a:ln/>
        </p:spPr>
      </p:sp>
      <p:sp>
        <p:nvSpPr>
          <p:cNvPr id="79876" name="Rectangle 1027"/>
          <p:cNvSpPr>
            <a:spLocks noGrp="1" noChangeArrowheads="1"/>
          </p:cNvSpPr>
          <p:nvPr>
            <p:ph type="body" idx="1"/>
          </p:nvPr>
        </p:nvSpPr>
        <p:spPr>
          <a:noFill/>
          <a:ln/>
        </p:spPr>
        <p:txBody>
          <a:bodyPr/>
          <a:lstStyle/>
          <a:p>
            <a:r>
              <a:rPr lang="en-US" dirty="0">
                <a:latin typeface="Arial" charset="0"/>
                <a:ea typeface="ＭＳ Ｐゴシック" pitchFamily="-65" charset="-128"/>
              </a:rPr>
              <a:t>A </a:t>
            </a:r>
            <a:r>
              <a:rPr lang="en-US" dirty="0" err="1">
                <a:latin typeface="Arial" charset="0"/>
                <a:ea typeface="ＭＳ Ｐゴシック" pitchFamily="-65" charset="-128"/>
              </a:rPr>
              <a:t>rootkit</a:t>
            </a:r>
            <a:r>
              <a:rPr lang="en-US" dirty="0">
                <a:latin typeface="Arial" charset="0"/>
                <a:ea typeface="ＭＳ Ｐゴシック" pitchFamily="-65" charset="-128"/>
              </a:rPr>
              <a: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a:t>
            </a:r>
            <a:r>
              <a:rPr lang="en-US" dirty="0" err="1">
                <a:latin typeface="Arial" charset="0"/>
                <a:ea typeface="ＭＳ Ｐゴシック" pitchFamily="-65" charset="-128"/>
              </a:rPr>
              <a:t>rootkit</a:t>
            </a:r>
            <a:r>
              <a:rPr lang="en-US" dirty="0">
                <a:latin typeface="Arial" charset="0"/>
                <a:ea typeface="ＭＳ Ｐゴシック" pitchFamily="-65" charset="-128"/>
              </a:rPr>
              <a: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a:t>
            </a:r>
            <a:r>
              <a:rPr lang="en-US" dirty="0" err="1">
                <a:latin typeface="Arial" charset="0"/>
                <a:ea typeface="ＭＳ Ｐゴシック" pitchFamily="-65" charset="-128"/>
              </a:rPr>
              <a:t>rootkit</a:t>
            </a:r>
            <a:r>
              <a:rPr lang="en-US" dirty="0">
                <a:latin typeface="Arial" charset="0"/>
                <a:ea typeface="ＭＳ Ｐゴシック" pitchFamily="-65" charset="-128"/>
              </a:rPr>
              <a:t> is present and to identify what</a:t>
            </a:r>
          </a:p>
          <a:p>
            <a:r>
              <a:rPr lang="en-US" dirty="0">
                <a:latin typeface="Arial" charset="0"/>
                <a:ea typeface="ＭＳ Ｐゴシック" pitchFamily="-65" charset="-128"/>
              </a:rPr>
              <a:t>changes have been made. In essence, a </a:t>
            </a:r>
            <a:r>
              <a:rPr lang="en-US" dirty="0" err="1">
                <a:latin typeface="Arial" charset="0"/>
                <a:ea typeface="ＭＳ Ｐゴシック" pitchFamily="-65" charset="-128"/>
              </a:rPr>
              <a:t>rootkit</a:t>
            </a:r>
            <a:r>
              <a:rPr lang="en-US" dirty="0">
                <a:latin typeface="Arial" charset="0"/>
                <a:ea typeface="ＭＳ Ｐゴシック" pitchFamily="-65" charset="-128"/>
              </a:rPr>
              <a: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3934077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One of the first countermeasures that should be employed is to ensure all</a:t>
            </a:r>
          </a:p>
          <a:p>
            <a:pPr>
              <a:lnSpc>
                <a:spcPct val="80000"/>
              </a:lnSpc>
            </a:pPr>
            <a:r>
              <a:rPr lang="en-US" sz="300" dirty="0">
                <a:latin typeface="Arial" charset="0"/>
                <a:ea typeface="ＭＳ Ｐゴシック" pitchFamily="-65" charset="-128"/>
              </a:rPr>
              <a:t>systems are as current as possible, with all patches applied, in order to reduce the</a:t>
            </a:r>
          </a:p>
          <a:p>
            <a:pPr>
              <a:lnSpc>
                <a:spcPct val="80000"/>
              </a:lnSpc>
            </a:pPr>
            <a:r>
              <a:rPr lang="en-US" sz="300" dirty="0">
                <a:latin typeface="Arial" charset="0"/>
                <a:ea typeface="ＭＳ Ｐゴシック" pitchFamily="-65" charset="-128"/>
              </a:rPr>
              <a:t>number of vulnerabilities that might be exploited on the system. The next is to set</a:t>
            </a:r>
          </a:p>
          <a:p>
            <a:pPr>
              <a:lnSpc>
                <a:spcPct val="80000"/>
              </a:lnSpc>
            </a:pPr>
            <a:r>
              <a:rPr lang="en-US" sz="300" dirty="0">
                <a:latin typeface="Arial" charset="0"/>
                <a:ea typeface="ＭＳ Ｐゴシック" pitchFamily="-65" charset="-128"/>
              </a:rPr>
              <a:t>appropriate access controls on the applications and data stored on the system, to</a:t>
            </a:r>
          </a:p>
          <a:p>
            <a:pPr>
              <a:lnSpc>
                <a:spcPct val="80000"/>
              </a:lnSpc>
            </a:pPr>
            <a:r>
              <a:rPr lang="en-US" sz="300" dirty="0">
                <a:latin typeface="Arial" charset="0"/>
                <a:ea typeface="ＭＳ Ｐゴシック" pitchFamily="-65" charset="-128"/>
              </a:rPr>
              <a:t>reduce the number of files that any user can access, and hence potentially infect or</a:t>
            </a:r>
          </a:p>
          <a:p>
            <a:pPr>
              <a:lnSpc>
                <a:spcPct val="80000"/>
              </a:lnSpc>
            </a:pPr>
            <a:r>
              <a:rPr lang="en-US" sz="300" dirty="0">
                <a:latin typeface="Arial" charset="0"/>
                <a:ea typeface="ＭＳ Ｐゴシック" pitchFamily="-65" charset="-128"/>
              </a:rPr>
              <a:t>corrupt, as a result of them executing some malware code. These measures directly</a:t>
            </a:r>
          </a:p>
          <a:p>
            <a:pPr>
              <a:lnSpc>
                <a:spcPct val="80000"/>
              </a:lnSpc>
            </a:pPr>
            <a:r>
              <a:rPr lang="en-US" sz="300" dirty="0">
                <a:latin typeface="Arial" charset="0"/>
                <a:ea typeface="ＭＳ Ｐゴシック" pitchFamily="-65" charset="-128"/>
              </a:rPr>
              <a:t>target the key propagation mechanisms used by worms, viruses, and some Trojans.</a:t>
            </a:r>
          </a:p>
          <a:p>
            <a:pPr>
              <a:lnSpc>
                <a:spcPct val="80000"/>
              </a:lnSpc>
            </a:pPr>
            <a:r>
              <a:rPr lang="en-US" sz="300" dirty="0">
                <a:latin typeface="Arial" charset="0"/>
                <a:ea typeface="ＭＳ Ｐゴシック" pitchFamily="-65" charset="-128"/>
              </a:rPr>
              <a:t>We discuss them further in Chapter 12 when we discuss hardening operating systems</a:t>
            </a:r>
          </a:p>
          <a:p>
            <a:pPr>
              <a:lnSpc>
                <a:spcPct val="80000"/>
              </a:lnSpc>
            </a:pPr>
            <a:r>
              <a:rPr lang="en-US" sz="300" dirty="0">
                <a:latin typeface="Arial" charset="0"/>
                <a:ea typeface="ＭＳ Ｐゴシック" pitchFamily="-65" charset="-128"/>
              </a:rPr>
              <a:t>and applications.</a:t>
            </a:r>
          </a:p>
          <a:p>
            <a:pPr>
              <a:lnSpc>
                <a:spcPct val="80000"/>
              </a:lnSpc>
            </a:pPr>
            <a:endParaRPr lang="en-US" sz="3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prevention fails, then technical mechanisms can be used to support the</a:t>
            </a:r>
          </a:p>
          <a:p>
            <a:pPr>
              <a:lnSpc>
                <a:spcPct val="80000"/>
              </a:lnSpc>
            </a:pPr>
            <a:r>
              <a:rPr lang="en-US" sz="300" dirty="0">
                <a:latin typeface="Arial" charset="0"/>
                <a:ea typeface="ＭＳ Ｐゴシック" pitchFamily="-65" charset="-128"/>
              </a:rPr>
              <a:t>following threat mitigation options: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Detection: </a:t>
            </a:r>
            <a:r>
              <a:rPr lang="en-US" sz="300" b="0" dirty="0">
                <a:latin typeface="Arial" charset="0"/>
                <a:ea typeface="ＭＳ Ｐゴシック" pitchFamily="-65" charset="-128"/>
              </a:rPr>
              <a:t>Once the infection has occurred, determine that it has occurred</a:t>
            </a:r>
          </a:p>
          <a:p>
            <a:pPr>
              <a:lnSpc>
                <a:spcPct val="80000"/>
              </a:lnSpc>
            </a:pPr>
            <a:r>
              <a:rPr lang="en-US" sz="300" dirty="0">
                <a:latin typeface="Arial" charset="0"/>
                <a:ea typeface="ＭＳ Ｐゴシック" pitchFamily="-65" charset="-128"/>
              </a:rPr>
              <a:t>and locate the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Identification: </a:t>
            </a:r>
            <a:r>
              <a:rPr lang="en-US" sz="300" b="0" dirty="0">
                <a:latin typeface="Arial" charset="0"/>
                <a:ea typeface="ＭＳ Ｐゴシック" pitchFamily="-65" charset="-128"/>
              </a:rPr>
              <a:t>Once detection has been achieved, identify the specific malware</a:t>
            </a:r>
          </a:p>
          <a:p>
            <a:pPr>
              <a:lnSpc>
                <a:spcPct val="80000"/>
              </a:lnSpc>
            </a:pPr>
            <a:r>
              <a:rPr lang="en-US" sz="300" dirty="0">
                <a:latin typeface="Arial" charset="0"/>
                <a:ea typeface="ＭＳ Ｐゴシック" pitchFamily="-65" charset="-128"/>
              </a:rPr>
              <a:t>that has infected the system.</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Removal: </a:t>
            </a:r>
            <a:r>
              <a:rPr lang="en-US" sz="300" b="0" dirty="0">
                <a:latin typeface="Arial" charset="0"/>
                <a:ea typeface="ＭＳ Ｐゴシック" pitchFamily="-65" charset="-128"/>
              </a:rPr>
              <a:t>Once the specific malware has been identified, remove all traces of</a:t>
            </a:r>
          </a:p>
          <a:p>
            <a:pPr>
              <a:lnSpc>
                <a:spcPct val="80000"/>
              </a:lnSpc>
            </a:pPr>
            <a:r>
              <a:rPr lang="en-US" sz="300" dirty="0">
                <a:latin typeface="Arial" charset="0"/>
                <a:ea typeface="ＭＳ Ｐゴシック" pitchFamily="-65" charset="-128"/>
              </a:rPr>
              <a:t>malware virus from all infected systems so that it cannot spread further.</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detection succeeds but either identification or removal is not possible, then the</a:t>
            </a:r>
          </a:p>
          <a:p>
            <a:pPr>
              <a:lnSpc>
                <a:spcPct val="80000"/>
              </a:lnSpc>
            </a:pPr>
            <a:r>
              <a:rPr lang="en-US" sz="300" dirty="0">
                <a:latin typeface="Arial" charset="0"/>
                <a:ea typeface="ＭＳ Ｐゴシック" pitchFamily="-65" charset="-128"/>
              </a:rPr>
              <a:t>alternative is to discard any infected or malicious files and reload a clean backup</a:t>
            </a:r>
          </a:p>
          <a:p>
            <a:pPr>
              <a:lnSpc>
                <a:spcPct val="80000"/>
              </a:lnSpc>
            </a:pPr>
            <a:r>
              <a:rPr lang="en-US" sz="300" dirty="0">
                <a:latin typeface="Arial" charset="0"/>
                <a:ea typeface="ＭＳ Ｐゴシック" pitchFamily="-65" charset="-128"/>
              </a:rPr>
              <a:t>version. In the case of some particularly nasty infections, this may require a complete</a:t>
            </a:r>
          </a:p>
          <a:p>
            <a:pPr>
              <a:lnSpc>
                <a:spcPct val="80000"/>
              </a:lnSpc>
            </a:pPr>
            <a:r>
              <a:rPr lang="en-US" sz="300" dirty="0">
                <a:latin typeface="Arial" charset="0"/>
                <a:ea typeface="ＭＳ Ｐゴシック" pitchFamily="-65" charset="-128"/>
              </a:rPr>
              <a:t>wipe of all storage, and rebuild of the infected system from known clean media.</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To begin, let us consider some requirements for effective malware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Generality: </a:t>
            </a:r>
            <a:r>
              <a:rPr lang="en-US" sz="300" b="0" dirty="0">
                <a:latin typeface="Arial" charset="0"/>
                <a:ea typeface="ＭＳ Ｐゴシック" pitchFamily="-65" charset="-128"/>
              </a:rPr>
              <a:t>The approach taken should be able to handle a wide variety of attacks.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Timeliness: </a:t>
            </a:r>
            <a:r>
              <a:rPr lang="en-US" sz="300" b="0" dirty="0">
                <a:latin typeface="Arial" charset="0"/>
                <a:ea typeface="ＭＳ Ｐゴシック" pitchFamily="-65" charset="-128"/>
              </a:rPr>
              <a:t>The approach should respond quickly so as to limit the number of</a:t>
            </a:r>
          </a:p>
          <a:p>
            <a:pPr>
              <a:lnSpc>
                <a:spcPct val="80000"/>
              </a:lnSpc>
            </a:pPr>
            <a:r>
              <a:rPr lang="en-US" sz="300" dirty="0">
                <a:latin typeface="Arial" charset="0"/>
                <a:ea typeface="ＭＳ Ｐゴシック" pitchFamily="-65" charset="-128"/>
              </a:rPr>
              <a:t>infected programs or systems and the consequent activity.</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Resiliency: </a:t>
            </a:r>
            <a:r>
              <a:rPr lang="en-US" sz="300" b="0" dirty="0">
                <a:latin typeface="Arial" charset="0"/>
                <a:ea typeface="ＭＳ Ｐゴシック" pitchFamily="-65" charset="-128"/>
              </a:rPr>
              <a:t>The approach should be resistant to evasion techniques employed</a:t>
            </a:r>
          </a:p>
          <a:p>
            <a:pPr>
              <a:lnSpc>
                <a:spcPct val="80000"/>
              </a:lnSpc>
            </a:pPr>
            <a:r>
              <a:rPr lang="en-US" sz="300" dirty="0">
                <a:latin typeface="Arial" charset="0"/>
                <a:ea typeface="ＭＳ Ｐゴシック" pitchFamily="-65" charset="-128"/>
              </a:rPr>
              <a:t>by attackers to hide the presence of their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Minimal denial-of-service costs: </a:t>
            </a:r>
            <a:r>
              <a:rPr lang="en-US" sz="300" b="0" dirty="0">
                <a:latin typeface="Arial" charset="0"/>
                <a:ea typeface="ＭＳ Ｐゴシック" pitchFamily="-65" charset="-128"/>
              </a:rPr>
              <a:t>The approach should result in minimal reduction</a:t>
            </a:r>
          </a:p>
          <a:p>
            <a:pPr>
              <a:lnSpc>
                <a:spcPct val="80000"/>
              </a:lnSpc>
            </a:pPr>
            <a:r>
              <a:rPr lang="en-US" sz="300" dirty="0">
                <a:latin typeface="Arial" charset="0"/>
                <a:ea typeface="ＭＳ Ｐゴシック" pitchFamily="-65" charset="-128"/>
              </a:rPr>
              <a:t>in capacity or service due to the actions of the countermeasure software,</a:t>
            </a:r>
          </a:p>
          <a:p>
            <a:pPr>
              <a:lnSpc>
                <a:spcPct val="80000"/>
              </a:lnSpc>
            </a:pPr>
            <a:r>
              <a:rPr lang="en-US" sz="300" dirty="0">
                <a:latin typeface="Arial" charset="0"/>
                <a:ea typeface="ＭＳ Ｐゴシック" pitchFamily="-65" charset="-128"/>
              </a:rPr>
              <a:t>and should not significantly disrupt normal operation.</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Transparency: </a:t>
            </a:r>
            <a:r>
              <a:rPr lang="en-US" sz="300" b="0" dirty="0">
                <a:latin typeface="Arial" charset="0"/>
                <a:ea typeface="ＭＳ Ｐゴシック" pitchFamily="-65" charset="-128"/>
              </a:rPr>
              <a:t>The countermeasure software and devices should not require</a:t>
            </a:r>
          </a:p>
          <a:p>
            <a:pPr>
              <a:lnSpc>
                <a:spcPct val="80000"/>
              </a:lnSpc>
            </a:pPr>
            <a:r>
              <a:rPr lang="en-US" sz="300" dirty="0">
                <a:latin typeface="Arial" charset="0"/>
                <a:ea typeface="ＭＳ Ｐゴシック" pitchFamily="-65" charset="-128"/>
              </a:rPr>
              <a:t>modification to existing (legacy) </a:t>
            </a:r>
            <a:r>
              <a:rPr lang="en-US" sz="300" dirty="0" err="1">
                <a:latin typeface="Arial" charset="0"/>
                <a:ea typeface="ＭＳ Ｐゴシック" pitchFamily="-65" charset="-128"/>
              </a:rPr>
              <a:t>OSs</a:t>
            </a:r>
            <a:r>
              <a:rPr lang="en-US" sz="300" dirty="0">
                <a:latin typeface="Arial" charset="0"/>
                <a:ea typeface="ＭＳ Ｐゴシック" pitchFamily="-65" charset="-128"/>
              </a:rPr>
              <a:t>, application software, and hardware.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Global and local coverage: </a:t>
            </a:r>
            <a:r>
              <a:rPr lang="en-US" sz="300" b="0" dirty="0">
                <a:latin typeface="Arial" charset="0"/>
                <a:ea typeface="ＭＳ Ｐゴシック" pitchFamily="-65" charset="-128"/>
              </a:rPr>
              <a:t>The approach should be able to deal with attack</a:t>
            </a:r>
          </a:p>
          <a:p>
            <a:pPr>
              <a:lnSpc>
                <a:spcPct val="80000"/>
              </a:lnSpc>
            </a:pPr>
            <a:r>
              <a:rPr lang="en-US" sz="300" dirty="0">
                <a:latin typeface="Arial" charset="0"/>
                <a:ea typeface="ＭＳ Ｐゴシック" pitchFamily="-65" charset="-128"/>
              </a:rPr>
              <a:t>sources both from outside and inside the enterprise network.</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Achieving all these requirements often requires the use of multiple approaches.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Detection of the presence of malware can occur in a number of locations. It</a:t>
            </a:r>
          </a:p>
          <a:p>
            <a:pPr>
              <a:lnSpc>
                <a:spcPct val="80000"/>
              </a:lnSpc>
            </a:pPr>
            <a:r>
              <a:rPr lang="en-US" sz="300" dirty="0">
                <a:latin typeface="Arial" charset="0"/>
                <a:ea typeface="ＭＳ Ｐゴシック" pitchFamily="-65" charset="-128"/>
              </a:rPr>
              <a:t>may occur on the infected system, where some host-based “anti-virus” program is</a:t>
            </a:r>
          </a:p>
          <a:p>
            <a:pPr>
              <a:lnSpc>
                <a:spcPct val="80000"/>
              </a:lnSpc>
            </a:pPr>
            <a:r>
              <a:rPr lang="en-US" sz="300" dirty="0">
                <a:latin typeface="Arial" charset="0"/>
                <a:ea typeface="ＭＳ Ｐゴシック" pitchFamily="-65" charset="-128"/>
              </a:rPr>
              <a:t>running, monitoring data imported into the system, and the execution and behavior</a:t>
            </a:r>
          </a:p>
          <a:p>
            <a:pPr>
              <a:lnSpc>
                <a:spcPct val="80000"/>
              </a:lnSpc>
            </a:pPr>
            <a:r>
              <a:rPr lang="en-US" sz="300" dirty="0">
                <a:latin typeface="Arial" charset="0"/>
                <a:ea typeface="ＭＳ Ｐゴシック" pitchFamily="-65" charset="-128"/>
              </a:rPr>
              <a:t>of programs running on the system. Or, it may take place as part of the perimeter</a:t>
            </a:r>
          </a:p>
          <a:p>
            <a:pPr>
              <a:lnSpc>
                <a:spcPct val="80000"/>
              </a:lnSpc>
            </a:pPr>
            <a:r>
              <a:rPr lang="en-US" sz="300" dirty="0">
                <a:latin typeface="Arial" charset="0"/>
                <a:ea typeface="ＭＳ Ｐゴシック" pitchFamily="-65" charset="-128"/>
              </a:rPr>
              <a:t>security mechanisms used in an organization’s firewall and intrusion detection</a:t>
            </a:r>
          </a:p>
          <a:p>
            <a:pPr>
              <a:lnSpc>
                <a:spcPct val="80000"/>
              </a:lnSpc>
            </a:pPr>
            <a:r>
              <a:rPr lang="en-US" sz="300" dirty="0">
                <a:latin typeface="Arial" charset="0"/>
                <a:ea typeface="ＭＳ Ｐゴシック" pitchFamily="-65" charset="-128"/>
              </a:rPr>
              <a:t>systems (IDS). Lastly, detection may use distributed mechanisms that gather data</a:t>
            </a:r>
          </a:p>
          <a:p>
            <a:pPr>
              <a:lnSpc>
                <a:spcPct val="80000"/>
              </a:lnSpc>
            </a:pPr>
            <a:r>
              <a:rPr lang="en-US" sz="300" dirty="0">
                <a:latin typeface="Arial" charset="0"/>
                <a:ea typeface="ＭＳ Ｐゴシック" pitchFamily="-65" charset="-128"/>
              </a:rPr>
              <a:t>from both host-based and perimeter sensors, potentially over a large number of</a:t>
            </a:r>
          </a:p>
          <a:p>
            <a:pPr>
              <a:lnSpc>
                <a:spcPct val="80000"/>
              </a:lnSpc>
            </a:pPr>
            <a:r>
              <a:rPr lang="en-US" sz="300" dirty="0">
                <a:latin typeface="Arial" charset="0"/>
                <a:ea typeface="ＭＳ Ｐゴシック" pitchFamily="-65" charset="-128"/>
              </a:rPr>
              <a:t>networks and organizations, in order to obtain the largest scale view of the movement</a:t>
            </a:r>
          </a:p>
          <a:p>
            <a:pPr>
              <a:lnSpc>
                <a:spcPct val="80000"/>
              </a:lnSpc>
            </a:pPr>
            <a:r>
              <a:rPr lang="en-US" sz="300" dirty="0">
                <a:latin typeface="Arial" charset="0"/>
                <a:ea typeface="ＭＳ Ｐゴシック" pitchFamily="-65" charset="-128"/>
              </a:rPr>
              <a:t>of malware. We now consider each of these approaches in more detail.</a:t>
            </a:r>
          </a:p>
        </p:txBody>
      </p:sp>
      <p:sp>
        <p:nvSpPr>
          <p:cNvPr id="86020" name="Slide Number Placeholder 3"/>
          <p:cNvSpPr>
            <a:spLocks noGrp="1"/>
          </p:cNvSpPr>
          <p:nvPr>
            <p:ph type="sldNum" sz="quarter" idx="5"/>
          </p:nvPr>
        </p:nvSpPr>
        <p:spPr>
          <a:noFill/>
        </p:spPr>
        <p:txBody>
          <a:bodyPr/>
          <a:lstStyle/>
          <a:p>
            <a:fld id="{BB27E824-F892-40CE-AB56-248E9936AD89}" type="slidenum">
              <a:rPr lang="en-AU"/>
              <a:pPr/>
              <a:t>25</a:t>
            </a:fld>
            <a:endParaRPr lang="en-AU"/>
          </a:p>
        </p:txBody>
      </p:sp>
    </p:spTree>
    <p:extLst>
      <p:ext uri="{BB962C8B-B14F-4D97-AF65-F5344CB8AC3E}">
        <p14:creationId xmlns:p14="http://schemas.microsoft.com/office/powerpoint/2010/main" val="1418335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25000" lnSpcReduction="20000"/>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p:txBody>
      </p:sp>
      <p:sp>
        <p:nvSpPr>
          <p:cNvPr id="88068" name="Slide Number Placeholder 3"/>
          <p:cNvSpPr>
            <a:spLocks noGrp="1"/>
          </p:cNvSpPr>
          <p:nvPr>
            <p:ph type="sldNum" sz="quarter" idx="5"/>
          </p:nvPr>
        </p:nvSpPr>
        <p:spPr>
          <a:noFill/>
        </p:spPr>
        <p:txBody>
          <a:bodyPr/>
          <a:lstStyle/>
          <a:p>
            <a:fld id="{669F400A-35DC-4E15-8C16-3E59653D853E}" type="slidenum">
              <a:rPr lang="en-AU"/>
              <a:pPr/>
              <a:t>26</a:t>
            </a:fld>
            <a:endParaRPr lang="en-AU"/>
          </a:p>
        </p:txBody>
      </p:sp>
    </p:spTree>
    <p:extLst>
      <p:ext uri="{BB962C8B-B14F-4D97-AF65-F5344CB8AC3E}">
        <p14:creationId xmlns:p14="http://schemas.microsoft.com/office/powerpoint/2010/main" val="3578209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27</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6 summary.</a:t>
            </a:r>
          </a:p>
        </p:txBody>
      </p:sp>
    </p:spTree>
    <p:extLst>
      <p:ext uri="{BB962C8B-B14F-4D97-AF65-F5344CB8AC3E}">
        <p14:creationId xmlns:p14="http://schemas.microsoft.com/office/powerpoint/2010/main" val="2434255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C27882FE-C651-41F4-B86A-AB2AA24EE238}" type="slidenum">
              <a:rPr lang="en-AU"/>
              <a:pPr/>
              <a:t>3</a:t>
            </a:fld>
            <a:endParaRPr lang="en-AU"/>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dirty="0">
                <a:latin typeface="Arial" charset="0"/>
                <a:ea typeface="ＭＳ Ｐゴシック" pitchFamily="-65" charset="-128"/>
              </a:rPr>
              <a:t>Malicious software</a:t>
            </a:r>
            <a:r>
              <a:rPr lang="en-US" b="0" dirty="0">
                <a:latin typeface="Arial" charset="0"/>
                <a:ea typeface="ＭＳ Ｐゴシック" pitchFamily="-65" charset="-128"/>
              </a:rPr>
              <a:t>, or </a:t>
            </a:r>
            <a:r>
              <a:rPr lang="en-US" b="1" dirty="0">
                <a:latin typeface="Arial" charset="0"/>
                <a:ea typeface="ＭＳ Ｐゴシック" pitchFamily="-65" charset="-128"/>
              </a:rPr>
              <a:t>malware</a:t>
            </a:r>
            <a:r>
              <a:rPr lang="en-US" b="0" dirty="0">
                <a:latin typeface="Arial" charset="0"/>
                <a:ea typeface="ＭＳ Ｐゴシック" pitchFamily="-65" charset="-128"/>
              </a:rPr>
              <a:t>, arguably constitutes one of the most significant categories</a:t>
            </a:r>
          </a:p>
          <a:p>
            <a:pPr eaLnBrk="1" hangingPunct="1"/>
            <a:r>
              <a:rPr lang="en-US" b="0" dirty="0">
                <a:latin typeface="Arial" charset="0"/>
                <a:ea typeface="ＭＳ Ｐゴシック" pitchFamily="-65" charset="-128"/>
              </a:rPr>
              <a:t>of threats to computer systems. NIST</a:t>
            </a:r>
            <a:r>
              <a:rPr lang="en-US" b="0" baseline="0" dirty="0">
                <a:latin typeface="Arial" charset="0"/>
                <a:ea typeface="ＭＳ Ｐゴシック" pitchFamily="-65" charset="-128"/>
              </a:rPr>
              <a:t> SP 800-83 </a:t>
            </a:r>
            <a:r>
              <a:rPr lang="en-US" b="0" i="1" baseline="0" dirty="0">
                <a:latin typeface="Arial" charset="0"/>
                <a:ea typeface="ＭＳ Ｐゴシック" pitchFamily="-65" charset="-128"/>
              </a:rPr>
              <a:t>(</a:t>
            </a:r>
            <a:r>
              <a:rPr lang="en-US" b="0" i="1" dirty="0">
                <a:latin typeface="Arial" charset="0"/>
                <a:ea typeface="ＭＳ Ｐゴシック" pitchFamily="-65" charset="-128"/>
              </a:rPr>
              <a:t>Guide to Malware Incident Prevention and </a:t>
            </a:r>
          </a:p>
          <a:p>
            <a:pPr eaLnBrk="1" hangingPunct="1"/>
            <a:r>
              <a:rPr lang="en-US" b="0" i="1" dirty="0">
                <a:latin typeface="Arial" charset="0"/>
                <a:ea typeface="ＭＳ Ｐゴシック" pitchFamily="-65" charset="-128"/>
              </a:rPr>
              <a:t>Handling for Desktops and Laptops,</a:t>
            </a:r>
            <a:r>
              <a:rPr lang="en-US" b="0" i="1" baseline="0" dirty="0">
                <a:latin typeface="Arial" charset="0"/>
                <a:ea typeface="ＭＳ Ｐゴシック" pitchFamily="-65" charset="-128"/>
              </a:rPr>
              <a:t> </a:t>
            </a:r>
            <a:r>
              <a:rPr lang="en-US" b="0" i="0" baseline="0" dirty="0">
                <a:latin typeface="Arial" charset="0"/>
                <a:ea typeface="ＭＳ Ｐゴシック" pitchFamily="-65" charset="-128"/>
              </a:rPr>
              <a:t>July 2013) def</a:t>
            </a:r>
            <a:r>
              <a:rPr lang="en-US" b="0" i="0" dirty="0">
                <a:latin typeface="Arial" charset="0"/>
                <a:ea typeface="ＭＳ Ｐゴシック" pitchFamily="-65" charset="-128"/>
              </a:rPr>
              <a:t>ines </a:t>
            </a:r>
            <a:r>
              <a:rPr lang="en-US" b="0" dirty="0">
                <a:latin typeface="Arial" charset="0"/>
                <a:ea typeface="ＭＳ Ｐゴシック" pitchFamily="-65" charset="-128"/>
              </a:rPr>
              <a:t>malware as “a program that</a:t>
            </a:r>
          </a:p>
          <a:p>
            <a:pPr eaLnBrk="1" hangingPunct="1"/>
            <a:r>
              <a:rPr lang="en-US" b="0" dirty="0">
                <a:latin typeface="Arial" charset="0"/>
                <a:ea typeface="ＭＳ Ｐゴシック" pitchFamily="-65" charset="-128"/>
              </a:rPr>
              <a:t>is inserted into a system, usually covertly, with the intent of compromising the confidentiality,</a:t>
            </a:r>
          </a:p>
          <a:p>
            <a:pPr eaLnBrk="1" hangingPunct="1"/>
            <a:r>
              <a:rPr lang="en-US" b="0" dirty="0">
                <a:latin typeface="Arial" charset="0"/>
                <a:ea typeface="ＭＳ Ｐゴシック" pitchFamily="-65" charset="-128"/>
              </a:rPr>
              <a:t>integrity, or availability of the victim’s data, applications, or operating</a:t>
            </a:r>
          </a:p>
          <a:p>
            <a:pPr eaLnBrk="1" hangingPunct="1"/>
            <a:r>
              <a:rPr lang="en-US" b="0" dirty="0">
                <a:latin typeface="Arial" charset="0"/>
                <a:ea typeface="ＭＳ Ｐゴシック" pitchFamily="-65" charset="-128"/>
              </a:rPr>
              <a:t>system or otherwise annoying or disrupting the victim.” Hence, we are concerned</a:t>
            </a:r>
          </a:p>
          <a:p>
            <a:pPr eaLnBrk="1" hangingPunct="1"/>
            <a:r>
              <a:rPr lang="en-US" b="0" dirty="0">
                <a:latin typeface="Arial" charset="0"/>
                <a:ea typeface="ＭＳ Ｐゴシック" pitchFamily="-65" charset="-128"/>
              </a:rPr>
              <a:t>with the threat malware poses to application programs, to utility programs, such as</a:t>
            </a:r>
          </a:p>
          <a:p>
            <a:pPr eaLnBrk="1" hangingPunct="1"/>
            <a:r>
              <a:rPr lang="en-US" b="0" dirty="0">
                <a:latin typeface="Arial" charset="0"/>
                <a:ea typeface="ＭＳ Ｐゴシック" pitchFamily="-65" charset="-128"/>
              </a:rPr>
              <a:t>editors and compilers, and to kernel-level programs. We are also concerned with</a:t>
            </a:r>
          </a:p>
          <a:p>
            <a:pPr eaLnBrk="1" hangingPunct="1"/>
            <a:r>
              <a:rPr lang="en-US" b="0" dirty="0">
                <a:latin typeface="Arial" charset="0"/>
                <a:ea typeface="ＭＳ Ｐゴシック" pitchFamily="-65" charset="-128"/>
              </a:rPr>
              <a:t>its use on compromised or malicious Web sites and servers, or in especially crafted</a:t>
            </a:r>
          </a:p>
          <a:p>
            <a:pPr eaLnBrk="1" hangingPunct="1"/>
            <a:r>
              <a:rPr lang="en-US" b="0" dirty="0">
                <a:latin typeface="Arial" charset="0"/>
                <a:ea typeface="ＭＳ Ｐゴシック" pitchFamily="-65" charset="-128"/>
              </a:rPr>
              <a:t>spam e-mails or other messages, which aim to trick users into revealing sensitive</a:t>
            </a:r>
          </a:p>
          <a:p>
            <a:pPr eaLnBrk="1" hangingPunct="1"/>
            <a:r>
              <a:rPr lang="en-US" b="0" dirty="0">
                <a:latin typeface="Arial" charset="0"/>
                <a:ea typeface="ＭＳ Ｐゴシック" pitchFamily="-65" charset="-128"/>
              </a:rPr>
              <a:t>personal information.</a:t>
            </a:r>
          </a:p>
          <a:p>
            <a:pPr eaLnBrk="1" hangingPunct="1"/>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197651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E538BFE-B7C6-495F-9726-FBC6ED665F42}" type="slidenum">
              <a:rPr lang="en-AU"/>
              <a:pPr/>
              <a:t>4</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The fragment may be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a:latin typeface="Arial" charset="0"/>
              <a:ea typeface="ＭＳ Ｐゴシック" pitchFamily="-65" charset="-128"/>
            </a:endParaRPr>
          </a:p>
          <a:p>
            <a:pPr eaLnBrk="1" hangingPunct="1"/>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206839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955F9117-E21A-40DE-A9A8-4B946990FF4B}" type="slidenum">
              <a:rPr lang="en-AU"/>
              <a:pPr/>
              <a:t>5</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Infection mechanism</a:t>
            </a:r>
            <a:r>
              <a:rPr lang="en-US" b="0" dirty="0">
                <a:latin typeface="Arial" charset="0"/>
                <a:ea typeface="ＭＳ Ｐゴシック" pitchFamily="-65" charset="-128"/>
              </a:rPr>
              <a:t>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a:t>
            </a:r>
            <a:r>
              <a:rPr lang="en-US" b="1" dirty="0">
                <a:latin typeface="Arial" charset="0"/>
                <a:ea typeface="ＭＳ Ｐゴシック" pitchFamily="-65" charset="-128"/>
              </a:rPr>
              <a:t>infection</a:t>
            </a:r>
          </a:p>
          <a:p>
            <a:pPr eaLnBrk="1" hangingPunct="1"/>
            <a:r>
              <a:rPr lang="en-US" b="1" dirty="0">
                <a:latin typeface="Arial" charset="0"/>
                <a:ea typeface="ＭＳ Ｐゴシック" pitchFamily="-65" charset="-128"/>
              </a:rPr>
              <a:t>vector</a:t>
            </a:r>
            <a:r>
              <a:rPr lang="en-US" b="0" dirty="0">
                <a:latin typeface="Arial" charset="0"/>
                <a:ea typeface="ＭＳ Ｐゴシック" pitchFamily="-65" charset="-128"/>
              </a:rPr>
              <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Trigger</a:t>
            </a:r>
            <a:r>
              <a:rPr lang="en-US" b="0" dirty="0">
                <a:latin typeface="Arial" charset="0"/>
                <a:ea typeface="ＭＳ Ｐゴシック" pitchFamily="-65" charset="-128"/>
              </a:rPr>
              <a:t>: The event or condition that determines when the payload is activated</a:t>
            </a:r>
          </a:p>
          <a:p>
            <a:pPr eaLnBrk="1" hangingPunct="1"/>
            <a:r>
              <a:rPr lang="en-US" b="0" dirty="0">
                <a:latin typeface="Arial" charset="0"/>
                <a:ea typeface="ＭＳ Ｐゴシック" pitchFamily="-65" charset="-128"/>
              </a:rPr>
              <a:t>or delivered, sometimes known as a </a:t>
            </a:r>
            <a:r>
              <a:rPr lang="en-US" b="1" dirty="0">
                <a:latin typeface="Arial" charset="0"/>
                <a:ea typeface="ＭＳ Ｐゴシック" pitchFamily="-65" charset="-128"/>
              </a:rPr>
              <a:t>logic bomb.</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Payload</a:t>
            </a:r>
            <a:r>
              <a:rPr lang="en-US" b="0" dirty="0">
                <a:latin typeface="Arial" charset="0"/>
                <a:ea typeface="ＭＳ Ｐゴシック" pitchFamily="-65" charset="-128"/>
              </a:rPr>
              <a:t>: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2605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lnSpc>
                <a:spcPct val="90000"/>
              </a:lnSpc>
            </a:pPr>
            <a:r>
              <a:rPr lang="en-US" sz="11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Dormant phase</a:t>
            </a:r>
            <a:r>
              <a:rPr lang="en-US" sz="1100" b="0" dirty="0">
                <a:latin typeface="Arial" charset="0"/>
                <a:ea typeface="ＭＳ Ｐゴシック" pitchFamily="-65" charset="-128"/>
              </a:rPr>
              <a:t>: The virus is idle. The virus will eventually be activated by</a:t>
            </a:r>
          </a:p>
          <a:p>
            <a:pPr eaLnBrk="1" hangingPunct="1">
              <a:lnSpc>
                <a:spcPct val="90000"/>
              </a:lnSpc>
            </a:pPr>
            <a:r>
              <a:rPr lang="en-US" sz="1100" b="0" dirty="0">
                <a:latin typeface="Arial" charset="0"/>
                <a:ea typeface="ＭＳ Ｐゴシック" pitchFamily="-65" charset="-128"/>
              </a:rPr>
              <a:t>some event, such as a date, the presence of another program or file, or the</a:t>
            </a:r>
          </a:p>
          <a:p>
            <a:pPr eaLnBrk="1" hangingPunct="1">
              <a:lnSpc>
                <a:spcPct val="90000"/>
              </a:lnSpc>
            </a:pPr>
            <a:r>
              <a:rPr lang="en-US" sz="11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Propagation phase:</a:t>
            </a:r>
            <a:r>
              <a:rPr lang="en-US" sz="1100" b="0" dirty="0">
                <a:latin typeface="Arial" charset="0"/>
                <a:ea typeface="ＭＳ Ｐゴシック" pitchFamily="-65" charset="-128"/>
              </a:rPr>
              <a:t> The virus places a copy of itself into other programs or</a:t>
            </a:r>
          </a:p>
          <a:p>
            <a:pPr eaLnBrk="1" hangingPunct="1">
              <a:lnSpc>
                <a:spcPct val="90000"/>
              </a:lnSpc>
            </a:pPr>
            <a:r>
              <a:rPr lang="en-US" sz="11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100" b="0" dirty="0">
                <a:latin typeface="Arial" charset="0"/>
                <a:ea typeface="ＭＳ Ｐゴシック" pitchFamily="-65" charset="-128"/>
              </a:rPr>
              <a:t>propagating version; viruses often morph to evade detection. Each infected</a:t>
            </a:r>
          </a:p>
          <a:p>
            <a:pPr eaLnBrk="1" hangingPunct="1">
              <a:lnSpc>
                <a:spcPct val="90000"/>
              </a:lnSpc>
            </a:pPr>
            <a:r>
              <a:rPr lang="en-US" sz="11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100" b="0" dirty="0">
                <a:latin typeface="Arial" charset="0"/>
                <a:ea typeface="ＭＳ Ｐゴシック" pitchFamily="-65" charset="-128"/>
              </a:rPr>
              <a:t>phase.</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Triggering phase</a:t>
            </a:r>
            <a:r>
              <a:rPr lang="en-US" sz="1100" b="0" dirty="0">
                <a:latin typeface="Arial" charset="0"/>
                <a:ea typeface="ＭＳ Ｐゴシック" pitchFamily="-65" charset="-128"/>
              </a:rPr>
              <a:t>: The virus is activated to perform the function for which it</a:t>
            </a:r>
          </a:p>
          <a:p>
            <a:pPr eaLnBrk="1" hangingPunct="1">
              <a:lnSpc>
                <a:spcPct val="90000"/>
              </a:lnSpc>
            </a:pPr>
            <a:r>
              <a:rPr lang="en-US" sz="1100" b="0" dirty="0">
                <a:latin typeface="Arial" charset="0"/>
                <a:ea typeface="ＭＳ Ｐゴシック" pitchFamily="-65" charset="-128"/>
              </a:rPr>
              <a:t>was intended. As with the dormant phase, the triggering phase can be caused</a:t>
            </a:r>
          </a:p>
          <a:p>
            <a:pPr eaLnBrk="1" hangingPunct="1">
              <a:lnSpc>
                <a:spcPct val="90000"/>
              </a:lnSpc>
            </a:pPr>
            <a:r>
              <a:rPr lang="en-US" sz="11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100" b="0" dirty="0">
                <a:latin typeface="Arial" charset="0"/>
                <a:ea typeface="ＭＳ Ｐゴシック" pitchFamily="-65" charset="-128"/>
              </a:rPr>
              <a:t>this copy of the virus has made copies of itself.</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 </a:t>
            </a:r>
            <a:r>
              <a:rPr lang="en-US" sz="1100" b="1" dirty="0">
                <a:latin typeface="Arial" charset="0"/>
                <a:ea typeface="ＭＳ Ｐゴシック" pitchFamily="-65" charset="-128"/>
              </a:rPr>
              <a:t>Execution phase</a:t>
            </a:r>
            <a:r>
              <a:rPr lang="en-US" sz="1100" b="0" dirty="0">
                <a:latin typeface="Arial" charset="0"/>
                <a:ea typeface="ＭＳ Ｐゴシック" pitchFamily="-65" charset="-128"/>
              </a:rPr>
              <a:t>: The function is performed. The function may be harmless,</a:t>
            </a:r>
          </a:p>
          <a:p>
            <a:pPr eaLnBrk="1" hangingPunct="1">
              <a:lnSpc>
                <a:spcPct val="90000"/>
              </a:lnSpc>
            </a:pPr>
            <a:r>
              <a:rPr lang="en-US" sz="1100" b="0" dirty="0">
                <a:latin typeface="Arial" charset="0"/>
                <a:ea typeface="ＭＳ Ｐゴシック" pitchFamily="-65" charset="-128"/>
              </a:rPr>
              <a:t>such as a message on the screen, or damaging, such as the destruction of</a:t>
            </a:r>
          </a:p>
          <a:p>
            <a:pPr eaLnBrk="1" hangingPunct="1">
              <a:lnSpc>
                <a:spcPct val="90000"/>
              </a:lnSpc>
            </a:pPr>
            <a:r>
              <a:rPr lang="en-US" sz="1100" b="0" dirty="0">
                <a:latin typeface="Arial" charset="0"/>
                <a:ea typeface="ＭＳ Ｐゴシック" pitchFamily="-65" charset="-128"/>
              </a:rPr>
              <a:t>programs and data files.</a:t>
            </a:r>
          </a:p>
          <a:p>
            <a:pPr eaLnBrk="1" hangingPunct="1">
              <a:lnSpc>
                <a:spcPct val="90000"/>
              </a:lnSpc>
            </a:pPr>
            <a:endParaRPr lang="en-US" sz="1100" b="0" dirty="0">
              <a:latin typeface="Arial" charset="0"/>
              <a:ea typeface="ＭＳ Ｐゴシック" pitchFamily="-65" charset="-128"/>
            </a:endParaRPr>
          </a:p>
          <a:p>
            <a:pPr eaLnBrk="1" hangingPunct="1">
              <a:lnSpc>
                <a:spcPct val="90000"/>
              </a:lnSpc>
            </a:pPr>
            <a:r>
              <a:rPr lang="en-US" sz="11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1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1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1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100" b="0" dirty="0">
                <a:latin typeface="Arial" charset="0"/>
                <a:ea typeface="ＭＳ Ｐゴシック" pitchFamily="-65" charset="-128"/>
              </a:rPr>
              <a:t>document types, which are often supported on a variety of systems.</a:t>
            </a:r>
          </a:p>
        </p:txBody>
      </p:sp>
      <p:sp>
        <p:nvSpPr>
          <p:cNvPr id="32772" name="Slide Number Placeholder 3"/>
          <p:cNvSpPr>
            <a:spLocks noGrp="1"/>
          </p:cNvSpPr>
          <p:nvPr>
            <p:ph type="sldNum" sz="quarter" idx="5"/>
          </p:nvPr>
        </p:nvSpPr>
        <p:spPr>
          <a:noFill/>
        </p:spPr>
        <p:txBody>
          <a:bodyPr/>
          <a:lstStyle/>
          <a:p>
            <a:fld id="{A76015EA-74A3-46FF-810D-644790A65482}" type="slidenum">
              <a:rPr lang="en-AU"/>
              <a:pPr/>
              <a:t>6</a:t>
            </a:fld>
            <a:endParaRPr lang="en-AU"/>
          </a:p>
        </p:txBody>
      </p:sp>
    </p:spTree>
    <p:extLst>
      <p:ext uri="{BB962C8B-B14F-4D97-AF65-F5344CB8AC3E}">
        <p14:creationId xmlns:p14="http://schemas.microsoft.com/office/powerpoint/2010/main" val="157890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664C3111-AC3A-4D49-969B-416BE39DD9F2}" type="slidenum">
              <a:rPr lang="en-AU"/>
              <a:pPr/>
              <a:t>7</a:t>
            </a:fld>
            <a:endParaRPr lang="en-AU"/>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pitchFamily="-65" charset="-128"/>
              </a:rPr>
              <a:t>The next category of malware propagation concerns the exploit of software</a:t>
            </a:r>
          </a:p>
          <a:p>
            <a:pPr eaLnBrk="1" hangingPunct="1"/>
            <a:r>
              <a:rPr lang="en-US" dirty="0">
                <a:latin typeface="Arial" charset="0"/>
                <a:ea typeface="ＭＳ Ｐゴシック" pitchFamily="-65" charset="-128"/>
              </a:rPr>
              <a:t>vulnerabilities,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Tree>
    <p:extLst>
      <p:ext uri="{BB962C8B-B14F-4D97-AF65-F5344CB8AC3E}">
        <p14:creationId xmlns:p14="http://schemas.microsoft.com/office/powerpoint/2010/main" val="187919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40000" lnSpcReduction="20000"/>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t>
            </a:r>
            <a:r>
              <a:rPr lang="en-US" b="0" dirty="0">
                <a:latin typeface="Arial" charset="0"/>
                <a:ea typeface="ＭＳ Ｐゴシック" pitchFamily="-65" charset="-128"/>
              </a:rPr>
              <a:t>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t>
            </a:r>
            <a:r>
              <a:rPr lang="en-US" b="0" dirty="0">
                <a:latin typeface="Arial" charset="0"/>
                <a:ea typeface="ＭＳ Ｐゴシック" pitchFamily="-65" charset="-128"/>
              </a:rPr>
              <a:t>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t>
            </a:r>
            <a:r>
              <a:rPr lang="en-US" dirty="0" err="1">
                <a:latin typeface="Arial" charset="0"/>
                <a:ea typeface="ＭＳ Ｐゴシック" pitchFamily="-65" charset="-128"/>
              </a:rPr>
              <a:t>autorun</a:t>
            </a:r>
            <a:r>
              <a:rPr lang="en-US" dirty="0">
                <a:latin typeface="Arial" charset="0"/>
                <a:ea typeface="ＭＳ Ｐゴシック" pitchFamily="-65" charset="-128"/>
              </a:rPr>
              <a:t>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t>
            </a:r>
            <a:r>
              <a:rPr lang="en-US" b="0" dirty="0">
                <a:latin typeface="Arial" charset="0"/>
                <a:ea typeface="ＭＳ Ｐゴシック" pitchFamily="-65" charset="-128"/>
              </a:rPr>
              <a:t>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t>
            </a:r>
            <a:r>
              <a:rPr lang="en-US" b="0" dirty="0">
                <a:latin typeface="Arial" charset="0"/>
                <a:ea typeface="ＭＳ Ｐゴシック" pitchFamily="-65" charset="-128"/>
              </a:rPr>
              <a:t>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t>
            </a:r>
            <a:r>
              <a:rPr lang="en-US" b="0" dirty="0">
                <a:latin typeface="Arial" charset="0"/>
                <a:ea typeface="ＭＳ Ｐゴシック" pitchFamily="-65" charset="-128"/>
              </a:rPr>
              <a:t>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7108" name="Slide Number Placeholder 3"/>
          <p:cNvSpPr>
            <a:spLocks noGrp="1"/>
          </p:cNvSpPr>
          <p:nvPr>
            <p:ph type="sldNum" sz="quarter" idx="5"/>
          </p:nvPr>
        </p:nvSpPr>
        <p:spPr>
          <a:noFill/>
        </p:spPr>
        <p:txBody>
          <a:bodyPr/>
          <a:lstStyle/>
          <a:p>
            <a:fld id="{2E2963D8-2005-4DB4-BA38-3BF67BD199C5}" type="slidenum">
              <a:rPr lang="en-AU"/>
              <a:pPr/>
              <a:t>8</a:t>
            </a:fld>
            <a:endParaRPr lang="en-AU"/>
          </a:p>
        </p:txBody>
      </p:sp>
    </p:spTree>
    <p:extLst>
      <p:ext uri="{BB962C8B-B14F-4D97-AF65-F5344CB8AC3E}">
        <p14:creationId xmlns:p14="http://schemas.microsoft.com/office/powerpoint/2010/main" val="137355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scanning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Random: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Hit-List: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Topological:</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Local subnet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10"/>
          </p:nvPr>
        </p:nvSpPr>
        <p:spPr/>
        <p:txBody>
          <a:bodyPr/>
          <a:lstStyle/>
          <a:p>
            <a:fld id="{2EF01EA8-8A05-4B44-9488-279E78AAD254}" type="slidenum">
              <a:rPr lang="en-AU" smtClean="0"/>
              <a:pPr/>
              <a:t>9</a:t>
            </a:fld>
            <a:endParaRPr lang="en-AU"/>
          </a:p>
        </p:txBody>
      </p:sp>
    </p:spTree>
    <p:extLst>
      <p:ext uri="{BB962C8B-B14F-4D97-AF65-F5344CB8AC3E}">
        <p14:creationId xmlns:p14="http://schemas.microsoft.com/office/powerpoint/2010/main" val="143135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a typeface="+mn-ea"/>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ea typeface="+mn-ea"/>
              </a:rPr>
              <a:pPr/>
              <a:t>‹#›</a:t>
            </a:fld>
            <a:endParaRPr lang="en-US" dirty="0">
              <a:solidFill>
                <a:prstClr val="white">
                  <a:lumMod val="65000"/>
                  <a:lumOff val="35000"/>
                </a:prstClr>
              </a:solidFill>
              <a:ea typeface="+mn-ea"/>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 Global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529" t="9052" r="5072" b="31100"/>
          <a:stretch/>
        </p:blipFill>
        <p:spPr>
          <a:xfrm>
            <a:off x="755576" y="260648"/>
            <a:ext cx="7622742" cy="6389651"/>
          </a:xfrm>
          <a:prstGeom prst="rect">
            <a:avLst/>
          </a:prstGeom>
          <a:solidFill>
            <a:schemeClr val="tx1"/>
          </a:solidFill>
        </p:spPr>
      </p:pic>
    </p:spTree>
  </p:cSld>
  <p:clrMapOvr>
    <a:masterClrMapping/>
  </p:clrMapOvr>
  <p:transition spd="slow">
    <p:pull dir="l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p:cNvGraphicFramePr>
            <a:graphicFrameLocks noGrp="1"/>
          </p:cNvGraphicFramePr>
          <p:nvPr>
            <p:ph idx="1"/>
            <p:extLst>
              <p:ext uri="{D42A27DB-BD31-4B8C-83A1-F6EECF244321}">
                <p14:modId xmlns:p14="http://schemas.microsoft.com/office/powerpoint/2010/main" val="357433217"/>
              </p:ext>
            </p:extLst>
          </p:nvPr>
        </p:nvGraphicFramePr>
        <p:xfrm>
          <a:off x="0" y="228600"/>
          <a:ext cx="10134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Watering-Hole Attacks</a:t>
            </a:r>
          </a:p>
        </p:txBody>
      </p:sp>
      <p:sp>
        <p:nvSpPr>
          <p:cNvPr id="3" name="Content Placeholder 2"/>
          <p:cNvSpPr>
            <a:spLocks noGrp="1"/>
          </p:cNvSpPr>
          <p:nvPr>
            <p:ph idx="1"/>
          </p:nvPr>
        </p:nvSpPr>
        <p:spPr/>
        <p:txBody>
          <a:bodyPr>
            <a:normAutofit fontScale="92500" lnSpcReduction="10000"/>
          </a:bodyPr>
          <a:lstStyle/>
          <a:p>
            <a:pPr>
              <a:buClr>
                <a:schemeClr val="accent6">
                  <a:lumMod val="40000"/>
                  <a:lumOff val="60000"/>
                </a:schemeClr>
              </a:buClr>
              <a:buSzPct val="140000"/>
            </a:pPr>
            <a:r>
              <a:rPr lang="en-US" dirty="0">
                <a:latin typeface="+mn-lt"/>
              </a:rPr>
              <a:t>A variant of drive-by-download used in highly targeted attacks</a:t>
            </a:r>
          </a:p>
          <a:p>
            <a:pPr>
              <a:buClr>
                <a:schemeClr val="accent6">
                  <a:lumMod val="40000"/>
                  <a:lumOff val="60000"/>
                </a:schemeClr>
              </a:buClr>
              <a:buSzPct val="140000"/>
            </a:pPr>
            <a:r>
              <a:rPr lang="en-US" dirty="0">
                <a:latin typeface="+mn-lt"/>
              </a:rPr>
              <a:t>The attacker researches their intended victims to identify websites they are likely to visit, then scans these sites to identify those with vulnerabilities that allow their compromise</a:t>
            </a:r>
          </a:p>
          <a:p>
            <a:pPr>
              <a:buClr>
                <a:schemeClr val="accent6">
                  <a:lumMod val="40000"/>
                  <a:lumOff val="60000"/>
                </a:schemeClr>
              </a:buClr>
              <a:buSzPct val="140000"/>
            </a:pPr>
            <a:r>
              <a:rPr lang="en-US" dirty="0">
                <a:latin typeface="+mn-lt"/>
              </a:rPr>
              <a:t>They then wait for one of their intended victims to visit one of the compromised sites</a:t>
            </a:r>
          </a:p>
          <a:p>
            <a:pPr>
              <a:buClr>
                <a:schemeClr val="accent6">
                  <a:lumMod val="40000"/>
                  <a:lumOff val="60000"/>
                </a:schemeClr>
              </a:buClr>
              <a:buSzPct val="140000"/>
            </a:pPr>
            <a:r>
              <a:rPr lang="en-US" dirty="0">
                <a:latin typeface="+mn-lt"/>
              </a:rPr>
              <a:t>Attack code may even be written so that it will only infect systems belonging to the target organization and take no action for other visitors to the site</a:t>
            </a:r>
          </a:p>
          <a:p>
            <a:pPr>
              <a:buClr>
                <a:schemeClr val="accent6">
                  <a:lumMod val="40000"/>
                  <a:lumOff val="60000"/>
                </a:schemeClr>
              </a:buClr>
              <a:buSzPct val="140000"/>
            </a:pPr>
            <a:r>
              <a:rPr lang="en-US" dirty="0">
                <a:latin typeface="+mn-lt"/>
              </a:rPr>
              <a:t>This greatly increases the likelihood of the site compromise remaining undetected</a:t>
            </a:r>
          </a:p>
        </p:txBody>
      </p:sp>
    </p:spTree>
    <p:extLst>
      <p:ext uri="{BB962C8B-B14F-4D97-AF65-F5344CB8AC3E}">
        <p14:creationId xmlns:p14="http://schemas.microsoft.com/office/powerpoint/2010/main" val="7736340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err="1">
                <a:solidFill>
                  <a:schemeClr val="accent6">
                    <a:lumMod val="40000"/>
                    <a:lumOff val="60000"/>
                  </a:schemeClr>
                </a:solidFill>
              </a:rPr>
              <a:t>Malvertising</a:t>
            </a:r>
            <a:r>
              <a:rPr lang="en-US" dirty="0">
                <a:solidFill>
                  <a:schemeClr val="accent6">
                    <a:lumMod val="40000"/>
                    <a:lumOff val="60000"/>
                  </a:schemeClr>
                </a:solidFill>
              </a:rPr>
              <a:t>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69694926"/>
              </p:ext>
            </p:extLst>
          </p:nvPr>
        </p:nvGraphicFramePr>
        <p:xfrm>
          <a:off x="323528" y="1052736"/>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425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600200"/>
          </a:xfrm>
        </p:spPr>
        <p:txBody>
          <a:bodyPr/>
          <a:lstStyle/>
          <a:p>
            <a:r>
              <a:rPr lang="en-US" dirty="0" err="1">
                <a:solidFill>
                  <a:schemeClr val="accent6">
                    <a:lumMod val="40000"/>
                    <a:lumOff val="60000"/>
                  </a:schemeClr>
                </a:solidFill>
              </a:rPr>
              <a:t>Clickjacking</a:t>
            </a:r>
            <a:r>
              <a:rPr lang="en-US" dirty="0">
                <a:solidFill>
                  <a:schemeClr val="accent6">
                    <a:lumMod val="40000"/>
                    <a:lumOff val="60000"/>
                  </a:schemeClr>
                </a:solidFill>
              </a:rPr>
              <a:t> </a:t>
            </a:r>
          </a:p>
        </p:txBody>
      </p:sp>
      <p:sp>
        <p:nvSpPr>
          <p:cNvPr id="3" name="Content Placeholder 2"/>
          <p:cNvSpPr>
            <a:spLocks noGrp="1"/>
          </p:cNvSpPr>
          <p:nvPr>
            <p:ph sz="half" idx="2"/>
          </p:nvPr>
        </p:nvSpPr>
        <p:spPr>
          <a:xfrm>
            <a:off x="228600" y="1447800"/>
            <a:ext cx="4419600" cy="4953000"/>
          </a:xfrm>
        </p:spPr>
        <p:txBody>
          <a:bodyPr>
            <a:normAutofit/>
          </a:bodyPr>
          <a:lstStyle/>
          <a:p>
            <a:pPr>
              <a:buClr>
                <a:schemeClr val="accent6">
                  <a:lumMod val="60000"/>
                  <a:lumOff val="40000"/>
                </a:schemeClr>
              </a:buClr>
              <a:buSzPct val="140000"/>
              <a:buFont typeface="Arial" charset="0"/>
              <a:buChar char="•"/>
            </a:pPr>
            <a:r>
              <a:rPr lang="en-US" dirty="0">
                <a:solidFill>
                  <a:schemeClr val="tx1"/>
                </a:solidFill>
                <a:latin typeface="+mn-lt"/>
              </a:rPr>
              <a:t>Also known as a user-interface (UI) redress attack</a:t>
            </a:r>
          </a:p>
          <a:p>
            <a:pPr>
              <a:buClr>
                <a:schemeClr val="accent6">
                  <a:lumMod val="60000"/>
                  <a:lumOff val="40000"/>
                </a:schemeClr>
              </a:buClr>
              <a:buSzPct val="140000"/>
              <a:buFont typeface="Arial" charset="0"/>
              <a:buChar char="•"/>
            </a:pPr>
            <a:r>
              <a:rPr lang="en-US" dirty="0">
                <a:solidFill>
                  <a:schemeClr val="tx1"/>
                </a:solidFill>
                <a:latin typeface="+mn-lt"/>
              </a:rPr>
              <a:t>Using a similar technique, keystrokes can also be hijacked</a:t>
            </a:r>
          </a:p>
          <a:p>
            <a:pPr lvl="1">
              <a:buClr>
                <a:schemeClr val="accent6">
                  <a:lumMod val="60000"/>
                  <a:lumOff val="40000"/>
                </a:schemeClr>
              </a:buClr>
              <a:buSzPct val="140000"/>
              <a:buFont typeface="Arial" charset="0"/>
              <a:buChar char="•"/>
            </a:pPr>
            <a:r>
              <a:rPr lang="en-US" dirty="0">
                <a:solidFill>
                  <a:schemeClr val="tx1"/>
                </a:solidFill>
                <a:latin typeface="+mn-lt"/>
              </a:rPr>
              <a:t>A user can be led to believe they are typing in the password to their email or bank account, but are instead typing into an invisible frame controlled by the attacker</a:t>
            </a:r>
          </a:p>
        </p:txBody>
      </p:sp>
      <p:sp>
        <p:nvSpPr>
          <p:cNvPr id="4" name="Content Placeholder 3"/>
          <p:cNvSpPr>
            <a:spLocks noGrp="1"/>
          </p:cNvSpPr>
          <p:nvPr>
            <p:ph sz="quarter" idx="13"/>
          </p:nvPr>
        </p:nvSpPr>
        <p:spPr>
          <a:xfrm>
            <a:off x="4355976" y="1447800"/>
            <a:ext cx="4559424" cy="5410200"/>
          </a:xfrm>
        </p:spPr>
        <p:txBody>
          <a:bodyPr>
            <a:normAutofit fontScale="85000" lnSpcReduction="10000"/>
          </a:bodyPr>
          <a:lstStyle/>
          <a:p>
            <a:pPr>
              <a:buClr>
                <a:schemeClr val="accent6">
                  <a:lumMod val="60000"/>
                  <a:lumOff val="40000"/>
                </a:schemeClr>
              </a:buClr>
              <a:buSzPct val="140000"/>
              <a:buFont typeface="Arial" charset="0"/>
              <a:buChar char="•"/>
            </a:pPr>
            <a:r>
              <a:rPr lang="en-US" dirty="0">
                <a:solidFill>
                  <a:schemeClr val="tx1"/>
                </a:solidFill>
                <a:latin typeface="+mn-lt"/>
              </a:rPr>
              <a:t>Vulnerability used by an attacker to collect an infected user’s clicks</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can force the user to do a variety of things from adjusting the user’s computer settings to unwittingly sending the user to Web sites that might have malicious code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By taking advantage of Adobe Flash or JavaScript an attacker could even place a button under or over a legitimate button making it difficult for users to detect</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A typical attack uses multiple transparent or opaque layers to trick a user into clicking on a button or link on another page when they were intending to click on the top level page</a:t>
            </a:r>
          </a:p>
          <a:p>
            <a:pPr lvl="1">
              <a:spcAft>
                <a:spcPts val="1200"/>
              </a:spcAft>
              <a:buClr>
                <a:schemeClr val="accent6">
                  <a:lumMod val="60000"/>
                  <a:lumOff val="40000"/>
                </a:schemeClr>
              </a:buClr>
              <a:buSzPct val="140000"/>
              <a:buFont typeface="Arial" charset="0"/>
              <a:buChar char="•"/>
            </a:pPr>
            <a:r>
              <a:rPr lang="en-US" sz="1900" dirty="0">
                <a:solidFill>
                  <a:schemeClr val="tx1"/>
                </a:solidFill>
                <a:latin typeface="+mn-lt"/>
              </a:rPr>
              <a:t>The attacker is hijacking clicks meant for one page and routing them to another page</a:t>
            </a:r>
          </a:p>
          <a:p>
            <a:endParaRPr lang="en-US" dirty="0"/>
          </a:p>
        </p:txBody>
      </p:sp>
    </p:spTree>
    <p:extLst>
      <p:ext uri="{BB962C8B-B14F-4D97-AF65-F5344CB8AC3E}">
        <p14:creationId xmlns:p14="http://schemas.microsoft.com/office/powerpoint/2010/main" val="63385142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Social Engineering</a:t>
            </a:r>
          </a:p>
        </p:txBody>
      </p:sp>
      <p:sp>
        <p:nvSpPr>
          <p:cNvPr id="3" name="Content Placeholder 2"/>
          <p:cNvSpPr>
            <a:spLocks noGrp="1"/>
          </p:cNvSpPr>
          <p:nvPr>
            <p:ph idx="1"/>
          </p:nvPr>
        </p:nvSpPr>
        <p:spPr>
          <a:xfrm>
            <a:off x="457200" y="1124744"/>
            <a:ext cx="8229600" cy="12954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solidFill>
                  <a:schemeClr val="tx1"/>
                </a:solidFill>
                <a:effectLst>
                  <a:outerShdw blurRad="38100" dist="38100" dir="2700000" algn="tl">
                    <a:srgbClr val="0064E2"/>
                  </a:outerShdw>
                </a:effectLst>
                <a:latin typeface="+mn-lt"/>
                <a:ea typeface="ＭＳ Ｐゴシック" pitchFamily="-65" charset="-128"/>
              </a:rPr>
              <a:t>“Tricking” users to assist in the compromise of their own systems</a:t>
            </a:r>
          </a:p>
        </p:txBody>
      </p:sp>
      <p:graphicFrame>
        <p:nvGraphicFramePr>
          <p:cNvPr id="4" name="Diagram 3"/>
          <p:cNvGraphicFramePr/>
          <p:nvPr>
            <p:extLst>
              <p:ext uri="{D42A27DB-BD31-4B8C-83A1-F6EECF244321}">
                <p14:modId xmlns:p14="http://schemas.microsoft.com/office/powerpoint/2010/main" val="1658141428"/>
              </p:ext>
            </p:extLst>
          </p:nvPr>
        </p:nvGraphicFramePr>
        <p:xfrm>
          <a:off x="251520" y="2132856"/>
          <a:ext cx="8640960"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1427107421"/>
              </p:ext>
            </p:extLst>
          </p:nvPr>
        </p:nvGraphicFramePr>
        <p:xfrm>
          <a:off x="251520" y="1700808"/>
          <a:ext cx="8712968" cy="4852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System Corruption</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US" dirty="0">
                <a:solidFill>
                  <a:schemeClr val="accent6">
                    <a:lumMod val="40000"/>
                    <a:lumOff val="60000"/>
                  </a:schemeClr>
                </a:solidFill>
              </a:rPr>
              <a:t>Ransomware</a:t>
            </a:r>
          </a:p>
        </p:txBody>
      </p:sp>
      <p:sp>
        <p:nvSpPr>
          <p:cNvPr id="3" name="Content Placeholder 2"/>
          <p:cNvSpPr>
            <a:spLocks noGrp="1"/>
          </p:cNvSpPr>
          <p:nvPr>
            <p:ph idx="1"/>
          </p:nvPr>
        </p:nvSpPr>
        <p:spPr/>
        <p:txBody>
          <a:bodyPr/>
          <a:lstStyle/>
          <a:p>
            <a:pPr>
              <a:buClr>
                <a:schemeClr val="accent6">
                  <a:lumMod val="60000"/>
                  <a:lumOff val="40000"/>
                </a:schemeClr>
              </a:buClr>
              <a:buSzPct val="140000"/>
            </a:pPr>
            <a:r>
              <a:rPr lang="en-US" dirty="0" err="1"/>
              <a:t>WannaCry</a:t>
            </a:r>
            <a:endParaRPr lang="en-US" dirty="0"/>
          </a:p>
          <a:p>
            <a:pPr lvl="2">
              <a:buClr>
                <a:schemeClr val="accent6">
                  <a:lumMod val="60000"/>
                  <a:lumOff val="40000"/>
                </a:schemeClr>
              </a:buClr>
              <a:buSzPct val="140000"/>
            </a:pPr>
            <a:r>
              <a:rPr lang="en-US" dirty="0"/>
              <a:t>Infected a large number of systems in many countries in May 2017</a:t>
            </a:r>
          </a:p>
          <a:p>
            <a:pPr lvl="2">
              <a:buClr>
                <a:schemeClr val="accent6">
                  <a:lumMod val="60000"/>
                  <a:lumOff val="40000"/>
                </a:schemeClr>
              </a:buClr>
              <a:buSzPct val="140000"/>
            </a:pPr>
            <a:r>
              <a:rPr lang="en-US" dirty="0"/>
              <a:t>When installed on infected systems, it encrypted a large number of files and then demanded a ransom payment in Bitcoins to recover them</a:t>
            </a:r>
          </a:p>
          <a:p>
            <a:pPr lvl="2">
              <a:buClr>
                <a:schemeClr val="accent6">
                  <a:lumMod val="60000"/>
                  <a:lumOff val="40000"/>
                </a:schemeClr>
              </a:buClr>
              <a:buSzPct val="140000"/>
            </a:pPr>
            <a:r>
              <a:rPr lang="en-US" dirty="0"/>
              <a:t>Recovery of this information was generally only possible if the organization had good backups and an appropriate incident response and disaster recovery plan</a:t>
            </a:r>
          </a:p>
          <a:p>
            <a:pPr lvl="2">
              <a:buClr>
                <a:schemeClr val="accent6">
                  <a:lumMod val="60000"/>
                  <a:lumOff val="40000"/>
                </a:schemeClr>
              </a:buClr>
              <a:buSzPct val="140000"/>
            </a:pPr>
            <a:r>
              <a:rPr lang="en-US" dirty="0"/>
              <a:t>Targets widened beyond personal computer systems to include mobile devices and Linux servers</a:t>
            </a:r>
          </a:p>
          <a:p>
            <a:pPr lvl="2">
              <a:buClr>
                <a:schemeClr val="accent6">
                  <a:lumMod val="60000"/>
                  <a:lumOff val="40000"/>
                </a:schemeClr>
              </a:buClr>
              <a:buSzPct val="140000"/>
            </a:pPr>
            <a:r>
              <a:rPr lang="en-US" dirty="0"/>
              <a:t>Tactics such as threatening to publish sensitive personal information, or to permanently destroy the encryption key after a short period of time, are sometimes used to increase the pressure on the victim to pay up</a:t>
            </a:r>
          </a:p>
        </p:txBody>
      </p:sp>
    </p:spTree>
    <p:extLst>
      <p:ext uri="{BB962C8B-B14F-4D97-AF65-F5344CB8AC3E}">
        <p14:creationId xmlns:p14="http://schemas.microsoft.com/office/powerpoint/2010/main" val="139936031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r>
              <a:rPr lang="en-US" dirty="0">
                <a:solidFill>
                  <a:schemeClr val="accent6">
                    <a:lumMod val="40000"/>
                    <a:lumOff val="60000"/>
                  </a:schemeClr>
                </a:solidFill>
              </a:rPr>
              <a:t>Payload</a:t>
            </a:r>
            <a:br>
              <a:rPr lang="en-US" dirty="0">
                <a:solidFill>
                  <a:schemeClr val="accent6">
                    <a:lumMod val="40000"/>
                    <a:lumOff val="60000"/>
                  </a:schemeClr>
                </a:solidFill>
              </a:rPr>
            </a:br>
            <a:r>
              <a:rPr lang="en-US" dirty="0">
                <a:solidFill>
                  <a:schemeClr val="accent6">
                    <a:lumMod val="40000"/>
                    <a:lumOff val="60000"/>
                  </a:schemeClr>
                </a:solidFill>
              </a:rPr>
              <a:t>System Corruption</a:t>
            </a:r>
          </a:p>
        </p:txBody>
      </p:sp>
      <p:sp>
        <p:nvSpPr>
          <p:cNvPr id="3" name="Content Placeholder 2"/>
          <p:cNvSpPr>
            <a:spLocks noGrp="1"/>
          </p:cNvSpPr>
          <p:nvPr>
            <p:ph idx="1"/>
          </p:nvPr>
        </p:nvSpPr>
        <p:spPr>
          <a:xfrm>
            <a:off x="457200" y="2057400"/>
            <a:ext cx="8229600" cy="5044008"/>
          </a:xfrm>
        </p:spPr>
        <p:txBody>
          <a:bodyPr wrap="square" numCol="1" anchor="t" anchorCtr="0" compatLnSpc="1">
            <a:prstTxWarp prst="textNoShape">
              <a:avLst/>
            </a:prstTxWarp>
          </a:bodyPr>
          <a:lstStyle/>
          <a:p>
            <a:pPr eaLnBrk="1" hangingPunct="1">
              <a:buClr>
                <a:schemeClr val="accent6">
                  <a:lumMod val="60000"/>
                  <a:lumOff val="40000"/>
                </a:schemeClr>
              </a:buClr>
              <a:buFont typeface="Arial" charset="0"/>
              <a:buChar char="•"/>
            </a:pPr>
            <a:r>
              <a:rPr lang="en-US" sz="2800" dirty="0">
                <a:latin typeface="+mn-lt"/>
                <a:ea typeface="ＭＳ Ｐゴシック" pitchFamily="-65" charset="-128"/>
              </a:rPr>
              <a:t>Real-world damage</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Causes damage to physical equipment</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Chernobyl virus rewrites BIOS code</a:t>
            </a:r>
          </a:p>
          <a:p>
            <a:pPr lvl="2">
              <a:buClr>
                <a:schemeClr val="accent6">
                  <a:lumMod val="60000"/>
                  <a:lumOff val="40000"/>
                </a:schemeClr>
              </a:buClr>
              <a:buFont typeface="Arial" charset="0"/>
              <a:buChar char="•"/>
            </a:pPr>
            <a:r>
              <a:rPr lang="en-US" sz="2000" dirty="0" err="1">
                <a:latin typeface="+mn-lt"/>
                <a:ea typeface="ＭＳ Ｐゴシック" pitchFamily="-65" charset="-128"/>
              </a:rPr>
              <a:t>Stuxnet</a:t>
            </a:r>
            <a:r>
              <a:rPr lang="en-US" sz="2000" dirty="0">
                <a:latin typeface="+mn-lt"/>
                <a:ea typeface="ＭＳ Ｐゴシック" pitchFamily="-65" charset="-128"/>
              </a:rPr>
              <a:t> worm</a:t>
            </a:r>
          </a:p>
          <a:p>
            <a:pPr lvl="3" eaLnBrk="1" hangingPunct="1">
              <a:buClr>
                <a:schemeClr val="accent6">
                  <a:lumMod val="60000"/>
                  <a:lumOff val="40000"/>
                </a:schemeClr>
              </a:buClr>
              <a:buFont typeface="Arial" charset="0"/>
              <a:buChar char="•"/>
            </a:pPr>
            <a:r>
              <a:rPr lang="en-US" sz="1800" dirty="0">
                <a:latin typeface="+mn-lt"/>
                <a:ea typeface="ＭＳ Ｐゴシック" pitchFamily="-65" charset="-128"/>
              </a:rPr>
              <a:t>Targets specific industrial control system software</a:t>
            </a:r>
          </a:p>
          <a:p>
            <a:pPr lvl="2">
              <a:buClr>
                <a:schemeClr val="accent6">
                  <a:lumMod val="60000"/>
                  <a:lumOff val="40000"/>
                </a:schemeClr>
              </a:buClr>
              <a:buFont typeface="Arial" charset="0"/>
              <a:buChar char="•"/>
            </a:pPr>
            <a:r>
              <a:rPr lang="en-US" sz="2000" dirty="0">
                <a:latin typeface="+mn-lt"/>
                <a:ea typeface="ＭＳ Ｐゴシック" pitchFamily="-65" charset="-128"/>
              </a:rPr>
              <a:t>There are concerns about using sophisticated targeted malware for  industrial sabotage</a:t>
            </a:r>
          </a:p>
          <a:p>
            <a:pPr marL="457200" lvl="2" indent="-457200" eaLnBrk="1" hangingPunct="1">
              <a:spcBef>
                <a:spcPts val="2000"/>
              </a:spcBef>
              <a:buClr>
                <a:schemeClr val="accent6">
                  <a:lumMod val="60000"/>
                  <a:lumOff val="40000"/>
                </a:schemeClr>
              </a:buClr>
              <a:buFont typeface="Arial" charset="0"/>
              <a:buChar char="•"/>
            </a:pPr>
            <a:r>
              <a:rPr lang="en-US" sz="2800" dirty="0">
                <a:latin typeface="+mn-lt"/>
                <a:ea typeface="ＭＳ Ｐゴシック" pitchFamily="-65" charset="-128"/>
                <a:cs typeface="ＭＳ Ｐゴシック" pitchFamily="-110" charset="-128"/>
              </a:rPr>
              <a:t>Logic bomb</a:t>
            </a:r>
          </a:p>
          <a:p>
            <a:pPr lvl="2" eaLnBrk="1" hangingPunct="1">
              <a:buClr>
                <a:schemeClr val="accent6">
                  <a:lumMod val="60000"/>
                  <a:lumOff val="40000"/>
                </a:schemeClr>
              </a:buClr>
              <a:buFont typeface="Arial" charset="0"/>
              <a:buChar char="•"/>
            </a:pPr>
            <a:r>
              <a:rPr lang="en-US" sz="2000" dirty="0">
                <a:latin typeface="+mn-lt"/>
                <a:ea typeface="ＭＳ Ｐゴシック" pitchFamily="-65" charset="-128"/>
              </a:rPr>
              <a:t>Code embedded in the malware that is set to “explode” when certain conditions are met</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67544" y="188640"/>
            <a:ext cx="8229600" cy="1600200"/>
          </a:xfrm>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Payload – Attack Agents</a:t>
            </a:r>
            <a:br>
              <a:rPr lang="en-US" dirty="0">
                <a:solidFill>
                  <a:schemeClr val="accent6">
                    <a:lumMod val="40000"/>
                    <a:lumOff val="60000"/>
                  </a:schemeClr>
                </a:solidFill>
              </a:rPr>
            </a:br>
            <a:r>
              <a:rPr lang="en-US" dirty="0">
                <a:solidFill>
                  <a:schemeClr val="accent6">
                    <a:lumMod val="40000"/>
                    <a:lumOff val="60000"/>
                  </a:schemeClr>
                </a:solidFill>
              </a:rPr>
              <a:t>Bots</a:t>
            </a:r>
          </a:p>
        </p:txBody>
      </p:sp>
      <p:sp>
        <p:nvSpPr>
          <p:cNvPr id="253955" name="Rectangle 3"/>
          <p:cNvSpPr>
            <a:spLocks noGrp="1" noChangeArrowheads="1"/>
          </p:cNvSpPr>
          <p:nvPr>
            <p:ph idx="1"/>
          </p:nvPr>
        </p:nvSpPr>
        <p:spPr>
          <a:xfrm>
            <a:off x="457200" y="2057400"/>
            <a:ext cx="8229600" cy="4572000"/>
          </a:xfrm>
        </p:spPr>
        <p:txBody>
          <a:bodyPr wrap="square" numCol="1" anchor="t" anchorCtr="0" compatLnSpc="1">
            <a:prstTxWarp prst="textNoShape">
              <a:avLst/>
            </a:prstTxWarp>
          </a:bodyPr>
          <a:lstStyle/>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Takes over another Internet attached computer and uses that computer to launch or manage attacks</a:t>
            </a:r>
          </a:p>
          <a:p>
            <a:pPr eaLnBrk="1" hangingPunct="1">
              <a:lnSpc>
                <a:spcPct val="70000"/>
              </a:lnSpc>
              <a:spcAft>
                <a:spcPts val="600"/>
              </a:spcAft>
              <a:buClr>
                <a:schemeClr val="accent6">
                  <a:lumMod val="60000"/>
                  <a:lumOff val="40000"/>
                </a:schemeClr>
              </a:buClr>
              <a:buSzPct val="140000"/>
            </a:pPr>
            <a:r>
              <a:rPr lang="en-US" sz="2200" i="1" dirty="0">
                <a:latin typeface="+mn-lt"/>
                <a:ea typeface="ＭＳ Ｐゴシック" pitchFamily="-65" charset="-128"/>
              </a:rPr>
              <a:t>Botnet</a:t>
            </a:r>
            <a:r>
              <a:rPr lang="en-US" sz="2200" dirty="0">
                <a:latin typeface="+mn-lt"/>
                <a:ea typeface="ＭＳ Ｐゴシック" pitchFamily="-65" charset="-128"/>
              </a:rPr>
              <a:t> - collection of bots capable of acting in a coordinated manner</a:t>
            </a:r>
          </a:p>
          <a:p>
            <a:pPr eaLnBrk="1" hangingPunct="1">
              <a:lnSpc>
                <a:spcPct val="70000"/>
              </a:lnSpc>
              <a:spcAft>
                <a:spcPts val="600"/>
              </a:spcAft>
              <a:buClr>
                <a:schemeClr val="accent6">
                  <a:lumMod val="60000"/>
                  <a:lumOff val="40000"/>
                </a:schemeClr>
              </a:buClr>
              <a:buSzPct val="140000"/>
            </a:pPr>
            <a:r>
              <a:rPr lang="en-US" sz="2200" dirty="0">
                <a:latin typeface="+mn-lt"/>
                <a:ea typeface="ＭＳ Ｐゴシック" pitchFamily="-65" charset="-128"/>
              </a:rPr>
              <a:t>Uses: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Distributed denial-of-service (</a:t>
            </a:r>
            <a:r>
              <a:rPr lang="en-US" sz="1900" dirty="0" err="1">
                <a:latin typeface="+mn-lt"/>
                <a:ea typeface="ＭＳ Ｐゴシック" pitchFamily="-65" charset="-128"/>
              </a:rPr>
              <a:t>DDoS</a:t>
            </a:r>
            <a:r>
              <a:rPr lang="en-US" sz="1900" dirty="0">
                <a:latin typeface="+mn-lt"/>
                <a:ea typeface="ＭＳ Ｐゴシック" pitchFamily="-65" charset="-128"/>
              </a:rPr>
              <a:t>) attacks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Spamming</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Sniffing traffic</a:t>
            </a:r>
          </a:p>
          <a:p>
            <a:pPr lvl="2" eaLnBrk="1" hangingPunct="1">
              <a:lnSpc>
                <a:spcPct val="70000"/>
              </a:lnSpc>
              <a:spcAft>
                <a:spcPts val="600"/>
              </a:spcAft>
              <a:buClr>
                <a:schemeClr val="accent6">
                  <a:lumMod val="60000"/>
                  <a:lumOff val="40000"/>
                </a:schemeClr>
              </a:buClr>
              <a:buSzPct val="140000"/>
            </a:pPr>
            <a:r>
              <a:rPr lang="en-US" sz="1900" dirty="0" err="1">
                <a:latin typeface="+mn-lt"/>
                <a:ea typeface="ＭＳ Ｐゴシック" pitchFamily="-65" charset="-128"/>
              </a:rPr>
              <a:t>Keylogging</a:t>
            </a:r>
            <a:endParaRPr lang="en-US" sz="1900" dirty="0">
              <a:latin typeface="+mn-lt"/>
              <a:ea typeface="ＭＳ Ｐゴシック" pitchFamily="-65" charset="-128"/>
            </a:endParaRP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Spreading new malware</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Installing advertisement add-ons and browser helper objects (BHOs)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Attacking IRC chat networks</a:t>
            </a:r>
          </a:p>
          <a:p>
            <a:pPr lvl="2" eaLnBrk="1" hangingPunct="1">
              <a:lnSpc>
                <a:spcPct val="70000"/>
              </a:lnSpc>
              <a:spcAft>
                <a:spcPts val="600"/>
              </a:spcAft>
              <a:buClr>
                <a:schemeClr val="accent6">
                  <a:lumMod val="60000"/>
                  <a:lumOff val="40000"/>
                </a:schemeClr>
              </a:buClr>
              <a:buSzPct val="140000"/>
            </a:pPr>
            <a:r>
              <a:rPr lang="en-US" sz="1900" dirty="0">
                <a:latin typeface="+mn-lt"/>
                <a:ea typeface="ＭＳ Ｐゴシック" pitchFamily="-65" charset="-128"/>
              </a:rPr>
              <a:t>Manipulating online polls/games</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6</a:t>
            </a:r>
          </a:p>
        </p:txBody>
      </p:sp>
      <p:sp>
        <p:nvSpPr>
          <p:cNvPr id="13" name="Subtitle 12"/>
          <p:cNvSpPr>
            <a:spLocks noGrp="1"/>
          </p:cNvSpPr>
          <p:nvPr>
            <p:ph type="subTitle" idx="1"/>
          </p:nvPr>
        </p:nvSpPr>
        <p:spPr/>
        <p:txBody>
          <a:bodyPr>
            <a:normAutofit/>
          </a:bodyPr>
          <a:lstStyle/>
          <a:p>
            <a:pPr algn="ctr"/>
            <a:r>
              <a:rPr lang="en-US" sz="3200" dirty="0"/>
              <a:t>Malicious Software</a:t>
            </a:r>
          </a:p>
          <a:p>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wrap="square" numCol="1" anchorCtr="0" compatLnSpc="1">
            <a:prstTxWarp prst="textNoShape">
              <a:avLst/>
            </a:prstTxWarp>
          </a:bodyPr>
          <a:lstStyle/>
          <a:p>
            <a:r>
              <a:rPr lang="en-US" dirty="0">
                <a:solidFill>
                  <a:schemeClr val="accent6">
                    <a:lumMod val="40000"/>
                    <a:lumOff val="60000"/>
                  </a:schemeClr>
                </a:solidFill>
              </a:rPr>
              <a:t>Remote Control Facility</a:t>
            </a:r>
          </a:p>
        </p:txBody>
      </p:sp>
      <p:sp>
        <p:nvSpPr>
          <p:cNvPr id="3" name="Content Placeholder 2"/>
          <p:cNvSpPr>
            <a:spLocks noGrp="1"/>
          </p:cNvSpPr>
          <p:nvPr>
            <p:ph idx="1"/>
          </p:nvPr>
        </p:nvSpPr>
        <p:spPr>
          <a:xfrm>
            <a:off x="533400" y="1484784"/>
            <a:ext cx="8229600" cy="5044752"/>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Distinguishes a bot from a worm </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Worm propagates itself and activates itself</a:t>
            </a:r>
          </a:p>
          <a:p>
            <a:pPr lvl="2" eaLnBrk="1" hangingPunct="1">
              <a:lnSpc>
                <a:spcPct val="90000"/>
              </a:lnSpc>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 is initially controlled from some central facility</a:t>
            </a:r>
          </a:p>
          <a:p>
            <a:pPr eaLnBrk="1" hangingPunct="1">
              <a:lnSpc>
                <a:spcPct val="90000"/>
              </a:lnSpc>
              <a:buClr>
                <a:schemeClr val="accent6">
                  <a:lumMod val="60000"/>
                  <a:lumOff val="40000"/>
                </a:schemeClr>
              </a:buClr>
              <a:buSzPct val="140000"/>
            </a:pPr>
            <a:r>
              <a:rPr lang="en-US" sz="2200" dirty="0">
                <a:solidFill>
                  <a:schemeClr val="tx1"/>
                </a:solidFill>
                <a:effectLst>
                  <a:outerShdw blurRad="38100" dist="38100" dir="2700000" algn="tl">
                    <a:srgbClr val="0064E2"/>
                  </a:outerShdw>
                </a:effectLst>
                <a:latin typeface="+mn-lt"/>
                <a:ea typeface="ＭＳ Ｐゴシック" pitchFamily="-65" charset="-128"/>
              </a:rPr>
              <a:t>Typical means of implementing the remote control facility is on an IRC server</a:t>
            </a:r>
          </a:p>
          <a:p>
            <a:pPr lvl="2">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Bots join a specific channel on this server and treat incoming messages as commands</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More recent botnets use covert communication channels via protocols such as HTTP</a:t>
            </a:r>
          </a:p>
          <a:p>
            <a:pPr lvl="2" eaLnBrk="1" hangingPunct="1">
              <a:lnSpc>
                <a:spcPct val="90000"/>
              </a:lnSpc>
              <a:spcBef>
                <a:spcPts val="2000"/>
              </a:spcBef>
              <a:buClr>
                <a:schemeClr val="accent6">
                  <a:lumMod val="60000"/>
                  <a:lumOff val="40000"/>
                </a:schemeClr>
              </a:buClr>
              <a:buSzPct val="140000"/>
            </a:pPr>
            <a:r>
              <a:rPr lang="en-US" sz="2000" dirty="0">
                <a:solidFill>
                  <a:schemeClr val="tx1"/>
                </a:solidFill>
                <a:effectLst>
                  <a:outerShdw blurRad="38100" dist="38100" dir="2700000" algn="tl">
                    <a:srgbClr val="0064E2"/>
                  </a:outerShdw>
                </a:effectLst>
                <a:latin typeface="+mn-lt"/>
                <a:ea typeface="ＭＳ Ｐゴシック" pitchFamily="-65" charset="-128"/>
              </a:rPr>
              <a:t>Distributed control mechanisms use peer-to-peer protocols to avoid a single point of failure</a:t>
            </a:r>
          </a:p>
          <a:p>
            <a:pPr eaLnBrk="1" hangingPunct="1">
              <a:lnSpc>
                <a:spcPct val="90000"/>
              </a:lnSpc>
            </a:pPr>
            <a:endParaRPr lang="en-US" sz="22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err="1">
                <a:solidFill>
                  <a:schemeClr val="accent6">
                    <a:lumMod val="40000"/>
                    <a:lumOff val="60000"/>
                  </a:schemeClr>
                </a:solidFill>
              </a:rPr>
              <a:t>Keyloggers</a:t>
            </a:r>
            <a:r>
              <a:rPr lang="en-US" dirty="0">
                <a:solidFill>
                  <a:schemeClr val="accent6">
                    <a:lumMod val="40000"/>
                    <a:lumOff val="60000"/>
                  </a:schemeClr>
                </a:solidFill>
              </a:rPr>
              <a:t> and Spyware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1817309"/>
              </p:ext>
            </p:extLst>
          </p:nvPr>
        </p:nvGraphicFramePr>
        <p:xfrm>
          <a:off x="457200" y="1905000"/>
          <a:ext cx="82296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8229600" cy="1728317"/>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Information Theft</a:t>
            </a:r>
            <a:br>
              <a:rPr lang="en-US" dirty="0">
                <a:solidFill>
                  <a:schemeClr val="accent6">
                    <a:lumMod val="40000"/>
                    <a:lumOff val="60000"/>
                  </a:schemeClr>
                </a:solidFill>
              </a:rPr>
            </a:br>
            <a:r>
              <a:rPr lang="en-US" dirty="0">
                <a:solidFill>
                  <a:schemeClr val="accent6">
                    <a:lumMod val="40000"/>
                    <a:lumOff val="60000"/>
                  </a:schemeClr>
                </a:solidFill>
              </a:rPr>
              <a:t>Phishing</a:t>
            </a:r>
          </a:p>
        </p:txBody>
      </p:sp>
      <p:sp>
        <p:nvSpPr>
          <p:cNvPr id="3" name="Content Placeholder 2"/>
          <p:cNvSpPr>
            <a:spLocks noGrp="1"/>
          </p:cNvSpPr>
          <p:nvPr>
            <p:ph sz="half" idx="2"/>
          </p:nvPr>
        </p:nvSpPr>
        <p:spPr>
          <a:xfrm>
            <a:off x="107504" y="1905000"/>
            <a:ext cx="4536504" cy="4953000"/>
          </a:xfrm>
        </p:spPr>
        <p:txBody>
          <a:bodyPr wrap="square" numCol="1" anchor="t" anchorCtr="0" compatLnSpc="1">
            <a:prstTxWarp prst="textNoShape">
              <a:avLst/>
            </a:prstTxWarp>
            <a:normAutofit/>
          </a:bodyPr>
          <a:lstStyle/>
          <a:p>
            <a:pPr marL="342900" lvl="2" indent="-342900">
              <a:spcBef>
                <a:spcPts val="2000"/>
              </a:spcBef>
              <a:spcAft>
                <a:spcPts val="600"/>
              </a:spcAft>
              <a:buClr>
                <a:schemeClr val="accent6">
                  <a:lumMod val="60000"/>
                  <a:lumOff val="40000"/>
                </a:schemeClr>
              </a:buClr>
              <a:buSzPct val="140000"/>
            </a:pPr>
            <a:r>
              <a:rPr lang="en-US" sz="2000" dirty="0">
                <a:latin typeface="+mn-lt"/>
                <a:ea typeface="ＭＳ Ｐゴシック" pitchFamily="-65" charset="-128"/>
              </a:rPr>
              <a:t>Exploits social engineering to leverage the user’s trust by masquerading as communication from a trusted source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Include a URL in a spam e-mail that links to a fake Web site that mimics the login page of a banking, gaming, or similar site</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Suggests that urgent action is required by the user to authenticate their account</a:t>
            </a:r>
          </a:p>
          <a:p>
            <a:pPr lvl="2">
              <a:spcBef>
                <a:spcPts val="1008"/>
              </a:spcBef>
              <a:spcAft>
                <a:spcPts val="600"/>
              </a:spcAft>
              <a:buClr>
                <a:schemeClr val="accent6">
                  <a:lumMod val="60000"/>
                  <a:lumOff val="40000"/>
                </a:schemeClr>
              </a:buClr>
              <a:buSzPct val="140000"/>
            </a:pPr>
            <a:r>
              <a:rPr lang="en-US" sz="1800" dirty="0">
                <a:latin typeface="+mn-lt"/>
                <a:ea typeface="ＭＳ Ｐゴシック" pitchFamily="-65" charset="-128"/>
              </a:rPr>
              <a:t>Attacker exploits the account using the captured credentials</a:t>
            </a:r>
          </a:p>
        </p:txBody>
      </p:sp>
      <p:sp>
        <p:nvSpPr>
          <p:cNvPr id="12" name="Content Placeholder 11"/>
          <p:cNvSpPr>
            <a:spLocks noGrp="1"/>
          </p:cNvSpPr>
          <p:nvPr>
            <p:ph sz="quarter" idx="13"/>
          </p:nvPr>
        </p:nvSpPr>
        <p:spPr>
          <a:xfrm>
            <a:off x="4932040" y="2492896"/>
            <a:ext cx="3960440" cy="41148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2200" dirty="0">
                <a:latin typeface="+mn-lt"/>
                <a:ea typeface="ＭＳ Ｐゴシック" pitchFamily="-65" charset="-128"/>
              </a:rPr>
              <a:t>Spear-phishing</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Recipients are carefully researched by the attacker</a:t>
            </a:r>
          </a:p>
          <a:p>
            <a:pPr lvl="2" eaLnBrk="1" hangingPunct="1">
              <a:lnSpc>
                <a:spcPct val="80000"/>
              </a:lnSpc>
              <a:spcBef>
                <a:spcPts val="1008"/>
              </a:spcBef>
              <a:buClr>
                <a:schemeClr val="accent6">
                  <a:lumMod val="60000"/>
                  <a:lumOff val="40000"/>
                </a:schemeClr>
              </a:buClr>
              <a:buSzPct val="140000"/>
            </a:pPr>
            <a:r>
              <a:rPr lang="en-US" sz="1900" dirty="0">
                <a:latin typeface="+mn-lt"/>
                <a:ea typeface="ＭＳ Ｐゴシック" pitchFamily="-65" charset="-128"/>
              </a:rPr>
              <a:t>E-mail is crafted to specifically suit its                                              recipient, often quoting a range of information                                           to convince them of its authenticity</a:t>
            </a:r>
          </a:p>
          <a:p>
            <a:pPr>
              <a:lnSpc>
                <a:spcPct val="80000"/>
              </a:lnSpc>
            </a:pPr>
            <a:endParaRPr lang="en-US" sz="1900" dirty="0">
              <a:effectLst>
                <a:outerShdw blurRad="38100" dist="38100" dir="2700000" algn="tl">
                  <a:srgbClr val="0064E2"/>
                </a:outerShdw>
              </a:effectLst>
              <a:ea typeface="ＭＳ Ｐゴシック" pitchFamily="-65" charset="-128"/>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28800"/>
          </a:xfrm>
        </p:spPr>
        <p:txBody>
          <a:bodyPr wrap="square" numCol="1" anchorCtr="0" compatLnSpc="1">
            <a:prstTxWarp prst="textNoShape">
              <a:avLst/>
            </a:prstTxWarp>
            <a:normAutofit/>
          </a:bodyPr>
          <a:lstStyle/>
          <a:p>
            <a:pPr eaLnBrk="1" hangingPunct="1"/>
            <a:r>
              <a:rPr lang="en-US" sz="4300" dirty="0">
                <a:solidFill>
                  <a:schemeClr val="accent6">
                    <a:lumMod val="40000"/>
                    <a:lumOff val="60000"/>
                  </a:schemeClr>
                </a:solidFill>
                <a:effectLst/>
                <a:ea typeface="ＭＳ Ｐゴシック" pitchFamily="-65" charset="-128"/>
              </a:rPr>
              <a:t>Payload – </a:t>
            </a:r>
            <a:r>
              <a:rPr lang="en-US" sz="4300" dirty="0" err="1">
                <a:solidFill>
                  <a:schemeClr val="accent6">
                    <a:lumMod val="40000"/>
                    <a:lumOff val="60000"/>
                  </a:schemeClr>
                </a:solidFill>
                <a:effectLst/>
                <a:ea typeface="ＭＳ Ｐゴシック" pitchFamily="-65" charset="-128"/>
              </a:rPr>
              <a:t>Stealthing</a:t>
            </a:r>
            <a:br>
              <a:rPr lang="en-US" sz="4300" dirty="0">
                <a:solidFill>
                  <a:schemeClr val="accent6">
                    <a:lumMod val="40000"/>
                    <a:lumOff val="60000"/>
                  </a:schemeClr>
                </a:solidFill>
                <a:effectLst/>
                <a:ea typeface="ＭＳ Ｐゴシック" pitchFamily="-65" charset="-128"/>
              </a:rPr>
            </a:br>
            <a:r>
              <a:rPr lang="en-US" sz="4300" dirty="0">
                <a:solidFill>
                  <a:schemeClr val="accent6">
                    <a:lumMod val="40000"/>
                    <a:lumOff val="60000"/>
                  </a:schemeClr>
                </a:solidFill>
                <a:effectLst/>
                <a:ea typeface="ＭＳ Ｐゴシック" pitchFamily="-65" charset="-128"/>
              </a:rPr>
              <a:t>Backdoor</a:t>
            </a:r>
          </a:p>
        </p:txBody>
      </p:sp>
      <p:sp>
        <p:nvSpPr>
          <p:cNvPr id="3" name="Content Placeholder 2"/>
          <p:cNvSpPr>
            <a:spLocks noGrp="1"/>
          </p:cNvSpPr>
          <p:nvPr>
            <p:ph idx="1"/>
          </p:nvPr>
        </p:nvSpPr>
        <p:spPr>
          <a:xfrm>
            <a:off x="467544" y="1844824"/>
            <a:ext cx="8229600" cy="4525963"/>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dirty="0">
                <a:latin typeface="+mn-lt"/>
                <a:ea typeface="ＭＳ Ｐゴシック" pitchFamily="-65" charset="-128"/>
              </a:rPr>
              <a:t>Also known as a </a:t>
            </a:r>
            <a:r>
              <a:rPr lang="en-US" i="1" dirty="0">
                <a:latin typeface="+mn-lt"/>
                <a:ea typeface="ＭＳ Ｐゴシック" pitchFamily="-65" charset="-128"/>
              </a:rPr>
              <a:t>trapdoor</a:t>
            </a:r>
          </a:p>
          <a:p>
            <a:pPr eaLnBrk="1" hangingPunct="1">
              <a:buClr>
                <a:schemeClr val="accent6">
                  <a:lumMod val="60000"/>
                  <a:lumOff val="40000"/>
                </a:schemeClr>
              </a:buClr>
              <a:buSzPct val="140000"/>
            </a:pPr>
            <a:r>
              <a:rPr lang="en-US" dirty="0">
                <a:latin typeface="+mn-lt"/>
                <a:ea typeface="ＭＳ Ｐゴシック" pitchFamily="-65" charset="-128"/>
              </a:rPr>
              <a:t>Secret entry point into a program allowing the attacker to gain access and bypass the security access procedures</a:t>
            </a:r>
          </a:p>
          <a:p>
            <a:pPr eaLnBrk="1" hangingPunct="1">
              <a:buClr>
                <a:schemeClr val="accent6">
                  <a:lumMod val="60000"/>
                  <a:lumOff val="40000"/>
                </a:schemeClr>
              </a:buClr>
              <a:buSzPct val="140000"/>
            </a:pPr>
            <a:r>
              <a:rPr lang="en-US" i="1" dirty="0">
                <a:latin typeface="+mn-lt"/>
                <a:ea typeface="ＭＳ Ｐゴシック" pitchFamily="-65" charset="-128"/>
              </a:rPr>
              <a:t>Maintenance hook </a:t>
            </a:r>
            <a:r>
              <a:rPr lang="en-US" dirty="0">
                <a:latin typeface="+mn-lt"/>
                <a:ea typeface="ＭＳ Ｐゴシック" pitchFamily="-65" charset="-128"/>
              </a:rPr>
              <a:t>is a backdoor used by Programmers to debug and test programs</a:t>
            </a:r>
          </a:p>
          <a:p>
            <a:pPr eaLnBrk="1" hangingPunct="1">
              <a:buClr>
                <a:schemeClr val="accent6">
                  <a:lumMod val="60000"/>
                  <a:lumOff val="40000"/>
                </a:schemeClr>
              </a:buClr>
              <a:buSzPct val="140000"/>
            </a:pPr>
            <a:r>
              <a:rPr lang="en-US" dirty="0">
                <a:latin typeface="+mn-lt"/>
                <a:ea typeface="ＭＳ Ｐゴシック" pitchFamily="-65" charset="-128"/>
              </a:rPr>
              <a:t>Difficult to implement operating system                          controls for backdoors in applications</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a:xfrm>
            <a:off x="467544" y="404664"/>
            <a:ext cx="8229600" cy="1216025"/>
          </a:xfrm>
        </p:spPr>
        <p:txBody>
          <a:bodyPr wrap="square" numCol="1" anchorCtr="0" compatLnSpc="1">
            <a:prstTxWarp prst="textNoShape">
              <a:avLst/>
            </a:prstTxWarp>
            <a:normAutofit fontScale="90000"/>
          </a:bodyPr>
          <a:lstStyle/>
          <a:p>
            <a:pPr eaLnBrk="1" hangingPunct="1"/>
            <a:r>
              <a:rPr lang="en-US" dirty="0">
                <a:solidFill>
                  <a:schemeClr val="accent6">
                    <a:lumMod val="40000"/>
                    <a:lumOff val="60000"/>
                  </a:schemeClr>
                </a:solidFill>
              </a:rPr>
              <a:t>Payload - </a:t>
            </a:r>
            <a:r>
              <a:rPr lang="en-US" dirty="0" err="1">
                <a:solidFill>
                  <a:schemeClr val="accent6">
                    <a:lumMod val="40000"/>
                    <a:lumOff val="60000"/>
                  </a:schemeClr>
                </a:solidFill>
              </a:rPr>
              <a:t>Stealthing</a:t>
            </a:r>
            <a:br>
              <a:rPr lang="en-US" dirty="0">
                <a:solidFill>
                  <a:schemeClr val="accent6">
                    <a:lumMod val="40000"/>
                    <a:lumOff val="60000"/>
                  </a:schemeClr>
                </a:solidFill>
              </a:rPr>
            </a:br>
            <a:r>
              <a:rPr lang="en-US" dirty="0" err="1">
                <a:solidFill>
                  <a:schemeClr val="accent6">
                    <a:lumMod val="40000"/>
                    <a:lumOff val="60000"/>
                  </a:schemeClr>
                </a:solidFill>
              </a:rPr>
              <a:t>Rootkit</a:t>
            </a:r>
            <a:endParaRPr lang="en-US" dirty="0">
              <a:solidFill>
                <a:schemeClr val="accent6">
                  <a:lumMod val="40000"/>
                  <a:lumOff val="60000"/>
                </a:schemeClr>
              </a:solidFill>
            </a:endParaRPr>
          </a:p>
        </p:txBody>
      </p:sp>
      <p:sp>
        <p:nvSpPr>
          <p:cNvPr id="256003" name="Rectangle 1027"/>
          <p:cNvSpPr>
            <a:spLocks noGrp="1" noChangeArrowheads="1"/>
          </p:cNvSpPr>
          <p:nvPr>
            <p:ph idx="1"/>
          </p:nvPr>
        </p:nvSpPr>
        <p:spPr>
          <a:xfrm>
            <a:off x="467544" y="1700808"/>
            <a:ext cx="8229600" cy="4800600"/>
          </a:xfrm>
        </p:spPr>
        <p:txBody>
          <a:bodyPr wrap="square" numCol="1" anchor="t" anchorCtr="0" compatLnSpc="1">
            <a:prstTxWarp prst="textNoShape">
              <a:avLst/>
            </a:prstTxWarp>
          </a:bodyPr>
          <a:lstStyle/>
          <a:p>
            <a:pPr eaLnBrk="1" hangingPunct="1">
              <a:buClr>
                <a:schemeClr val="accent6">
                  <a:lumMod val="60000"/>
                  <a:lumOff val="40000"/>
                </a:schemeClr>
              </a:buClr>
              <a:buSzPct val="140000"/>
            </a:pPr>
            <a:r>
              <a:rPr lang="en-US" sz="2800" dirty="0">
                <a:latin typeface="+mn-lt"/>
                <a:ea typeface="ＭＳ Ｐゴシック" pitchFamily="-65" charset="-128"/>
              </a:rPr>
              <a:t>Set of hidden programs installed on a system to maintain covert access to that system </a:t>
            </a:r>
          </a:p>
          <a:p>
            <a:pPr eaLnBrk="1" hangingPunct="1">
              <a:buClr>
                <a:schemeClr val="accent6">
                  <a:lumMod val="60000"/>
                  <a:lumOff val="40000"/>
                </a:schemeClr>
              </a:buClr>
              <a:buSzPct val="140000"/>
            </a:pPr>
            <a:r>
              <a:rPr lang="en-US" sz="2800" dirty="0">
                <a:latin typeface="+mn-lt"/>
                <a:ea typeface="ＭＳ Ｐゴシック" pitchFamily="-65" charset="-128"/>
              </a:rPr>
              <a:t>Hides by subverting the mechanisms that monitor and report on the processes, files, and registries on a computer</a:t>
            </a:r>
          </a:p>
          <a:p>
            <a:pPr eaLnBrk="1" hangingPunct="1">
              <a:buClr>
                <a:schemeClr val="accent6">
                  <a:lumMod val="60000"/>
                  <a:lumOff val="40000"/>
                </a:schemeClr>
              </a:buClr>
              <a:buSzPct val="140000"/>
            </a:pPr>
            <a:r>
              <a:rPr lang="en-US" sz="2800" dirty="0">
                <a:latin typeface="+mn-lt"/>
                <a:ea typeface="ＭＳ Ｐゴシック" pitchFamily="-65" charset="-128"/>
              </a:rPr>
              <a:t>Gives administrator (or root) privileges to attacker</a:t>
            </a:r>
          </a:p>
          <a:p>
            <a:pPr lvl="2">
              <a:buClr>
                <a:schemeClr val="accent6">
                  <a:lumMod val="60000"/>
                  <a:lumOff val="40000"/>
                </a:schemeClr>
              </a:buClr>
              <a:buSzPct val="140000"/>
            </a:pPr>
            <a:r>
              <a:rPr lang="en-US" sz="2200" dirty="0">
                <a:latin typeface="+mn-lt"/>
                <a:ea typeface="ＭＳ Ｐゴシック" pitchFamily="-65" charset="-128"/>
              </a:rPr>
              <a:t>Can add or change programs and files, monitor processes, send and receive network traffic, and get backdoor access on demand</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normAutofit/>
          </a:bodyPr>
          <a:lstStyle/>
          <a:p>
            <a:pPr eaLnBrk="1" hangingPunct="1"/>
            <a:r>
              <a:rPr lang="en-US" dirty="0">
                <a:solidFill>
                  <a:schemeClr val="accent6">
                    <a:lumMod val="40000"/>
                    <a:lumOff val="60000"/>
                  </a:schemeClr>
                </a:solidFill>
              </a:rPr>
              <a:t>Malware Countermeasure Approaches</a:t>
            </a:r>
          </a:p>
        </p:txBody>
      </p:sp>
      <p:sp>
        <p:nvSpPr>
          <p:cNvPr id="3" name="Content Placeholder 2"/>
          <p:cNvSpPr>
            <a:spLocks noGrp="1"/>
          </p:cNvSpPr>
          <p:nvPr>
            <p:ph idx="1"/>
          </p:nvPr>
        </p:nvSpPr>
        <p:spPr>
          <a:xfrm>
            <a:off x="457200" y="1828800"/>
            <a:ext cx="8229600" cy="4724400"/>
          </a:xfrm>
        </p:spPr>
        <p:txBody>
          <a:bodyPr wrap="square" numCol="1" anchor="t" anchorCtr="0" compatLnSpc="1">
            <a:prstTxWarp prst="textNoShape">
              <a:avLst/>
            </a:prstTxWarp>
            <a:normAutofit/>
          </a:bodyPr>
          <a:lstStyle/>
          <a:p>
            <a:pPr eaLnBrk="1" hangingPunct="1">
              <a:lnSpc>
                <a:spcPct val="90000"/>
              </a:lnSpc>
              <a:buClr>
                <a:schemeClr val="accent6">
                  <a:lumMod val="60000"/>
                  <a:lumOff val="40000"/>
                </a:schemeClr>
              </a:buClr>
              <a:buSzPct val="140000"/>
            </a:pPr>
            <a:r>
              <a:rPr lang="en-US" dirty="0">
                <a:latin typeface="+mn-lt"/>
                <a:ea typeface="ＭＳ Ｐゴシック" pitchFamily="-65" charset="-128"/>
              </a:rPr>
              <a:t>Ideal solution to the threat of malware is prevention</a:t>
            </a: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endParaRPr lang="en-US" sz="2400" dirty="0">
              <a:latin typeface="+mn-lt"/>
              <a:ea typeface="ＭＳ Ｐゴシック" pitchFamily="-65" charset="-128"/>
            </a:endParaRPr>
          </a:p>
          <a:p>
            <a:pPr marL="342900" lvl="2" indent="-342900" eaLnBrk="1" hangingPunct="1">
              <a:lnSpc>
                <a:spcPct val="90000"/>
              </a:lnSpc>
              <a:spcBef>
                <a:spcPts val="2000"/>
              </a:spcBef>
              <a:buClr>
                <a:schemeClr val="accent6">
                  <a:lumMod val="60000"/>
                  <a:lumOff val="40000"/>
                </a:schemeClr>
              </a:buClr>
              <a:buSzPct val="140000"/>
            </a:pPr>
            <a:r>
              <a:rPr lang="en-US" sz="2400" dirty="0">
                <a:latin typeface="+mn-lt"/>
                <a:ea typeface="ＭＳ Ｐゴシック" pitchFamily="-65" charset="-128"/>
              </a:rPr>
              <a:t>If prevention fails, technical mechanisms can be used to support the following threat mitigation options:</a:t>
            </a:r>
          </a:p>
          <a:p>
            <a:pPr marL="1257300" lvl="4" indent="-342900">
              <a:lnSpc>
                <a:spcPct val="90000"/>
              </a:lnSpc>
              <a:spcBef>
                <a:spcPts val="2000"/>
              </a:spcBef>
              <a:buClr>
                <a:schemeClr val="accent6">
                  <a:lumMod val="60000"/>
                  <a:lumOff val="40000"/>
                </a:schemeClr>
              </a:buClr>
              <a:buSzPct val="140000"/>
            </a:pPr>
            <a:r>
              <a:rPr lang="en-US" dirty="0">
                <a:latin typeface="+mn-lt"/>
                <a:ea typeface="ＭＳ Ｐゴシック" pitchFamily="-65" charset="-128"/>
              </a:rPr>
              <a:t>Detection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Identification</a:t>
            </a:r>
          </a:p>
          <a:p>
            <a:pPr marL="1257300" lvl="4" indent="-342900">
              <a:lnSpc>
                <a:spcPct val="90000"/>
              </a:lnSpc>
              <a:buClr>
                <a:schemeClr val="accent6">
                  <a:lumMod val="60000"/>
                  <a:lumOff val="40000"/>
                </a:schemeClr>
              </a:buClr>
              <a:buSzPct val="140000"/>
            </a:pPr>
            <a:r>
              <a:rPr lang="en-US" dirty="0">
                <a:latin typeface="+mn-lt"/>
                <a:ea typeface="ＭＳ Ｐゴシック" pitchFamily="-65" charset="-128"/>
              </a:rPr>
              <a:t>Removal</a:t>
            </a:r>
          </a:p>
        </p:txBody>
      </p:sp>
      <p:graphicFrame>
        <p:nvGraphicFramePr>
          <p:cNvPr id="4" name="Diagram 3"/>
          <p:cNvGraphicFramePr/>
          <p:nvPr>
            <p:extLst>
              <p:ext uri="{D42A27DB-BD31-4B8C-83A1-F6EECF244321}">
                <p14:modId xmlns:p14="http://schemas.microsoft.com/office/powerpoint/2010/main" val="185198234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78" y="0"/>
            <a:ext cx="9144000" cy="836712"/>
          </a:xfrm>
        </p:spPr>
        <p:txBody>
          <a:bodyPr wrap="square" numCol="1" anchorCtr="0" compatLnSpc="1">
            <a:prstTxWarp prst="textNoShape">
              <a:avLst/>
            </a:prstTxWarp>
          </a:bodyPr>
          <a:lstStyle/>
          <a:p>
            <a:pPr eaLnBrk="1" hangingPunct="1"/>
            <a:r>
              <a:rPr lang="en-US" sz="4400" dirty="0">
                <a:solidFill>
                  <a:schemeClr val="accent6">
                    <a:lumMod val="40000"/>
                    <a:lumOff val="60000"/>
                  </a:schemeClr>
                </a:solidFill>
              </a:rPr>
              <a:t>Generations of Anti-Virus Software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961135"/>
              </p:ext>
            </p:extLst>
          </p:nvPr>
        </p:nvGraphicFramePr>
        <p:xfrm>
          <a:off x="304800" y="836712"/>
          <a:ext cx="8587680" cy="5819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459432"/>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4499992" y="1221138"/>
            <a:ext cx="4392488" cy="5590085"/>
          </a:xfrm>
        </p:spPr>
        <p:txBody>
          <a:bodyPr>
            <a:normAutofit fontScale="92500" lnSpcReduction="20000"/>
          </a:bodyPr>
          <a:lstStyle/>
          <a:p>
            <a:pPr marL="342900" lvl="1" indent="-342900">
              <a:buClr>
                <a:schemeClr val="accent6">
                  <a:lumMod val="60000"/>
                  <a:lumOff val="40000"/>
                </a:schemeClr>
              </a:buClr>
              <a:buSzPct val="140000"/>
              <a:buFont typeface="Arial" charset="0"/>
              <a:buChar char="•"/>
            </a:pPr>
            <a:r>
              <a:rPr lang="en-AU" sz="2200" dirty="0">
                <a:latin typeface="+mn-lt"/>
              </a:rPr>
              <a:t>Propagation-social engineering-span E-mail, Trojans</a:t>
            </a:r>
          </a:p>
          <a:p>
            <a:pPr lvl="1">
              <a:lnSpc>
                <a:spcPct val="80000"/>
              </a:lnSpc>
              <a:buClr>
                <a:schemeClr val="accent6">
                  <a:lumMod val="60000"/>
                  <a:lumOff val="40000"/>
                </a:schemeClr>
              </a:buClr>
              <a:buSzPct val="140000"/>
              <a:buFont typeface="Arial" charset="0"/>
              <a:buChar char="•"/>
            </a:pPr>
            <a:r>
              <a:rPr lang="en-AU" sz="1500" dirty="0">
                <a:latin typeface="+mn-lt"/>
              </a:rPr>
              <a:t>Spam E-mail</a:t>
            </a:r>
          </a:p>
          <a:p>
            <a:pPr lvl="1">
              <a:lnSpc>
                <a:spcPct val="80000"/>
              </a:lnSpc>
              <a:buClr>
                <a:schemeClr val="accent6">
                  <a:lumMod val="60000"/>
                  <a:lumOff val="40000"/>
                </a:schemeClr>
              </a:buClr>
              <a:buSzPct val="140000"/>
              <a:buFont typeface="Arial" charset="0"/>
              <a:buChar char="•"/>
            </a:pPr>
            <a:r>
              <a:rPr lang="en-AU" sz="1500" dirty="0">
                <a:latin typeface="+mn-lt"/>
              </a:rPr>
              <a:t>Trojan horses</a:t>
            </a:r>
          </a:p>
          <a:p>
            <a:pPr lvl="1">
              <a:lnSpc>
                <a:spcPct val="80000"/>
              </a:lnSpc>
              <a:buClr>
                <a:schemeClr val="accent6">
                  <a:lumMod val="60000"/>
                  <a:lumOff val="40000"/>
                </a:schemeClr>
              </a:buClr>
              <a:buSzPct val="140000"/>
              <a:buFont typeface="Arial" charset="0"/>
              <a:buChar char="•"/>
            </a:pPr>
            <a:r>
              <a:rPr lang="en-AU" sz="1500" dirty="0">
                <a:latin typeface="+mn-lt"/>
              </a:rPr>
              <a:t>Mobile phone Trojans</a:t>
            </a:r>
          </a:p>
          <a:p>
            <a:pPr marL="342900" lvl="1" indent="-342900">
              <a:buClr>
                <a:schemeClr val="accent6">
                  <a:lumMod val="60000"/>
                  <a:lumOff val="40000"/>
                </a:schemeClr>
              </a:buClr>
              <a:buSzPct val="140000"/>
              <a:buFont typeface="Arial" charset="0"/>
              <a:buChar char="•"/>
            </a:pPr>
            <a:r>
              <a:rPr lang="en-AU" sz="2200" dirty="0">
                <a:latin typeface="+mn-lt"/>
              </a:rPr>
              <a:t>Payload-system corruption</a:t>
            </a:r>
          </a:p>
          <a:p>
            <a:pPr lvl="1">
              <a:lnSpc>
                <a:spcPct val="80000"/>
              </a:lnSpc>
              <a:buClr>
                <a:schemeClr val="accent6">
                  <a:lumMod val="60000"/>
                  <a:lumOff val="40000"/>
                </a:schemeClr>
              </a:buClr>
              <a:buSzPct val="140000"/>
              <a:buFont typeface="Arial" charset="0"/>
              <a:buChar char="•"/>
            </a:pPr>
            <a:r>
              <a:rPr lang="en-AU" sz="1500" dirty="0">
                <a:latin typeface="+mn-lt"/>
              </a:rPr>
              <a:t>Data destruction</a:t>
            </a:r>
          </a:p>
          <a:p>
            <a:pPr lvl="1">
              <a:lnSpc>
                <a:spcPct val="80000"/>
              </a:lnSpc>
              <a:buClr>
                <a:schemeClr val="accent6">
                  <a:lumMod val="60000"/>
                  <a:lumOff val="40000"/>
                </a:schemeClr>
              </a:buClr>
              <a:buSzPct val="140000"/>
              <a:buFont typeface="Arial" charset="0"/>
              <a:buChar char="•"/>
            </a:pPr>
            <a:r>
              <a:rPr lang="en-AU" sz="1500" dirty="0">
                <a:latin typeface="+mn-lt"/>
              </a:rPr>
              <a:t>Real-world damage</a:t>
            </a:r>
          </a:p>
          <a:p>
            <a:pPr lvl="1">
              <a:lnSpc>
                <a:spcPct val="80000"/>
              </a:lnSpc>
              <a:buClr>
                <a:schemeClr val="accent6">
                  <a:lumMod val="60000"/>
                  <a:lumOff val="40000"/>
                </a:schemeClr>
              </a:buClr>
              <a:buSzPct val="140000"/>
              <a:buFont typeface="Arial" charset="0"/>
              <a:buChar char="•"/>
            </a:pPr>
            <a:r>
              <a:rPr lang="en-AU" sz="1500" dirty="0">
                <a:latin typeface="+mn-lt"/>
              </a:rPr>
              <a:t>Logic bomb</a:t>
            </a:r>
          </a:p>
          <a:p>
            <a:pPr marL="342900" lvl="1" indent="-342900">
              <a:buClr>
                <a:schemeClr val="accent6">
                  <a:lumMod val="60000"/>
                  <a:lumOff val="40000"/>
                </a:schemeClr>
              </a:buClr>
              <a:buSzPct val="140000"/>
              <a:buFont typeface="Arial" charset="0"/>
              <a:buChar char="•"/>
            </a:pPr>
            <a:r>
              <a:rPr lang="en-AU" sz="2200" dirty="0">
                <a:latin typeface="+mn-lt"/>
              </a:rPr>
              <a:t>Payload-attack agent-zombie, bots</a:t>
            </a:r>
          </a:p>
          <a:p>
            <a:pPr lvl="1">
              <a:lnSpc>
                <a:spcPct val="80000"/>
              </a:lnSpc>
              <a:buClr>
                <a:schemeClr val="accent6">
                  <a:lumMod val="60000"/>
                  <a:lumOff val="40000"/>
                </a:schemeClr>
              </a:buClr>
              <a:buSzPct val="140000"/>
              <a:buFont typeface="Arial" charset="0"/>
              <a:buChar char="•"/>
            </a:pPr>
            <a:r>
              <a:rPr lang="en-AU" sz="1500" dirty="0">
                <a:latin typeface="+mn-lt"/>
              </a:rPr>
              <a:t>Uses of bots</a:t>
            </a:r>
          </a:p>
          <a:p>
            <a:pPr lvl="1">
              <a:lnSpc>
                <a:spcPct val="80000"/>
              </a:lnSpc>
              <a:buClr>
                <a:schemeClr val="accent6">
                  <a:lumMod val="60000"/>
                  <a:lumOff val="40000"/>
                </a:schemeClr>
              </a:buClr>
              <a:buSzPct val="140000"/>
              <a:buFont typeface="Arial" charset="0"/>
              <a:buChar char="•"/>
            </a:pPr>
            <a:r>
              <a:rPr lang="en-AU" sz="1500" dirty="0">
                <a:latin typeface="+mn-lt"/>
              </a:rPr>
              <a:t>Remote control facility</a:t>
            </a:r>
          </a:p>
          <a:p>
            <a:pPr marL="342900" lvl="1" indent="-342900">
              <a:buClr>
                <a:schemeClr val="accent6">
                  <a:lumMod val="60000"/>
                  <a:lumOff val="40000"/>
                </a:schemeClr>
              </a:buClr>
              <a:buSzPct val="140000"/>
              <a:buFont typeface="Arial" charset="0"/>
              <a:buChar char="•"/>
            </a:pPr>
            <a:r>
              <a:rPr lang="en-AU" sz="2200" dirty="0">
                <a:latin typeface="+mn-lt"/>
              </a:rPr>
              <a:t>Payload-information theft-</a:t>
            </a:r>
            <a:r>
              <a:rPr lang="en-AU" sz="2200" dirty="0" err="1">
                <a:latin typeface="+mn-lt"/>
              </a:rPr>
              <a:t>keyloggers</a:t>
            </a:r>
            <a:r>
              <a:rPr lang="en-AU" sz="2200" dirty="0">
                <a:latin typeface="+mn-lt"/>
              </a:rPr>
              <a:t>, phishing, spyware</a:t>
            </a:r>
          </a:p>
          <a:p>
            <a:pPr lvl="1">
              <a:lnSpc>
                <a:spcPct val="80000"/>
              </a:lnSpc>
              <a:buClr>
                <a:schemeClr val="accent6">
                  <a:lumMod val="60000"/>
                  <a:lumOff val="40000"/>
                </a:schemeClr>
              </a:buClr>
              <a:buSzPct val="140000"/>
              <a:buFont typeface="Arial" charset="0"/>
              <a:buChar char="•"/>
            </a:pPr>
            <a:r>
              <a:rPr lang="en-AU" sz="1500" dirty="0">
                <a:latin typeface="+mn-lt"/>
              </a:rPr>
              <a:t>Credential theft, </a:t>
            </a:r>
            <a:r>
              <a:rPr lang="en-AU" sz="1500" dirty="0" err="1">
                <a:latin typeface="+mn-lt"/>
              </a:rPr>
              <a:t>keyloggers</a:t>
            </a:r>
            <a:r>
              <a:rPr lang="en-AU" sz="1500" dirty="0">
                <a:latin typeface="+mn-lt"/>
              </a:rPr>
              <a:t>, and spyware</a:t>
            </a:r>
          </a:p>
          <a:p>
            <a:pPr lvl="1">
              <a:lnSpc>
                <a:spcPct val="80000"/>
              </a:lnSpc>
              <a:buClr>
                <a:schemeClr val="accent6">
                  <a:lumMod val="60000"/>
                  <a:lumOff val="40000"/>
                </a:schemeClr>
              </a:buClr>
              <a:buSzPct val="140000"/>
              <a:buFont typeface="Arial" charset="0"/>
              <a:buChar char="•"/>
            </a:pPr>
            <a:r>
              <a:rPr lang="en-AU" sz="1500" dirty="0">
                <a:latin typeface="+mn-lt"/>
              </a:rPr>
              <a:t>Phishing and identity theft</a:t>
            </a:r>
          </a:p>
          <a:p>
            <a:pPr lvl="1">
              <a:lnSpc>
                <a:spcPct val="80000"/>
              </a:lnSpc>
              <a:buClr>
                <a:schemeClr val="accent6">
                  <a:lumMod val="60000"/>
                  <a:lumOff val="40000"/>
                </a:schemeClr>
              </a:buClr>
              <a:buSzPct val="140000"/>
              <a:buFont typeface="Arial" charset="0"/>
              <a:buChar char="•"/>
            </a:pPr>
            <a:r>
              <a:rPr lang="en-AU" sz="1500" dirty="0">
                <a:latin typeface="+mn-lt"/>
              </a:rPr>
              <a:t>Reconnaissance, espionage, and data exfiltration</a:t>
            </a:r>
          </a:p>
          <a:p>
            <a:pPr marL="342900" lvl="1" indent="-342900">
              <a:buClr>
                <a:schemeClr val="accent6">
                  <a:lumMod val="60000"/>
                  <a:lumOff val="40000"/>
                </a:schemeClr>
              </a:buClr>
              <a:buSzPct val="140000"/>
              <a:buFont typeface="Arial" charset="0"/>
              <a:buChar char="•"/>
            </a:pPr>
            <a:r>
              <a:rPr lang="en-AU" sz="2200" dirty="0">
                <a:latin typeface="+mn-lt"/>
              </a:rPr>
              <a:t>Countermeasures</a:t>
            </a:r>
          </a:p>
          <a:p>
            <a:pPr lvl="1">
              <a:lnSpc>
                <a:spcPct val="80000"/>
              </a:lnSpc>
              <a:buClr>
                <a:schemeClr val="accent6">
                  <a:lumMod val="60000"/>
                  <a:lumOff val="40000"/>
                </a:schemeClr>
              </a:buClr>
              <a:buSzPct val="140000"/>
              <a:buFont typeface="Arial" charset="0"/>
              <a:buChar char="•"/>
            </a:pPr>
            <a:r>
              <a:rPr lang="en-AU" sz="1500" dirty="0">
                <a:latin typeface="+mn-lt"/>
              </a:rPr>
              <a:t>Malware countermeasure approaches</a:t>
            </a:r>
          </a:p>
          <a:p>
            <a:pPr lvl="1">
              <a:lnSpc>
                <a:spcPct val="80000"/>
              </a:lnSpc>
              <a:buClr>
                <a:schemeClr val="accent6">
                  <a:lumMod val="60000"/>
                  <a:lumOff val="40000"/>
                </a:schemeClr>
              </a:buClr>
              <a:buSzPct val="140000"/>
              <a:buFont typeface="Arial" charset="0"/>
              <a:buChar char="•"/>
            </a:pPr>
            <a:r>
              <a:rPr lang="en-AU" sz="1500" dirty="0">
                <a:latin typeface="+mn-lt"/>
              </a:rPr>
              <a:t>Host-based scanners</a:t>
            </a:r>
          </a:p>
          <a:p>
            <a:pPr lvl="1">
              <a:lnSpc>
                <a:spcPct val="80000"/>
              </a:lnSpc>
              <a:buClr>
                <a:schemeClr val="accent6">
                  <a:lumMod val="60000"/>
                  <a:lumOff val="40000"/>
                </a:schemeClr>
              </a:buClr>
              <a:buSzPct val="140000"/>
              <a:buFont typeface="Arial" charset="0"/>
              <a:buChar char="•"/>
            </a:pPr>
            <a:r>
              <a:rPr lang="en-AU" sz="1500" dirty="0">
                <a:latin typeface="+mn-lt"/>
              </a:rPr>
              <a:t>Signature-based anti-virus</a:t>
            </a:r>
          </a:p>
          <a:p>
            <a:pPr lvl="1">
              <a:lnSpc>
                <a:spcPct val="80000"/>
              </a:lnSpc>
              <a:buClr>
                <a:schemeClr val="accent6">
                  <a:lumMod val="60000"/>
                  <a:lumOff val="40000"/>
                </a:schemeClr>
              </a:buClr>
              <a:buSzPct val="140000"/>
              <a:buFont typeface="Arial" charset="0"/>
              <a:buChar char="•"/>
            </a:pPr>
            <a:r>
              <a:rPr lang="en-AU" sz="1500" dirty="0">
                <a:latin typeface="+mn-lt"/>
              </a:rPr>
              <a:t>Perimeter scanning approaches</a:t>
            </a:r>
          </a:p>
          <a:p>
            <a:pPr lvl="1">
              <a:lnSpc>
                <a:spcPct val="80000"/>
              </a:lnSpc>
              <a:buClr>
                <a:schemeClr val="accent6">
                  <a:lumMod val="60000"/>
                  <a:lumOff val="40000"/>
                </a:schemeClr>
              </a:buClr>
              <a:buSzPct val="140000"/>
              <a:buFont typeface="Arial" charset="0"/>
              <a:buChar char="•"/>
            </a:pPr>
            <a:r>
              <a:rPr lang="en-AU" sz="1500" dirty="0">
                <a:latin typeface="+mn-lt"/>
              </a:rPr>
              <a:t>Distributed intelligence gathering approaches</a:t>
            </a:r>
          </a:p>
        </p:txBody>
      </p:sp>
      <p:sp>
        <p:nvSpPr>
          <p:cNvPr id="2" name="Content Placeholder 1"/>
          <p:cNvSpPr>
            <a:spLocks noGrp="1"/>
          </p:cNvSpPr>
          <p:nvPr>
            <p:ph sz="quarter" idx="13"/>
          </p:nvPr>
        </p:nvSpPr>
        <p:spPr>
          <a:xfrm>
            <a:off x="266912" y="836712"/>
            <a:ext cx="4320480" cy="5935388"/>
          </a:xfrm>
        </p:spPr>
        <p:txBody>
          <a:bodyPr>
            <a:normAutofit lnSpcReduction="10000"/>
          </a:bodyPr>
          <a:lstStyle/>
          <a:p>
            <a:pPr>
              <a:buClr>
                <a:schemeClr val="accent6">
                  <a:lumMod val="60000"/>
                  <a:lumOff val="40000"/>
                </a:schemeClr>
              </a:buClr>
              <a:buSzPct val="140000"/>
              <a:buFont typeface="Arial" charset="0"/>
              <a:buChar char="•"/>
            </a:pPr>
            <a:r>
              <a:rPr lang="en-US" sz="2000" dirty="0">
                <a:latin typeface="+mn-lt"/>
              </a:rPr>
              <a:t>Types of malicious software (malware)</a:t>
            </a:r>
          </a:p>
          <a:p>
            <a:pPr lvl="1">
              <a:lnSpc>
                <a:spcPct val="80000"/>
              </a:lnSpc>
              <a:buClr>
                <a:schemeClr val="accent6">
                  <a:lumMod val="60000"/>
                  <a:lumOff val="40000"/>
                </a:schemeClr>
              </a:buClr>
              <a:buSzPct val="140000"/>
              <a:buFont typeface="Arial" charset="0"/>
              <a:buChar char="•"/>
            </a:pPr>
            <a:r>
              <a:rPr lang="en-US" sz="1400" dirty="0">
                <a:latin typeface="+mn-lt"/>
              </a:rPr>
              <a:t>Broad classification of malware</a:t>
            </a:r>
          </a:p>
          <a:p>
            <a:pPr lvl="1">
              <a:lnSpc>
                <a:spcPct val="80000"/>
              </a:lnSpc>
              <a:buClr>
                <a:schemeClr val="accent6">
                  <a:lumMod val="60000"/>
                  <a:lumOff val="40000"/>
                </a:schemeClr>
              </a:buClr>
              <a:buSzPct val="140000"/>
              <a:buFont typeface="Arial" charset="0"/>
              <a:buChar char="•"/>
            </a:pPr>
            <a:r>
              <a:rPr lang="en-US" sz="1400" dirty="0">
                <a:latin typeface="+mn-lt"/>
              </a:rPr>
              <a:t>Attack kits</a:t>
            </a:r>
          </a:p>
          <a:p>
            <a:pPr lvl="1">
              <a:lnSpc>
                <a:spcPct val="80000"/>
              </a:lnSpc>
              <a:buClr>
                <a:schemeClr val="accent6">
                  <a:lumMod val="60000"/>
                  <a:lumOff val="40000"/>
                </a:schemeClr>
              </a:buClr>
              <a:buSzPct val="140000"/>
              <a:buFont typeface="Arial" charset="0"/>
              <a:buChar char="•"/>
            </a:pPr>
            <a:r>
              <a:rPr lang="en-US" sz="1400" dirty="0">
                <a:latin typeface="+mn-lt"/>
              </a:rPr>
              <a:t>Attack sources</a:t>
            </a:r>
          </a:p>
          <a:p>
            <a:pPr>
              <a:buClr>
                <a:schemeClr val="accent6">
                  <a:lumMod val="60000"/>
                  <a:lumOff val="40000"/>
                </a:schemeClr>
              </a:buClr>
              <a:buSzPct val="140000"/>
              <a:buFont typeface="Arial" charset="0"/>
              <a:buChar char="•"/>
            </a:pPr>
            <a:r>
              <a:rPr lang="en-US" sz="2000" dirty="0">
                <a:latin typeface="+mn-lt"/>
              </a:rPr>
              <a:t>Advanced persistent threat</a:t>
            </a:r>
          </a:p>
          <a:p>
            <a:pPr>
              <a:buClr>
                <a:schemeClr val="accent6">
                  <a:lumMod val="60000"/>
                  <a:lumOff val="40000"/>
                </a:schemeClr>
              </a:buClr>
              <a:buSzPct val="140000"/>
              <a:buFont typeface="Arial" charset="0"/>
              <a:buChar char="•"/>
            </a:pPr>
            <a:r>
              <a:rPr lang="en-US" sz="2000" dirty="0">
                <a:latin typeface="+mn-lt"/>
              </a:rPr>
              <a:t>Propagation-vulnerability exploit-worms</a:t>
            </a:r>
          </a:p>
          <a:p>
            <a:pPr lvl="1">
              <a:lnSpc>
                <a:spcPct val="80000"/>
              </a:lnSpc>
              <a:buClr>
                <a:schemeClr val="accent6">
                  <a:lumMod val="60000"/>
                  <a:lumOff val="40000"/>
                </a:schemeClr>
              </a:buClr>
              <a:buSzPct val="140000"/>
              <a:buFont typeface="Arial" charset="0"/>
              <a:buChar char="•"/>
            </a:pPr>
            <a:r>
              <a:rPr lang="en-US" sz="1400" dirty="0">
                <a:latin typeface="+mn-lt"/>
              </a:rPr>
              <a:t>Target discovery</a:t>
            </a:r>
          </a:p>
          <a:p>
            <a:pPr lvl="1">
              <a:lnSpc>
                <a:spcPct val="80000"/>
              </a:lnSpc>
              <a:buClr>
                <a:schemeClr val="accent6">
                  <a:lumMod val="60000"/>
                  <a:lumOff val="40000"/>
                </a:schemeClr>
              </a:buClr>
              <a:buSzPct val="140000"/>
              <a:buFont typeface="Arial" charset="0"/>
              <a:buChar char="•"/>
            </a:pPr>
            <a:r>
              <a:rPr lang="en-US" sz="1400" dirty="0">
                <a:latin typeface="+mn-lt"/>
              </a:rPr>
              <a:t>Worm propagation model</a:t>
            </a:r>
          </a:p>
          <a:p>
            <a:pPr lvl="1">
              <a:lnSpc>
                <a:spcPct val="80000"/>
              </a:lnSpc>
              <a:buClr>
                <a:schemeClr val="accent6">
                  <a:lumMod val="60000"/>
                  <a:lumOff val="40000"/>
                </a:schemeClr>
              </a:buClr>
              <a:buSzPct val="140000"/>
              <a:buFont typeface="Arial" charset="0"/>
              <a:buChar char="•"/>
            </a:pPr>
            <a:r>
              <a:rPr lang="en-US" sz="1400" dirty="0">
                <a:latin typeface="+mn-lt"/>
              </a:rPr>
              <a:t>The Morris Worm</a:t>
            </a:r>
          </a:p>
          <a:p>
            <a:pPr lvl="1">
              <a:lnSpc>
                <a:spcPct val="80000"/>
              </a:lnSpc>
              <a:buClr>
                <a:schemeClr val="accent6">
                  <a:lumMod val="60000"/>
                  <a:lumOff val="40000"/>
                </a:schemeClr>
              </a:buClr>
              <a:buSzPct val="140000"/>
              <a:buFont typeface="Arial" charset="0"/>
              <a:buChar char="•"/>
            </a:pPr>
            <a:r>
              <a:rPr lang="en-US" sz="1400" dirty="0">
                <a:latin typeface="+mn-lt"/>
              </a:rPr>
              <a:t>Brief history of worm attacks</a:t>
            </a:r>
          </a:p>
          <a:p>
            <a:pPr lvl="1">
              <a:lnSpc>
                <a:spcPct val="80000"/>
              </a:lnSpc>
              <a:buClr>
                <a:schemeClr val="accent6">
                  <a:lumMod val="60000"/>
                  <a:lumOff val="40000"/>
                </a:schemeClr>
              </a:buClr>
              <a:buSzPct val="140000"/>
              <a:buFont typeface="Arial" charset="0"/>
              <a:buChar char="•"/>
            </a:pPr>
            <a:r>
              <a:rPr lang="en-US" sz="1400" dirty="0">
                <a:latin typeface="+mn-lt"/>
              </a:rPr>
              <a:t>State of worm technology</a:t>
            </a:r>
          </a:p>
          <a:p>
            <a:pPr lvl="1">
              <a:lnSpc>
                <a:spcPct val="80000"/>
              </a:lnSpc>
              <a:buClr>
                <a:schemeClr val="accent6">
                  <a:lumMod val="60000"/>
                  <a:lumOff val="40000"/>
                </a:schemeClr>
              </a:buClr>
              <a:buSzPct val="140000"/>
              <a:buFont typeface="Arial" charset="0"/>
              <a:buChar char="•"/>
            </a:pPr>
            <a:r>
              <a:rPr lang="en-US" sz="1400" dirty="0">
                <a:latin typeface="+mn-lt"/>
              </a:rPr>
              <a:t>Mobile code</a:t>
            </a:r>
          </a:p>
          <a:p>
            <a:pPr lvl="1">
              <a:lnSpc>
                <a:spcPct val="80000"/>
              </a:lnSpc>
              <a:buClr>
                <a:schemeClr val="accent6">
                  <a:lumMod val="60000"/>
                  <a:lumOff val="40000"/>
                </a:schemeClr>
              </a:buClr>
              <a:buSzPct val="140000"/>
              <a:buFont typeface="Arial" charset="0"/>
              <a:buChar char="•"/>
            </a:pPr>
            <a:r>
              <a:rPr lang="en-US" sz="1400" dirty="0">
                <a:latin typeface="+mn-lt"/>
              </a:rPr>
              <a:t>Mobile phone worms</a:t>
            </a:r>
          </a:p>
          <a:p>
            <a:pPr lvl="1">
              <a:lnSpc>
                <a:spcPct val="80000"/>
              </a:lnSpc>
              <a:buClr>
                <a:schemeClr val="accent6">
                  <a:lumMod val="60000"/>
                  <a:lumOff val="40000"/>
                </a:schemeClr>
              </a:buClr>
              <a:buSzPct val="140000"/>
              <a:buFont typeface="Arial" charset="0"/>
              <a:buChar char="•"/>
            </a:pPr>
            <a:r>
              <a:rPr lang="en-US" sz="1400" dirty="0">
                <a:latin typeface="+mn-lt"/>
              </a:rPr>
              <a:t>Client-side vulnerabilities </a:t>
            </a:r>
          </a:p>
          <a:p>
            <a:pPr lvl="1">
              <a:lnSpc>
                <a:spcPct val="80000"/>
              </a:lnSpc>
              <a:buClr>
                <a:schemeClr val="accent6">
                  <a:lumMod val="60000"/>
                  <a:lumOff val="40000"/>
                </a:schemeClr>
              </a:buClr>
              <a:buSzPct val="140000"/>
              <a:buFont typeface="Arial" charset="0"/>
              <a:buChar char="•"/>
            </a:pPr>
            <a:r>
              <a:rPr lang="en-US" sz="1400" dirty="0">
                <a:latin typeface="+mn-lt"/>
              </a:rPr>
              <a:t>Drive-by-downloads</a:t>
            </a:r>
          </a:p>
          <a:p>
            <a:pPr lvl="1">
              <a:lnSpc>
                <a:spcPct val="80000"/>
              </a:lnSpc>
              <a:buClr>
                <a:schemeClr val="accent6">
                  <a:lumMod val="60000"/>
                  <a:lumOff val="40000"/>
                </a:schemeClr>
              </a:buClr>
              <a:buSzPct val="140000"/>
              <a:buFont typeface="Arial" charset="0"/>
              <a:buChar char="•"/>
            </a:pPr>
            <a:r>
              <a:rPr lang="en-US" sz="1400" dirty="0">
                <a:latin typeface="+mn-lt"/>
              </a:rPr>
              <a:t>Clickjacking </a:t>
            </a:r>
          </a:p>
          <a:p>
            <a:pPr marL="342900" lvl="1" indent="-342900">
              <a:lnSpc>
                <a:spcPct val="90000"/>
              </a:lnSpc>
              <a:buClr>
                <a:schemeClr val="accent6">
                  <a:lumMod val="60000"/>
                  <a:lumOff val="40000"/>
                </a:schemeClr>
              </a:buClr>
              <a:buSzPct val="140000"/>
              <a:buFont typeface="Arial" charset="0"/>
              <a:buChar char="•"/>
            </a:pPr>
            <a:r>
              <a:rPr lang="en-US" sz="2000" dirty="0">
                <a:latin typeface="+mn-lt"/>
              </a:rPr>
              <a:t>Payload-</a:t>
            </a:r>
            <a:r>
              <a:rPr lang="en-US" sz="2000" dirty="0" err="1">
                <a:latin typeface="+mn-lt"/>
              </a:rPr>
              <a:t>stealthing</a:t>
            </a:r>
            <a:r>
              <a:rPr lang="en-US" sz="2000" dirty="0">
                <a:latin typeface="+mn-lt"/>
              </a:rPr>
              <a:t>-backdoors,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Backdoor</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Rootkit</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Kernel mode rootkits</a:t>
            </a:r>
          </a:p>
          <a:p>
            <a:pPr marL="742950" lvl="2" indent="-342900">
              <a:lnSpc>
                <a:spcPct val="90000"/>
              </a:lnSpc>
              <a:buClr>
                <a:schemeClr val="accent6">
                  <a:lumMod val="60000"/>
                  <a:lumOff val="40000"/>
                </a:schemeClr>
              </a:buClr>
              <a:buSzPct val="140000"/>
              <a:buFont typeface="Arial" charset="0"/>
              <a:buChar char="•"/>
            </a:pPr>
            <a:r>
              <a:rPr lang="en-US" sz="1400" dirty="0">
                <a:latin typeface="+mn-lt"/>
              </a:rPr>
              <a:t>Virtual machine and other external rootkits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wrap="square" numCol="1" anchorCtr="0" compatLnSpc="1">
            <a:prstTxWarp prst="textNoShape">
              <a:avLst/>
            </a:prstTxWarp>
          </a:bodyPr>
          <a:lstStyle/>
          <a:p>
            <a:pPr eaLnBrk="1" hangingPunct="1"/>
            <a:r>
              <a:rPr lang="en-GB" dirty="0">
                <a:solidFill>
                  <a:schemeClr val="accent6">
                    <a:lumMod val="60000"/>
                    <a:lumOff val="40000"/>
                  </a:schemeClr>
                </a:solidFill>
              </a:rPr>
              <a:t>Malware</a:t>
            </a:r>
            <a:endParaRPr lang="en-AU" dirty="0">
              <a:solidFill>
                <a:schemeClr val="accent6">
                  <a:lumMod val="60000"/>
                  <a:lumOff val="40000"/>
                </a:schemeClr>
              </a:solidFill>
            </a:endParaRPr>
          </a:p>
        </p:txBody>
      </p:sp>
      <p:sp>
        <p:nvSpPr>
          <p:cNvPr id="200707" name="Rectangle 3"/>
          <p:cNvSpPr>
            <a:spLocks noGrp="1" noChangeArrowheads="1"/>
          </p:cNvSpPr>
          <p:nvPr>
            <p:ph idx="1"/>
          </p:nvPr>
        </p:nvSpPr>
        <p:spPr>
          <a:xfrm>
            <a:off x="381000" y="1905000"/>
            <a:ext cx="8007424" cy="4648200"/>
          </a:xfrm>
        </p:spPr>
        <p:txBody>
          <a:bodyPr wrap="square" numCol="1" anchor="t" anchorCtr="0" compatLnSpc="1">
            <a:prstTxWarp prst="textNoShape">
              <a:avLst/>
            </a:prstTxWarp>
          </a:bodyPr>
          <a:lstStyle/>
          <a:p>
            <a:pPr algn="ctr" eaLnBrk="1" hangingPunct="1">
              <a:buFont typeface="Wingdings" pitchFamily="-65" charset="2"/>
              <a:buNone/>
            </a:pPr>
            <a:r>
              <a:rPr lang="en-US" sz="3200" dirty="0">
                <a:effectLst>
                  <a:outerShdw blurRad="38100" dist="38100" dir="2700000" algn="tl">
                    <a:srgbClr val="0064E2"/>
                  </a:outerShdw>
                </a:effectLst>
                <a:latin typeface="+mn-lt"/>
                <a:ea typeface="ＭＳ Ｐゴシック" pitchFamily="-65" charset="-128"/>
              </a:rPr>
              <a:t>NIST 800-83 defines malware as:</a:t>
            </a:r>
          </a:p>
          <a:p>
            <a:pPr eaLnBrk="1" hangingPunct="1">
              <a:buFont typeface="Wingdings" pitchFamily="-65" charset="2"/>
              <a:buNone/>
            </a:pPr>
            <a:endParaRPr lang="en-US" sz="2000" dirty="0">
              <a:effectLst>
                <a:outerShdw blurRad="38100" dist="38100" dir="2700000" algn="tl">
                  <a:srgbClr val="0064E2"/>
                </a:outerShdw>
              </a:effectLst>
              <a:latin typeface="+mn-lt"/>
              <a:ea typeface="ＭＳ Ｐゴシック" pitchFamily="-65" charset="-128"/>
            </a:endParaRPr>
          </a:p>
          <a:p>
            <a:pPr algn="ctr" eaLnBrk="1" hangingPunct="1">
              <a:buFont typeface="Wingdings" pitchFamily="-65" charset="2"/>
              <a:buNone/>
            </a:pPr>
            <a:r>
              <a:rPr lang="en-US" sz="2800" dirty="0">
                <a:effectLst>
                  <a:outerShdw blurRad="38100" dist="38100" dir="2700000" algn="tl">
                    <a:srgbClr val="0064E2"/>
                  </a:outerShdw>
                </a:effectLst>
                <a:latin typeface="+mn-lt"/>
                <a:ea typeface="ＭＳ Ｐゴシック" pitchFamily="-65" charset="-128"/>
              </a:rPr>
              <a:t> “a program that is inserted into a system, usually covertly, with the intent of compromising the confidentiality, integrity, or availability of the victim’s data, applications, or operating system or otherwise annoying or disrupting the victim.” </a:t>
            </a:r>
            <a:endParaRPr lang="en-AU" sz="2800" dirty="0">
              <a:effectLst>
                <a:outerShdw blurRad="38100" dist="38100" dir="2700000" algn="tl">
                  <a:srgbClr val="0064E2"/>
                </a:outerShdw>
              </a:effectLst>
              <a:latin typeface="+mn-lt"/>
              <a:ea typeface="ＭＳ Ｐゴシック" pitchFamily="-65" charset="-128"/>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152400"/>
            <a:ext cx="8229600" cy="1139825"/>
          </a:xfrm>
        </p:spPr>
        <p:txBody>
          <a:bodyPr/>
          <a:lstStyle/>
          <a:p>
            <a:pPr eaLnBrk="1" fontAlgn="auto" hangingPunct="1">
              <a:spcAft>
                <a:spcPts val="0"/>
              </a:spcAft>
              <a:defRPr/>
            </a:pPr>
            <a:r>
              <a:rPr lang="en-US" dirty="0">
                <a:solidFill>
                  <a:schemeClr val="accent6">
                    <a:lumMod val="40000"/>
                    <a:lumOff val="60000"/>
                  </a:schemeClr>
                </a:solidFill>
                <a:ea typeface="+mj-ea"/>
                <a:cs typeface="+mj-cs"/>
              </a:rPr>
              <a:t>Viruses</a:t>
            </a:r>
          </a:p>
        </p:txBody>
      </p:sp>
      <p:sp>
        <p:nvSpPr>
          <p:cNvPr id="210947" name="Rectangle 3"/>
          <p:cNvSpPr>
            <a:spLocks noGrp="1" noChangeArrowheads="1"/>
          </p:cNvSpPr>
          <p:nvPr>
            <p:ph idx="1"/>
          </p:nvPr>
        </p:nvSpPr>
        <p:spPr>
          <a:xfrm>
            <a:off x="395536" y="2060848"/>
            <a:ext cx="8229600" cy="4761392"/>
          </a:xfrm>
        </p:spPr>
        <p:txBody>
          <a:bodyPr wrap="square" numCol="1" anchor="t" anchorCtr="0" compatLnSpc="1">
            <a:prstTxWarp prst="textNoShape">
              <a:avLst/>
            </a:prstTxWarp>
            <a:noAutofit/>
          </a:bodyPr>
          <a:lstStyle/>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Piece of software that infects programs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Modifies them to include a copy of the virus</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Replicates and goes on to infect other content</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Easily spread through network environments</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When attached to an executable program a virus can do anything that the program is permitted to do</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Executes secretly when the host program is run</a:t>
            </a:r>
          </a:p>
          <a:p>
            <a:pPr eaLnBrk="1" hangingPunct="1">
              <a:lnSpc>
                <a:spcPct val="90000"/>
              </a:lnSpc>
              <a:buClr>
                <a:schemeClr val="accent6">
                  <a:lumMod val="60000"/>
                  <a:lumOff val="40000"/>
                </a:schemeClr>
              </a:buClr>
              <a:buSzPct val="140000"/>
              <a:buFont typeface="Arial" charset="0"/>
              <a:buChar char="•"/>
            </a:pPr>
            <a:r>
              <a:rPr lang="en-US" sz="2800" dirty="0">
                <a:ea typeface="ＭＳ Ｐゴシック" pitchFamily="-65" charset="-128"/>
              </a:rPr>
              <a:t>Specific to operating system and hardware</a:t>
            </a:r>
          </a:p>
          <a:p>
            <a:pPr marL="1252538" lvl="1" indent="-393700" eaLnBrk="1" hangingPunct="1">
              <a:lnSpc>
                <a:spcPct val="90000"/>
              </a:lnSpc>
              <a:buClr>
                <a:schemeClr val="accent6">
                  <a:lumMod val="60000"/>
                  <a:lumOff val="40000"/>
                </a:schemeClr>
              </a:buClr>
              <a:buSzPct val="140000"/>
              <a:buFont typeface="Arial" charset="0"/>
              <a:buChar char="•"/>
            </a:pPr>
            <a:r>
              <a:rPr lang="en-US" sz="2000" dirty="0">
                <a:ea typeface="ＭＳ Ｐゴシック" pitchFamily="-65" charset="-128"/>
              </a:rPr>
              <a:t>Takes advantage of their details and weaknesses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85526" y="-171400"/>
            <a:ext cx="8229600" cy="1368152"/>
          </a:xfrm>
        </p:spPr>
        <p:txBody>
          <a:bodyPr wrap="square" numCol="1" anchorCtr="0" compatLnSpc="1">
            <a:prstTxWarp prst="textNoShape">
              <a:avLst/>
            </a:prstTxWarp>
          </a:bodyPr>
          <a:lstStyle/>
          <a:p>
            <a:pPr eaLnBrk="1" hangingPunct="1">
              <a:defRPr/>
            </a:pPr>
            <a:r>
              <a:rPr lang="en-US" dirty="0">
                <a:solidFill>
                  <a:schemeClr val="accent6">
                    <a:lumMod val="40000"/>
                    <a:lumOff val="60000"/>
                  </a:schemeClr>
                </a:solidFill>
              </a:rPr>
              <a:t>Virus Components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254355"/>
              </p:ext>
            </p:extLst>
          </p:nvPr>
        </p:nvGraphicFramePr>
        <p:xfrm>
          <a:off x="457200" y="20574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00100"/>
            <a:ext cx="8229600" cy="16002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rPr>
              <a:t>Virus Phases</a:t>
            </a:r>
          </a:p>
        </p:txBody>
      </p:sp>
      <p:graphicFrame>
        <p:nvGraphicFramePr>
          <p:cNvPr id="13" name="Diagram 12"/>
          <p:cNvGraphicFramePr/>
          <p:nvPr>
            <p:extLst>
              <p:ext uri="{D42A27DB-BD31-4B8C-83A1-F6EECF244321}">
                <p14:modId xmlns:p14="http://schemas.microsoft.com/office/powerpoint/2010/main" val="1067159600"/>
              </p:ext>
            </p:extLst>
          </p:nvPr>
        </p:nvGraphicFramePr>
        <p:xfrm>
          <a:off x="0" y="838200"/>
          <a:ext cx="91440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a:xfrm>
            <a:off x="457200" y="-304800"/>
            <a:ext cx="8229600" cy="1600200"/>
          </a:xfrm>
        </p:spPr>
        <p:txBody>
          <a:bodyPr/>
          <a:lstStyle/>
          <a:p>
            <a:pPr eaLnBrk="1" fontAlgn="auto" hangingPunct="1">
              <a:spcAft>
                <a:spcPts val="0"/>
              </a:spcAft>
              <a:defRPr/>
            </a:pPr>
            <a:r>
              <a:rPr lang="en-US" dirty="0">
                <a:solidFill>
                  <a:schemeClr val="accent6">
                    <a:lumMod val="40000"/>
                    <a:lumOff val="60000"/>
                  </a:schemeClr>
                </a:solidFill>
              </a:rPr>
              <a:t>Worms</a:t>
            </a:r>
          </a:p>
        </p:txBody>
      </p:sp>
      <p:sp>
        <p:nvSpPr>
          <p:cNvPr id="238595" name="Rectangle 3"/>
          <p:cNvSpPr>
            <a:spLocks noGrp="1" noChangeArrowheads="1"/>
          </p:cNvSpPr>
          <p:nvPr>
            <p:ph idx="1"/>
          </p:nvPr>
        </p:nvSpPr>
        <p:spPr>
          <a:xfrm>
            <a:off x="457200" y="1828800"/>
            <a:ext cx="8229600" cy="5029200"/>
          </a:xfrm>
        </p:spPr>
        <p:txBody>
          <a:bodyPr wrap="square" numCol="1" anchor="t" anchorCtr="0" compatLnSpc="1">
            <a:prstTxWarp prst="textNoShape">
              <a:avLst/>
            </a:prstTxWarp>
            <a:normAutofit/>
          </a:bodyPr>
          <a:lstStyle/>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Program that actively seeks out more machines to infect and each infected machine serves as an automated launching pad for attacks on other machines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Exploits software vulnerabilities in client or server programs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Can use network connections to spread from system to system</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Spreads through shared media (USB drives, CD, DVD data disks)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E-mail worms spread in macro or script code included in attachments and instant messenger file transfers</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Upon activation the worm may replicate and propagate again </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Usually carries some form of payload</a:t>
            </a:r>
          </a:p>
          <a:p>
            <a:pPr marL="342900" lvl="2" indent="-342900" eaLnBrk="1" hangingPunct="1">
              <a:lnSpc>
                <a:spcPct val="80000"/>
              </a:lnSpc>
              <a:spcBef>
                <a:spcPts val="2000"/>
              </a:spcBef>
              <a:buClr>
                <a:schemeClr val="accent6">
                  <a:lumMod val="60000"/>
                  <a:lumOff val="40000"/>
                </a:schemeClr>
              </a:buClr>
              <a:buSzPct val="140000"/>
            </a:pPr>
            <a:r>
              <a:rPr lang="en-US" sz="1800" dirty="0">
                <a:solidFill>
                  <a:schemeClr val="tx1"/>
                </a:solidFill>
                <a:effectLst>
                  <a:outerShdw blurRad="38100" dist="38100" dir="2700000" algn="tl">
                    <a:srgbClr val="0064E2"/>
                  </a:outerShdw>
                </a:effectLst>
                <a:latin typeface="+mn-lt"/>
                <a:ea typeface="ＭＳ Ｐゴシック" pitchFamily="-65" charset="-128"/>
              </a:rPr>
              <a:t>First known implementation was done in Xerox Palo Alto Labs in the early 1980s</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1043608" y="116632"/>
            <a:ext cx="8100392" cy="1143000"/>
          </a:xfrm>
        </p:spPr>
        <p:txBody>
          <a:bodyPr wrap="square" numCol="1" anchorCtr="0" compatLnSpc="1">
            <a:prstTxWarp prst="textNoShape">
              <a:avLst/>
            </a:prstTxWarp>
          </a:bodyPr>
          <a:lstStyle/>
          <a:p>
            <a:pPr eaLnBrk="1" hangingPunct="1"/>
            <a:r>
              <a:rPr lang="en-US" dirty="0">
                <a:solidFill>
                  <a:schemeClr val="accent6">
                    <a:lumMod val="40000"/>
                    <a:lumOff val="60000"/>
                  </a:schemeClr>
                </a:solidFill>
                <a:effectLst/>
                <a:ea typeface="ＭＳ Ｐゴシック" pitchFamily="-65" charset="-128"/>
              </a:rPr>
              <a:t>Worm Replication</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499855306"/>
              </p:ext>
            </p:extLst>
          </p:nvPr>
        </p:nvGraphicFramePr>
        <p:xfrm>
          <a:off x="533400" y="1600200"/>
          <a:ext cx="8382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71400"/>
            <a:ext cx="8229600" cy="1196752"/>
          </a:xfrm>
        </p:spPr>
        <p:txBody>
          <a:bodyPr/>
          <a:lstStyle/>
          <a:p>
            <a:r>
              <a:rPr lang="en-US" dirty="0">
                <a:solidFill>
                  <a:srgbClr val="EDD3B6"/>
                </a:solidFill>
              </a:rPr>
              <a:t>Target Discovery</a:t>
            </a:r>
          </a:p>
        </p:txBody>
      </p:sp>
      <p:sp>
        <p:nvSpPr>
          <p:cNvPr id="3" name="Content Placeholder 2"/>
          <p:cNvSpPr>
            <a:spLocks noGrp="1"/>
          </p:cNvSpPr>
          <p:nvPr>
            <p:ph idx="1"/>
          </p:nvPr>
        </p:nvSpPr>
        <p:spPr>
          <a:xfrm>
            <a:off x="467544" y="1212729"/>
            <a:ext cx="8229600" cy="916926"/>
          </a:xfrm>
        </p:spPr>
        <p:txBody>
          <a:bodyPr>
            <a:noAutofit/>
          </a:bodyPr>
          <a:lstStyle/>
          <a:p>
            <a:pPr fontAlgn="base">
              <a:lnSpc>
                <a:spcPct val="90000"/>
              </a:lnSpc>
              <a:spcAft>
                <a:spcPct val="0"/>
              </a:spcAft>
              <a:buClr>
                <a:schemeClr val="accent6">
                  <a:lumMod val="60000"/>
                  <a:lumOff val="40000"/>
                </a:schemeClr>
              </a:buClr>
              <a:buSzPct val="140000"/>
              <a:buFont typeface="Arial" charset="0"/>
              <a:buChar char="•"/>
            </a:pPr>
            <a:r>
              <a:rPr lang="en-US" sz="2000" dirty="0">
                <a:latin typeface="+mn-lt"/>
              </a:rPr>
              <a:t>Scanning (or fingerprinting)</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First function in the propagation phase for a network worm</a:t>
            </a:r>
          </a:p>
          <a:p>
            <a:pPr lvl="1" fontAlgn="base">
              <a:lnSpc>
                <a:spcPct val="80000"/>
              </a:lnSpc>
              <a:spcAft>
                <a:spcPct val="0"/>
              </a:spcAft>
              <a:buClr>
                <a:schemeClr val="accent6">
                  <a:lumMod val="60000"/>
                  <a:lumOff val="40000"/>
                </a:schemeClr>
              </a:buClr>
              <a:buSzPct val="140000"/>
              <a:buFont typeface="Arial" charset="0"/>
              <a:buChar char="•"/>
            </a:pPr>
            <a:r>
              <a:rPr lang="en-US" sz="1400" dirty="0">
                <a:latin typeface="+mn-lt"/>
                <a:ea typeface="ＭＳ Ｐゴシック" pitchFamily="-65" charset="-128"/>
              </a:rPr>
              <a:t>Searches for other systems to infect</a:t>
            </a:r>
          </a:p>
        </p:txBody>
      </p:sp>
      <p:sp>
        <p:nvSpPr>
          <p:cNvPr id="5" name="TextBox 4"/>
          <p:cNvSpPr txBox="1"/>
          <p:nvPr/>
        </p:nvSpPr>
        <p:spPr>
          <a:xfrm>
            <a:off x="447831" y="2109114"/>
            <a:ext cx="7272808" cy="4635115"/>
          </a:xfrm>
          <a:prstGeom prst="rect">
            <a:avLst/>
          </a:prstGeom>
          <a:noFill/>
        </p:spPr>
        <p:txBody>
          <a:bodyPr wrap="square" rtlCol="0">
            <a:spAutoFit/>
          </a:bodyPr>
          <a:lstStyle/>
          <a:p>
            <a:pPr marL="342900" lvl="0" indent="-3429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Random</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compromised host probes random addresses in the IP address space using a different seed</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produces a high volume of Internet traffic which may cause generalized disruption even before the actual attack is launched</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Hit-list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attacker first compiles a long list of potential vulnerable machines</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Once the list is compiled the attacker begins infecting machines on the list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Each infected machine is provided with a portion of the list to scan</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results in a very short scanning period which may make it difficult to detect that infection is taking place</a:t>
            </a:r>
          </a:p>
          <a:p>
            <a:pPr marL="342900" lvl="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Topological</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This method uses information contained on an infected victim machine to find more hosts to scan</a:t>
            </a:r>
          </a:p>
          <a:p>
            <a:pPr marL="342900" indent="-342900" defTabSz="622300">
              <a:lnSpc>
                <a:spcPct val="90000"/>
              </a:lnSpc>
              <a:spcBef>
                <a:spcPct val="20000"/>
              </a:spcBef>
              <a:buClr>
                <a:schemeClr val="accent6">
                  <a:lumMod val="60000"/>
                  <a:lumOff val="40000"/>
                </a:schemeClr>
              </a:buClr>
              <a:buSzPct val="140000"/>
              <a:buFont typeface="Arial" charset="0"/>
              <a:buChar char="•"/>
            </a:pPr>
            <a:r>
              <a:rPr lang="en-US" sz="2000" dirty="0">
                <a:solidFill>
                  <a:schemeClr val="tx1">
                    <a:lumMod val="50000"/>
                    <a:lumOff val="50000"/>
                  </a:schemeClr>
                </a:solidFill>
                <a:latin typeface="+mn-lt"/>
                <a:ea typeface="+mn-ea"/>
              </a:rPr>
              <a:t>Local subnet</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If a host can be infected behind a firewall that host then looks for targets in its own local network</a:t>
            </a:r>
          </a:p>
          <a:p>
            <a:pPr marL="742950" lvl="1" indent="-285750">
              <a:lnSpc>
                <a:spcPct val="80000"/>
              </a:lnSpc>
              <a:spcBef>
                <a:spcPct val="20000"/>
              </a:spcBef>
              <a:buClr>
                <a:schemeClr val="accent6">
                  <a:lumMod val="60000"/>
                  <a:lumOff val="40000"/>
                </a:schemeClr>
              </a:buClr>
              <a:buSzPct val="140000"/>
              <a:buFont typeface="Arial" charset="0"/>
              <a:buChar char="•"/>
            </a:pPr>
            <a:r>
              <a:rPr lang="en-US" sz="1400" dirty="0">
                <a:solidFill>
                  <a:schemeClr val="tx1">
                    <a:lumMod val="50000"/>
                    <a:lumOff val="50000"/>
                  </a:schemeClr>
                </a:solidFill>
                <a:latin typeface="+mn-lt"/>
              </a:rPr>
              <a:t>The host uses the subnet address structure to find other hosts that would otherwise be protected by the firewall</a:t>
            </a:r>
          </a:p>
          <a:p>
            <a:endParaRPr lang="en-US" dirty="0"/>
          </a:p>
        </p:txBody>
      </p:sp>
    </p:spTree>
    <p:extLst>
      <p:ext uri="{BB962C8B-B14F-4D97-AF65-F5344CB8AC3E}">
        <p14:creationId xmlns:p14="http://schemas.microsoft.com/office/powerpoint/2010/main" val="144568371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17612</TotalTime>
  <Words>12918</Words>
  <Application>Microsoft Macintosh PowerPoint</Application>
  <PresentationFormat>On-screen Show (4:3)</PresentationFormat>
  <Paragraphs>1210</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ＭＳ Ｐゴシック</vt:lpstr>
      <vt:lpstr>Arial</vt:lpstr>
      <vt:lpstr>Baskerville Bold Italic</vt:lpstr>
      <vt:lpstr>Century Gothic</vt:lpstr>
      <vt:lpstr>Courier New</vt:lpstr>
      <vt:lpstr>Palatino Linotype</vt:lpstr>
      <vt:lpstr>Times New Roman</vt:lpstr>
      <vt:lpstr>Wingdings</vt:lpstr>
      <vt:lpstr>Executive</vt:lpstr>
      <vt:lpstr>PowerPoint Presentation</vt:lpstr>
      <vt:lpstr>Chapter 6</vt:lpstr>
      <vt:lpstr>Malware</vt:lpstr>
      <vt:lpstr>Viruses</vt:lpstr>
      <vt:lpstr>Virus Components</vt:lpstr>
      <vt:lpstr>Virus Phases</vt:lpstr>
      <vt:lpstr>Worms</vt:lpstr>
      <vt:lpstr>Worm Replication</vt:lpstr>
      <vt:lpstr>Target Discovery</vt:lpstr>
      <vt:lpstr>PowerPoint Presentation</vt:lpstr>
      <vt:lpstr>PowerPoint Presentation</vt:lpstr>
      <vt:lpstr>Watering-Hole Attacks</vt:lpstr>
      <vt:lpstr>Malvertising </vt:lpstr>
      <vt:lpstr>Clickjacking </vt:lpstr>
      <vt:lpstr>Social Engineering</vt:lpstr>
      <vt:lpstr>Payload System Corruption</vt:lpstr>
      <vt:lpstr>Ransomware</vt:lpstr>
      <vt:lpstr>Payload System Corruption</vt:lpstr>
      <vt:lpstr>Payload – Attack Agents Bots</vt:lpstr>
      <vt:lpstr>Remote Control Facility</vt:lpstr>
      <vt:lpstr>Payload – Information Theft Keyloggers and Spyware</vt:lpstr>
      <vt:lpstr>Payload – Information Theft Phishing</vt:lpstr>
      <vt:lpstr>Payload – Stealthing Backdoor</vt:lpstr>
      <vt:lpstr>Payload - Stealthing Rootkit</vt:lpstr>
      <vt:lpstr>Malware Countermeasure Approaches</vt:lpstr>
      <vt:lpstr>Generations of Anti-Virus Software</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7 Lecture Overheads</dc:subject>
  <dc:creator>Dr Lawrie Brown</dc:creator>
  <cp:keywords/>
  <dc:description/>
  <cp:lastModifiedBy>Rami Mohawesh</cp:lastModifiedBy>
  <cp:revision>213</cp:revision>
  <dcterms:created xsi:type="dcterms:W3CDTF">2014-08-24T18:34:20Z</dcterms:created>
  <dcterms:modified xsi:type="dcterms:W3CDTF">2024-04-27T06:28:04Z</dcterms:modified>
  <cp:category/>
</cp:coreProperties>
</file>