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6" r:id="rId9"/>
    <p:sldId id="788" r:id="rId10"/>
    <p:sldId id="897" r:id="rId11"/>
    <p:sldId id="898" r:id="rId12"/>
    <p:sldId id="899" r:id="rId13"/>
    <p:sldId id="900" r:id="rId14"/>
    <p:sldId id="901" r:id="rId15"/>
    <p:sldId id="794" r:id="rId16"/>
    <p:sldId id="795" r:id="rId17"/>
    <p:sldId id="821" r:id="rId18"/>
    <p:sldId id="822" r:id="rId19"/>
    <p:sldId id="838" r:id="rId20"/>
    <p:sldId id="839" r:id="rId21"/>
    <p:sldId id="841" r:id="rId22"/>
    <p:sldId id="842" r:id="rId23"/>
    <p:sldId id="902" r:id="rId24"/>
    <p:sldId id="849" r:id="rId25"/>
    <p:sldId id="904" r:id="rId26"/>
    <p:sldId id="895" r:id="rId27"/>
    <p:sldId id="896" r:id="rId28"/>
    <p:sldId id="903" r:id="rId2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559C28D-846B-1C48-96B5-B4E134B5C20D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1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F9E48E-4B25-AD41-97B8-9B90B849A104}" type="slidenum">
              <a:rPr lang="en-US" sz="1300">
                <a:latin typeface="Times New Roman" charset="0"/>
              </a:rPr>
              <a:pPr/>
              <a:t>3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1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4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073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3BA4C4C-1124-4442-863F-75D915E42360}" type="slidenum">
              <a:rPr lang="en-US" sz="1300">
                <a:latin typeface="Times New Roman" charset="0"/>
              </a:rPr>
              <a:pPr/>
              <a:t>5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583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31B46F4-D8F1-FB47-8313-D4E9CFBB5306}" type="slidenum">
              <a:rPr lang="en-US" sz="1300">
                <a:latin typeface="Times New Roman" charset="0"/>
              </a:rPr>
              <a:pPr/>
              <a:t>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27CCE78-9F8E-C448-9A42-58BF38E05FB0}" type="slidenum">
              <a:rPr lang="en-US" sz="1300">
                <a:latin typeface="Times New Roman" charset="0"/>
              </a:rPr>
              <a:pPr/>
              <a:t>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29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336A4F1-D03D-C448-99C7-999533890546}" type="slidenum">
              <a:rPr lang="en-US" sz="1300">
                <a:latin typeface="Times New Roman" charset="0"/>
              </a:rPr>
              <a:pPr/>
              <a:t>26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93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5D078AD-F743-A141-9261-CB51CB6CF8FA}" type="slidenum">
              <a:rPr lang="en-US" sz="1300">
                <a:latin typeface="Times New Roman" charset="0"/>
              </a:rPr>
              <a:pPr/>
              <a:t>27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9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u="none">
                <a:latin typeface="Gill Sans MT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8166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2968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2868520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648200" y="6477000"/>
            <a:ext cx="3862388" cy="3111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38726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cepoint.com/cyber-edu/packet-loss" TargetMode="External"/><Relationship Id="rId2" Type="http://schemas.openxmlformats.org/officeDocument/2006/relationships/hyperlink" Target="https://www.forcepoint.com/cyber-edu/network-security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Ekw8ZcxtFk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9.wmf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 sz="14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944994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8</a:t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Security</a:t>
            </a: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831561" y="6508279"/>
            <a:ext cx="721408" cy="254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978775" cy="96678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Goal: </a:t>
            </a:r>
            <a:r>
              <a:rPr lang="en-US" dirty="0">
                <a:latin typeface="Gill Sans MT" charset="0"/>
              </a:rPr>
              <a:t>Bob wants Alice to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prove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her identity to him</a:t>
            </a:r>
            <a:endParaRPr lang="en-US" dirty="0">
              <a:latin typeface="Gill Sans MT" charset="0"/>
            </a:endParaRP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</p:txBody>
      </p:sp>
      <p:sp>
        <p:nvSpPr>
          <p:cNvPr id="31750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0422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4" name="Line 9"/>
          <p:cNvSpPr>
            <a:spLocks noChangeShapeType="1"/>
          </p:cNvSpPr>
          <p:nvPr/>
        </p:nvSpPr>
        <p:spPr bwMode="auto">
          <a:xfrm>
            <a:off x="1490663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1535113" y="3749675"/>
            <a:ext cx="17256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pic>
        <p:nvPicPr>
          <p:cNvPr id="60427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78764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5094288" y="3840163"/>
            <a:ext cx="3586162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in a network,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Bob can not </a:t>
            </a:r>
            <a:r>
              <a:rPr lang="ja-JP" altLang="en-US" sz="2400" dirty="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see</a:t>
            </a:r>
            <a:r>
              <a:rPr lang="ja-JP" altLang="en-US" sz="2400" dirty="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Alice, so Trudy simply declares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herself to be Alice</a:t>
            </a:r>
          </a:p>
        </p:txBody>
      </p:sp>
      <p:pic>
        <p:nvPicPr>
          <p:cNvPr id="61443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7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38131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Line 9"/>
          <p:cNvSpPr>
            <a:spLocks noChangeShapeType="1"/>
          </p:cNvSpPr>
          <p:nvPr/>
        </p:nvSpPr>
        <p:spPr bwMode="auto">
          <a:xfrm flipV="1">
            <a:off x="2784475" y="4473575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Text Box 10"/>
          <p:cNvSpPr txBox="1">
            <a:spLocks noChangeArrowheads="1"/>
          </p:cNvSpPr>
          <p:nvPr/>
        </p:nvSpPr>
        <p:spPr bwMode="auto">
          <a:xfrm>
            <a:off x="3109913" y="5002213"/>
            <a:ext cx="17256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61448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312738"/>
            <a:ext cx="4276725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</a:t>
            </a:r>
          </a:p>
        </p:txBody>
      </p:sp>
      <p:pic>
        <p:nvPicPr>
          <p:cNvPr id="61449" name="Picture 24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096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0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797877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buClr>
                <a:srgbClr val="000099"/>
              </a:buClr>
              <a:buSzPct val="70000"/>
              <a:buFont typeface="Wingdings" charset="0"/>
              <a:buNone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Goal:  </a:t>
            </a:r>
            <a:r>
              <a:rPr lang="en-US" sz="2800" dirty="0">
                <a:latin typeface="Gill Sans MT" charset="0"/>
              </a:rPr>
              <a:t>Bob wants Alice to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prove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her identity to him</a:t>
            </a:r>
            <a:endParaRPr lang="en-US" sz="2800" dirty="0">
              <a:latin typeface="Gill Sans MT" charset="0"/>
            </a:endParaRPr>
          </a:p>
        </p:txBody>
      </p:sp>
      <p:sp>
        <p:nvSpPr>
          <p:cNvPr id="32780" name="Text Box 4"/>
          <p:cNvSpPr txBox="1">
            <a:spLocks noChangeArrowheads="1"/>
          </p:cNvSpPr>
          <p:nvPr/>
        </p:nvSpPr>
        <p:spPr bwMode="auto">
          <a:xfrm>
            <a:off x="477838" y="2262188"/>
            <a:ext cx="5602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u="sng" dirty="0">
                <a:solidFill>
                  <a:srgbClr val="C00000"/>
                </a:solidFill>
                <a:latin typeface="Gill Sans MT" charset="0"/>
                <a:cs typeface="+mn-cs"/>
              </a:rPr>
              <a:t>Protocol ap1.0: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endParaRPr lang="en-US" sz="2800" dirty="0">
              <a:latin typeface="Gill Sans MT" charset="0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798962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>
                <a:latin typeface="Arial" charset="0"/>
                <a:cs typeface="Arial" charset="0"/>
              </a:rPr>
              <a:t>Alice says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>
                <a:latin typeface="Arial" charset="0"/>
                <a:cs typeface="Arial" charset="0"/>
              </a:rPr>
              <a:t>containing her source IP address </a:t>
            </a: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2469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1238250" y="426243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1574800" y="3433763"/>
            <a:ext cx="2870200" cy="649287"/>
            <a:chOff x="531" y="1791"/>
            <a:chExt cx="1808" cy="409"/>
          </a:xfrm>
        </p:grpSpPr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5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>
                  <a:latin typeface="Arial" charset="0"/>
                  <a:cs typeface="Arial" charset="0"/>
                </a:rPr>
                <a:t>“</a:t>
              </a:r>
              <a:r>
                <a:rPr lang="en-US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>
                  <a:latin typeface="Arial" charset="0"/>
                  <a:cs typeface="Arial" charset="0"/>
                </a:rPr>
                <a:t>”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3806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62474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9746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351588" y="3986213"/>
            <a:ext cx="27924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 packet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spoofing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endParaRPr lang="en-US" sz="2400" dirty="0">
              <a:latin typeface="Arial" charset="0"/>
              <a:cs typeface="Arial" charset="0"/>
            </a:endParaRPr>
          </a:p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Alice</a:t>
            </a:r>
            <a:r>
              <a:rPr lang="ja-JP" altLang="en-US" sz="240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s address</a:t>
            </a:r>
          </a:p>
        </p:txBody>
      </p:sp>
      <p:pic>
        <p:nvPicPr>
          <p:cNvPr id="63491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684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3" name="Line 8"/>
          <p:cNvSpPr>
            <a:spLocks noChangeShapeType="1"/>
          </p:cNvSpPr>
          <p:nvPr/>
        </p:nvSpPr>
        <p:spPr bwMode="auto">
          <a:xfrm flipV="1">
            <a:off x="2925763" y="4262438"/>
            <a:ext cx="2111375" cy="12382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3495" name="Group 9"/>
          <p:cNvGrpSpPr>
            <a:grpSpLocks/>
          </p:cNvGrpSpPr>
          <p:nvPr/>
        </p:nvGrpSpPr>
        <p:grpSpPr bwMode="auto">
          <a:xfrm>
            <a:off x="3460750" y="4938713"/>
            <a:ext cx="2870200" cy="649287"/>
            <a:chOff x="531" y="1791"/>
            <a:chExt cx="1808" cy="409"/>
          </a:xfrm>
        </p:grpSpPr>
        <p:sp>
          <p:nvSpPr>
            <p:cNvPr id="34828" name="Rectangle 10"/>
            <p:cNvSpPr>
              <a:spLocks noChangeArrowheads="1"/>
            </p:cNvSpPr>
            <p:nvPr/>
          </p:nvSpPr>
          <p:spPr bwMode="auto">
            <a:xfrm>
              <a:off x="540" y="1791"/>
              <a:ext cx="179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29" name="Text Box 11"/>
            <p:cNvSpPr txBox="1">
              <a:spLocks noChangeArrowheads="1"/>
            </p:cNvSpPr>
            <p:nvPr/>
          </p:nvSpPr>
          <p:spPr bwMode="auto">
            <a:xfrm>
              <a:off x="1369" y="1877"/>
              <a:ext cx="9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>
                  <a:latin typeface="Arial" charset="0"/>
                  <a:cs typeface="Arial" charset="0"/>
                </a:rPr>
                <a:t>“</a:t>
              </a:r>
              <a:r>
                <a:rPr lang="en-US" dirty="0">
                  <a:latin typeface="Arial" charset="0"/>
                  <a:cs typeface="Arial" charset="0"/>
                </a:rPr>
                <a:t>I am Alice</a:t>
              </a:r>
              <a:r>
                <a:rPr lang="ja-JP" altLang="en-US">
                  <a:latin typeface="Arial" charset="0"/>
                  <a:cs typeface="Arial" charset="0"/>
                </a:rPr>
                <a:t>”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4830" name="Text Box 12"/>
            <p:cNvSpPr txBox="1">
              <a:spLocks noChangeArrowheads="1"/>
            </p:cNvSpPr>
            <p:nvPr/>
          </p:nvSpPr>
          <p:spPr bwMode="auto">
            <a:xfrm>
              <a:off x="531" y="1793"/>
              <a:ext cx="80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IP address</a:t>
              </a: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1338" y="1797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349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sp>
        <p:nvSpPr>
          <p:cNvPr id="34826" name="Text Box 3"/>
          <p:cNvSpPr txBox="1">
            <a:spLocks noChangeArrowheads="1"/>
          </p:cNvSpPr>
          <p:nvPr/>
        </p:nvSpPr>
        <p:spPr bwMode="auto">
          <a:xfrm>
            <a:off x="725488" y="1452563"/>
            <a:ext cx="7829550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Arial" charset="0"/>
                <a:cs typeface="Arial" charset="0"/>
              </a:rPr>
              <a:t>Protocol ap2.0: </a:t>
            </a:r>
            <a:r>
              <a:rPr lang="en-US" sz="2400" dirty="0">
                <a:latin typeface="Arial" charset="0"/>
                <a:cs typeface="Arial" charset="0"/>
              </a:rPr>
              <a:t>Alice says </a:t>
            </a:r>
            <a:r>
              <a:rPr lang="ja-JP" altLang="en-US" sz="2400">
                <a:latin typeface="Arial" charset="0"/>
                <a:cs typeface="Arial" charset="0"/>
              </a:rPr>
              <a:t>“</a:t>
            </a:r>
            <a:r>
              <a:rPr lang="en-US" sz="2400" dirty="0">
                <a:latin typeface="Arial" charset="0"/>
                <a:cs typeface="Arial" charset="0"/>
              </a:rPr>
              <a:t>I am Alice</a:t>
            </a:r>
            <a:r>
              <a:rPr lang="ja-JP" altLang="en-US" sz="2400">
                <a:latin typeface="Arial" charset="0"/>
                <a:cs typeface="Arial" charset="0"/>
              </a:rPr>
              <a:t>”</a:t>
            </a:r>
            <a:r>
              <a:rPr lang="en-US" sz="2400" dirty="0">
                <a:latin typeface="Arial" charset="0"/>
                <a:cs typeface="Arial" charset="0"/>
              </a:rPr>
              <a:t> in an IP packet</a:t>
            </a:r>
          </a:p>
          <a:p>
            <a:pPr algn="r">
              <a:defRPr/>
            </a:pPr>
            <a:r>
              <a:rPr lang="en-US" sz="2400" dirty="0">
                <a:latin typeface="Arial" charset="0"/>
                <a:cs typeface="Arial" charset="0"/>
              </a:rPr>
              <a:t>containing her source IP address </a:t>
            </a:r>
          </a:p>
        </p:txBody>
      </p:sp>
      <p:pic>
        <p:nvPicPr>
          <p:cNvPr id="63498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63257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36600" y="1452563"/>
            <a:ext cx="7818438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n-cs"/>
              </a:rPr>
              <a:t>Protocol ap3.0:  </a:t>
            </a:r>
            <a:r>
              <a:rPr lang="en-US" sz="2800" dirty="0">
                <a:latin typeface="Gill Sans MT" charset="0"/>
                <a:cs typeface="+mn-cs"/>
              </a:rPr>
              <a:t>Alice says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I am Alice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and sends her</a:t>
            </a:r>
          </a:p>
          <a:p>
            <a:pPr algn="r">
              <a:defRPr/>
            </a:pPr>
            <a:r>
              <a:rPr lang="en-US" sz="2800" dirty="0">
                <a:latin typeface="Gill Sans MT" charset="0"/>
                <a:cs typeface="+mn-cs"/>
              </a:rPr>
              <a:t> secret password to </a:t>
            </a:r>
            <a:r>
              <a:rPr lang="ja-JP" altLang="en-US" sz="2800">
                <a:latin typeface="Gill Sans MT" charset="0"/>
                <a:cs typeface="+mn-cs"/>
              </a:rPr>
              <a:t>“</a:t>
            </a:r>
            <a:r>
              <a:rPr lang="en-US" sz="2800" dirty="0">
                <a:latin typeface="Gill Sans MT" charset="0"/>
                <a:cs typeface="+mn-cs"/>
              </a:rPr>
              <a:t>prove</a:t>
            </a:r>
            <a:r>
              <a:rPr lang="ja-JP" altLang="en-US" sz="2800">
                <a:latin typeface="Gill Sans MT" charset="0"/>
                <a:cs typeface="+mn-cs"/>
              </a:rPr>
              <a:t>”</a:t>
            </a:r>
            <a:r>
              <a:rPr lang="en-US" sz="2800" dirty="0">
                <a:latin typeface="Gill Sans MT" charset="0"/>
                <a:cs typeface="+mn-cs"/>
              </a:rPr>
              <a:t> it.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30913" y="4113213"/>
            <a:ext cx="2757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Arial" charset="0"/>
              </a:rPr>
              <a:t>Failure scenario??</a:t>
            </a:r>
          </a:p>
        </p:txBody>
      </p:sp>
      <p:pic>
        <p:nvPicPr>
          <p:cNvPr id="64516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6" descr="Eve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194300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670300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1209675" y="4065588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4520" name="Group 9"/>
          <p:cNvGrpSpPr>
            <a:grpSpLocks/>
          </p:cNvGrpSpPr>
          <p:nvPr/>
        </p:nvGrpSpPr>
        <p:grpSpPr bwMode="auto">
          <a:xfrm>
            <a:off x="1504950" y="3306763"/>
            <a:ext cx="3046413" cy="633412"/>
            <a:chOff x="806" y="1799"/>
            <a:chExt cx="1919" cy="399"/>
          </a:xfrm>
        </p:grpSpPr>
        <p:sp>
          <p:nvSpPr>
            <p:cNvPr id="35859" name="Rectangle 10"/>
            <p:cNvSpPr>
              <a:spLocks noChangeArrowheads="1"/>
            </p:cNvSpPr>
            <p:nvPr/>
          </p:nvSpPr>
          <p:spPr bwMode="auto">
            <a:xfrm>
              <a:off x="806" y="1799"/>
              <a:ext cx="1919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60" name="Text Box 11"/>
            <p:cNvSpPr txBox="1">
              <a:spLocks noChangeArrowheads="1"/>
            </p:cNvSpPr>
            <p:nvPr/>
          </p:nvSpPr>
          <p:spPr bwMode="auto">
            <a:xfrm>
              <a:off x="1964" y="1876"/>
              <a:ext cx="7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ja-JP" altLang="en-US" sz="1800">
                  <a:latin typeface="Arial" charset="0"/>
                  <a:cs typeface="Arial" charset="0"/>
                </a:rPr>
                <a:t>“</a:t>
              </a:r>
              <a:r>
                <a:rPr lang="en-US" sz="1800" dirty="0">
                  <a:latin typeface="Arial" charset="0"/>
                  <a:cs typeface="Arial" charset="0"/>
                </a:rPr>
                <a:t>I</a:t>
              </a:r>
              <a:r>
                <a:rPr lang="ja-JP" altLang="en-US" sz="1800">
                  <a:latin typeface="Arial" charset="0"/>
                  <a:cs typeface="Arial" charset="0"/>
                </a:rPr>
                <a:t>’</a:t>
              </a:r>
              <a:r>
                <a:rPr lang="en-US" sz="1800" dirty="0">
                  <a:latin typeface="Arial" charset="0"/>
                  <a:cs typeface="Arial" charset="0"/>
                </a:rPr>
                <a:t>m Alice</a:t>
              </a:r>
              <a:r>
                <a:rPr lang="ja-JP" altLang="en-US" sz="1800">
                  <a:latin typeface="Arial" charset="0"/>
                  <a:cs typeface="Arial" charset="0"/>
                </a:rPr>
                <a:t>”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35861" name="Text Box 12"/>
            <p:cNvSpPr txBox="1">
              <a:spLocks noChangeArrowheads="1"/>
            </p:cNvSpPr>
            <p:nvPr/>
          </p:nvSpPr>
          <p:spPr bwMode="auto">
            <a:xfrm>
              <a:off x="809" y="182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H="1">
              <a:off x="1337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863" name="Text Box 14"/>
            <p:cNvSpPr txBox="1">
              <a:spLocks noChangeArrowheads="1"/>
            </p:cNvSpPr>
            <p:nvPr/>
          </p:nvSpPr>
          <p:spPr bwMode="auto">
            <a:xfrm>
              <a:off x="1331" y="1813"/>
              <a:ext cx="66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password</a:t>
              </a:r>
            </a:p>
          </p:txBody>
        </p:sp>
        <p:sp>
          <p:nvSpPr>
            <p:cNvPr id="35864" name="Line 15"/>
            <p:cNvSpPr>
              <a:spLocks noChangeShapeType="1"/>
            </p:cNvSpPr>
            <p:nvPr/>
          </p:nvSpPr>
          <p:spPr bwMode="auto">
            <a:xfrm flipH="1">
              <a:off x="1973" y="180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4521" name="Group 16"/>
          <p:cNvGrpSpPr>
            <a:grpSpLocks/>
          </p:cNvGrpSpPr>
          <p:nvPr/>
        </p:nvGrpSpPr>
        <p:grpSpPr bwMode="auto">
          <a:xfrm>
            <a:off x="3063875" y="4235450"/>
            <a:ext cx="1489075" cy="633413"/>
            <a:chOff x="1000" y="2719"/>
            <a:chExt cx="938" cy="399"/>
          </a:xfrm>
        </p:grpSpPr>
        <p:sp>
          <p:nvSpPr>
            <p:cNvPr id="35855" name="Rectangle 17"/>
            <p:cNvSpPr>
              <a:spLocks noChangeArrowheads="1"/>
            </p:cNvSpPr>
            <p:nvPr/>
          </p:nvSpPr>
          <p:spPr bwMode="auto">
            <a:xfrm>
              <a:off x="1000" y="2719"/>
              <a:ext cx="938" cy="39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6" name="Text Box 18"/>
            <p:cNvSpPr txBox="1">
              <a:spLocks noChangeArrowheads="1"/>
            </p:cNvSpPr>
            <p:nvPr/>
          </p:nvSpPr>
          <p:spPr bwMode="auto">
            <a:xfrm>
              <a:off x="1574" y="2793"/>
              <a:ext cx="3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Arial" charset="0"/>
                  <a:cs typeface="Arial" charset="0"/>
                </a:rPr>
                <a:t>OK</a:t>
              </a:r>
            </a:p>
          </p:txBody>
        </p:sp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003" y="2742"/>
              <a:ext cx="5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Alice</a:t>
              </a:r>
              <a:r>
                <a:rPr lang="ja-JP" altLang="en-US" sz="1600" dirty="0">
                  <a:latin typeface="Arial" charset="0"/>
                  <a:cs typeface="Arial" charset="0"/>
                </a:rPr>
                <a:t>’</a:t>
              </a:r>
              <a:r>
                <a:rPr lang="en-US" sz="1600" dirty="0">
                  <a:latin typeface="Arial" charset="0"/>
                  <a:cs typeface="Arial" charset="0"/>
                </a:rPr>
                <a:t>s </a:t>
              </a:r>
            </a:p>
            <a:p>
              <a:pPr algn="ctr">
                <a:defRPr/>
              </a:pPr>
              <a:r>
                <a:rPr lang="en-US" sz="1600" dirty="0">
                  <a:latin typeface="Arial" charset="0"/>
                  <a:cs typeface="Arial" charset="0"/>
                </a:rPr>
                <a:t>IP addr</a:t>
              </a:r>
            </a:p>
          </p:txBody>
        </p:sp>
        <p:sp>
          <p:nvSpPr>
            <p:cNvPr id="35858" name="Line 20"/>
            <p:cNvSpPr>
              <a:spLocks noChangeShapeType="1"/>
            </p:cNvSpPr>
            <p:nvPr/>
          </p:nvSpPr>
          <p:spPr bwMode="auto">
            <a:xfrm flipH="1">
              <a:off x="1531" y="2725"/>
              <a:ext cx="0" cy="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5851" name="Line 21"/>
          <p:cNvSpPr>
            <a:spLocks noChangeShapeType="1"/>
          </p:cNvSpPr>
          <p:nvPr/>
        </p:nvSpPr>
        <p:spPr bwMode="auto">
          <a:xfrm>
            <a:off x="4627563" y="3600450"/>
            <a:ext cx="5619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852" name="Line 22"/>
          <p:cNvSpPr>
            <a:spLocks noChangeShapeType="1"/>
          </p:cNvSpPr>
          <p:nvPr/>
        </p:nvSpPr>
        <p:spPr bwMode="auto">
          <a:xfrm flipH="1">
            <a:off x="2541588" y="4551363"/>
            <a:ext cx="4524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45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Authentication: another try</a:t>
            </a:r>
          </a:p>
        </p:txBody>
      </p:sp>
      <p:pic>
        <p:nvPicPr>
          <p:cNvPr id="64525" name="Picture 18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9652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2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61826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338138" y="152400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39713" y="1654175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symmetric key crypto</a:t>
            </a:r>
          </a:p>
          <a:p>
            <a:r>
              <a:rPr lang="en-US" sz="2400" dirty="0">
                <a:latin typeface="Gill Sans MT" charset="0"/>
              </a:rPr>
              <a:t>requires sender, receiver know shared secret key</a:t>
            </a:r>
          </a:p>
          <a:p>
            <a:r>
              <a:rPr lang="en-US" sz="2400" dirty="0">
                <a:latin typeface="Gill Sans MT" charset="0"/>
              </a:rPr>
              <a:t>Q: how to agree on key in first place (particularly if never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met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)?</a:t>
            </a:r>
          </a:p>
          <a:p>
            <a:endParaRPr lang="en-US" sz="2400" dirty="0">
              <a:latin typeface="Gill Sans MT" charset="0"/>
            </a:endParaRPr>
          </a:p>
        </p:txBody>
      </p:sp>
      <p:pic>
        <p:nvPicPr>
          <p:cNvPr id="45060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9906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54513" y="852488"/>
            <a:ext cx="3973512" cy="5430837"/>
            <a:chOff x="4354281" y="853168"/>
            <a:chExt cx="3973290" cy="5430157"/>
          </a:xfrm>
        </p:grpSpPr>
        <p:sp>
          <p:nvSpPr>
            <p:cNvPr id="45062" name="Rectangle 2"/>
            <p:cNvSpPr>
              <a:spLocks noChangeArrowheads="1"/>
            </p:cNvSpPr>
            <p:nvPr/>
          </p:nvSpPr>
          <p:spPr bwMode="auto">
            <a:xfrm>
              <a:off x="4354281" y="1926771"/>
              <a:ext cx="3875314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45063" name="Picture 6" descr="j0078625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009" y="853168"/>
              <a:ext cx="563562" cy="171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Rectangle 1"/>
            <p:cNvSpPr>
              <a:spLocks noChangeArrowheads="1"/>
            </p:cNvSpPr>
            <p:nvPr/>
          </p:nvSpPr>
          <p:spPr bwMode="auto">
            <a:xfrm>
              <a:off x="4528457" y="1665514"/>
              <a:ext cx="2449286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65" name="Rectangle 5"/>
            <p:cNvSpPr>
              <a:spLocks noChangeArrowheads="1"/>
            </p:cNvSpPr>
            <p:nvPr/>
          </p:nvSpPr>
          <p:spPr bwMode="auto">
            <a:xfrm>
              <a:off x="4519613" y="1635125"/>
              <a:ext cx="3656012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2800" i="1" dirty="0">
                  <a:solidFill>
                    <a:srgbClr val="C00000"/>
                  </a:solidFill>
                  <a:latin typeface="Gill Sans MT" charset="0"/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radically different approach [Diffie-Hellman76, RSA78]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dirty="0">
                  <a:latin typeface="Gill Sans MT" charset="0"/>
                </a:rPr>
                <a:t>sender, receiver do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not</a:t>
              </a:r>
              <a:r>
                <a:rPr lang="en-US" sz="2400" dirty="0">
                  <a:latin typeface="Gill Sans MT" charset="0"/>
                </a:rPr>
                <a:t> share secret key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public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encryption key 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dirty="0">
                  <a:latin typeface="Gill Sans MT" charset="0"/>
                </a:rPr>
                <a:t>known to</a:t>
              </a:r>
              <a:r>
                <a:rPr lang="en-US" sz="2400" i="1" dirty="0">
                  <a:solidFill>
                    <a:schemeClr val="accent2"/>
                  </a:solidFill>
                  <a:latin typeface="Gill Sans MT" charset="0"/>
                </a:rPr>
                <a:t> </a:t>
              </a: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all</a:t>
              </a:r>
            </a:p>
            <a:p>
              <a:pPr marL="277813" indent="-277813"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400" i="1" dirty="0">
                  <a:solidFill>
                    <a:srgbClr val="000099"/>
                  </a:solidFill>
                  <a:latin typeface="Gill Sans MT" charset="0"/>
                </a:rPr>
                <a:t>private</a:t>
              </a:r>
              <a:r>
                <a:rPr lang="en-US" sz="2400" dirty="0">
                  <a:latin typeface="Gill Sans MT" charset="0"/>
                </a:rPr>
                <a:t> decryption key known only to receiver</a:t>
              </a:r>
              <a:endParaRPr lang="en-US" sz="2800" dirty="0">
                <a:latin typeface="Gill Sans MT" charset="0"/>
              </a:endParaRP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sp>
        <p:nvSpPr>
          <p:cNvPr id="11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6927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301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Public key cryptography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42913" y="3832225"/>
            <a:ext cx="1579562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679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pic>
        <p:nvPicPr>
          <p:cNvPr id="46085" name="Picture 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3081338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109788" y="378142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2135188" y="379095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330825" y="379412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351463" y="381793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V="1">
            <a:off x="3530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473825" y="1697038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public 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092" name="Picture 12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963" y="3098800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1365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6750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095" name="Picture 1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6563" y="183991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6808788" y="3830638"/>
            <a:ext cx="1252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3954463" y="4162425"/>
            <a:ext cx="876300" cy="617538"/>
            <a:chOff x="2351" y="2077"/>
            <a:chExt cx="552" cy="389"/>
          </a:xfrm>
        </p:grpSpPr>
        <p:sp>
          <p:nvSpPr>
            <p:cNvPr id="46115" name="Text Box 18"/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</a:p>
          </p:txBody>
        </p:sp>
        <p:sp>
          <p:nvSpPr>
            <p:cNvPr id="46116" name="Text Box 19"/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7" name="Text Box 20"/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sp>
        <p:nvSpPr>
          <p:cNvPr id="46098" name="Text Box 21"/>
          <p:cNvSpPr txBox="1">
            <a:spLocks noChangeArrowheads="1"/>
          </p:cNvSpPr>
          <p:nvPr/>
        </p:nvSpPr>
        <p:spPr bwMode="auto">
          <a:xfrm>
            <a:off x="6013450" y="1757363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099" name="Text Box 22"/>
          <p:cNvSpPr txBox="1">
            <a:spLocks noChangeArrowheads="1"/>
          </p:cNvSpPr>
          <p:nvPr/>
        </p:nvSpPr>
        <p:spPr bwMode="auto">
          <a:xfrm>
            <a:off x="6157913" y="1936750"/>
            <a:ext cx="322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0" name="Text Box 23"/>
          <p:cNvSpPr txBox="1">
            <a:spLocks noChangeArrowheads="1"/>
          </p:cNvSpPr>
          <p:nvPr/>
        </p:nvSpPr>
        <p:spPr bwMode="auto">
          <a:xfrm>
            <a:off x="6165850" y="1657350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+</a:t>
            </a:r>
          </a:p>
        </p:txBody>
      </p:sp>
      <p:sp>
        <p:nvSpPr>
          <p:cNvPr id="46101" name="Text Box 24"/>
          <p:cNvSpPr txBox="1">
            <a:spLocks noChangeArrowheads="1"/>
          </p:cNvSpPr>
          <p:nvPr/>
        </p:nvSpPr>
        <p:spPr bwMode="auto">
          <a:xfrm>
            <a:off x="6470650" y="2374900"/>
            <a:ext cx="1762125" cy="641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altLang="ja-JP" sz="1800" dirty="0">
                <a:latin typeface="Arial" charset="0"/>
                <a:cs typeface="Arial" charset="0"/>
              </a:rPr>
              <a:t>s </a:t>
            </a:r>
            <a:r>
              <a:rPr lang="en-US" altLang="ja-JP" sz="1800" i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private</a:t>
            </a:r>
          </a:p>
          <a:p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46102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513388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03" name="Text Box 26"/>
          <p:cNvSpPr txBox="1">
            <a:spLocks noChangeArrowheads="1"/>
          </p:cNvSpPr>
          <p:nvPr/>
        </p:nvSpPr>
        <p:spPr bwMode="auto">
          <a:xfrm>
            <a:off x="6022975" y="2447925"/>
            <a:ext cx="425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</a:t>
            </a: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6230938" y="2640013"/>
            <a:ext cx="3222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5" name="Text Box 28"/>
          <p:cNvSpPr txBox="1">
            <a:spLocks noChangeArrowheads="1"/>
          </p:cNvSpPr>
          <p:nvPr/>
        </p:nvSpPr>
        <p:spPr bwMode="auto">
          <a:xfrm>
            <a:off x="6264275" y="2360613"/>
            <a:ext cx="2524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grpSp>
        <p:nvGrpSpPr>
          <p:cNvPr id="46106" name="Group 29"/>
          <p:cNvGrpSpPr>
            <a:grpSpLocks/>
          </p:cNvGrpSpPr>
          <p:nvPr/>
        </p:nvGrpSpPr>
        <p:grpSpPr bwMode="auto">
          <a:xfrm>
            <a:off x="6840538" y="4359275"/>
            <a:ext cx="1885950" cy="636588"/>
            <a:chOff x="2413" y="3394"/>
            <a:chExt cx="1188" cy="401"/>
          </a:xfrm>
        </p:grpSpPr>
        <p:sp>
          <p:nvSpPr>
            <p:cNvPr id="46110" name="Text Box 30"/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6111" name="Text Box 31"/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2" name="Text Box 32"/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46113" name="Text Box 33"/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46114" name="Text Box 34"/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107" name="Freeform 35"/>
          <p:cNvSpPr>
            <a:spLocks/>
          </p:cNvSpPr>
          <p:nvPr/>
        </p:nvSpPr>
        <p:spPr bwMode="auto">
          <a:xfrm>
            <a:off x="3001963" y="1973263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8" name="Freeform 36"/>
          <p:cNvSpPr>
            <a:spLocks/>
          </p:cNvSpPr>
          <p:nvPr/>
        </p:nvSpPr>
        <p:spPr bwMode="auto">
          <a:xfrm>
            <a:off x="5446713" y="264636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109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748400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1200" y="1677988"/>
            <a:ext cx="77089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cryptographic technique analogous to hand-written signatures:</a:t>
            </a:r>
          </a:p>
          <a:p>
            <a:r>
              <a:rPr lang="en-US" sz="2600" dirty="0">
                <a:latin typeface="Gill Sans MT" charset="0"/>
              </a:rPr>
              <a:t>sender (Bob) digitally signs document,  establishing he is document owner/creator. </a:t>
            </a:r>
          </a:p>
          <a:p>
            <a:r>
              <a:rPr lang="en-US" sz="2600" i="1" dirty="0">
                <a:solidFill>
                  <a:srgbClr val="000099"/>
                </a:solidFill>
                <a:latin typeface="Gill Sans MT" charset="0"/>
              </a:rPr>
              <a:t>verifiable, nonforgeable:</a:t>
            </a:r>
            <a:r>
              <a:rPr lang="en-US" sz="2600" i="1" dirty="0">
                <a:latin typeface="Gill Sans MT" charset="0"/>
              </a:rPr>
              <a:t> </a:t>
            </a:r>
            <a:r>
              <a:rPr lang="en-US" sz="2600" dirty="0">
                <a:latin typeface="Gill Sans MT" charset="0"/>
              </a:rPr>
              <a:t>recipient (Alice) can prove to someone that Bob, and no one else (including Alice), must have signed document </a:t>
            </a:r>
          </a:p>
        </p:txBody>
      </p:sp>
      <p:pic>
        <p:nvPicPr>
          <p:cNvPr id="74756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810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321001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6311900" y="37941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952500" y="3717925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578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  <a:latin typeface="Gill Sans MT" charset="0"/>
              </a:rPr>
              <a:t>simple digital signature for message m:</a:t>
            </a:r>
          </a:p>
          <a:p>
            <a:r>
              <a:rPr lang="en-US" sz="2400" dirty="0">
                <a:latin typeface="Gill Sans MT" charset="0"/>
              </a:rPr>
              <a:t>Bob signs m by encrypting with his private key K</a:t>
            </a:r>
            <a:r>
              <a:rPr lang="en-US" sz="2400" baseline="-25000" dirty="0">
                <a:latin typeface="Gill Sans MT" charset="0"/>
              </a:rPr>
              <a:t>B</a:t>
            </a:r>
            <a:r>
              <a:rPr lang="en-US" sz="2400" dirty="0">
                <a:latin typeface="Gill Sans MT" charset="0"/>
              </a:rPr>
              <a:t>, creating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signed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message, K</a:t>
            </a:r>
            <a:r>
              <a:rPr lang="en-US" altLang="ja-JP" sz="2400" baseline="-25000" dirty="0">
                <a:latin typeface="Gill Sans MT" charset="0"/>
              </a:rPr>
              <a:t>B</a:t>
            </a:r>
            <a:r>
              <a:rPr lang="en-US" altLang="ja-JP" sz="2400" dirty="0">
                <a:latin typeface="Gill Sans MT" charset="0"/>
              </a:rPr>
              <a:t>(m)</a:t>
            </a:r>
            <a:endParaRPr lang="en-US" dirty="0">
              <a:latin typeface="Gill Sans MT" charset="0"/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4638675" y="2152650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-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7088188" y="1804988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-</a:t>
            </a:r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990600" y="3717925"/>
            <a:ext cx="21209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Dear Alice</a:t>
            </a:r>
          </a:p>
          <a:p>
            <a:pPr>
              <a:spcBef>
                <a:spcPct val="50000"/>
              </a:spcBef>
              <a:defRPr/>
            </a:pPr>
            <a:r>
              <a:rPr lang="en-US" sz="1400" dirty="0">
                <a:latin typeface="Arial" charset="0"/>
                <a:ea typeface="Arial Unicode MS" charset="0"/>
                <a:cs typeface="Arial" charset="0"/>
              </a:rPr>
              <a:t>Oh, how I have missed you. I think of you all the time! …(blah blah blah)</a:t>
            </a:r>
          </a:p>
          <a:p>
            <a:pPr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Bob</a:t>
            </a:r>
          </a:p>
        </p:txBody>
      </p:sp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652463" y="3298825"/>
            <a:ext cx="2735262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Bob</a:t>
            </a:r>
            <a:r>
              <a:rPr lang="ja-JP" altLang="en-US">
                <a:solidFill>
                  <a:srgbClr val="C00000"/>
                </a:solidFill>
                <a:latin typeface="Arial" charset="0"/>
                <a:cs typeface="Arial" charset="0"/>
              </a:rPr>
              <a:t>’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s message, m</a:t>
            </a:r>
          </a:p>
        </p:txBody>
      </p:sp>
      <p:sp>
        <p:nvSpPr>
          <p:cNvPr id="75785" name="Rectangle 10"/>
          <p:cNvSpPr>
            <a:spLocks noChangeArrowheads="1"/>
          </p:cNvSpPr>
          <p:nvPr/>
        </p:nvSpPr>
        <p:spPr bwMode="auto">
          <a:xfrm>
            <a:off x="4141788" y="4060825"/>
            <a:ext cx="1417637" cy="10826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4181475" y="4095750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34099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4908550" y="3251200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cs typeface="Arial" charset="0"/>
              </a:rPr>
              <a:t>s private</a:t>
            </a:r>
          </a:p>
          <a:p>
            <a:pPr>
              <a:defRPr/>
            </a:pPr>
            <a:r>
              <a:rPr lang="en-US" sz="1800" dirty="0"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75789" name="Picture 14" descr="BS00768_[1]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432175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90" name="Group 15"/>
          <p:cNvGrpSpPr>
            <a:grpSpLocks/>
          </p:cNvGrpSpPr>
          <p:nvPr/>
        </p:nvGrpSpPr>
        <p:grpSpPr bwMode="auto">
          <a:xfrm>
            <a:off x="4486275" y="3200400"/>
            <a:ext cx="533400" cy="628650"/>
            <a:chOff x="2994" y="2058"/>
            <a:chExt cx="336" cy="396"/>
          </a:xfrm>
        </p:grpSpPr>
        <p:grpSp>
          <p:nvGrpSpPr>
            <p:cNvPr id="75800" name="Group 16"/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6107" name="Text Box 17"/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6108" name="Text Box 18"/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46106" name="Text Box 19"/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6096" name="Line 20"/>
          <p:cNvSpPr>
            <a:spLocks noChangeShapeType="1"/>
          </p:cNvSpPr>
          <p:nvPr/>
        </p:nvSpPr>
        <p:spPr bwMode="auto">
          <a:xfrm>
            <a:off x="4489450" y="3584575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7" name="Line 21"/>
          <p:cNvSpPr>
            <a:spLocks noChangeShapeType="1"/>
          </p:cNvSpPr>
          <p:nvPr/>
        </p:nvSpPr>
        <p:spPr bwMode="auto">
          <a:xfrm>
            <a:off x="5594350" y="45243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098" name="Text Box 22"/>
          <p:cNvSpPr txBox="1">
            <a:spLocks noChangeArrowheads="1"/>
          </p:cNvSpPr>
          <p:nvPr/>
        </p:nvSpPr>
        <p:spPr bwMode="auto">
          <a:xfrm>
            <a:off x="6438900" y="3895725"/>
            <a:ext cx="21209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Bob</a:t>
            </a:r>
            <a:r>
              <a:rPr lang="ja-JP" altLang="en-US" sz="1800">
                <a:latin typeface="Arial" charset="0"/>
                <a:ea typeface="Arial Unicode MS" charset="0"/>
                <a:cs typeface="Arial" charset="0"/>
              </a:rPr>
              <a:t>’</a:t>
            </a:r>
            <a:r>
              <a:rPr lang="en-US" sz="1800" dirty="0">
                <a:latin typeface="Arial" charset="0"/>
                <a:ea typeface="Arial Unicode MS" charset="0"/>
                <a:cs typeface="Arial" charset="0"/>
              </a:rPr>
              <a:t>s message, m, signed (encrypted) with his private key</a:t>
            </a:r>
          </a:p>
        </p:txBody>
      </p:sp>
      <p:sp>
        <p:nvSpPr>
          <p:cNvPr id="46099" name="Text Box 25"/>
          <p:cNvSpPr txBox="1">
            <a:spLocks noChangeArrowheads="1"/>
          </p:cNvSpPr>
          <p:nvPr/>
        </p:nvSpPr>
        <p:spPr bwMode="auto">
          <a:xfrm>
            <a:off x="6894865" y="3375025"/>
            <a:ext cx="6406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m,K </a:t>
            </a:r>
          </a:p>
        </p:txBody>
      </p:sp>
      <p:sp>
        <p:nvSpPr>
          <p:cNvPr id="46100" name="Text Box 26"/>
          <p:cNvSpPr txBox="1">
            <a:spLocks noChangeArrowheads="1"/>
          </p:cNvSpPr>
          <p:nvPr/>
        </p:nvSpPr>
        <p:spPr bwMode="auto">
          <a:xfrm>
            <a:off x="7356475" y="3529013"/>
            <a:ext cx="320675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46101" name="Text Box 27"/>
          <p:cNvSpPr txBox="1">
            <a:spLocks noChangeArrowheads="1"/>
          </p:cNvSpPr>
          <p:nvPr/>
        </p:nvSpPr>
        <p:spPr bwMode="auto">
          <a:xfrm>
            <a:off x="7362825" y="3228975"/>
            <a:ext cx="254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  <a:latin typeface="Arial" charset="0"/>
                <a:cs typeface="Arial" charset="0"/>
              </a:rPr>
              <a:t>-</a:t>
            </a:r>
          </a:p>
        </p:txBody>
      </p:sp>
      <p:sp>
        <p:nvSpPr>
          <p:cNvPr id="46102" name="Text Box 28"/>
          <p:cNvSpPr txBox="1">
            <a:spLocks noChangeArrowheads="1"/>
          </p:cNvSpPr>
          <p:nvPr/>
        </p:nvSpPr>
        <p:spPr bwMode="auto">
          <a:xfrm>
            <a:off x="7381875" y="3344863"/>
            <a:ext cx="677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(m)</a:t>
            </a:r>
          </a:p>
        </p:txBody>
      </p:sp>
      <p:sp>
        <p:nvSpPr>
          <p:cNvPr id="757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74625"/>
            <a:ext cx="4583113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Digital signatures </a:t>
            </a:r>
          </a:p>
        </p:txBody>
      </p:sp>
      <p:pic>
        <p:nvPicPr>
          <p:cNvPr id="75799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797336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19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" y="9413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28588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SSL: Secure Sockets Layer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22375"/>
            <a:ext cx="4132263" cy="4648200"/>
          </a:xfrm>
        </p:spPr>
        <p:txBody>
          <a:bodyPr/>
          <a:lstStyle/>
          <a:p>
            <a:pPr marL="225425" indent="-225425"/>
            <a:r>
              <a:rPr lang="en-US" sz="2400" dirty="0">
                <a:latin typeface="Gill Sans MT" charset="0"/>
              </a:rPr>
              <a:t>widely deployed security protocol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supported by almost all browsers, web servers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https</a:t>
            </a:r>
          </a:p>
          <a:p>
            <a:pPr marL="569913" lvl="1" indent="-225425"/>
            <a:r>
              <a:rPr lang="en-US" sz="2000" dirty="0">
                <a:latin typeface="Gill Sans MT" charset="0"/>
              </a:rPr>
              <a:t>billions $/year over SSL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mechanisms: [Woo 1994], implementation: Netscape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variation -TLS: transport layer security, RFC 2246</a:t>
            </a:r>
          </a:p>
          <a:p>
            <a:pPr marL="225425" indent="-225425"/>
            <a:r>
              <a:rPr lang="en-US" sz="2400" dirty="0">
                <a:latin typeface="Gill Sans MT" charset="0"/>
              </a:rPr>
              <a:t>provides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integrity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</a:t>
            </a:r>
          </a:p>
        </p:txBody>
      </p:sp>
      <p:sp>
        <p:nvSpPr>
          <p:cNvPr id="983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3750" y="1384300"/>
            <a:ext cx="4143375" cy="5054600"/>
          </a:xfrm>
        </p:spPr>
        <p:txBody>
          <a:bodyPr/>
          <a:lstStyle/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original goals: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 e-commerce transactions 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encryption (especially credit-card numbers)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Web-server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optional client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minimum hassle in doing business with new merchant</a:t>
            </a:r>
          </a:p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>
                <a:latin typeface="Gill Sans MT" charset="0"/>
              </a:rPr>
              <a:t>available to all TCP  (Transport control protocol) applications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>
                <a:latin typeface="Gill Sans MT" charset="0"/>
              </a:rPr>
              <a:t>secure socket interface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26099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8: Network Security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321675" cy="497205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  <a:latin typeface="Gill Sans MT" charset="0"/>
              </a:rPr>
              <a:t>Chapter goals: </a:t>
            </a:r>
          </a:p>
          <a:p>
            <a:r>
              <a:rPr lang="en-US" dirty="0">
                <a:latin typeface="Gill Sans MT" charset="0"/>
              </a:rPr>
              <a:t>understand principles of network security: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/>
            <a:r>
              <a:rPr lang="en-US" dirty="0">
                <a:latin typeface="Gill Sans MT" charset="0"/>
              </a:rPr>
              <a:t>cryptography and its </a:t>
            </a:r>
            <a:r>
              <a:rPr lang="en-US" i="1" dirty="0">
                <a:latin typeface="Gill Sans MT" charset="0"/>
              </a:rPr>
              <a:t>many</a:t>
            </a:r>
            <a:r>
              <a:rPr lang="en-US" dirty="0">
                <a:latin typeface="Gill Sans MT" charset="0"/>
              </a:rPr>
              <a:t> uses beyond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confidentiality</a:t>
            </a:r>
            <a:r>
              <a:rPr lang="ja-JP" altLang="en-US">
                <a:latin typeface="Gill Sans MT" charset="0"/>
              </a:rPr>
              <a:t>”</a:t>
            </a:r>
            <a:endParaRPr lang="en-US" altLang="ja-JP" dirty="0">
              <a:latin typeface="Gill Sans MT" charset="0"/>
            </a:endParaRPr>
          </a:p>
          <a:p>
            <a:pPr lvl="1"/>
            <a:r>
              <a:rPr lang="en-US" dirty="0">
                <a:latin typeface="Gill Sans MT" charset="0"/>
              </a:rPr>
              <a:t>authentication</a:t>
            </a:r>
          </a:p>
          <a:p>
            <a:pPr lvl="1"/>
            <a:r>
              <a:rPr lang="en-US" dirty="0">
                <a:latin typeface="Gill Sans MT" charset="0"/>
              </a:rPr>
              <a:t>message integrity</a:t>
            </a:r>
          </a:p>
          <a:p>
            <a:r>
              <a:rPr lang="en-US" dirty="0">
                <a:latin typeface="Gill Sans MT" charset="0"/>
              </a:rPr>
              <a:t>security in practice:</a:t>
            </a:r>
          </a:p>
          <a:p>
            <a:pPr lvl="1"/>
            <a:r>
              <a:rPr lang="en-US" dirty="0">
                <a:latin typeface="Gill Sans MT" charset="0"/>
              </a:rPr>
              <a:t>firewalls and intrusion detection systems</a:t>
            </a:r>
          </a:p>
          <a:p>
            <a:pPr lvl="1"/>
            <a:r>
              <a:rPr lang="en-US" dirty="0">
                <a:latin typeface="Gill Sans MT" charset="0"/>
              </a:rPr>
              <a:t>security in application, transport, network, link layers</a:t>
            </a:r>
          </a:p>
        </p:txBody>
      </p:sp>
      <p:pic>
        <p:nvPicPr>
          <p:cNvPr id="21508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82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984506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SSL and TCP/IP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3049" y="2218"/>
              <a:ext cx="4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SSL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application  with SSL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679450" y="4724400"/>
            <a:ext cx="77009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SSL 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Gill Sans MT" charset="0"/>
              </a:rPr>
              <a:t>C and Java SSL libraries/classes readily available</a:t>
            </a:r>
          </a:p>
        </p:txBody>
      </p:sp>
      <p:pic>
        <p:nvPicPr>
          <p:cNvPr id="99334" name="Picture 24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187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47531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1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03187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 SSL: a simple secure channel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handshake: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Alice and Bob use their certificates, private keys to authenticate each other and exchange shared secret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key derivation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Alice and Bob use shared secret to derive set of keys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data transfer: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data to be transferred is broken up into series of records</a:t>
            </a:r>
          </a:p>
          <a:p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connection closure</a:t>
            </a:r>
            <a:r>
              <a:rPr lang="en-US" i="1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dirty="0">
                <a:latin typeface="Gill Sans MT" charset="0"/>
              </a:rPr>
              <a:t> special messages to securely close connection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403063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1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1042988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Toy: a simple handshake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0" y="4141788"/>
            <a:ext cx="7772400" cy="2268537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MS: </a:t>
            </a:r>
            <a:r>
              <a:rPr lang="en-US" dirty="0">
                <a:latin typeface="Gill Sans MT" charset="0"/>
              </a:rPr>
              <a:t>master secret</a:t>
            </a:r>
          </a:p>
          <a:p>
            <a:pPr marL="0" indent="0"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EMS: </a:t>
            </a:r>
            <a:r>
              <a:rPr lang="en-US" dirty="0">
                <a:latin typeface="Gill Sans MT" charset="0"/>
              </a:rPr>
              <a:t>encrypted master secret</a:t>
            </a:r>
          </a:p>
        </p:txBody>
      </p:sp>
      <p:sp>
        <p:nvSpPr>
          <p:cNvPr id="102405" name="Line 4"/>
          <p:cNvSpPr>
            <a:spLocks noChangeShapeType="1"/>
          </p:cNvSpPr>
          <p:nvPr/>
        </p:nvSpPr>
        <p:spPr bwMode="auto">
          <a:xfrm>
            <a:off x="1808163" y="1898650"/>
            <a:ext cx="4841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 rot="191117">
            <a:off x="3711575" y="1611313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hello</a:t>
            </a:r>
          </a:p>
        </p:txBody>
      </p:sp>
      <p:pic>
        <p:nvPicPr>
          <p:cNvPr id="102407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389188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100" y="2457450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9" name="Line 8"/>
          <p:cNvSpPr>
            <a:spLocks noChangeShapeType="1"/>
          </p:cNvSpPr>
          <p:nvPr/>
        </p:nvSpPr>
        <p:spPr bwMode="auto">
          <a:xfrm flipH="1">
            <a:off x="1808163" y="2587625"/>
            <a:ext cx="48418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0" name="Text Box 9"/>
          <p:cNvSpPr txBox="1">
            <a:spLocks noChangeArrowheads="1"/>
          </p:cNvSpPr>
          <p:nvPr/>
        </p:nvSpPr>
        <p:spPr bwMode="auto">
          <a:xfrm rot="-301744">
            <a:off x="2859088" y="2387600"/>
            <a:ext cx="252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public key certificate</a:t>
            </a:r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>
            <a:off x="1808163" y="3508375"/>
            <a:ext cx="4841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2412" name="Text Box 11"/>
          <p:cNvSpPr txBox="1">
            <a:spLocks noChangeArrowheads="1"/>
          </p:cNvSpPr>
          <p:nvPr/>
        </p:nvSpPr>
        <p:spPr bwMode="auto">
          <a:xfrm rot="219716">
            <a:off x="3813175" y="3290888"/>
            <a:ext cx="195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K</a:t>
            </a:r>
            <a:r>
              <a:rPr lang="en-US" baseline="-25000" dirty="0">
                <a:latin typeface="Arial" charset="0"/>
                <a:cs typeface="Arial" charset="0"/>
              </a:rPr>
              <a:t>B</a:t>
            </a:r>
            <a:r>
              <a:rPr lang="en-US" baseline="30000" dirty="0">
                <a:latin typeface="Arial" charset="0"/>
                <a:cs typeface="Arial" charset="0"/>
              </a:rPr>
              <a:t>+</a:t>
            </a:r>
            <a:r>
              <a:rPr lang="en-US" dirty="0">
                <a:latin typeface="Arial" charset="0"/>
                <a:cs typeface="Arial" charset="0"/>
              </a:rPr>
              <a:t>(MS) = EMS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39485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7" t="22304" r="15047" b="7222"/>
          <a:stretch/>
        </p:blipFill>
        <p:spPr bwMode="auto">
          <a:xfrm>
            <a:off x="427381" y="298174"/>
            <a:ext cx="7772402" cy="613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769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23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950913"/>
            <a:ext cx="367665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306388" y="131763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SSL cipher suite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308100"/>
            <a:ext cx="4556125" cy="46482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cipher suite</a:t>
            </a:r>
          </a:p>
          <a:p>
            <a:pPr lvl="1"/>
            <a:r>
              <a:rPr lang="en-US" sz="2000" dirty="0">
                <a:latin typeface="Gill Sans MT" charset="0"/>
              </a:rPr>
              <a:t>public-key algorithm</a:t>
            </a:r>
          </a:p>
          <a:p>
            <a:pPr lvl="1"/>
            <a:r>
              <a:rPr lang="en-US" sz="2000" dirty="0">
                <a:latin typeface="Gill Sans MT" charset="0"/>
              </a:rPr>
              <a:t>symmetric encryption algorithm</a:t>
            </a:r>
          </a:p>
          <a:p>
            <a:pPr lvl="1"/>
            <a:r>
              <a:rPr lang="en-US" sz="2000" dirty="0">
                <a:latin typeface="Gill Sans MT" charset="0"/>
              </a:rPr>
              <a:t>MAC  algorithm</a:t>
            </a:r>
          </a:p>
          <a:p>
            <a:r>
              <a:rPr lang="en-US" dirty="0">
                <a:latin typeface="Gill Sans MT" charset="0"/>
              </a:rPr>
              <a:t>SSL supports several cipher suites</a:t>
            </a:r>
          </a:p>
          <a:p>
            <a:r>
              <a:rPr lang="en-US" dirty="0">
                <a:latin typeface="Gill Sans MT" charset="0"/>
              </a:rPr>
              <a:t>negotiation: client, server agree on cipher suite</a:t>
            </a:r>
          </a:p>
          <a:p>
            <a:pPr lvl="1"/>
            <a:r>
              <a:rPr lang="en-US" dirty="0">
                <a:latin typeface="Gill Sans MT" charset="0"/>
              </a:rPr>
              <a:t>client offers choice</a:t>
            </a:r>
          </a:p>
          <a:p>
            <a:pPr lvl="1"/>
            <a:r>
              <a:rPr lang="en-US" dirty="0">
                <a:latin typeface="Gill Sans MT" charset="0"/>
              </a:rPr>
              <a:t>server picks one</a:t>
            </a:r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4822555" y="1462088"/>
            <a:ext cx="4010295" cy="393858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325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common SSL symmetric ciphers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DES – Data Encryption Standard: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3DES – Triple strength: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RC2 – Rivest Cipher 2: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cs typeface="Arial" charset="0"/>
              </a:rPr>
              <a:t>RC4 – Rivest Cipher 4: stream</a:t>
            </a:r>
          </a:p>
          <a:p>
            <a:pPr marL="119063" indent="-58738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SSL Public key encryption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Arial" charset="0"/>
                <a:cs typeface="Arial" charset="0"/>
              </a:rPr>
              <a:t>RSA</a:t>
            </a:r>
          </a:p>
          <a:p>
            <a:pPr marL="119063" indent="-119063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866327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Firewalls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A firewall </a:t>
            </a:r>
            <a:r>
              <a:rPr lang="en-GB" dirty="0"/>
              <a:t>is a </a:t>
            </a:r>
            <a:r>
              <a:rPr lang="en-GB" b="1" u="sng" dirty="0">
                <a:solidFill>
                  <a:srgbClr val="FF0000"/>
                </a:solidFill>
                <a:hlinkClick r:id="rId2"/>
              </a:rPr>
              <a:t>network security</a:t>
            </a:r>
            <a:r>
              <a:rPr lang="en-GB" dirty="0"/>
              <a:t> device (</a:t>
            </a:r>
            <a:r>
              <a:rPr lang="en-GB" b="1" dirty="0"/>
              <a:t>computer hardware or software)</a:t>
            </a:r>
            <a:r>
              <a:rPr lang="en-GB" dirty="0"/>
              <a:t> that monitors incoming and outgoing network traffic and permits or blocks data </a:t>
            </a:r>
            <a:r>
              <a:rPr lang="en-GB" b="1" u="sng" dirty="0">
                <a:hlinkClick r:id="rId3"/>
              </a:rPr>
              <a:t>packets</a:t>
            </a:r>
            <a:r>
              <a:rPr lang="en-GB" dirty="0"/>
              <a:t> based on a set of security rules. </a:t>
            </a:r>
          </a:p>
          <a:p>
            <a:r>
              <a:rPr lang="en-GB" dirty="0"/>
              <a:t>Its purpose is to establish a barrier between your internal network and incoming traffic from external sources (such as the internet) in order to block malicious traffic like viruses and hackers.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55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496888" y="1522413"/>
            <a:ext cx="8366125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</a:t>
            </a:r>
          </a:p>
        </p:txBody>
      </p:sp>
      <p:sp>
        <p:nvSpPr>
          <p:cNvPr id="163844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63845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Gill Sans MT" charset="0"/>
                <a:cs typeface="Gill Sans MT" charset="0"/>
              </a:rPr>
              <a:t>isolates organization</a:t>
            </a:r>
            <a:r>
              <a:rPr lang="ja-JP" altLang="en-US" sz="2800">
                <a:latin typeface="Gill Sans MT" charset="0"/>
                <a:cs typeface="Gill Sans MT" charset="0"/>
              </a:rPr>
              <a:t>’</a:t>
            </a:r>
            <a:r>
              <a:rPr lang="en-US" altLang="ja-JP" sz="2800" dirty="0">
                <a:latin typeface="Gill Sans MT" charset="0"/>
                <a:cs typeface="Gill Sans MT" charset="0"/>
              </a:rPr>
              <a:t>s internal net from larger Internet, allowing some packets to pass, blocking others</a:t>
            </a:r>
            <a:endParaRPr lang="en-US" sz="2800" dirty="0">
              <a:latin typeface="Gill Sans MT" charset="0"/>
              <a:cs typeface="Gill Sans MT" charset="0"/>
            </a:endParaRPr>
          </a:p>
        </p:txBody>
      </p:sp>
      <p:grpSp>
        <p:nvGrpSpPr>
          <p:cNvPr id="163846" name="Group 8"/>
          <p:cNvGrpSpPr>
            <a:grpSpLocks/>
          </p:cNvGrpSpPr>
          <p:nvPr/>
        </p:nvGrpSpPr>
        <p:grpSpPr bwMode="auto">
          <a:xfrm>
            <a:off x="727075" y="1201738"/>
            <a:ext cx="1223963" cy="523875"/>
            <a:chOff x="1282" y="3611"/>
            <a:chExt cx="771" cy="330"/>
          </a:xfrm>
        </p:grpSpPr>
        <p:sp>
          <p:nvSpPr>
            <p:cNvPr id="164084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085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771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800" i="1" dirty="0">
                  <a:solidFill>
                    <a:srgbClr val="FF0000"/>
                  </a:solidFill>
                  <a:latin typeface="Gill Sans MT" charset="0"/>
                  <a:cs typeface="Gill Sans MT" charset="0"/>
                </a:rPr>
                <a:t>firewall</a:t>
              </a:r>
            </a:p>
          </p:txBody>
        </p:sp>
      </p:grpSp>
      <p:sp>
        <p:nvSpPr>
          <p:cNvPr id="163847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63848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49" name="Rectangle 16"/>
          <p:cNvSpPr>
            <a:spLocks noChangeArrowheads="1"/>
          </p:cNvSpPr>
          <p:nvPr/>
        </p:nvSpPr>
        <p:spPr bwMode="auto">
          <a:xfrm>
            <a:off x="6910388" y="6164263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0" name="Rectangle 362"/>
          <p:cNvSpPr>
            <a:spLocks noChangeArrowheads="1"/>
          </p:cNvSpPr>
          <p:nvPr/>
        </p:nvSpPr>
        <p:spPr bwMode="auto">
          <a:xfrm>
            <a:off x="3616325" y="6015038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1" name="Rectangle 364"/>
          <p:cNvSpPr>
            <a:spLocks noChangeArrowheads="1"/>
          </p:cNvSpPr>
          <p:nvPr/>
        </p:nvSpPr>
        <p:spPr bwMode="auto">
          <a:xfrm>
            <a:off x="4665663" y="607695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2" name="Freeform 17"/>
          <p:cNvSpPr>
            <a:spLocks/>
          </p:cNvSpPr>
          <p:nvPr/>
        </p:nvSpPr>
        <p:spPr bwMode="auto">
          <a:xfrm>
            <a:off x="1195388" y="3017838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63853" name="Group 3"/>
          <p:cNvGrpSpPr>
            <a:grpSpLocks/>
          </p:cNvGrpSpPr>
          <p:nvPr/>
        </p:nvGrpSpPr>
        <p:grpSpPr bwMode="auto">
          <a:xfrm>
            <a:off x="4048125" y="4906963"/>
            <a:ext cx="441325" cy="1095375"/>
            <a:chOff x="4048125" y="4787151"/>
            <a:chExt cx="441325" cy="1095375"/>
          </a:xfrm>
        </p:grpSpPr>
        <p:sp>
          <p:nvSpPr>
            <p:cNvPr id="163973" name="Freeform 83"/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4" name="Rectangle 82"/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5" name="Freeform 84"/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6" name="Rectangle 85"/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7" name="Rectangle 86"/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8" name="Rectangle 87"/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79" name="Rectangle 88"/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0" name="Rectangle 89"/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1" name="Rectangle 90"/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2" name="Rectangle 91"/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3" name="Rectangle 92"/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4" name="Rectangle 93"/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5" name="Rectangle 94"/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6" name="Rectangle 95"/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7" name="Rectangle 96"/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8" name="Rectangle 97"/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89" name="Rectangle 98"/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0" name="Rectangle 99"/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1" name="Rectangle 100"/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2" name="Rectangle 101"/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3" name="Rectangle 102"/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4" name="Rectangle 103"/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5" name="Rectangle 104"/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6" name="Rectangle 105"/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7" name="Rectangle 106"/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8" name="Rectangle 107"/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99" name="Rectangle 108"/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0" name="Rectangle 109"/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1" name="Rectangle 110"/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2" name="Rectangle 111"/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3" name="Rectangle 112"/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4" name="Rectangle 113"/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5" name="Rectangle 114"/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6" name="Rectangle 115"/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7" name="Rectangle 116"/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8" name="Rectangle 117"/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09" name="Rectangle 118"/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0" name="Rectangle 119"/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1" name="Rectangle 120"/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2" name="Freeform 121"/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3" name="Freeform 122"/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4" name="Freeform 123"/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5" name="Freeform 124"/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6" name="Freeform 125"/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7" name="Freeform 126"/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8" name="Freeform 127"/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19" name="Freeform 128"/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0" name="Freeform 129"/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1" name="Freeform 130"/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2" name="Freeform 131"/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3" name="Freeform 132"/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4" name="Freeform 133"/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5" name="Freeform 134"/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6" name="Freeform 135"/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7" name="Freeform 136"/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8" name="Freeform 137"/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29" name="Freeform 138"/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0" name="Freeform 139"/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1" name="Freeform 140"/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2" name="Freeform 141"/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3" name="Freeform 142"/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4" name="Freeform 143"/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5" name="Freeform 144"/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6" name="Freeform 145"/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7" name="Freeform 146"/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8" name="Freeform 147"/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39" name="Freeform 148"/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0" name="Freeform 149"/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1" name="Freeform 150"/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2" name="Freeform 151"/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3" name="Freeform 152"/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4" name="Freeform 153"/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5" name="Freeform 154"/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6" name="Freeform 155"/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7" name="Freeform 156"/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8" name="Freeform 157"/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49" name="Freeform 158"/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0" name="Freeform 159"/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1" name="Freeform 160"/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2" name="Freeform 161"/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3" name="Freeform 162"/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4" name="Freeform 163"/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5" name="Freeform 164"/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6" name="Freeform 165"/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7" name="Freeform 166"/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8" name="Freeform 167"/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59" name="Freeform 168"/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0" name="Freeform 169"/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1" name="Freeform 170"/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2" name="Freeform 171"/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3" name="Freeform 172"/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4" name="Freeform 173"/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5" name="Freeform 174"/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6" name="Freeform 175"/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7" name="Freeform 176"/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8" name="Freeform 177"/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69" name="Freeform 178"/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0" name="Freeform 179"/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1" name="Freeform 180"/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2" name="Freeform 181"/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3" name="Freeform 182"/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4" name="Freeform 183"/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5" name="Freeform 184"/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6" name="Freeform 185"/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7" name="Freeform 186"/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8" name="Freeform 187"/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79" name="Freeform 188"/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0" name="Rectangle 189"/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1" name="Freeform 190"/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2" name="Freeform 191"/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4083" name="Freeform 192"/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3854" name="Rectangle 198"/>
          <p:cNvSpPr>
            <a:spLocks noChangeArrowheads="1"/>
          </p:cNvSpPr>
          <p:nvPr/>
        </p:nvSpPr>
        <p:spPr bwMode="auto">
          <a:xfrm>
            <a:off x="4164013" y="4121150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5" name="Line 334"/>
          <p:cNvSpPr>
            <a:spLocks noChangeShapeType="1"/>
          </p:cNvSpPr>
          <p:nvPr/>
        </p:nvSpPr>
        <p:spPr bwMode="auto">
          <a:xfrm>
            <a:off x="3389313" y="4148138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6" name="Freeform 346"/>
          <p:cNvSpPr>
            <a:spLocks/>
          </p:cNvSpPr>
          <p:nvPr/>
        </p:nvSpPr>
        <p:spPr bwMode="auto">
          <a:xfrm>
            <a:off x="4945063" y="3524250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7" name="Line 347"/>
          <p:cNvSpPr>
            <a:spLocks noChangeShapeType="1"/>
          </p:cNvSpPr>
          <p:nvPr/>
        </p:nvSpPr>
        <p:spPr bwMode="auto">
          <a:xfrm flipV="1">
            <a:off x="4451350" y="4130675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58" name="Rectangle 350"/>
          <p:cNvSpPr>
            <a:spLocks noChangeArrowheads="1"/>
          </p:cNvSpPr>
          <p:nvPr/>
        </p:nvSpPr>
        <p:spPr bwMode="auto">
          <a:xfrm>
            <a:off x="3508375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59" name="Rectangle 352"/>
          <p:cNvSpPr>
            <a:spLocks noChangeArrowheads="1"/>
          </p:cNvSpPr>
          <p:nvPr/>
        </p:nvSpPr>
        <p:spPr bwMode="auto">
          <a:xfrm>
            <a:off x="3332163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0" name="Rectangle 353"/>
          <p:cNvSpPr>
            <a:spLocks noChangeArrowheads="1"/>
          </p:cNvSpPr>
          <p:nvPr/>
        </p:nvSpPr>
        <p:spPr bwMode="auto">
          <a:xfrm>
            <a:off x="5167313" y="5162550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3861" name="Rectangle 355"/>
          <p:cNvSpPr>
            <a:spLocks noChangeArrowheads="1"/>
          </p:cNvSpPr>
          <p:nvPr/>
        </p:nvSpPr>
        <p:spPr bwMode="auto">
          <a:xfrm>
            <a:off x="6210300" y="52197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2" name="Rectangle 357"/>
          <p:cNvSpPr>
            <a:spLocks noChangeArrowheads="1"/>
          </p:cNvSpPr>
          <p:nvPr/>
        </p:nvSpPr>
        <p:spPr bwMode="auto">
          <a:xfrm>
            <a:off x="6218238" y="5432425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3863" name="Freeform 358"/>
          <p:cNvSpPr>
            <a:spLocks noEditPoints="1"/>
          </p:cNvSpPr>
          <p:nvPr/>
        </p:nvSpPr>
        <p:spPr bwMode="auto">
          <a:xfrm>
            <a:off x="3463925" y="5394325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4" name="Freeform 359"/>
          <p:cNvSpPr>
            <a:spLocks noEditPoints="1"/>
          </p:cNvSpPr>
          <p:nvPr/>
        </p:nvSpPr>
        <p:spPr bwMode="auto">
          <a:xfrm>
            <a:off x="1208088" y="5394325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5" name="Freeform 360"/>
          <p:cNvSpPr>
            <a:spLocks noEditPoints="1"/>
          </p:cNvSpPr>
          <p:nvPr/>
        </p:nvSpPr>
        <p:spPr bwMode="auto">
          <a:xfrm>
            <a:off x="6176963" y="5394325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6" name="Freeform 361"/>
          <p:cNvSpPr>
            <a:spLocks noEditPoints="1"/>
          </p:cNvSpPr>
          <p:nvPr/>
        </p:nvSpPr>
        <p:spPr bwMode="auto">
          <a:xfrm>
            <a:off x="4513263" y="5394325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867" name="Text Box 365"/>
          <p:cNvSpPr txBox="1">
            <a:spLocks noChangeArrowheads="1"/>
          </p:cNvSpPr>
          <p:nvPr/>
        </p:nvSpPr>
        <p:spPr bwMode="auto">
          <a:xfrm>
            <a:off x="1971675" y="5113338"/>
            <a:ext cx="15065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administered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163868" name="Text Box 366"/>
          <p:cNvSpPr txBox="1">
            <a:spLocks noChangeArrowheads="1"/>
          </p:cNvSpPr>
          <p:nvPr/>
        </p:nvSpPr>
        <p:spPr bwMode="auto">
          <a:xfrm>
            <a:off x="5216525" y="5108575"/>
            <a:ext cx="1003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latin typeface="Arial" charset="0"/>
                <a:cs typeface="Arial" charset="0"/>
              </a:rPr>
              <a:t>public</a:t>
            </a:r>
          </a:p>
          <a:p>
            <a:pPr algn="ctr"/>
            <a:r>
              <a:rPr lang="en-US" sz="1800" dirty="0">
                <a:latin typeface="Arial" charset="0"/>
                <a:cs typeface="Arial" charset="0"/>
              </a:rPr>
              <a:t>Inter</a:t>
            </a:r>
            <a:r>
              <a:rPr lang="en-US" sz="1800" dirty="0"/>
              <a:t>net</a:t>
            </a:r>
          </a:p>
        </p:txBody>
      </p:sp>
      <p:sp>
        <p:nvSpPr>
          <p:cNvPr id="163869" name="Text Box 367"/>
          <p:cNvSpPr txBox="1">
            <a:spLocks noChangeArrowheads="1"/>
          </p:cNvSpPr>
          <p:nvPr/>
        </p:nvSpPr>
        <p:spPr bwMode="auto">
          <a:xfrm>
            <a:off x="3844925" y="5948363"/>
            <a:ext cx="121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Arial" charset="0"/>
                <a:cs typeface="Arial" charset="0"/>
              </a:rPr>
              <a:t>firewall</a:t>
            </a:r>
          </a:p>
        </p:txBody>
      </p:sp>
      <p:pic>
        <p:nvPicPr>
          <p:cNvPr id="163870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30288"/>
            <a:ext cx="2170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71" name="Group 332"/>
          <p:cNvGrpSpPr>
            <a:grpSpLocks/>
          </p:cNvGrpSpPr>
          <p:nvPr/>
        </p:nvGrpSpPr>
        <p:grpSpPr bwMode="auto">
          <a:xfrm>
            <a:off x="3749675" y="3932238"/>
            <a:ext cx="765175" cy="376237"/>
            <a:chOff x="2356" y="1300"/>
            <a:chExt cx="555" cy="194"/>
          </a:xfrm>
        </p:grpSpPr>
        <p:sp>
          <p:nvSpPr>
            <p:cNvPr id="16396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6396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63968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63971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72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24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Line 331"/>
            <p:cNvSpPr>
              <a:spLocks noChangeShapeType="1"/>
            </p:cNvSpPr>
            <p:nvPr/>
          </p:nvSpPr>
          <p:spPr bwMode="auto">
            <a:xfrm>
              <a:off x="2908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63872" name="Group 906"/>
          <p:cNvGrpSpPr>
            <a:grpSpLocks/>
          </p:cNvGrpSpPr>
          <p:nvPr/>
        </p:nvGrpSpPr>
        <p:grpSpPr bwMode="auto">
          <a:xfrm>
            <a:off x="3968750" y="3448050"/>
            <a:ext cx="296863" cy="541338"/>
            <a:chOff x="4140" y="429"/>
            <a:chExt cx="1425" cy="2396"/>
          </a:xfrm>
        </p:grpSpPr>
        <p:sp>
          <p:nvSpPr>
            <p:cNvPr id="163933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7" name="Rectangle 908"/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35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36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0" name="Rectangle 911"/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38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913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7" name="AutoShape 914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2" name="Rectangle 915"/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0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917"/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5" name="AutoShape 918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4" name="Rectangle 919"/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5" name="Rectangle 920"/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3943" name="Group 921"/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412" name="AutoShape 922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3" name="AutoShape 923"/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63944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3945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926"/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11" name="AutoShape 927"/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99" name="Rectangle 928"/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47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3948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2" name="Oval 931"/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3950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4" name="AutoShape 933"/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5" name="AutoShape 934"/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6" name="Oval 935"/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7" name="Oval 936"/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8" name="Oval 937"/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9" name="Rectangle 938"/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63873" name="Group 2"/>
          <p:cNvGrpSpPr>
            <a:grpSpLocks/>
          </p:cNvGrpSpPr>
          <p:nvPr/>
        </p:nvGrpSpPr>
        <p:grpSpPr bwMode="auto">
          <a:xfrm>
            <a:off x="1128713" y="3273425"/>
            <a:ext cx="2365375" cy="1590675"/>
            <a:chOff x="-2187762" y="3855945"/>
            <a:chExt cx="2365375" cy="1590114"/>
          </a:xfrm>
        </p:grpSpPr>
        <p:sp>
          <p:nvSpPr>
            <p:cNvPr id="358" name="Line 20"/>
            <p:cNvSpPr>
              <a:spLocks noChangeShapeType="1"/>
            </p:cNvSpPr>
            <p:nvPr/>
          </p:nvSpPr>
          <p:spPr bwMode="auto">
            <a:xfrm flipH="1">
              <a:off x="-1732150" y="4232050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9" name="Line 21"/>
            <p:cNvSpPr>
              <a:spLocks noChangeShapeType="1"/>
            </p:cNvSpPr>
            <p:nvPr/>
          </p:nvSpPr>
          <p:spPr bwMode="auto">
            <a:xfrm flipH="1">
              <a:off x="-1344800" y="4279659"/>
              <a:ext cx="271463" cy="314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0" name="Line 22"/>
            <p:cNvSpPr>
              <a:spLocks noChangeShapeType="1"/>
            </p:cNvSpPr>
            <p:nvPr/>
          </p:nvSpPr>
          <p:spPr bwMode="auto">
            <a:xfrm>
              <a:off x="-925700" y="4308223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79" name="Group 44"/>
            <p:cNvGrpSpPr>
              <a:grpSpLocks/>
            </p:cNvGrpSpPr>
            <p:nvPr/>
          </p:nvGrpSpPr>
          <p:grpSpPr bwMode="auto">
            <a:xfrm>
              <a:off x="-2187762" y="4034772"/>
              <a:ext cx="568325" cy="481012"/>
              <a:chOff x="-44" y="1473"/>
              <a:chExt cx="981" cy="1105"/>
            </a:xfrm>
          </p:grpSpPr>
          <p:pic>
            <p:nvPicPr>
              <p:cNvPr id="16393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0" name="Group 44"/>
            <p:cNvGrpSpPr>
              <a:grpSpLocks/>
            </p:cNvGrpSpPr>
            <p:nvPr/>
          </p:nvGrpSpPr>
          <p:grpSpPr bwMode="auto">
            <a:xfrm>
              <a:off x="-1252724" y="4523722"/>
              <a:ext cx="568325" cy="481012"/>
              <a:chOff x="-44" y="1473"/>
              <a:chExt cx="981" cy="1105"/>
            </a:xfrm>
          </p:grpSpPr>
          <p:pic>
            <p:nvPicPr>
              <p:cNvPr id="16392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3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70" name="Line 21"/>
            <p:cNvSpPr>
              <a:spLocks noChangeShapeType="1"/>
            </p:cNvSpPr>
            <p:nvPr/>
          </p:nvSpPr>
          <p:spPr bwMode="auto">
            <a:xfrm>
              <a:off x="-706625" y="4238398"/>
              <a:ext cx="377825" cy="304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1" name="Line 22"/>
            <p:cNvSpPr>
              <a:spLocks noChangeShapeType="1"/>
            </p:cNvSpPr>
            <p:nvPr/>
          </p:nvSpPr>
          <p:spPr bwMode="auto">
            <a:xfrm flipH="1">
              <a:off x="-474850" y="4733523"/>
              <a:ext cx="120650" cy="2935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2" name="Line 22"/>
            <p:cNvSpPr>
              <a:spLocks noChangeShapeType="1"/>
            </p:cNvSpPr>
            <p:nvPr/>
          </p:nvSpPr>
          <p:spPr bwMode="auto">
            <a:xfrm>
              <a:off x="-70037" y="4744631"/>
              <a:ext cx="73025" cy="295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3" name="Line 20"/>
            <p:cNvSpPr>
              <a:spLocks noChangeShapeType="1"/>
            </p:cNvSpPr>
            <p:nvPr/>
          </p:nvSpPr>
          <p:spPr bwMode="auto">
            <a:xfrm flipH="1">
              <a:off x="-873312" y="4192376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3885" name="Group 44"/>
            <p:cNvGrpSpPr>
              <a:grpSpLocks/>
            </p:cNvGrpSpPr>
            <p:nvPr/>
          </p:nvGrpSpPr>
          <p:grpSpPr bwMode="auto">
            <a:xfrm>
              <a:off x="-847912" y="4896784"/>
              <a:ext cx="568325" cy="481013"/>
              <a:chOff x="-44" y="1473"/>
              <a:chExt cx="981" cy="1105"/>
            </a:xfrm>
          </p:grpSpPr>
          <p:pic>
            <p:nvPicPr>
              <p:cNvPr id="16392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86" name="Group 44"/>
            <p:cNvGrpSpPr>
              <a:grpSpLocks/>
            </p:cNvGrpSpPr>
            <p:nvPr/>
          </p:nvGrpSpPr>
          <p:grpSpPr bwMode="auto">
            <a:xfrm>
              <a:off x="-390712" y="4965047"/>
              <a:ext cx="568325" cy="481012"/>
              <a:chOff x="-44" y="1473"/>
              <a:chExt cx="981" cy="1105"/>
            </a:xfrm>
          </p:grpSpPr>
          <p:pic>
            <p:nvPicPr>
              <p:cNvPr id="16392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38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00350" y="4079704"/>
              <a:ext cx="677863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381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462" y="4495482"/>
              <a:ext cx="677862" cy="301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3889" name="Group 44"/>
            <p:cNvGrpSpPr>
              <a:grpSpLocks/>
            </p:cNvGrpSpPr>
            <p:nvPr/>
          </p:nvGrpSpPr>
          <p:grpSpPr bwMode="auto">
            <a:xfrm>
              <a:off x="-568325" y="3855945"/>
              <a:ext cx="568325" cy="481013"/>
              <a:chOff x="-44" y="1473"/>
              <a:chExt cx="981" cy="1105"/>
            </a:xfrm>
          </p:grpSpPr>
          <p:pic>
            <p:nvPicPr>
              <p:cNvPr id="1639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39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3890" name="Group 906"/>
            <p:cNvGrpSpPr>
              <a:grpSpLocks/>
            </p:cNvGrpSpPr>
            <p:nvPr/>
          </p:nvGrpSpPr>
          <p:grpSpPr bwMode="auto">
            <a:xfrm>
              <a:off x="-1598706" y="4467413"/>
              <a:ext cx="285924" cy="537882"/>
              <a:chOff x="4140" y="429"/>
              <a:chExt cx="1425" cy="2396"/>
            </a:xfrm>
          </p:grpSpPr>
          <p:sp>
            <p:nvSpPr>
              <p:cNvPr id="163891" name="Freeform 90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1" name="Rectangle 908"/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893" name="Freeform 90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894" name="Freeform 91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34" name="Rectangle 911"/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6" name="Group 91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60" name="AutoShape 913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61" name="AutoShape 914"/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6" name="Rectangle 915"/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898" name="Group 91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58" name="AutoShape 917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9" name="AutoShape 918"/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8" name="Rectangle 919"/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39" name="Rectangle 920"/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3901" name="Group 921"/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456" name="AutoShape 922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7" name="AutoShape 923"/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3902" name="Freeform 92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63903" name="Group 92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54" name="AutoShape 926"/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55" name="AutoShape 927"/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43" name="Rectangle 928"/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5" name="Freeform 92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906" name="Freeform 93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6" name="Oval 931"/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3908" name="Freeform 93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48" name="AutoShape 933"/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9" name="AutoShape 934"/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0" name="Oval 935"/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1" name="Oval 936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2" name="Oval 937"/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53" name="Rectangle 938"/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63874" name="TextBox 4"/>
          <p:cNvSpPr txBox="1">
            <a:spLocks noChangeArrowheads="1"/>
          </p:cNvSpPr>
          <p:nvPr/>
        </p:nvSpPr>
        <p:spPr bwMode="auto">
          <a:xfrm>
            <a:off x="1463675" y="5648325"/>
            <a:ext cx="24447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trusted “good guys” </a:t>
            </a:r>
          </a:p>
        </p:txBody>
      </p:sp>
      <p:sp>
        <p:nvSpPr>
          <p:cNvPr id="163875" name="TextBox 464"/>
          <p:cNvSpPr txBox="1">
            <a:spLocks noChangeArrowheads="1"/>
          </p:cNvSpPr>
          <p:nvPr/>
        </p:nvSpPr>
        <p:spPr bwMode="auto">
          <a:xfrm>
            <a:off x="5038725" y="5680075"/>
            <a:ext cx="261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Gill Sans MT" charset="0"/>
              </a:rPr>
              <a:t>untrusted “bad guys” </a:t>
            </a:r>
          </a:p>
        </p:txBody>
      </p:sp>
      <p:sp>
        <p:nvSpPr>
          <p:cNvPr id="247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24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123616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/>
          <p:cNvSpPr>
            <a:spLocks noGrp="1" noChangeArrowheads="1"/>
          </p:cNvSpPr>
          <p:nvPr>
            <p:ph type="title"/>
          </p:nvPr>
        </p:nvSpPr>
        <p:spPr>
          <a:xfrm>
            <a:off x="474663" y="180975"/>
            <a:ext cx="7772400" cy="1143000"/>
          </a:xfrm>
        </p:spPr>
        <p:txBody>
          <a:bodyPr/>
          <a:lstStyle/>
          <a:p>
            <a:r>
              <a:rPr lang="en-US" dirty="0">
                <a:latin typeface="Gill Sans MT" charset="0"/>
              </a:rPr>
              <a:t>Firewalls: why</a:t>
            </a:r>
          </a:p>
        </p:txBody>
      </p:sp>
      <p:sp>
        <p:nvSpPr>
          <p:cNvPr id="121860" name="Rectangle 6"/>
          <p:cNvSpPr>
            <a:spLocks noChangeArrowheads="1"/>
          </p:cNvSpPr>
          <p:nvPr/>
        </p:nvSpPr>
        <p:spPr bwMode="auto">
          <a:xfrm>
            <a:off x="363538" y="1357313"/>
            <a:ext cx="8421687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denial of service attacks:</a:t>
            </a:r>
          </a:p>
          <a:p>
            <a:pPr marL="800100" lvl="1" indent="-3429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SYN flooding: attacker establishes many bogus TCP connections, no resources left for </a:t>
            </a:r>
            <a:r>
              <a:rPr lang="ja-JP" altLang="en-US" sz="2400" dirty="0">
                <a:latin typeface="Gill Sans MT"/>
                <a:cs typeface="Gill Sans MT"/>
              </a:rPr>
              <a:t>“</a:t>
            </a:r>
            <a:r>
              <a:rPr lang="en-US" sz="2400" dirty="0">
                <a:latin typeface="Gill Sans MT"/>
                <a:cs typeface="Gill Sans MT"/>
              </a:rPr>
              <a:t>real</a:t>
            </a:r>
            <a:r>
              <a:rPr lang="ja-JP" altLang="en-US" sz="2400" dirty="0">
                <a:latin typeface="Gill Sans MT"/>
                <a:cs typeface="Gill Sans MT"/>
              </a:rPr>
              <a:t>”</a:t>
            </a:r>
            <a:r>
              <a:rPr lang="en-US" sz="2400" dirty="0">
                <a:latin typeface="Gill Sans MT"/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prevent illegal modification/access of internal data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e.g., attacker replaces CIA</a:t>
            </a:r>
            <a:r>
              <a:rPr lang="ja-JP" altLang="en-US" sz="2400" dirty="0">
                <a:latin typeface="Gill Sans MT"/>
                <a:cs typeface="Gill Sans MT"/>
              </a:rPr>
              <a:t>’</a:t>
            </a:r>
            <a:r>
              <a:rPr lang="en-US" sz="2400" dirty="0">
                <a:latin typeface="Gill Sans MT"/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allow only authorized access to inside network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three types of firewalls: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stateless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stateful packet filters</a:t>
            </a:r>
          </a:p>
          <a:p>
            <a:pPr marL="800100" lvl="1" indent="-342900"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/>
                <a:cs typeface="Gill Sans MT"/>
              </a:rPr>
              <a:t>application gateways</a:t>
            </a:r>
          </a:p>
        </p:txBody>
      </p:sp>
      <p:pic>
        <p:nvPicPr>
          <p:cNvPr id="165892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00125"/>
            <a:ext cx="3144837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580129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Videos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https://www.youtube.com/watch?v=sEkw8ZcxtFk</a:t>
            </a:r>
            <a:endParaRPr lang="en-GB" dirty="0"/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Chapter 8 roadmap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0875" y="166846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8.1 What is network security?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8.2</a:t>
            </a:r>
            <a:r>
              <a:rPr lang="en-US" dirty="0">
                <a:latin typeface="Gill Sans MT" charset="0"/>
              </a:rPr>
              <a:t> Principles of cryptography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8.3</a:t>
            </a:r>
            <a:r>
              <a:rPr lang="en-US" dirty="0">
                <a:latin typeface="Gill Sans MT" charset="0"/>
              </a:rPr>
              <a:t> Message integrity, authentication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8.4 </a:t>
            </a:r>
            <a:r>
              <a:rPr lang="en-US" dirty="0">
                <a:latin typeface="Gill Sans MT" charset="0"/>
              </a:rPr>
              <a:t>Securing e-mail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8.5</a:t>
            </a:r>
            <a:r>
              <a:rPr lang="en-US" dirty="0">
                <a:latin typeface="Gill Sans MT" charset="0"/>
              </a:rPr>
              <a:t> Securing TCP connections: SSL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8.6</a:t>
            </a:r>
            <a:r>
              <a:rPr lang="en-US" dirty="0">
                <a:latin typeface="Gill Sans MT" charset="0"/>
              </a:rPr>
              <a:t> Network layer security: IPsec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8.7</a:t>
            </a:r>
            <a:r>
              <a:rPr lang="en-US" dirty="0">
                <a:latin typeface="Gill Sans MT" charset="0"/>
              </a:rPr>
              <a:t> Securing wireless LANs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8.8</a:t>
            </a:r>
            <a:r>
              <a:rPr lang="en-US" dirty="0">
                <a:latin typeface="Gill Sans MT" charset="0"/>
              </a:rPr>
              <a:t> Operational security: firewalls and IDS</a:t>
            </a:r>
          </a:p>
        </p:txBody>
      </p:sp>
      <p:pic>
        <p:nvPicPr>
          <p:cNvPr id="23556" name="Picture 22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066800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09185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What is network security?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confidentiality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400" dirty="0">
                <a:latin typeface="Gill Sans MT" charset="0"/>
              </a:rPr>
              <a:t>only sender, intended receiver should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understand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 message contents</a:t>
            </a:r>
          </a:p>
          <a:p>
            <a:pPr lvl="1"/>
            <a:r>
              <a:rPr lang="en-US" dirty="0">
                <a:latin typeface="Gill Sans MT" charset="0"/>
              </a:rPr>
              <a:t>sender encrypts message</a:t>
            </a:r>
          </a:p>
          <a:p>
            <a:pPr lvl="1"/>
            <a:r>
              <a:rPr lang="en-US" dirty="0">
                <a:latin typeface="Gill Sans MT" charset="0"/>
              </a:rPr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authentication: </a:t>
            </a:r>
            <a:r>
              <a:rPr lang="en-US" sz="2400" dirty="0">
                <a:latin typeface="Gill Sans MT" charset="0"/>
              </a:rPr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message integrity: </a:t>
            </a:r>
            <a:r>
              <a:rPr lang="en-US" sz="2400" dirty="0">
                <a:latin typeface="Gill Sans MT" charset="0"/>
              </a:rPr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access and availability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:</a:t>
            </a:r>
            <a:r>
              <a:rPr lang="en-US" sz="2400" dirty="0">
                <a:latin typeface="Gill Sans MT" charset="0"/>
              </a:rPr>
              <a:t> services must be accessible and available to users</a:t>
            </a:r>
          </a:p>
        </p:txBody>
      </p:sp>
      <p:pic>
        <p:nvPicPr>
          <p:cNvPr id="25604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41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85209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04225" cy="990600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Friends and enemies: Alice, Bob, Trudy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82700"/>
            <a:ext cx="8142288" cy="1617663"/>
          </a:xfrm>
        </p:spPr>
        <p:txBody>
          <a:bodyPr/>
          <a:lstStyle/>
          <a:p>
            <a:r>
              <a:rPr lang="en-US" sz="2400" dirty="0">
                <a:latin typeface="Gill Sans MT" charset="0"/>
              </a:rPr>
              <a:t>well-known in network security world</a:t>
            </a:r>
          </a:p>
          <a:p>
            <a:r>
              <a:rPr lang="en-US" sz="2400" dirty="0">
                <a:latin typeface="Gill Sans MT" charset="0"/>
              </a:rPr>
              <a:t>Bob, Alice (lovers!) want to communicate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securely</a:t>
            </a:r>
            <a:r>
              <a:rPr lang="ja-JP" altLang="en-US" sz="2400">
                <a:latin typeface="Gill Sans MT" charset="0"/>
              </a:rPr>
              <a:t>”</a:t>
            </a:r>
            <a:endParaRPr lang="en-US" altLang="ja-JP" sz="2400" dirty="0">
              <a:latin typeface="Gill Sans MT" charset="0"/>
            </a:endParaRPr>
          </a:p>
          <a:p>
            <a:r>
              <a:rPr lang="en-US" sz="2400" dirty="0">
                <a:latin typeface="Gill Sans MT" charset="0"/>
              </a:rPr>
              <a:t>Trudy (intruder) may intercept, delete, add messages</a:t>
            </a:r>
          </a:p>
        </p:txBody>
      </p:sp>
      <p:pic>
        <p:nvPicPr>
          <p:cNvPr id="27652" name="Picture 6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33702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34178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9" descr="Eve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8488" y="5337175"/>
            <a:ext cx="1082675" cy="1295400"/>
          </a:xfrm>
          <a:noFill/>
        </p:spPr>
      </p:pic>
      <p:sp>
        <p:nvSpPr>
          <p:cNvPr id="27655" name="Rectangle 11"/>
          <p:cNvSpPr>
            <a:spLocks noChangeArrowheads="1"/>
          </p:cNvSpPr>
          <p:nvPr/>
        </p:nvSpPr>
        <p:spPr bwMode="auto">
          <a:xfrm>
            <a:off x="2038350" y="4205288"/>
            <a:ext cx="1293813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56" name="Text Box 12"/>
          <p:cNvSpPr txBox="1">
            <a:spLocks noChangeArrowheads="1"/>
          </p:cNvSpPr>
          <p:nvPr/>
        </p:nvSpPr>
        <p:spPr bwMode="auto">
          <a:xfrm>
            <a:off x="2152650" y="4235450"/>
            <a:ext cx="968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27657" name="Rectangle 13"/>
          <p:cNvSpPr>
            <a:spLocks noChangeArrowheads="1"/>
          </p:cNvSpPr>
          <p:nvPr/>
        </p:nvSpPr>
        <p:spPr bwMode="auto">
          <a:xfrm>
            <a:off x="5780088" y="4217988"/>
            <a:ext cx="1293812" cy="803275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27658" name="Text Box 14"/>
          <p:cNvSpPr txBox="1">
            <a:spLocks noChangeArrowheads="1"/>
          </p:cNvSpPr>
          <p:nvPr/>
        </p:nvSpPr>
        <p:spPr bwMode="auto">
          <a:xfrm>
            <a:off x="5867400" y="4248150"/>
            <a:ext cx="10969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secure</a:t>
            </a:r>
          </a:p>
          <a:p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receiver</a:t>
            </a:r>
          </a:p>
        </p:txBody>
      </p:sp>
      <p:sp>
        <p:nvSpPr>
          <p:cNvPr id="27659" name="Text Box 18"/>
          <p:cNvSpPr txBox="1">
            <a:spLocks noChangeArrowheads="1"/>
          </p:cNvSpPr>
          <p:nvPr/>
        </p:nvSpPr>
        <p:spPr bwMode="auto">
          <a:xfrm>
            <a:off x="3052763" y="3460750"/>
            <a:ext cx="108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channel</a:t>
            </a:r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>
            <a:off x="3768725" y="38830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1" name="Rectangle 21"/>
          <p:cNvSpPr>
            <a:spLocks noChangeArrowheads="1"/>
          </p:cNvSpPr>
          <p:nvPr/>
        </p:nvSpPr>
        <p:spPr bwMode="auto">
          <a:xfrm>
            <a:off x="3332163" y="4403725"/>
            <a:ext cx="2447925" cy="3667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7662" name="Line 17"/>
          <p:cNvSpPr>
            <a:spLocks noChangeShapeType="1"/>
          </p:cNvSpPr>
          <p:nvPr/>
        </p:nvSpPr>
        <p:spPr bwMode="auto">
          <a:xfrm flipV="1">
            <a:off x="3375025" y="46164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3" name="Text Box 23"/>
          <p:cNvSpPr txBox="1">
            <a:spLocks noChangeArrowheads="1"/>
          </p:cNvSpPr>
          <p:nvPr/>
        </p:nvSpPr>
        <p:spPr bwMode="auto">
          <a:xfrm>
            <a:off x="4200525" y="3417888"/>
            <a:ext cx="1889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data, control messages</a:t>
            </a:r>
          </a:p>
        </p:txBody>
      </p:sp>
      <p:sp>
        <p:nvSpPr>
          <p:cNvPr id="27664" name="Line 24"/>
          <p:cNvSpPr>
            <a:spLocks noChangeShapeType="1"/>
          </p:cNvSpPr>
          <p:nvPr/>
        </p:nvSpPr>
        <p:spPr bwMode="auto">
          <a:xfrm>
            <a:off x="5046663" y="40354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5" name="Freeform 25"/>
          <p:cNvSpPr>
            <a:spLocks/>
          </p:cNvSpPr>
          <p:nvPr/>
        </p:nvSpPr>
        <p:spPr bwMode="auto">
          <a:xfrm>
            <a:off x="3854450" y="4656138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6" name="Freeform 26"/>
          <p:cNvSpPr>
            <a:spLocks/>
          </p:cNvSpPr>
          <p:nvPr/>
        </p:nvSpPr>
        <p:spPr bwMode="auto">
          <a:xfrm flipH="1">
            <a:off x="4529138" y="465455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7" name="Line 27"/>
          <p:cNvSpPr>
            <a:spLocks noChangeShapeType="1"/>
          </p:cNvSpPr>
          <p:nvPr/>
        </p:nvSpPr>
        <p:spPr bwMode="auto">
          <a:xfrm flipV="1">
            <a:off x="1279525" y="4586288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68" name="Text Box 28"/>
          <p:cNvSpPr txBox="1">
            <a:spLocks noChangeArrowheads="1"/>
          </p:cNvSpPr>
          <p:nvPr/>
        </p:nvSpPr>
        <p:spPr bwMode="auto">
          <a:xfrm>
            <a:off x="504825" y="4316413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69" name="Line 29"/>
          <p:cNvSpPr>
            <a:spLocks noChangeShapeType="1"/>
          </p:cNvSpPr>
          <p:nvPr/>
        </p:nvSpPr>
        <p:spPr bwMode="auto">
          <a:xfrm flipV="1">
            <a:off x="7086600" y="4556125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670" name="Text Box 30"/>
          <p:cNvSpPr txBox="1">
            <a:spLocks noChangeArrowheads="1"/>
          </p:cNvSpPr>
          <p:nvPr/>
        </p:nvSpPr>
        <p:spPr bwMode="auto">
          <a:xfrm>
            <a:off x="7874000" y="4286250"/>
            <a:ext cx="684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data</a:t>
            </a:r>
          </a:p>
        </p:txBody>
      </p:sp>
      <p:sp>
        <p:nvSpPr>
          <p:cNvPr id="27671" name="Text Box 31"/>
          <p:cNvSpPr txBox="1">
            <a:spLocks noChangeArrowheads="1"/>
          </p:cNvSpPr>
          <p:nvPr/>
        </p:nvSpPr>
        <p:spPr bwMode="auto">
          <a:xfrm>
            <a:off x="701675" y="3089275"/>
            <a:ext cx="781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Alice</a:t>
            </a:r>
          </a:p>
        </p:txBody>
      </p:sp>
      <p:sp>
        <p:nvSpPr>
          <p:cNvPr id="27672" name="Text Box 32"/>
          <p:cNvSpPr txBox="1">
            <a:spLocks noChangeArrowheads="1"/>
          </p:cNvSpPr>
          <p:nvPr/>
        </p:nvSpPr>
        <p:spPr bwMode="auto">
          <a:xfrm>
            <a:off x="7670800" y="3100388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Bob</a:t>
            </a:r>
          </a:p>
        </p:txBody>
      </p:sp>
      <p:sp>
        <p:nvSpPr>
          <p:cNvPr id="27673" name="Text Box 33"/>
          <p:cNvSpPr txBox="1">
            <a:spLocks noChangeArrowheads="1"/>
          </p:cNvSpPr>
          <p:nvPr/>
        </p:nvSpPr>
        <p:spPr bwMode="auto">
          <a:xfrm>
            <a:off x="3359150" y="5727700"/>
            <a:ext cx="830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Trudy</a:t>
            </a:r>
          </a:p>
        </p:txBody>
      </p:sp>
      <p:pic>
        <p:nvPicPr>
          <p:cNvPr id="27674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85090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448246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Who might Bob, Alice be?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3240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… well, </a:t>
            </a:r>
            <a:r>
              <a:rPr lang="en-US" i="1" dirty="0">
                <a:latin typeface="Gill Sans MT" charset="0"/>
              </a:rPr>
              <a:t>real-life</a:t>
            </a:r>
            <a:r>
              <a:rPr lang="en-US" dirty="0">
                <a:latin typeface="Gill Sans MT" charset="0"/>
              </a:rPr>
              <a:t> Bobs and Alices!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Web browser/server for electronic transactions (e.g., on-line purchases)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on-line banking client/server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DNS servers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routers exchanging routing table updates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Gill Sans MT" charset="0"/>
              </a:rPr>
              <a:t>other examples?</a:t>
            </a:r>
          </a:p>
        </p:txBody>
      </p:sp>
      <p:pic>
        <p:nvPicPr>
          <p:cNvPr id="29700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0556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93241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109538"/>
            <a:ext cx="8718550" cy="1000125"/>
          </a:xfrm>
        </p:spPr>
        <p:txBody>
          <a:bodyPr/>
          <a:lstStyle/>
          <a:p>
            <a:r>
              <a:rPr lang="en-US" sz="4000" dirty="0">
                <a:latin typeface="Gill Sans MT" charset="0"/>
              </a:rPr>
              <a:t>There are bad guys (and girls) out there!</a:t>
            </a:r>
          </a:p>
        </p:txBody>
      </p:sp>
      <p:sp>
        <p:nvSpPr>
          <p:cNvPr id="317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17538" y="1262063"/>
            <a:ext cx="7958137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What can a </a:t>
            </a:r>
            <a:r>
              <a:rPr lang="ja-JP" altLang="en-US">
                <a:latin typeface="Gill Sans MT" charset="0"/>
              </a:rPr>
              <a:t>“</a:t>
            </a:r>
            <a:r>
              <a:rPr lang="en-US" altLang="ja-JP" dirty="0">
                <a:latin typeface="Gill Sans MT" charset="0"/>
              </a:rPr>
              <a:t>bad guy</a:t>
            </a:r>
            <a:r>
              <a:rPr lang="ja-JP" altLang="en-US">
                <a:latin typeface="Gill Sans MT" charset="0"/>
              </a:rPr>
              <a:t>”</a:t>
            </a:r>
            <a:r>
              <a:rPr lang="en-US" altLang="ja-JP" dirty="0">
                <a:latin typeface="Gill Sans MT" charset="0"/>
              </a:rPr>
              <a:t> do?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i="1" u="sng" dirty="0">
                <a:solidFill>
                  <a:srgbClr val="C00000"/>
                </a:solidFill>
                <a:latin typeface="Gill Sans MT" charset="0"/>
              </a:rPr>
              <a:t>A:</a:t>
            </a: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A lot! See section 1.6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eavesdrop: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intercept messages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Gill Sans MT" charset="0"/>
              </a:rPr>
              <a:t>actively </a:t>
            </a: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insert</a:t>
            </a:r>
            <a:r>
              <a:rPr lang="en-US" sz="2800" dirty="0">
                <a:latin typeface="Gill Sans MT" charset="0"/>
              </a:rPr>
              <a:t> messages into connection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impersonation: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800" dirty="0">
                <a:latin typeface="Gill Sans MT" charset="0"/>
              </a:rPr>
              <a:t>can fake (spoof) source address in packet (or any field in packet)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hijacking: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ja-JP" altLang="en-US" sz="2800">
                <a:latin typeface="Gill Sans MT" charset="0"/>
              </a:rPr>
              <a:t>“</a:t>
            </a:r>
            <a:r>
              <a:rPr lang="en-US" altLang="ja-JP" sz="2800" dirty="0">
                <a:latin typeface="Gill Sans MT" charset="0"/>
              </a:rPr>
              <a:t>take over</a:t>
            </a:r>
            <a:r>
              <a:rPr lang="ja-JP" altLang="en-US" sz="2800">
                <a:latin typeface="Gill Sans MT" charset="0"/>
              </a:rPr>
              <a:t>”</a:t>
            </a:r>
            <a:r>
              <a:rPr lang="en-US" altLang="ja-JP" sz="2800" dirty="0">
                <a:latin typeface="Gill Sans MT" charset="0"/>
              </a:rPr>
              <a:t> ongoing connection by removing sender or receiver, inserting himself in place</a:t>
            </a:r>
          </a:p>
          <a:p>
            <a:pPr lvl="1">
              <a:lnSpc>
                <a:spcPct val="90000"/>
              </a:lnSpc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</a:rPr>
              <a:t>denial of service</a:t>
            </a:r>
            <a:r>
              <a:rPr lang="en-US" sz="2800" dirty="0">
                <a:solidFill>
                  <a:srgbClr val="C00000"/>
                </a:solidFill>
                <a:latin typeface="Gill Sans MT" charset="0"/>
              </a:rPr>
              <a:t>: </a:t>
            </a:r>
            <a:r>
              <a:rPr lang="en-US" sz="2800" dirty="0">
                <a:latin typeface="Gill Sans MT" charset="0"/>
              </a:rPr>
              <a:t>prevent service from being used by others (e.g.,  by overloading resources)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  <p:pic>
        <p:nvPicPr>
          <p:cNvPr id="31748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847725"/>
            <a:ext cx="8228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32299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The language of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025" y="4811713"/>
            <a:ext cx="8218488" cy="1203325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plaintext message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 </a:t>
            </a:r>
            <a:r>
              <a:rPr lang="en-US" sz="2400" dirty="0">
                <a:latin typeface="Gill Sans MT" charset="0"/>
              </a:rPr>
              <a:t>ciphertext, encrypted with key K</a:t>
            </a:r>
            <a:r>
              <a:rPr lang="en-US" sz="2400" baseline="-25000" dirty="0">
                <a:latin typeface="Gill Sans MT" charset="0"/>
              </a:rPr>
              <a:t>A</a:t>
            </a:r>
            <a:endParaRPr lang="en-US" sz="2400" dirty="0">
              <a:latin typeface="Gill Sans MT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m = 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B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(K</a:t>
            </a:r>
            <a:r>
              <a:rPr lang="en-US" sz="2400" baseline="-25000" dirty="0">
                <a:solidFill>
                  <a:srgbClr val="C00000"/>
                </a:solidFill>
                <a:latin typeface="Gill Sans MT" charset="0"/>
              </a:rPr>
              <a:t>A</a:t>
            </a: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(m))</a:t>
            </a:r>
            <a:endParaRPr lang="en-US" sz="2400" baseline="-25000" dirty="0">
              <a:solidFill>
                <a:srgbClr val="C00000"/>
              </a:solidFill>
              <a:latin typeface="Gill Sans MT" charset="0"/>
            </a:endParaRPr>
          </a:p>
          <a:p>
            <a:pPr>
              <a:buFont typeface="Wingdings" charset="0"/>
              <a:buNone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652463" y="1447800"/>
            <a:ext cx="7750175" cy="3309938"/>
            <a:chOff x="392" y="896"/>
            <a:chExt cx="4882" cy="2085"/>
          </a:xfrm>
        </p:grpSpPr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392" y="1679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4517" y="1667"/>
              <a:ext cx="718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plaintext</a:t>
              </a: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2442" y="1655"/>
              <a:ext cx="81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ciphertext</a:t>
              </a:r>
            </a:p>
          </p:txBody>
        </p:sp>
        <p:grpSp>
          <p:nvGrpSpPr>
            <p:cNvPr id="35849" name="Group 8"/>
            <p:cNvGrpSpPr>
              <a:grpSpLocks/>
            </p:cNvGrpSpPr>
            <p:nvPr/>
          </p:nvGrpSpPr>
          <p:grpSpPr bwMode="auto">
            <a:xfrm>
              <a:off x="1336" y="1036"/>
              <a:ext cx="335" cy="383"/>
              <a:chOff x="189" y="1789"/>
              <a:chExt cx="335" cy="383"/>
            </a:xfrm>
          </p:grpSpPr>
          <p:sp>
            <p:nvSpPr>
              <p:cNvPr id="35871" name="Text Box 9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2" name="Text Box 10"/>
              <p:cNvSpPr txBox="1">
                <a:spLocks noChangeArrowheads="1"/>
              </p:cNvSpPr>
              <p:nvPr/>
            </p:nvSpPr>
            <p:spPr bwMode="auto">
              <a:xfrm>
                <a:off x="291" y="19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</p:grpSp>
        <p:pic>
          <p:nvPicPr>
            <p:cNvPr id="35850" name="Picture 11" descr="Ali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" y="1050"/>
              <a:ext cx="440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1" name="Picture 12" descr="Eve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3" y="2165"/>
              <a:ext cx="68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2" name="Rectangle 13"/>
            <p:cNvSpPr>
              <a:spLocks noChangeArrowheads="1"/>
            </p:cNvSpPr>
            <p:nvPr/>
          </p:nvSpPr>
          <p:spPr bwMode="auto">
            <a:xfrm>
              <a:off x="1249" y="1621"/>
              <a:ext cx="877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3" name="Text Box 14"/>
            <p:cNvSpPr txBox="1">
              <a:spLocks noChangeArrowheads="1"/>
            </p:cNvSpPr>
            <p:nvPr/>
          </p:nvSpPr>
          <p:spPr bwMode="auto">
            <a:xfrm>
              <a:off x="1265" y="1627"/>
              <a:ext cx="86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encryption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4" name="Rectangle 15"/>
            <p:cNvSpPr>
              <a:spLocks noChangeArrowheads="1"/>
            </p:cNvSpPr>
            <p:nvPr/>
          </p:nvSpPr>
          <p:spPr bwMode="auto">
            <a:xfrm>
              <a:off x="3606" y="1629"/>
              <a:ext cx="868" cy="50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35855" name="Text Box 16"/>
            <p:cNvSpPr txBox="1">
              <a:spLocks noChangeArrowheads="1"/>
            </p:cNvSpPr>
            <p:nvPr/>
          </p:nvSpPr>
          <p:spPr bwMode="auto">
            <a:xfrm>
              <a:off x="3619" y="1644"/>
              <a:ext cx="9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decryption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algorithm</a:t>
              </a:r>
            </a:p>
          </p:txBody>
        </p:sp>
        <p:sp>
          <p:nvSpPr>
            <p:cNvPr id="35856" name="Line 17"/>
            <p:cNvSpPr>
              <a:spLocks noChangeShapeType="1"/>
            </p:cNvSpPr>
            <p:nvPr/>
          </p:nvSpPr>
          <p:spPr bwMode="auto">
            <a:xfrm>
              <a:off x="2144" y="1881"/>
              <a:ext cx="1450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7" name="Freeform 18"/>
            <p:cNvSpPr>
              <a:spLocks/>
            </p:cNvSpPr>
            <p:nvPr/>
          </p:nvSpPr>
          <p:spPr bwMode="auto">
            <a:xfrm>
              <a:off x="2446" y="1914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8" name="Freeform 19"/>
            <p:cNvSpPr>
              <a:spLocks/>
            </p:cNvSpPr>
            <p:nvPr/>
          </p:nvSpPr>
          <p:spPr bwMode="auto">
            <a:xfrm flipH="1">
              <a:off x="2871" y="1913"/>
              <a:ext cx="361" cy="576"/>
            </a:xfrm>
            <a:custGeom>
              <a:avLst/>
              <a:gdLst>
                <a:gd name="T0" fmla="*/ 0 w 344"/>
                <a:gd name="T1" fmla="*/ 0 h 789"/>
                <a:gd name="T2" fmla="*/ 458 w 344"/>
                <a:gd name="T3" fmla="*/ 11 h 789"/>
                <a:gd name="T4" fmla="*/ 484 w 344"/>
                <a:gd name="T5" fmla="*/ 64 h 789"/>
                <a:gd name="T6" fmla="*/ 0 60000 65536"/>
                <a:gd name="T7" fmla="*/ 0 60000 65536"/>
                <a:gd name="T8" fmla="*/ 0 60000 65536"/>
                <a:gd name="T9" fmla="*/ 0 w 344"/>
                <a:gd name="T10" fmla="*/ 0 h 789"/>
                <a:gd name="T11" fmla="*/ 344 w 344"/>
                <a:gd name="T12" fmla="*/ 789 h 7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4" h="789">
                  <a:moveTo>
                    <a:pt x="0" y="0"/>
                  </a:moveTo>
                  <a:cubicBezTo>
                    <a:pt x="52" y="24"/>
                    <a:pt x="255" y="10"/>
                    <a:pt x="310" y="142"/>
                  </a:cubicBezTo>
                  <a:cubicBezTo>
                    <a:pt x="344" y="248"/>
                    <a:pt x="324" y="654"/>
                    <a:pt x="328" y="7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9" name="Line 20"/>
            <p:cNvSpPr>
              <a:spLocks noChangeShapeType="1"/>
            </p:cNvSpPr>
            <p:nvPr/>
          </p:nvSpPr>
          <p:spPr bwMode="auto">
            <a:xfrm flipH="1">
              <a:off x="1495" y="1382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0" name="Line 21"/>
            <p:cNvSpPr>
              <a:spLocks noChangeShapeType="1"/>
            </p:cNvSpPr>
            <p:nvPr/>
          </p:nvSpPr>
          <p:spPr bwMode="auto">
            <a:xfrm flipH="1">
              <a:off x="3744" y="136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1" name="Text Box 22"/>
            <p:cNvSpPr txBox="1">
              <a:spLocks noChangeArrowheads="1"/>
            </p:cNvSpPr>
            <p:nvPr/>
          </p:nvSpPr>
          <p:spPr bwMode="auto">
            <a:xfrm>
              <a:off x="1603" y="897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Alice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encryption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sp>
          <p:nvSpPr>
            <p:cNvPr id="35862" name="Text Box 23"/>
            <p:cNvSpPr txBox="1">
              <a:spLocks noChangeArrowheads="1"/>
            </p:cNvSpPr>
            <p:nvPr/>
          </p:nvSpPr>
          <p:spPr bwMode="auto">
            <a:xfrm>
              <a:off x="3896" y="940"/>
              <a:ext cx="950" cy="6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Bob</a:t>
              </a:r>
              <a:r>
                <a:rPr lang="ja-JP" altLang="en-US">
                  <a:latin typeface="Arial" charset="0"/>
                  <a:cs typeface="Arial" charset="0"/>
                </a:rPr>
                <a:t>’</a:t>
              </a:r>
              <a:r>
                <a:rPr lang="en-US" altLang="ja-JP" dirty="0">
                  <a:latin typeface="Arial" charset="0"/>
                  <a:cs typeface="Arial" charset="0"/>
                </a:rPr>
                <a:t>s 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decryption</a:t>
              </a:r>
            </a:p>
            <a:p>
              <a:r>
                <a:rPr lang="en-US" dirty="0">
                  <a:latin typeface="Arial" charset="0"/>
                  <a:cs typeface="Arial" charset="0"/>
                </a:rPr>
                <a:t>key</a:t>
              </a:r>
            </a:p>
          </p:txBody>
        </p:sp>
        <p:pic>
          <p:nvPicPr>
            <p:cNvPr id="35863" name="Picture 24" descr="Bob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" y="1178"/>
              <a:ext cx="51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64" name="Group 25"/>
            <p:cNvGrpSpPr>
              <a:grpSpLocks/>
            </p:cNvGrpSpPr>
            <p:nvPr/>
          </p:nvGrpSpPr>
          <p:grpSpPr bwMode="auto">
            <a:xfrm>
              <a:off x="3650" y="1118"/>
              <a:ext cx="360" cy="385"/>
              <a:chOff x="189" y="1789"/>
              <a:chExt cx="360" cy="385"/>
            </a:xfrm>
          </p:grpSpPr>
          <p:sp>
            <p:nvSpPr>
              <p:cNvPr id="35869" name="Text Box 26"/>
              <p:cNvSpPr txBox="1">
                <a:spLocks noChangeArrowheads="1"/>
              </p:cNvSpPr>
              <p:nvPr/>
            </p:nvSpPr>
            <p:spPr bwMode="auto">
              <a:xfrm>
                <a:off x="189" y="1789"/>
                <a:ext cx="246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</a:t>
                </a:r>
              </a:p>
            </p:txBody>
          </p:sp>
          <p:sp>
            <p:nvSpPr>
              <p:cNvPr id="35870" name="Text Box 27"/>
              <p:cNvSpPr txBox="1">
                <a:spLocks noChangeArrowheads="1"/>
              </p:cNvSpPr>
              <p:nvPr/>
            </p:nvSpPr>
            <p:spPr bwMode="auto">
              <a:xfrm>
                <a:off x="325" y="1922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5865" name="Line 28"/>
            <p:cNvSpPr>
              <a:spLocks noChangeShapeType="1"/>
            </p:cNvSpPr>
            <p:nvPr/>
          </p:nvSpPr>
          <p:spPr bwMode="auto">
            <a:xfrm>
              <a:off x="780" y="189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6" name="Line 29"/>
            <p:cNvSpPr>
              <a:spLocks noChangeShapeType="1"/>
            </p:cNvSpPr>
            <p:nvPr/>
          </p:nvSpPr>
          <p:spPr bwMode="auto">
            <a:xfrm>
              <a:off x="4518" y="1904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5867" name="Picture 30" descr="BS00768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371" y="896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68" name="Picture 31" descr="BS00768_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625" y="955"/>
              <a:ext cx="293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45" name="Picture 19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7842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53090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41288"/>
            <a:ext cx="7772400" cy="1143000"/>
          </a:xfrm>
        </p:spPr>
        <p:txBody>
          <a:bodyPr/>
          <a:lstStyle/>
          <a:p>
            <a:r>
              <a:rPr lang="en-US" sz="3600" dirty="0">
                <a:latin typeface="Gill Sans MT" charset="0"/>
              </a:rPr>
              <a:t>Symmetric key cryptography</a:t>
            </a:r>
            <a:endParaRPr lang="en-US" dirty="0">
              <a:latin typeface="Gill Sans MT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5475" y="4021138"/>
            <a:ext cx="8218488" cy="1979612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dirty="0">
                <a:solidFill>
                  <a:srgbClr val="C00000"/>
                </a:solidFill>
                <a:latin typeface="Gill Sans MT" charset="0"/>
              </a:rPr>
              <a:t>symmetric key crypto</a:t>
            </a:r>
            <a:r>
              <a:rPr lang="en-US" sz="2400" dirty="0">
                <a:latin typeface="Gill Sans MT" charset="0"/>
              </a:rPr>
              <a:t>: Bob and Alice share same (symmetric) key: K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Gill Sans MT" charset="0"/>
              </a:rPr>
              <a:t>e.g., key is knowing substitution pattern in mono alphabetic substitution cipher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2400" i="1" u="sng" dirty="0">
                <a:solidFill>
                  <a:srgbClr val="C00000"/>
                </a:solidFill>
                <a:latin typeface="Gill Sans MT" charset="0"/>
              </a:rPr>
              <a:t>Q:</a:t>
            </a:r>
            <a:r>
              <a:rPr lang="en-US" sz="2400" i="1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how do Bob and Alice agree on key value?</a:t>
            </a:r>
            <a:endParaRPr lang="en-US" sz="2400" i="1" dirty="0">
              <a:latin typeface="Gill Sans MT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6546850" y="2632075"/>
            <a:ext cx="1141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543300" y="2613025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ciphertext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2165350" y="1716088"/>
            <a:ext cx="642938" cy="579437"/>
            <a:chOff x="1382" y="1036"/>
            <a:chExt cx="405" cy="365"/>
          </a:xfrm>
        </p:grpSpPr>
        <p:sp>
          <p:nvSpPr>
            <p:cNvPr id="37917" name="Text Box 7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8" name="Text Box 8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pic>
        <p:nvPicPr>
          <p:cNvPr id="37895" name="Picture 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6" name="Rectangle 10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2008188" y="258286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5100638" y="257175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7899" name="Text Box 13"/>
          <p:cNvSpPr txBox="1">
            <a:spLocks noChangeArrowheads="1"/>
          </p:cNvSpPr>
          <p:nvPr/>
        </p:nvSpPr>
        <p:spPr bwMode="auto">
          <a:xfrm>
            <a:off x="5121275" y="2595563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7900" name="Line 14"/>
          <p:cNvSpPr>
            <a:spLocks noChangeShapeType="1"/>
          </p:cNvSpPr>
          <p:nvPr/>
        </p:nvSpPr>
        <p:spPr bwMode="auto">
          <a:xfrm>
            <a:off x="3403600" y="2986088"/>
            <a:ext cx="16922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1" name="Line 15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2" name="Picture 16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18557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Line 17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904" name="Line 18"/>
          <p:cNvSpPr>
            <a:spLocks noChangeShapeType="1"/>
          </p:cNvSpPr>
          <p:nvPr/>
        </p:nvSpPr>
        <p:spPr bwMode="auto">
          <a:xfrm>
            <a:off x="6548438" y="3008313"/>
            <a:ext cx="674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5" name="Picture 19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511425" y="163988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6" name="Text Box 20"/>
          <p:cNvSpPr txBox="1">
            <a:spLocks noChangeArrowheads="1"/>
          </p:cNvSpPr>
          <p:nvPr/>
        </p:nvSpPr>
        <p:spPr bwMode="auto">
          <a:xfrm>
            <a:off x="1773238" y="4481513"/>
            <a:ext cx="325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latin typeface="Arial" charset="0"/>
                <a:cs typeface="Arial" charset="0"/>
              </a:rPr>
              <a:t>S</a:t>
            </a:r>
          </a:p>
        </p:txBody>
      </p:sp>
      <p:grpSp>
        <p:nvGrpSpPr>
          <p:cNvPr id="37907" name="Group 21"/>
          <p:cNvGrpSpPr>
            <a:grpSpLocks/>
          </p:cNvGrpSpPr>
          <p:nvPr/>
        </p:nvGrpSpPr>
        <p:grpSpPr bwMode="auto">
          <a:xfrm>
            <a:off x="5351463" y="1665288"/>
            <a:ext cx="642937" cy="579437"/>
            <a:chOff x="1382" y="1036"/>
            <a:chExt cx="405" cy="365"/>
          </a:xfrm>
        </p:grpSpPr>
        <p:sp>
          <p:nvSpPr>
            <p:cNvPr id="37915" name="Text Box 22"/>
            <p:cNvSpPr txBox="1">
              <a:spLocks noChangeArrowheads="1"/>
            </p:cNvSpPr>
            <p:nvPr/>
          </p:nvSpPr>
          <p:spPr bwMode="auto">
            <a:xfrm>
              <a:off x="1382" y="1036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</a:t>
              </a:r>
            </a:p>
          </p:txBody>
        </p:sp>
        <p:sp>
          <p:nvSpPr>
            <p:cNvPr id="37916" name="Text Box 23"/>
            <p:cNvSpPr txBox="1">
              <a:spLocks noChangeArrowheads="1"/>
            </p:cNvSpPr>
            <p:nvPr/>
          </p:nvSpPr>
          <p:spPr bwMode="auto">
            <a:xfrm>
              <a:off x="1560" y="115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37908" name="Line 24"/>
          <p:cNvSpPr>
            <a:spLocks noChangeShapeType="1"/>
          </p:cNvSpPr>
          <p:nvPr/>
        </p:nvSpPr>
        <p:spPr bwMode="auto">
          <a:xfrm flipH="1">
            <a:off x="5559425" y="214312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37909" name="Picture 25" descr="BS00768_[1]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697538" y="1589088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0" name="Text Box 26"/>
          <p:cNvSpPr txBox="1">
            <a:spLocks noChangeArrowheads="1"/>
          </p:cNvSpPr>
          <p:nvPr/>
        </p:nvSpPr>
        <p:spPr bwMode="auto">
          <a:xfrm>
            <a:off x="355600" y="2643188"/>
            <a:ext cx="1579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plaintext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message, m</a:t>
            </a:r>
          </a:p>
        </p:txBody>
      </p:sp>
      <p:sp>
        <p:nvSpPr>
          <p:cNvPr id="37911" name="Text Box 27"/>
          <p:cNvSpPr txBox="1">
            <a:spLocks noChangeArrowheads="1"/>
          </p:cNvSpPr>
          <p:nvPr/>
        </p:nvSpPr>
        <p:spPr bwMode="auto">
          <a:xfrm>
            <a:off x="3662363" y="3149600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K    (m)</a:t>
            </a:r>
          </a:p>
        </p:txBody>
      </p:sp>
      <p:sp>
        <p:nvSpPr>
          <p:cNvPr id="37912" name="Text Box 28"/>
          <p:cNvSpPr txBox="1">
            <a:spLocks noChangeArrowheads="1"/>
          </p:cNvSpPr>
          <p:nvPr/>
        </p:nvSpPr>
        <p:spPr bwMode="auto">
          <a:xfrm>
            <a:off x="3914775" y="3341688"/>
            <a:ext cx="32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37913" name="Text Box 35"/>
          <p:cNvSpPr txBox="1">
            <a:spLocks noChangeArrowheads="1"/>
          </p:cNvSpPr>
          <p:nvPr/>
        </p:nvSpPr>
        <p:spPr bwMode="auto">
          <a:xfrm>
            <a:off x="6689725" y="3141663"/>
            <a:ext cx="181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m = 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Arial" charset="0"/>
                <a:cs typeface="Arial" charset="0"/>
              </a:rPr>
              <a:t>S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(m))</a:t>
            </a:r>
          </a:p>
        </p:txBody>
      </p:sp>
      <p:pic>
        <p:nvPicPr>
          <p:cNvPr id="37914" name="Picture 20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509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Slide Number Placeholder 5"/>
          <p:cNvSpPr txBox="1">
            <a:spLocks/>
          </p:cNvSpPr>
          <p:nvPr/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1935983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26298</TotalTime>
  <Words>1484</Words>
  <Application>Microsoft Macintosh PowerPoint</Application>
  <PresentationFormat>On-screen Show (4:3)</PresentationFormat>
  <Paragraphs>352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Comic Sans MS</vt:lpstr>
      <vt:lpstr>Gill Sans MT</vt:lpstr>
      <vt:lpstr>Tahoma</vt:lpstr>
      <vt:lpstr>Times New Roman</vt:lpstr>
      <vt:lpstr>Wingdings</vt:lpstr>
      <vt:lpstr>ZapfDingbats</vt:lpstr>
      <vt:lpstr>Default Design</vt:lpstr>
      <vt:lpstr>PowerPoint Presentation</vt:lpstr>
      <vt:lpstr>Chapter 8: Network Security</vt:lpstr>
      <vt:lpstr>Chapter 8 roadmap</vt:lpstr>
      <vt:lpstr>What is network security?</vt:lpstr>
      <vt:lpstr>Friends and enemies: Alice, Bob, Trudy</vt:lpstr>
      <vt:lpstr>Who might Bob, Alice be?</vt:lpstr>
      <vt:lpstr>There are bad guys (and girls) out there!</vt:lpstr>
      <vt:lpstr>The language of cryptography</vt:lpstr>
      <vt:lpstr>Symmetric key cryptography</vt:lpstr>
      <vt:lpstr>Authentication</vt:lpstr>
      <vt:lpstr>Authentication</vt:lpstr>
      <vt:lpstr>Authentication: another try</vt:lpstr>
      <vt:lpstr>Authentication: another try</vt:lpstr>
      <vt:lpstr>Authentication: another try</vt:lpstr>
      <vt:lpstr>Public Key Cryptography</vt:lpstr>
      <vt:lpstr>Public key cryptography</vt:lpstr>
      <vt:lpstr>Digital signatures </vt:lpstr>
      <vt:lpstr>Digital signatures </vt:lpstr>
      <vt:lpstr>SSL: Secure Sockets Layer</vt:lpstr>
      <vt:lpstr>SSL and TCP/IP</vt:lpstr>
      <vt:lpstr>Toy SSL: a simple secure channel</vt:lpstr>
      <vt:lpstr>Toy: a simple handshake</vt:lpstr>
      <vt:lpstr>PowerPoint Presentation</vt:lpstr>
      <vt:lpstr>SSL cipher suite</vt:lpstr>
      <vt:lpstr>Firewalls</vt:lpstr>
      <vt:lpstr>Firewalls</vt:lpstr>
      <vt:lpstr>Firewalls: why</vt:lpstr>
      <vt:lpstr>Good 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Qutaibah Althebyan</cp:lastModifiedBy>
  <cp:revision>555</cp:revision>
  <dcterms:created xsi:type="dcterms:W3CDTF">1999-10-08T19:08:27Z</dcterms:created>
  <dcterms:modified xsi:type="dcterms:W3CDTF">2022-12-07T18:09:50Z</dcterms:modified>
</cp:coreProperties>
</file>