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16" r:id="rId4"/>
  </p:sldMasterIdLst>
  <p:notesMasterIdLst>
    <p:notesMasterId r:id="rId42"/>
  </p:notesMasterIdLst>
  <p:handoutMasterIdLst>
    <p:handoutMasterId r:id="rId43"/>
  </p:handoutMasterIdLst>
  <p:sldIdLst>
    <p:sldId id="256" r:id="rId5"/>
    <p:sldId id="336" r:id="rId6"/>
    <p:sldId id="295" r:id="rId7"/>
    <p:sldId id="267" r:id="rId8"/>
    <p:sldId id="268" r:id="rId9"/>
    <p:sldId id="329" r:id="rId10"/>
    <p:sldId id="328" r:id="rId11"/>
    <p:sldId id="257" r:id="rId12"/>
    <p:sldId id="296" r:id="rId13"/>
    <p:sldId id="297" r:id="rId14"/>
    <p:sldId id="298" r:id="rId15"/>
    <p:sldId id="258" r:id="rId16"/>
    <p:sldId id="299" r:id="rId17"/>
    <p:sldId id="303" r:id="rId18"/>
    <p:sldId id="304" r:id="rId19"/>
    <p:sldId id="305" r:id="rId20"/>
    <p:sldId id="330" r:id="rId21"/>
    <p:sldId id="300" r:id="rId22"/>
    <p:sldId id="306" r:id="rId23"/>
    <p:sldId id="307" r:id="rId24"/>
    <p:sldId id="308" r:id="rId25"/>
    <p:sldId id="309" r:id="rId26"/>
    <p:sldId id="301" r:id="rId27"/>
    <p:sldId id="311" r:id="rId28"/>
    <p:sldId id="310" r:id="rId29"/>
    <p:sldId id="335" r:id="rId30"/>
    <p:sldId id="284" r:id="rId31"/>
    <p:sldId id="285" r:id="rId32"/>
    <p:sldId id="287" r:id="rId33"/>
    <p:sldId id="315" r:id="rId34"/>
    <p:sldId id="259" r:id="rId35"/>
    <p:sldId id="316" r:id="rId36"/>
    <p:sldId id="292" r:id="rId37"/>
    <p:sldId id="334" r:id="rId38"/>
    <p:sldId id="302" r:id="rId39"/>
    <p:sldId id="332" r:id="rId40"/>
    <p:sldId id="333"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1FDB"/>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4/8/2023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4/8/2023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4F38C2-4548-F541-8261-4C1D96E7A166}" type="slidenum">
              <a:rPr lang="en-US" smtClean="0"/>
              <a:pPr/>
              <a:t>9</a:t>
            </a:fld>
            <a:endParaRPr lang="en-US"/>
          </a:p>
        </p:txBody>
      </p:sp>
    </p:spTree>
    <p:extLst>
      <p:ext uri="{BB962C8B-B14F-4D97-AF65-F5344CB8AC3E}">
        <p14:creationId xmlns:p14="http://schemas.microsoft.com/office/powerpoint/2010/main" val="85061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US"/>
              <a:t>6/5/2022</a:t>
            </a:r>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6/5/2022</a:t>
            </a:r>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iansommerville.com/software-engineering-boo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8" name="Subtitle 2">
            <a:extLst>
              <a:ext uri="{FF2B5EF4-FFF2-40B4-BE49-F238E27FC236}">
                <a16:creationId xmlns:a16="http://schemas.microsoft.com/office/drawing/2014/main" id="{9DFCC8A7-A482-4B0B-88CF-C96E57301F8D}"/>
              </a:ext>
            </a:extLst>
          </p:cNvPr>
          <p:cNvSpPr>
            <a:spLocks noGrp="1"/>
          </p:cNvSpPr>
          <p:nvPr>
            <p:ph type="subTitle" idx="1"/>
          </p:nvPr>
        </p:nvSpPr>
        <p:spPr>
          <a:xfrm>
            <a:off x="0" y="3576480"/>
            <a:ext cx="9144000" cy="3237276"/>
          </a:xfrm>
        </p:spPr>
        <p:txBody>
          <a:bodyPr/>
          <a:lstStyle/>
          <a:p>
            <a:r>
              <a:rPr lang="en-US" sz="2400" b="1" dirty="0">
                <a:solidFill>
                  <a:srgbClr val="0070C0"/>
                </a:solidFill>
              </a:rPr>
              <a:t>Software Engineering</a:t>
            </a:r>
          </a:p>
          <a:p>
            <a:endParaRPr lang="en-US" sz="2400" dirty="0">
              <a:solidFill>
                <a:schemeClr val="tx1">
                  <a:lumMod val="65000"/>
                  <a:lumOff val="35000"/>
                </a:schemeClr>
              </a:solidFill>
            </a:endParaRPr>
          </a:p>
          <a:p>
            <a:r>
              <a:rPr lang="en-US" sz="2400" dirty="0">
                <a:solidFill>
                  <a:schemeClr val="tx1"/>
                </a:solidFill>
              </a:rPr>
              <a:t>Mutah University</a:t>
            </a:r>
            <a:endParaRPr lang="en-US" sz="2400" u="sng" dirty="0">
              <a:solidFill>
                <a:schemeClr val="tx1"/>
              </a:solidFill>
            </a:endParaRPr>
          </a:p>
          <a:p>
            <a:r>
              <a:rPr lang="en-US" sz="2400" dirty="0">
                <a:solidFill>
                  <a:schemeClr val="tx1"/>
                </a:solidFill>
              </a:rPr>
              <a:t>Faculty of IT, Department of Software Engineering</a:t>
            </a:r>
          </a:p>
          <a:p>
            <a:endParaRPr lang="en-US" sz="2400" dirty="0">
              <a:solidFill>
                <a:schemeClr val="accent6">
                  <a:lumMod val="75000"/>
                </a:schemeClr>
              </a:solidFill>
            </a:endParaRPr>
          </a:p>
          <a:p>
            <a:endParaRPr lang="en-US" sz="2400" dirty="0">
              <a:solidFill>
                <a:schemeClr val="accent6">
                  <a:lumMod val="75000"/>
                </a:schemeClr>
              </a:solidFil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products</a:t>
            </a:r>
          </a:p>
        </p:txBody>
      </p:sp>
      <p:sp>
        <p:nvSpPr>
          <p:cNvPr id="3" name="Content Placeholder 2"/>
          <p:cNvSpPr>
            <a:spLocks noGrp="1"/>
          </p:cNvSpPr>
          <p:nvPr>
            <p:ph idx="1"/>
          </p:nvPr>
        </p:nvSpPr>
        <p:spPr/>
        <p:txBody>
          <a:bodyPr/>
          <a:lstStyle/>
          <a:p>
            <a:r>
              <a:rPr lang="en-US" b="1" dirty="0">
                <a:solidFill>
                  <a:srgbClr val="0B1FDB"/>
                </a:solidFill>
              </a:rPr>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b="1" dirty="0">
                <a:solidFill>
                  <a:srgbClr val="0B1FDB"/>
                </a:solidFill>
              </a:rPr>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Product specification</a:t>
            </a:r>
          </a:p>
        </p:txBody>
      </p:sp>
      <p:sp>
        <p:nvSpPr>
          <p:cNvPr id="3" name="Content Placeholder 2"/>
          <p:cNvSpPr>
            <a:spLocks noGrp="1"/>
          </p:cNvSpPr>
          <p:nvPr>
            <p:ph idx="1"/>
          </p:nvPr>
        </p:nvSpPr>
        <p:spPr/>
        <p:txBody>
          <a:bodyPr/>
          <a:lstStyle/>
          <a:p>
            <a:r>
              <a:rPr lang="en-US" b="1" dirty="0">
                <a:solidFill>
                  <a:srgbClr val="0B1FDB"/>
                </a:solidFill>
              </a:rPr>
              <a:t>Generic products</a:t>
            </a:r>
          </a:p>
          <a:p>
            <a:pPr lvl="1"/>
            <a:r>
              <a:rPr lang="en-US" dirty="0"/>
              <a:t>The specification of what the software should do </a:t>
            </a:r>
            <a:r>
              <a:rPr lang="en-US" dirty="0">
                <a:highlight>
                  <a:srgbClr val="FFFF00"/>
                </a:highlight>
              </a:rPr>
              <a:t>is </a:t>
            </a:r>
            <a:r>
              <a:rPr lang="en-US" b="1" dirty="0">
                <a:highlight>
                  <a:srgbClr val="FFFF00"/>
                </a:highlight>
              </a:rPr>
              <a:t>owned</a:t>
            </a:r>
            <a:r>
              <a:rPr lang="en-US" dirty="0">
                <a:highlight>
                  <a:srgbClr val="FFFF00"/>
                </a:highlight>
              </a:rPr>
              <a:t> by the software developer and decisions on software change are made by the developer.</a:t>
            </a:r>
          </a:p>
          <a:p>
            <a:r>
              <a:rPr lang="en-US" b="1" dirty="0">
                <a:solidFill>
                  <a:srgbClr val="0B1FDB"/>
                </a:solidFill>
              </a:rPr>
              <a:t>Customized products</a:t>
            </a:r>
          </a:p>
          <a:p>
            <a:pPr lvl="1"/>
            <a:r>
              <a:rPr lang="en-US" dirty="0"/>
              <a:t>The specification of what the software should </a:t>
            </a:r>
            <a:r>
              <a:rPr lang="en-US" dirty="0">
                <a:highlight>
                  <a:srgbClr val="FFFF00"/>
                </a:highlight>
              </a:rPr>
              <a:t>do is </a:t>
            </a:r>
            <a:r>
              <a:rPr lang="en-US" b="1" dirty="0">
                <a:highlight>
                  <a:srgbClr val="FFFF00"/>
                </a:highlight>
              </a:rPr>
              <a:t>owned </a:t>
            </a:r>
            <a:r>
              <a:rPr lang="en-US" dirty="0">
                <a:highlight>
                  <a:srgbClr val="FFFF00"/>
                </a:highlight>
              </a:rPr>
              <a:t>by the customer for the software and they make decisions on software changes that are required. </a:t>
            </a:r>
          </a:p>
          <a:p>
            <a:pPr lvl="1"/>
            <a:r>
              <a:rPr lang="en-US" dirty="0">
                <a:highlight>
                  <a:srgbClr val="FF0000"/>
                </a:highlight>
              </a:rPr>
              <a:t>important</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solidFill>
                  <a:srgbClr val="FF0000"/>
                </a:solidFill>
              </a:rPr>
              <a:t>Essential attributes of good software</a:t>
            </a:r>
            <a:endParaRPr lang="en-US" dirty="0">
              <a:solidFill>
                <a:srgbClr val="FF0000"/>
              </a:solidFill>
            </a:endParaRPr>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engineering</a:t>
            </a:r>
          </a:p>
        </p:txBody>
      </p:sp>
      <p:sp>
        <p:nvSpPr>
          <p:cNvPr id="3" name="Content Placeholder 2"/>
          <p:cNvSpPr>
            <a:spLocks noGrp="1"/>
          </p:cNvSpPr>
          <p:nvPr>
            <p:ph idx="1"/>
          </p:nvPr>
        </p:nvSpPr>
        <p:spPr>
          <a:xfrm>
            <a:off x="457200" y="1600200"/>
            <a:ext cx="8544910" cy="4525963"/>
          </a:xfrm>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b="1" dirty="0"/>
              <a:t>Engineering discipline</a:t>
            </a:r>
          </a:p>
          <a:p>
            <a:pPr lvl="1"/>
            <a:r>
              <a:rPr lang="en-US" dirty="0"/>
              <a:t>Using appropriate theories and methods to solve problems bearing in mind organizational and financial constraints.</a:t>
            </a:r>
          </a:p>
          <a:p>
            <a:r>
              <a:rPr lang="en-US" b="1"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most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process activities *important</a:t>
            </a:r>
          </a:p>
        </p:txBody>
      </p:sp>
      <p:sp>
        <p:nvSpPr>
          <p:cNvPr id="3" name="Content Placeholder 2"/>
          <p:cNvSpPr>
            <a:spLocks noGrp="1"/>
          </p:cNvSpPr>
          <p:nvPr>
            <p:ph idx="1"/>
          </p:nvPr>
        </p:nvSpPr>
        <p:spPr/>
        <p:txBody>
          <a:bodyPr/>
          <a:lstStyle/>
          <a:p>
            <a:pPr marL="457200" indent="-457200">
              <a:buFont typeface="+mj-lt"/>
              <a:buAutoNum type="arabicPeriod"/>
            </a:pPr>
            <a:r>
              <a:rPr lang="en-GB" b="1" dirty="0"/>
              <a:t>Software specification, </a:t>
            </a:r>
            <a:r>
              <a:rPr lang="en-GB" dirty="0"/>
              <a:t>where customers and engineers define the software that is to be produced and the constraints on its operation.</a:t>
            </a:r>
          </a:p>
          <a:p>
            <a:pPr marL="457200" indent="-457200">
              <a:buFont typeface="+mj-lt"/>
              <a:buAutoNum type="arabicPeriod"/>
            </a:pPr>
            <a:r>
              <a:rPr lang="en-GB" b="1" dirty="0"/>
              <a:t>Software development, </a:t>
            </a:r>
            <a:r>
              <a:rPr lang="en-GB" dirty="0"/>
              <a:t>where the software is designed and programmed.</a:t>
            </a:r>
          </a:p>
          <a:p>
            <a:pPr marL="457200" indent="-457200">
              <a:buFont typeface="+mj-lt"/>
              <a:buAutoNum type="arabicPeriod"/>
            </a:pPr>
            <a:r>
              <a:rPr lang="en-GB" dirty="0"/>
              <a:t>Implementation </a:t>
            </a:r>
          </a:p>
          <a:p>
            <a:pPr marL="457200" indent="-457200">
              <a:buFont typeface="+mj-lt"/>
              <a:buAutoNum type="arabicPeriod"/>
            </a:pPr>
            <a:r>
              <a:rPr lang="en-GB" b="1" dirty="0"/>
              <a:t>Software validation</a:t>
            </a:r>
            <a:r>
              <a:rPr lang="en-GB" dirty="0"/>
              <a:t>, where the software is checked to ensure that it is what the customer requires.</a:t>
            </a:r>
          </a:p>
          <a:p>
            <a:pPr marL="457200" indent="-457200">
              <a:buFont typeface="+mj-lt"/>
              <a:buAutoNum type="arabicPeriod"/>
            </a:pPr>
            <a:r>
              <a:rPr lang="en-GB" b="1" dirty="0"/>
              <a:t>Software evolution, </a:t>
            </a:r>
            <a:r>
              <a:rPr lang="en-GB" dirty="0"/>
              <a:t>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General issues that affect software ….</a:t>
            </a:r>
          </a:p>
        </p:txBody>
      </p:sp>
      <p:sp>
        <p:nvSpPr>
          <p:cNvPr id="3" name="Content Placeholder 2"/>
          <p:cNvSpPr>
            <a:spLocks noGrp="1"/>
          </p:cNvSpPr>
          <p:nvPr>
            <p:ph idx="1"/>
          </p:nvPr>
        </p:nvSpPr>
        <p:spPr>
          <a:xfrm>
            <a:off x="457200" y="1600201"/>
            <a:ext cx="8686800" cy="3807372"/>
          </a:xfrm>
        </p:spPr>
        <p:txBody>
          <a:bodyPr/>
          <a:lstStyle/>
          <a:p>
            <a:pPr marL="457200" indent="-457200">
              <a:buFont typeface="+mj-lt"/>
              <a:buAutoNum type="arabicPeriod"/>
            </a:pPr>
            <a:r>
              <a:rPr lang="en-GB" b="1" dirty="0"/>
              <a:t>Heterogeneity </a:t>
            </a:r>
          </a:p>
          <a:p>
            <a:pPr lvl="1"/>
            <a:r>
              <a:rPr lang="en-GB" dirty="0"/>
              <a:t>Increasingly, systems are required to operate as distributed systems across networks that include different types of computer and mobile devices. </a:t>
            </a:r>
          </a:p>
          <a:p>
            <a:pPr lvl="1"/>
            <a:endParaRPr lang="en-GB" dirty="0"/>
          </a:p>
          <a:p>
            <a:pPr marL="457200" indent="-457200">
              <a:buFont typeface="+mj-lt"/>
              <a:buAutoNum type="arabicPeriod"/>
            </a:pPr>
            <a:r>
              <a:rPr lang="en-GB" b="1"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General issues that affect software</a:t>
            </a:r>
          </a:p>
        </p:txBody>
      </p:sp>
      <p:sp>
        <p:nvSpPr>
          <p:cNvPr id="3" name="Content Placeholder 2"/>
          <p:cNvSpPr>
            <a:spLocks noGrp="1"/>
          </p:cNvSpPr>
          <p:nvPr>
            <p:ph idx="1"/>
          </p:nvPr>
        </p:nvSpPr>
        <p:spPr>
          <a:xfrm>
            <a:off x="236483" y="1600200"/>
            <a:ext cx="8907517" cy="3318641"/>
          </a:xfrm>
        </p:spPr>
        <p:txBody>
          <a:bodyPr/>
          <a:lstStyle/>
          <a:p>
            <a:pPr marL="457200" indent="-457200">
              <a:buFont typeface="+mj-lt"/>
              <a:buAutoNum type="arabicPeriod" startAt="3"/>
            </a:pPr>
            <a:r>
              <a:rPr lang="en-GB" b="1" dirty="0"/>
              <a:t>Security and trust </a:t>
            </a:r>
          </a:p>
          <a:p>
            <a:pPr lvl="1"/>
            <a:r>
              <a:rPr lang="en-GB" dirty="0"/>
              <a:t>As software is intertwined with all aspects of our lives, it is essential that we can trust that software. </a:t>
            </a:r>
          </a:p>
          <a:p>
            <a:pPr marL="457200" indent="-457200">
              <a:buFont typeface="+mj-lt"/>
              <a:buAutoNum type="arabicPeriod" startAt="4"/>
            </a:pPr>
            <a:r>
              <a:rPr lang="en-GB" b="1" dirty="0"/>
              <a:t>Scale</a:t>
            </a:r>
          </a:p>
          <a:p>
            <a:pPr lvl="1"/>
            <a:r>
              <a:rPr lang="en-GB" dirty="0"/>
              <a:t>Software must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engineering diversity</a:t>
            </a:r>
          </a:p>
        </p:txBody>
      </p:sp>
      <p:sp>
        <p:nvSpPr>
          <p:cNvPr id="3" name="Content Placeholder 2"/>
          <p:cNvSpPr>
            <a:spLocks noGrp="1"/>
          </p:cNvSpPr>
          <p:nvPr>
            <p:ph idx="1"/>
          </p:nvPr>
        </p:nvSpPr>
        <p:spPr>
          <a:xfrm>
            <a:off x="299545" y="1600201"/>
            <a:ext cx="8623737" cy="3113690"/>
          </a:xfrm>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a:t>
            </a:r>
            <a:r>
              <a:rPr lang="en-US" dirty="0">
                <a:highlight>
                  <a:srgbClr val="FFFF00"/>
                </a:highlight>
              </a:rPr>
              <a:t>depend on the type of application being developed</a:t>
            </a:r>
            <a:r>
              <a:rPr lang="en-US" dirty="0"/>
              <a:t>,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Application types ….</a:t>
            </a:r>
          </a:p>
        </p:txBody>
      </p:sp>
      <p:sp>
        <p:nvSpPr>
          <p:cNvPr id="3" name="Content Placeholder 2"/>
          <p:cNvSpPr>
            <a:spLocks noGrp="1"/>
          </p:cNvSpPr>
          <p:nvPr>
            <p:ph idx="1"/>
          </p:nvPr>
        </p:nvSpPr>
        <p:spPr>
          <a:xfrm>
            <a:off x="457200" y="1600200"/>
            <a:ext cx="8686800" cy="4525963"/>
          </a:xfrm>
        </p:spPr>
        <p:txBody>
          <a:bodyPr/>
          <a:lstStyle/>
          <a:p>
            <a:pPr marL="457200" indent="-457200">
              <a:buFont typeface="+mj-lt"/>
              <a:buAutoNum type="arabicPeriod"/>
            </a:pPr>
            <a:r>
              <a:rPr lang="en-GB" b="1" dirty="0"/>
              <a:t>Stand-alone applications </a:t>
            </a:r>
          </a:p>
          <a:p>
            <a:pPr lvl="1"/>
            <a:r>
              <a:rPr lang="en-GB" dirty="0"/>
              <a:t>These are application systems that run on a local computer, such as a PC. They include all necessary functionality and do not need to be connected to a network. </a:t>
            </a:r>
          </a:p>
          <a:p>
            <a:pPr marL="457200" indent="-457200">
              <a:buFont typeface="+mj-lt"/>
              <a:buAutoNum type="arabicPeriod"/>
            </a:pPr>
            <a:r>
              <a:rPr lang="en-GB" b="1" dirty="0"/>
              <a:t>Interactive transaction-based applications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pPr marL="457200" indent="-457200">
              <a:buFont typeface="+mj-lt"/>
              <a:buAutoNum type="arabicPeriod"/>
            </a:pPr>
            <a:r>
              <a:rPr lang="en-GB" b="1"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649B-E095-41F7-B10B-0666B4220124}"/>
              </a:ext>
            </a:extLst>
          </p:cNvPr>
          <p:cNvSpPr>
            <a:spLocks noGrp="1"/>
          </p:cNvSpPr>
          <p:nvPr>
            <p:ph type="title"/>
          </p:nvPr>
        </p:nvSpPr>
        <p:spPr/>
        <p:txBody>
          <a:bodyPr/>
          <a:lstStyle/>
          <a:p>
            <a:r>
              <a:rPr lang="en-US" dirty="0"/>
              <a:t>Text Book:</a:t>
            </a:r>
          </a:p>
        </p:txBody>
      </p:sp>
      <p:sp>
        <p:nvSpPr>
          <p:cNvPr id="3" name="Content Placeholder 2">
            <a:extLst>
              <a:ext uri="{FF2B5EF4-FFF2-40B4-BE49-F238E27FC236}">
                <a16:creationId xmlns:a16="http://schemas.microsoft.com/office/drawing/2014/main" id="{CB5A6189-12C4-4EAD-B58A-91457C8ED649}"/>
              </a:ext>
            </a:extLst>
          </p:cNvPr>
          <p:cNvSpPr>
            <a:spLocks noGrp="1"/>
          </p:cNvSpPr>
          <p:nvPr>
            <p:ph idx="1"/>
          </p:nvPr>
        </p:nvSpPr>
        <p:spPr/>
        <p:txBody>
          <a:bodyPr/>
          <a:lstStyle/>
          <a:p>
            <a:r>
              <a:rPr lang="en-US" dirty="0"/>
              <a:t>This material is based on </a:t>
            </a:r>
            <a:r>
              <a:rPr lang="en-US" dirty="0">
                <a:solidFill>
                  <a:srgbClr val="C00000"/>
                </a:solidFill>
              </a:rPr>
              <a:t>chapter 1</a:t>
            </a:r>
            <a:r>
              <a:rPr lang="en-US" dirty="0"/>
              <a:t> of </a:t>
            </a:r>
            <a:r>
              <a:rPr lang="en-US" dirty="0">
                <a:solidFill>
                  <a:srgbClr val="FF0000"/>
                </a:solidFill>
              </a:rPr>
              <a:t>“</a:t>
            </a:r>
            <a:r>
              <a:rPr lang="en-US" dirty="0">
                <a:solidFill>
                  <a:srgbClr val="0070C0"/>
                </a:solidFill>
              </a:rPr>
              <a:t>Software Engineering (l0</a:t>
            </a:r>
            <a:r>
              <a:rPr lang="en-US" baseline="30000" dirty="0">
                <a:solidFill>
                  <a:srgbClr val="0070C0"/>
                </a:solidFill>
              </a:rPr>
              <a:t>th</a:t>
            </a:r>
            <a:r>
              <a:rPr lang="en-US" dirty="0">
                <a:solidFill>
                  <a:srgbClr val="0070C0"/>
                </a:solidFill>
              </a:rPr>
              <a:t> Edition)</a:t>
            </a:r>
            <a:r>
              <a:rPr lang="en-US" dirty="0">
                <a:solidFill>
                  <a:srgbClr val="FF0000"/>
                </a:solidFill>
              </a:rPr>
              <a:t>”</a:t>
            </a:r>
            <a:r>
              <a:rPr lang="en-US" dirty="0"/>
              <a:t> by Ian Sommerville. Addison Wesley, 2015,  ISBN-10: 0137035152.</a:t>
            </a:r>
          </a:p>
          <a:p>
            <a:endParaRPr lang="en-US" dirty="0"/>
          </a:p>
          <a:p>
            <a:r>
              <a:rPr lang="en-US" dirty="0">
                <a:hlinkClick r:id="rId2"/>
              </a:rPr>
              <a:t>https://iansommerville.com/software-engineering-book/</a:t>
            </a:r>
            <a:endParaRPr lang="en-US" dirty="0"/>
          </a:p>
          <a:p>
            <a:endParaRPr lang="en-US" dirty="0"/>
          </a:p>
          <a:p>
            <a:endParaRPr lang="en-US" dirty="0"/>
          </a:p>
        </p:txBody>
      </p:sp>
      <p:sp>
        <p:nvSpPr>
          <p:cNvPr id="4" name="Footer Placeholder 3">
            <a:extLst>
              <a:ext uri="{FF2B5EF4-FFF2-40B4-BE49-F238E27FC236}">
                <a16:creationId xmlns:a16="http://schemas.microsoft.com/office/drawing/2014/main" id="{B64AF60D-5124-4AD4-A90E-0805D4908205}"/>
              </a:ext>
            </a:extLst>
          </p:cNvPr>
          <p:cNvSpPr>
            <a:spLocks noGrp="1"/>
          </p:cNvSpPr>
          <p:nvPr>
            <p:ph type="ftr" sz="quarter" idx="10"/>
          </p:nvPr>
        </p:nvSpPr>
        <p:spPr/>
        <p:txBody>
          <a:bodyPr/>
          <a:lstStyle/>
          <a:p>
            <a:r>
              <a:rPr lang="en-US"/>
              <a:t>Chapter 1 Introduction</a:t>
            </a:r>
            <a:endParaRPr lang="en-US" dirty="0"/>
          </a:p>
        </p:txBody>
      </p:sp>
      <p:sp>
        <p:nvSpPr>
          <p:cNvPr id="5" name="Date Placeholder 4">
            <a:extLst>
              <a:ext uri="{FF2B5EF4-FFF2-40B4-BE49-F238E27FC236}">
                <a16:creationId xmlns:a16="http://schemas.microsoft.com/office/drawing/2014/main" id="{A2B2CF4B-FCEF-419F-A547-EDFCC330D563}"/>
              </a:ext>
            </a:extLst>
          </p:cNvPr>
          <p:cNvSpPr>
            <a:spLocks noGrp="1"/>
          </p:cNvSpPr>
          <p:nvPr>
            <p:ph type="dt" sz="half" idx="11"/>
          </p:nvPr>
        </p:nvSpPr>
        <p:spPr/>
        <p:txBody>
          <a:bodyPr/>
          <a:lstStyle/>
          <a:p>
            <a:r>
              <a:rPr lang="en-US"/>
              <a:t>30/10/2014</a:t>
            </a:r>
          </a:p>
        </p:txBody>
      </p:sp>
      <p:sp>
        <p:nvSpPr>
          <p:cNvPr id="6" name="Slide Number Placeholder 5">
            <a:extLst>
              <a:ext uri="{FF2B5EF4-FFF2-40B4-BE49-F238E27FC236}">
                <a16:creationId xmlns:a16="http://schemas.microsoft.com/office/drawing/2014/main" id="{22078216-7E65-441B-92FB-595A5995D679}"/>
              </a:ext>
            </a:extLst>
          </p:cNvPr>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2105405651"/>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Application types …</a:t>
            </a:r>
          </a:p>
        </p:txBody>
      </p:sp>
      <p:sp>
        <p:nvSpPr>
          <p:cNvPr id="3" name="Content Placeholder 2"/>
          <p:cNvSpPr>
            <a:spLocks noGrp="1"/>
          </p:cNvSpPr>
          <p:nvPr>
            <p:ph idx="1"/>
          </p:nvPr>
        </p:nvSpPr>
        <p:spPr>
          <a:xfrm>
            <a:off x="457200" y="1600200"/>
            <a:ext cx="8686800" cy="4525963"/>
          </a:xfrm>
        </p:spPr>
        <p:txBody>
          <a:bodyPr/>
          <a:lstStyle/>
          <a:p>
            <a:pPr marL="457200" indent="-457200">
              <a:buFont typeface="+mj-lt"/>
              <a:buAutoNum type="arabicPeriod" startAt="4"/>
            </a:pPr>
            <a:r>
              <a:rPr lang="en-GB" b="1" dirty="0"/>
              <a:t>Batch processing systems </a:t>
            </a:r>
          </a:p>
          <a:p>
            <a:pPr lvl="1"/>
            <a:r>
              <a:rPr lang="en-GB" dirty="0"/>
              <a:t>These are business systems that are designed to process data in large batches. They process large numbers of individual inputs to create corresponding outputs. </a:t>
            </a:r>
          </a:p>
          <a:p>
            <a:pPr marL="457200" indent="-457200">
              <a:buFont typeface="+mj-lt"/>
              <a:buAutoNum type="arabicPeriod" startAt="4"/>
            </a:pPr>
            <a:r>
              <a:rPr lang="en-GB" b="1" dirty="0"/>
              <a:t>Entertainment systems </a:t>
            </a:r>
          </a:p>
          <a:p>
            <a:pPr lvl="1"/>
            <a:r>
              <a:rPr lang="en-GB" dirty="0"/>
              <a:t>These are systems that are primarily for personal use and which are intended to entertain the user. </a:t>
            </a:r>
          </a:p>
          <a:p>
            <a:pPr marL="457200" indent="-457200">
              <a:buFont typeface="+mj-lt"/>
              <a:buAutoNum type="arabicPeriod" startAt="4"/>
            </a:pPr>
            <a:r>
              <a:rPr lang="en-GB" b="1"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Application types</a:t>
            </a:r>
          </a:p>
        </p:txBody>
      </p:sp>
      <p:sp>
        <p:nvSpPr>
          <p:cNvPr id="3" name="Content Placeholder 2"/>
          <p:cNvSpPr>
            <a:spLocks noGrp="1"/>
          </p:cNvSpPr>
          <p:nvPr>
            <p:ph idx="1"/>
          </p:nvPr>
        </p:nvSpPr>
        <p:spPr>
          <a:xfrm>
            <a:off x="457200" y="1600201"/>
            <a:ext cx="8544910" cy="3034862"/>
          </a:xfrm>
        </p:spPr>
        <p:txBody>
          <a:bodyPr/>
          <a:lstStyle/>
          <a:p>
            <a:pPr marL="457200" indent="-457200">
              <a:buFont typeface="+mj-lt"/>
              <a:buAutoNum type="arabicPeriod" startAt="7"/>
            </a:pPr>
            <a:r>
              <a:rPr lang="en-GB" b="1" dirty="0"/>
              <a:t>Data collection systems </a:t>
            </a:r>
            <a:r>
              <a:rPr lang="en-GB" i="1" dirty="0"/>
              <a:t>	</a:t>
            </a:r>
          </a:p>
          <a:p>
            <a:pPr lvl="1"/>
            <a:r>
              <a:rPr lang="en-GB" dirty="0"/>
              <a:t>These are systems that collect data from their environment using a set of sensors and send that data to other systems for processing. </a:t>
            </a:r>
          </a:p>
          <a:p>
            <a:pPr marL="457200" indent="-457200">
              <a:buFont typeface="+mj-lt"/>
              <a:buAutoNum type="arabicPeriod" startAt="7"/>
            </a:pPr>
            <a:r>
              <a:rPr lang="en-GB" b="1" dirty="0"/>
              <a:t>Systems of systems </a:t>
            </a:r>
          </a:p>
          <a:p>
            <a:pPr lvl="1"/>
            <a:r>
              <a:rPr lang="en-GB" dirty="0"/>
              <a:t>These are systems that are composed of several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engineering fundamentals</a:t>
            </a:r>
          </a:p>
        </p:txBody>
      </p:sp>
      <p:sp>
        <p:nvSpPr>
          <p:cNvPr id="3" name="Content Placeholder 2"/>
          <p:cNvSpPr>
            <a:spLocks noGrp="1"/>
          </p:cNvSpPr>
          <p:nvPr>
            <p:ph idx="1"/>
          </p:nvPr>
        </p:nvSpPr>
        <p:spPr>
          <a:xfrm>
            <a:off x="315310" y="1600200"/>
            <a:ext cx="8576442" cy="4525963"/>
          </a:xfrm>
        </p:spPr>
        <p:txBody>
          <a:bodyPr/>
          <a:lstStyle/>
          <a:p>
            <a:r>
              <a:rPr lang="en-US" dirty="0"/>
              <a:t>Some fundamental principles apply to all types of software system, irrespective of the development techniques used:</a:t>
            </a:r>
          </a:p>
          <a:p>
            <a:endParaRPr lang="en-US" sz="1000" dirty="0"/>
          </a:p>
          <a:p>
            <a:pPr marL="914400" lvl="1" indent="-457200">
              <a:buFont typeface="+mj-lt"/>
              <a:buAutoNum type="arabicPeriod"/>
            </a:pPr>
            <a:r>
              <a:rPr lang="en-GB" dirty="0"/>
              <a:t>Systems should be developed using a managed and understood development process. Of course, different processes are used for different types of software.</a:t>
            </a:r>
          </a:p>
          <a:p>
            <a:pPr marL="914400" lvl="1" indent="-457200">
              <a:buFont typeface="+mj-lt"/>
              <a:buAutoNum type="arabicPeriod"/>
            </a:pPr>
            <a:r>
              <a:rPr lang="en-GB" dirty="0"/>
              <a:t>Dependability and performance are important for all types of system. </a:t>
            </a:r>
          </a:p>
          <a:p>
            <a:pPr marL="914400" lvl="1" indent="-457200">
              <a:buFont typeface="+mj-lt"/>
              <a:buAutoNum type="arabicPeriod"/>
            </a:pPr>
            <a:r>
              <a:rPr lang="en-GB" dirty="0"/>
              <a:t>Understanding and managing the software specification and requirements (what the software should do) are important. </a:t>
            </a:r>
          </a:p>
          <a:p>
            <a:pPr marL="914400" lvl="1" indent="-457200">
              <a:buFont typeface="+mj-lt"/>
              <a:buAutoNum type="arabicPeriod"/>
            </a:pPr>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Web-based software engineering</a:t>
            </a:r>
          </a:p>
        </p:txBody>
      </p:sp>
      <p:sp>
        <p:nvSpPr>
          <p:cNvPr id="3" name="Content Placeholder 2"/>
          <p:cNvSpPr>
            <a:spLocks noGrp="1"/>
          </p:cNvSpPr>
          <p:nvPr>
            <p:ph idx="1"/>
          </p:nvPr>
        </p:nvSpPr>
        <p:spPr>
          <a:xfrm>
            <a:off x="457199" y="1600200"/>
            <a:ext cx="8529145" cy="3145221"/>
          </a:xfrm>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Web software engineering</a:t>
            </a:r>
          </a:p>
        </p:txBody>
      </p:sp>
      <p:sp>
        <p:nvSpPr>
          <p:cNvPr id="3" name="Content Placeholder 2"/>
          <p:cNvSpPr>
            <a:spLocks noGrp="1"/>
          </p:cNvSpPr>
          <p:nvPr>
            <p:ph idx="1"/>
          </p:nvPr>
        </p:nvSpPr>
        <p:spPr>
          <a:xfrm>
            <a:off x="128360" y="1417638"/>
            <a:ext cx="8887279" cy="5156583"/>
          </a:xfrm>
        </p:spPr>
        <p:txBody>
          <a:bodyPr/>
          <a:lstStyle/>
          <a:p>
            <a:r>
              <a:rPr lang="en-GB" b="1" dirty="0"/>
              <a:t>Software reuse</a:t>
            </a:r>
          </a:p>
          <a:p>
            <a:pPr marL="741363" lvl="1" indent="-284163"/>
            <a:r>
              <a:rPr lang="en-GB" sz="1800" dirty="0"/>
              <a:t>Software reuse is the dominant approach for constructing web-based systems. 	When building these systems, you think about how you can assemble them from pre-existing software components and systems.</a:t>
            </a:r>
          </a:p>
          <a:p>
            <a:r>
              <a:rPr lang="en-GB" b="1" dirty="0"/>
              <a:t>Incremental and agile development</a:t>
            </a:r>
          </a:p>
          <a:p>
            <a:pPr marL="741363" lvl="1" indent="-284163"/>
            <a:r>
              <a:rPr lang="en-GB" sz="1800" dirty="0"/>
              <a:t>Web-based systems should be developed and delivered incrementally. It is now generally recognized that it is impractical to specify all the requirements for such systems in advance. </a:t>
            </a:r>
          </a:p>
          <a:p>
            <a:r>
              <a:rPr lang="en-GB" b="1" dirty="0"/>
              <a:t>Service-oriented systems</a:t>
            </a:r>
          </a:p>
          <a:p>
            <a:pPr marL="741363" lvl="1" indent="-284163"/>
            <a:r>
              <a:rPr lang="en-GB" sz="1800" dirty="0"/>
              <a:t>Software may be implemented using service-oriented software engineering, where the software components are stand-alone web services.  </a:t>
            </a:r>
          </a:p>
          <a:p>
            <a:r>
              <a:rPr lang="en-GB" b="1" dirty="0"/>
              <a:t>Rich interfaces</a:t>
            </a:r>
          </a:p>
          <a:p>
            <a:pPr marL="741363" lvl="1" indent="-284163"/>
            <a:r>
              <a:rPr lang="en-GB" sz="1800"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78138"/>
            <a:ext cx="8229600" cy="1143000"/>
          </a:xfrm>
        </p:spPr>
        <p:txBody>
          <a:bodyPr/>
          <a:lstStyle/>
          <a:p>
            <a:pPr algn="ctr"/>
            <a:r>
              <a:rPr lang="en-US" dirty="0">
                <a:solidFill>
                  <a:srgbClr val="00B050"/>
                </a:solidFill>
              </a:rPr>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solidFill>
                  <a:srgbClr val="FF0000"/>
                </a:solidFill>
              </a:rPr>
              <a:t>Software engineering ethics</a:t>
            </a:r>
          </a:p>
        </p:txBody>
      </p:sp>
      <p:sp>
        <p:nvSpPr>
          <p:cNvPr id="80901" name="Rectangle 5"/>
          <p:cNvSpPr>
            <a:spLocks noGrp="1" noChangeArrowheads="1"/>
          </p:cNvSpPr>
          <p:nvPr>
            <p:ph idx="1"/>
          </p:nvPr>
        </p:nvSpPr>
        <p:spPr>
          <a:xfrm>
            <a:off x="457200" y="1600200"/>
            <a:ext cx="8229600" cy="3586655"/>
          </a:xfrm>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dirty="0">
                <a:solidFill>
                  <a:srgbClr val="FF0000"/>
                </a:solidFill>
              </a:rPr>
              <a:t>Issues of professional responsibility</a:t>
            </a:r>
          </a:p>
        </p:txBody>
      </p:sp>
      <p:sp>
        <p:nvSpPr>
          <p:cNvPr id="81925" name="Rectangle 5"/>
          <p:cNvSpPr>
            <a:spLocks noGrp="1" noChangeArrowheads="1"/>
          </p:cNvSpPr>
          <p:nvPr>
            <p:ph idx="1"/>
          </p:nvPr>
        </p:nvSpPr>
        <p:spPr>
          <a:xfrm>
            <a:off x="220717" y="1591059"/>
            <a:ext cx="8923283" cy="5440362"/>
          </a:xfrm>
        </p:spPr>
        <p:txBody>
          <a:bodyPr/>
          <a:lstStyle/>
          <a:p>
            <a:pPr>
              <a:lnSpc>
                <a:spcPct val="90000"/>
              </a:lnSpc>
            </a:pPr>
            <a:r>
              <a:rPr lang="en-GB" b="1" dirty="0"/>
              <a:t>Confidentiality </a:t>
            </a:r>
          </a:p>
          <a:p>
            <a:pPr lvl="1">
              <a:lnSpc>
                <a:spcPct val="90000"/>
              </a:lnSpc>
            </a:pPr>
            <a:r>
              <a:rPr lang="en-GB" sz="1600" dirty="0"/>
              <a:t>Engineers should normally respect the confidentiality of their employers or clients irrespective of whether or not a formal confidentiality agreement has been signed.</a:t>
            </a:r>
          </a:p>
          <a:p>
            <a:pPr>
              <a:lnSpc>
                <a:spcPct val="90000"/>
              </a:lnSpc>
            </a:pPr>
            <a:r>
              <a:rPr lang="en-GB" b="1" dirty="0"/>
              <a:t>Competence </a:t>
            </a:r>
          </a:p>
          <a:p>
            <a:pPr lvl="1">
              <a:lnSpc>
                <a:spcPct val="90000"/>
              </a:lnSpc>
            </a:pPr>
            <a:r>
              <a:rPr lang="en-GB" sz="1600" dirty="0"/>
              <a:t>Engineers should not misrepresent their level of competence. They should not knowingly accept work which is out with their competence.</a:t>
            </a:r>
          </a:p>
          <a:p>
            <a:r>
              <a:rPr lang="en-GB" b="1" dirty="0"/>
              <a:t>Intellectual property rights </a:t>
            </a:r>
          </a:p>
          <a:p>
            <a:pPr lvl="1">
              <a:lnSpc>
                <a:spcPct val="90000"/>
              </a:lnSpc>
            </a:pPr>
            <a:r>
              <a:rPr lang="en-GB" sz="1600" dirty="0"/>
              <a:t>Engineers should be aware of local laws governing the use of intellectual property such as patents, copyright, etc. They should be careful to ensure that the intellectual property of employers and clients is protected.</a:t>
            </a:r>
          </a:p>
          <a:p>
            <a:r>
              <a:rPr lang="en-GB" b="1" dirty="0"/>
              <a:t>Computer misuse </a:t>
            </a:r>
          </a:p>
          <a:p>
            <a:pPr lvl="1">
              <a:lnSpc>
                <a:spcPct val="90000"/>
              </a:lnSpc>
            </a:pPr>
            <a:r>
              <a:rPr lang="en-GB" sz="1600" dirty="0"/>
              <a:t>Software engineers should not use their technical skills to misuse other people’s computers. Computer misuse ranges from relatively trivial (game playing on an employer’s machine, say) to extremely serious (dissemination of viruses). </a:t>
            </a:r>
          </a:p>
          <a:p>
            <a:pPr lvl="1">
              <a:lnSpc>
                <a:spcPct val="90000"/>
              </a:lnSpc>
            </a:pPr>
            <a:endParaRPr lang="en-GB" sz="1800" dirty="0"/>
          </a:p>
          <a:p>
            <a:pPr>
              <a:lnSpc>
                <a:spcPct val="90000"/>
              </a:lnSpc>
            </a:pPr>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a:xfrm>
            <a:off x="130629" y="274638"/>
            <a:ext cx="7619803" cy="1143000"/>
          </a:xfrm>
        </p:spPr>
        <p:txBody>
          <a:bodyPr/>
          <a:lstStyle/>
          <a:p>
            <a:r>
              <a:rPr lang="en-GB" dirty="0">
                <a:solidFill>
                  <a:srgbClr val="FF0000"/>
                </a:solidFill>
              </a:rPr>
              <a:t>IEEE/ACM Code of Ethics</a:t>
            </a:r>
            <a:br>
              <a:rPr lang="en-GB" dirty="0">
                <a:solidFill>
                  <a:srgbClr val="FF0000"/>
                </a:solidFill>
              </a:rPr>
            </a:br>
            <a:r>
              <a:rPr lang="en-GB" sz="1600" dirty="0">
                <a:solidFill>
                  <a:srgbClr val="0B1FDB"/>
                </a:solidFill>
              </a:rPr>
              <a:t>(</a:t>
            </a:r>
            <a:r>
              <a:rPr lang="en-US" sz="1600" dirty="0">
                <a:solidFill>
                  <a:srgbClr val="0B1FDB"/>
                </a:solidFill>
              </a:rPr>
              <a:t>Institute of Electrical and Electronic Engineers/Association for Computing Machinery)</a:t>
            </a:r>
            <a:endParaRPr lang="en-GB" sz="1600" dirty="0">
              <a:solidFill>
                <a:srgbClr val="0B1FDB"/>
              </a:solidFill>
            </a:endParaRPr>
          </a:p>
        </p:txBody>
      </p:sp>
      <p:sp>
        <p:nvSpPr>
          <p:cNvPr id="82949" name="Rectangle 5"/>
          <p:cNvSpPr>
            <a:spLocks noGrp="1" noChangeArrowheads="1"/>
          </p:cNvSpPr>
          <p:nvPr>
            <p:ph idx="1"/>
          </p:nvPr>
        </p:nvSpPr>
        <p:spPr>
          <a:xfrm>
            <a:off x="457200" y="1600201"/>
            <a:ext cx="8686800" cy="3697014"/>
          </a:xfrm>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Topics covered</a:t>
            </a:r>
          </a:p>
        </p:txBody>
      </p:sp>
      <p:sp>
        <p:nvSpPr>
          <p:cNvPr id="3" name="Content Placeholder 2"/>
          <p:cNvSpPr>
            <a:spLocks noGrp="1"/>
          </p:cNvSpPr>
          <p:nvPr>
            <p:ph idx="1"/>
          </p:nvPr>
        </p:nvSpPr>
        <p:spPr/>
        <p:txBody>
          <a:bodyPr/>
          <a:lstStyle/>
          <a:p>
            <a:r>
              <a:rPr lang="en-US" b="1" dirty="0"/>
              <a:t>Professional software development</a:t>
            </a:r>
          </a:p>
          <a:p>
            <a:pPr lvl="1"/>
            <a:r>
              <a:rPr lang="en-US" dirty="0"/>
              <a:t>What is meant by software engineering.</a:t>
            </a:r>
          </a:p>
          <a:p>
            <a:r>
              <a:rPr lang="en-US" b="1" dirty="0"/>
              <a:t>Software engineering ethics</a:t>
            </a:r>
          </a:p>
          <a:p>
            <a:pPr lvl="1"/>
            <a:r>
              <a:rPr lang="en-US" dirty="0"/>
              <a:t>A brief introduction to ethical issues that affect software engineering.</a:t>
            </a:r>
          </a:p>
          <a:p>
            <a:r>
              <a:rPr lang="en-US" b="1"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solidFill>
                  <a:srgbClr val="FF0000"/>
                </a:solidFill>
              </a:rPr>
              <a:t>The ACM/IEEE Code of Ethics </a:t>
            </a:r>
            <a:endParaRPr lang="en-US" dirty="0">
              <a:solidFill>
                <a:srgbClr val="FF0000"/>
              </a:solidFill>
            </a:endParaRPr>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solidFill>
                  <a:srgbClr val="FF0000"/>
                </a:solidFill>
              </a:rPr>
              <a:t>Ethical principles</a:t>
            </a:r>
            <a:endParaRPr lang="en-US" dirty="0">
              <a:solidFill>
                <a:srgbClr val="FF0000"/>
              </a:solidFill>
            </a:endParaRPr>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b="1" dirty="0">
                <a:solidFill>
                  <a:srgbClr val="0B1FDB"/>
                </a:solidFill>
              </a:rPr>
              <a:t>1. PUBLIC </a:t>
            </a:r>
            <a:r>
              <a:rPr lang="en-US" sz="1600" dirty="0"/>
              <a:t>- Software engineers shall act consistently with the public interest.</a:t>
            </a:r>
            <a:endParaRPr lang="en-GB" sz="1600" dirty="0"/>
          </a:p>
          <a:p>
            <a:pPr>
              <a:spcAft>
                <a:spcPts val="600"/>
              </a:spcAft>
            </a:pPr>
            <a:r>
              <a:rPr lang="en-GB" sz="1600" b="1" dirty="0">
                <a:solidFill>
                  <a:srgbClr val="0B1FDB"/>
                </a:solidFill>
              </a:rPr>
              <a:t>2. CLIENT AND EMPLOYER </a:t>
            </a:r>
            <a:r>
              <a:rPr lang="en-GB" sz="1600" dirty="0"/>
              <a:t>- Software engineers shall act in a manner that is in the best interests of their client and employer consistent with the public interest.</a:t>
            </a:r>
          </a:p>
          <a:p>
            <a:pPr>
              <a:spcAft>
                <a:spcPts val="600"/>
              </a:spcAft>
            </a:pPr>
            <a:r>
              <a:rPr lang="en-US" sz="1600" b="1" dirty="0">
                <a:solidFill>
                  <a:srgbClr val="0B1FDB"/>
                </a:solidFill>
              </a:rPr>
              <a:t>3. PRODUCT </a:t>
            </a:r>
            <a:r>
              <a:rPr lang="en-US" sz="1600" dirty="0"/>
              <a:t>- Software engineers shall ensure that their products and related modifications meet the highest professional standards possible.</a:t>
            </a:r>
            <a:endParaRPr lang="en-GB" sz="1600" dirty="0"/>
          </a:p>
          <a:p>
            <a:pPr>
              <a:spcAft>
                <a:spcPts val="600"/>
              </a:spcAft>
            </a:pPr>
            <a:r>
              <a:rPr lang="en-US" sz="1600" b="1" dirty="0">
                <a:solidFill>
                  <a:srgbClr val="0B1FDB"/>
                </a:solidFill>
              </a:rPr>
              <a:t>4. JUDGMENT </a:t>
            </a:r>
            <a:r>
              <a:rPr lang="en-US" sz="1600" dirty="0"/>
              <a:t>- Software engineers shall maintain integrity and independence in their professional judgment.</a:t>
            </a:r>
            <a:endParaRPr lang="en-GB" sz="1600" dirty="0"/>
          </a:p>
          <a:p>
            <a:pPr>
              <a:spcAft>
                <a:spcPts val="600"/>
              </a:spcAft>
            </a:pPr>
            <a:r>
              <a:rPr lang="en-US" sz="1600" b="1" dirty="0">
                <a:solidFill>
                  <a:srgbClr val="0B1FDB"/>
                </a:solidFill>
              </a:rPr>
              <a:t>5. MANAGEMENT </a:t>
            </a:r>
            <a:r>
              <a:rPr lang="en-US" sz="1600" dirty="0"/>
              <a:t>- Software engineering managers and leaders shall subscribe to and promote an ethical approach to the management of software development and maintenance.</a:t>
            </a:r>
            <a:endParaRPr lang="en-GB" sz="1600" dirty="0"/>
          </a:p>
          <a:p>
            <a:pPr>
              <a:spcAft>
                <a:spcPts val="600"/>
              </a:spcAft>
            </a:pPr>
            <a:r>
              <a:rPr lang="en-US" sz="1600" b="1" dirty="0">
                <a:solidFill>
                  <a:srgbClr val="0B1FDB"/>
                </a:solidFill>
              </a:rPr>
              <a:t>6. PROFESSION </a:t>
            </a:r>
            <a:r>
              <a:rPr lang="en-US" sz="1600" dirty="0"/>
              <a:t>- Software engineers shall advance the integrity and reputation of the profession consistent with the public interest.</a:t>
            </a:r>
            <a:endParaRPr lang="en-GB" sz="1600" dirty="0"/>
          </a:p>
          <a:p>
            <a:pPr>
              <a:spcAft>
                <a:spcPts val="600"/>
              </a:spcAft>
            </a:pPr>
            <a:r>
              <a:rPr lang="en-US" sz="1600" b="1" dirty="0">
                <a:solidFill>
                  <a:srgbClr val="0B1FDB"/>
                </a:solidFill>
              </a:rPr>
              <a:t>7. COLLEAGUES</a:t>
            </a:r>
            <a:r>
              <a:rPr lang="en-US" sz="1600" dirty="0"/>
              <a:t> - Software engineers shall be fair to and supportive of their colleagues.</a:t>
            </a:r>
            <a:endParaRPr lang="en-GB" sz="1600" dirty="0"/>
          </a:p>
          <a:p>
            <a:pPr>
              <a:spcAft>
                <a:spcPts val="600"/>
              </a:spcAft>
            </a:pPr>
            <a:r>
              <a:rPr lang="en-US" sz="1600" b="1" dirty="0">
                <a:solidFill>
                  <a:srgbClr val="0B1FDB"/>
                </a:solidFill>
              </a:rPr>
              <a:t>8. SELF </a:t>
            </a:r>
            <a:r>
              <a:rPr lang="en-US" sz="1600" dirty="0"/>
              <a:t>-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dirty="0">
                <a:solidFill>
                  <a:srgbClr val="FF0000"/>
                </a:solidFill>
              </a:rPr>
              <a:t>Ethical dilemmas</a:t>
            </a:r>
          </a:p>
        </p:txBody>
      </p:sp>
      <p:sp>
        <p:nvSpPr>
          <p:cNvPr id="89093" name="Rectangle 5"/>
          <p:cNvSpPr>
            <a:spLocks noGrp="1" noChangeArrowheads="1"/>
          </p:cNvSpPr>
          <p:nvPr>
            <p:ph idx="1"/>
          </p:nvPr>
        </p:nvSpPr>
        <p:spPr>
          <a:xfrm>
            <a:off x="457200" y="1600200"/>
            <a:ext cx="8229600" cy="3397469"/>
          </a:xfrm>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2222"/>
            <a:ext cx="8229600" cy="1143000"/>
          </a:xfrm>
        </p:spPr>
        <p:txBody>
          <a:bodyPr/>
          <a:lstStyle/>
          <a:p>
            <a:pPr algn="ctr"/>
            <a:r>
              <a:rPr lang="en-US" dirty="0">
                <a:solidFill>
                  <a:srgbClr val="00B050"/>
                </a:solidFill>
              </a:rPr>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34</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Case studies</a:t>
            </a:r>
          </a:p>
        </p:txBody>
      </p:sp>
      <p:sp>
        <p:nvSpPr>
          <p:cNvPr id="3" name="Content Placeholder 2"/>
          <p:cNvSpPr>
            <a:spLocks noGrp="1"/>
          </p:cNvSpPr>
          <p:nvPr>
            <p:ph idx="1"/>
          </p:nvPr>
        </p:nvSpPr>
        <p:spPr/>
        <p:txBody>
          <a:bodyPr/>
          <a:lstStyle/>
          <a:p>
            <a:r>
              <a:rPr lang="en-US" dirty="0">
                <a:solidFill>
                  <a:srgbClr val="0B1FDB"/>
                </a:solidFill>
              </a:rPr>
              <a:t>A personal insulin pump</a:t>
            </a:r>
          </a:p>
          <a:p>
            <a:pPr lvl="1"/>
            <a:r>
              <a:rPr lang="en-US" dirty="0"/>
              <a:t>An embedded system in an insulin pump used by diabetics to maintain blood glucose control.</a:t>
            </a:r>
          </a:p>
          <a:p>
            <a:r>
              <a:rPr lang="en-US" dirty="0">
                <a:solidFill>
                  <a:srgbClr val="0B1FDB"/>
                </a:solidFill>
              </a:rPr>
              <a:t>A mental health case patient management system </a:t>
            </a:r>
          </a:p>
          <a:p>
            <a:pPr lvl="1"/>
            <a:r>
              <a:rPr lang="en-US" dirty="0"/>
              <a:t>Mentcare. A system used to maintain records of people receiving care for mental health problems.</a:t>
            </a:r>
          </a:p>
          <a:p>
            <a:r>
              <a:rPr lang="en-US" dirty="0">
                <a:solidFill>
                  <a:srgbClr val="0B1FDB"/>
                </a:solidFill>
              </a:rPr>
              <a:t>A wilderness weather station</a:t>
            </a:r>
          </a:p>
          <a:p>
            <a:pPr lvl="1"/>
            <a:r>
              <a:rPr lang="en-US" dirty="0"/>
              <a:t>A data collection system that collects data about weather conditions in remote areas.</a:t>
            </a:r>
          </a:p>
          <a:p>
            <a:r>
              <a:rPr lang="en-US" dirty="0" err="1">
                <a:solidFill>
                  <a:srgbClr val="0B1FDB"/>
                </a:solidFill>
              </a:rPr>
              <a:t>iLearn</a:t>
            </a:r>
            <a:r>
              <a:rPr lang="en-US" dirty="0">
                <a:solidFill>
                  <a:srgbClr val="0B1FDB"/>
                </a:solidFill>
              </a:rPr>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solidFill>
                  <a:srgbClr val="FF0000"/>
                </a:solidFill>
              </a:rPr>
              <a:t>Software engineering</a:t>
            </a:r>
          </a:p>
        </p:txBody>
      </p:sp>
      <p:sp>
        <p:nvSpPr>
          <p:cNvPr id="64517" name="Rectangle 5"/>
          <p:cNvSpPr>
            <a:spLocks noGrp="1" noChangeArrowheads="1"/>
          </p:cNvSpPr>
          <p:nvPr>
            <p:ph idx="1"/>
          </p:nvPr>
        </p:nvSpPr>
        <p:spPr>
          <a:xfrm>
            <a:off x="299545" y="1805153"/>
            <a:ext cx="8734096" cy="3350172"/>
          </a:xfrm>
        </p:spPr>
        <p:txBody>
          <a:bodyPr/>
          <a:lstStyle/>
          <a:p>
            <a:r>
              <a:rPr lang="en-GB" dirty="0"/>
              <a:t>The economies of ALL developed nations are 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dirty="0">
                <a:solidFill>
                  <a:srgbClr val="FF0000"/>
                </a:solidFill>
              </a:rPr>
              <a:t>Software costs</a:t>
            </a:r>
          </a:p>
        </p:txBody>
      </p:sp>
      <p:sp>
        <p:nvSpPr>
          <p:cNvPr id="66565" name="Rectangle 5"/>
          <p:cNvSpPr>
            <a:spLocks noGrp="1" noChangeArrowheads="1"/>
          </p:cNvSpPr>
          <p:nvPr>
            <p:ph idx="1"/>
          </p:nvPr>
        </p:nvSpPr>
        <p:spPr>
          <a:xfrm>
            <a:off x="457200" y="1600200"/>
            <a:ext cx="8544910" cy="3602421"/>
          </a:xfrm>
        </p:spPr>
        <p:txBody>
          <a:bodyPr/>
          <a:lstStyle/>
          <a:p>
            <a:r>
              <a:rPr lang="en-GB" dirty="0"/>
              <a:t>Software costs often dominate computer system costs. </a:t>
            </a:r>
            <a:r>
              <a:rPr lang="en-GB" dirty="0">
                <a:highlight>
                  <a:srgbClr val="FFFF00"/>
                </a:highlight>
              </a:rPr>
              <a:t>The costs of software on a PC are often greater than the hardware cost.</a:t>
            </a:r>
          </a:p>
          <a:p>
            <a:r>
              <a:rPr lang="en-GB" dirty="0">
                <a:highlight>
                  <a:srgbClr val="FFFF00"/>
                </a:highlight>
              </a:rPr>
              <a:t>Software costs more to maintain than it does to develop. </a:t>
            </a:r>
            <a:r>
              <a:rPr lang="en-GB" dirty="0"/>
              <a:t>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US"/>
              <a:t>6/5/2022</a:t>
            </a:r>
          </a:p>
        </p:txBody>
      </p:sp>
      <p:sp>
        <p:nvSpPr>
          <p:cNvPr id="7" name="Slide Number Placeholder 6"/>
          <p:cNvSpPr>
            <a:spLocks noGrp="1"/>
          </p:cNvSpPr>
          <p:nvPr>
            <p:ph type="sldNum" sz="quarter" idx="12"/>
          </p:nvPr>
        </p:nvSpPr>
        <p:spPr/>
        <p:txBody>
          <a:bodyPr/>
          <a:lstStyle/>
          <a:p>
            <a:fld id="{1D5CD492-2BC6-F348-9965-EC1D86DF57A8}" type="slidenum">
              <a:rPr lang="en-US" smtClean="0"/>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Software project failure</a:t>
            </a:r>
          </a:p>
        </p:txBody>
      </p:sp>
      <p:sp>
        <p:nvSpPr>
          <p:cNvPr id="3" name="Content Placeholder 2"/>
          <p:cNvSpPr>
            <a:spLocks noGrp="1"/>
          </p:cNvSpPr>
          <p:nvPr>
            <p:ph idx="1"/>
          </p:nvPr>
        </p:nvSpPr>
        <p:spPr/>
        <p:txBody>
          <a:bodyPr/>
          <a:lstStyle/>
          <a:p>
            <a:r>
              <a:rPr lang="en-GB" b="1" i="1" dirty="0">
                <a:solidFill>
                  <a:srgbClr val="0B1FDB"/>
                </a:solidFill>
              </a:rPr>
              <a:t>Increasing system complexity</a:t>
            </a:r>
            <a:r>
              <a:rPr lang="en-GB" b="1" dirty="0">
                <a:solidFill>
                  <a:srgbClr val="0B1FDB"/>
                </a:solidFill>
              </a:rPr>
              <a:t> </a:t>
            </a:r>
          </a:p>
          <a:p>
            <a:pPr lvl="1"/>
            <a:r>
              <a:rPr lang="en-GB" dirty="0">
                <a:highlight>
                  <a:srgbClr val="FFFF00"/>
                </a:highlight>
              </a:rPr>
              <a:t>As new software engineering techniques help us to build larger, more complex systems, the demands change. Systems must be built and delivered more quickly; larger, even more complex systems are required;</a:t>
            </a:r>
            <a:r>
              <a:rPr lang="en-GB" dirty="0"/>
              <a:t> systems have to have new capabilities that were previously thought to be impossible. </a:t>
            </a:r>
          </a:p>
          <a:p>
            <a:r>
              <a:rPr lang="en-GB" b="1" i="1" dirty="0">
                <a:solidFill>
                  <a:srgbClr val="0B1FDB"/>
                </a:solidFill>
              </a:rPr>
              <a:t>Failure to use software engineering methods </a:t>
            </a:r>
          </a:p>
          <a:p>
            <a:pPr lvl="1"/>
            <a:r>
              <a:rPr lang="en-GB" dirty="0"/>
              <a:t>It is fairly easy to write computer programs without using software engineering methods and techniques. Many companies have drifted into software development as their products and services have evolved</a:t>
            </a:r>
            <a:r>
              <a:rPr lang="en-GB" dirty="0">
                <a:highlight>
                  <a:srgbClr val="FFFF00"/>
                </a:highlight>
              </a:rPr>
              <a:t>. They do not use software engineering methods in their everyday work. Consequently, their software is often more expensive and less reliable than it should be. </a:t>
            </a:r>
            <a:endParaRPr lang="en-US" dirty="0">
              <a:highlight>
                <a:srgbClr val="FFFF00"/>
              </a:highlight>
            </a:endParaRP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solidFill>
                  <a:srgbClr val="00B050"/>
                </a:solidFill>
              </a:rPr>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solidFill>
                  <a:srgbClr val="FF0000"/>
                </a:solidFill>
              </a:rPr>
              <a:t>Frequently asked questions about software engineering …</a:t>
            </a:r>
            <a:br>
              <a:rPr lang="en-GB" dirty="0">
                <a:solidFill>
                  <a:srgbClr val="FF0000"/>
                </a:solidFill>
              </a:rPr>
            </a:br>
            <a:endParaRPr lang="en-US" dirty="0">
              <a:solidFill>
                <a:srgbClr val="FF0000"/>
              </a:solidFill>
            </a:endParaRPr>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US"/>
              <a:t>6/5/2022</a:t>
            </a:r>
          </a:p>
        </p:txBody>
      </p:sp>
      <p:sp>
        <p:nvSpPr>
          <p:cNvPr id="8" name="Slide Number Placeholder 7"/>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FF0000"/>
                </a:solidFill>
              </a:rPr>
              <a:t>Frequently asked questions about software engineering</a:t>
            </a:r>
            <a:endParaRPr lang="en-US" dirty="0">
              <a:solidFill>
                <a:srgbClr val="FF0000"/>
              </a:solidFill>
            </a:endParaRPr>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US"/>
              <a:t>6/5/2022</a:t>
            </a:r>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8A6304EBC11C4CB0CFE0F3798C5213" ma:contentTypeVersion="0" ma:contentTypeDescription="Create a new document." ma:contentTypeScope="" ma:versionID="cfcd7fd20042027c01a7ea286f00a8aa">
  <xsd:schema xmlns:xsd="http://www.w3.org/2001/XMLSchema" xmlns:xs="http://www.w3.org/2001/XMLSchema" xmlns:p="http://schemas.microsoft.com/office/2006/metadata/properties" targetNamespace="http://schemas.microsoft.com/office/2006/metadata/properties" ma:root="true" ma:fieldsID="b34f15b030d40ffca33e4aeb8eb001f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82AB7D-E452-4AFE-92D7-84236880F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FF0658C-7E21-4B08-AB3F-D87B07DB584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C10FA1D-509C-4528-A008-783E3A92E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SE10 slides.thmx</Template>
  <TotalTime>3963</TotalTime>
  <Words>3199</Words>
  <Application>Microsoft Office PowerPoint</Application>
  <PresentationFormat>On-screen Show (4:3)</PresentationFormat>
  <Paragraphs>326</Paragraphs>
  <Slides>37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SE10 slides</vt:lpstr>
      <vt:lpstr>Chapter 1- Introduction</vt:lpstr>
      <vt:lpstr>Text Book:</vt:lpstr>
      <vt:lpstr>Topics covered</vt:lpstr>
      <vt:lpstr>Software engineering</vt:lpstr>
      <vt:lpstr>Software costs</vt:lpstr>
      <vt:lpstr>Software project failure</vt:lpstr>
      <vt:lpstr>Professional software development</vt:lpstr>
      <vt:lpstr>Frequently asked questions about software engineering …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 *important</vt:lpstr>
      <vt:lpstr>General issues that affect software ….</vt:lpstr>
      <vt:lpstr>General issues that affect software</vt:lpstr>
      <vt:lpstr>Software engineering diversity</vt:lpstr>
      <vt:lpstr>Application types ….</vt:lpstr>
      <vt:lpstr>Application types …</vt:lpstr>
      <vt:lpstr>Application types</vt:lpstr>
      <vt:lpstr>Software engineering fundamentals</vt:lpstr>
      <vt:lpstr>Internet software engineering</vt:lpstr>
      <vt:lpstr>Web-based software engineering</vt:lpstr>
      <vt:lpstr>Web software engineering</vt:lpstr>
      <vt:lpstr>Software engineering ethics</vt:lpstr>
      <vt:lpstr>Software engineering ethics</vt:lpstr>
      <vt:lpstr>Issues of professional responsibility</vt:lpstr>
      <vt:lpstr>IEEE/ACM Code of Ethics (Institute of Electrical and Electronic Engineers/Association for Computing Machinery)</vt:lpstr>
      <vt:lpstr>Rationale for the code of ethics</vt:lpstr>
      <vt:lpstr>The ACM/IEEE Code of Ethics </vt:lpstr>
      <vt:lpstr>Ethical principles</vt:lpstr>
      <vt:lpstr>Ethical dilemmas</vt:lpstr>
      <vt:lpstr>Case studies</vt:lpstr>
      <vt:lpstr>Case studies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zeinah aladayleh</cp:lastModifiedBy>
  <cp:revision>53</cp:revision>
  <dcterms:created xsi:type="dcterms:W3CDTF">2009-12-29T10:39:27Z</dcterms:created>
  <dcterms:modified xsi:type="dcterms:W3CDTF">2023-04-08T05:52:49Z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0x0101005B8A6304EBC11C4CB0CFE0F3798C5213</vt:lpwstr>
  </property>
</Properties>
</file>