
<file path=[Content_Types].xml><?xml version="1.0" encoding="utf-8"?>
<Types xmlns="http://schemas.openxmlformats.org/package/2006/content-types">
  <Default Extension="emf" ContentType="image/x-emf"/>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customXml/itemProps1.xml" ContentType="application/vnd.openxmlformats-officedocument.customXmlProperties+xml"/>
  <Override PartName="/customXml/itemProps2.xml" ContentType="application/vnd.openxmlformats-officedocument.customXmlProperties+xml"/>
  <Override PartName="/customXml/itemProps3.xml" ContentType="application/vnd.openxmlformats-officedocument.customXmlProperties+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slides/slide53.xml" ContentType="application/vnd.openxmlformats-officedocument.presentationml.slide+xml"/>
  <Override PartName="/ppt/slides/slide54.xml" ContentType="application/vnd.openxmlformats-officedocument.presentationml.slide+xml"/>
  <Override PartName="/ppt/slides/slide55.xml" ContentType="application/vnd.openxmlformats-officedocument.presentationml.slide+xml"/>
  <Override PartName="/ppt/notesMasters/notesMaster1.xml" ContentType="application/vnd.openxmlformats-officedocument.presentationml.notesMaster+xml"/>
  <Override PartName="/ppt/handoutMasters/handoutMaster1.xml" ContentType="application/vnd.openxmlformats-officedocument.presentationml.handout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theme/theme3.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docProps/app.xml" ContentType="application/vnd.openxmlformats-officedocument.extended-properties+xml"/>
  <Override PartName="/docProps/custom.xml" ContentType="application/vnd.openxmlformats-officedocument.custom-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5" Type="http://schemas.openxmlformats.org/officeDocument/2006/relationships/custom-properties" Target="docProps/custom.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84" r:id="rId4"/>
  </p:sldMasterIdLst>
  <p:notesMasterIdLst>
    <p:notesMasterId r:id="rId60"/>
  </p:notesMasterIdLst>
  <p:handoutMasterIdLst>
    <p:handoutMasterId r:id="rId61"/>
  </p:handoutMasterIdLst>
  <p:sldIdLst>
    <p:sldId id="256" r:id="rId5"/>
    <p:sldId id="270" r:id="rId6"/>
    <p:sldId id="281" r:id="rId7"/>
    <p:sldId id="318" r:id="rId8"/>
    <p:sldId id="319" r:id="rId9"/>
    <p:sldId id="333" r:id="rId10"/>
    <p:sldId id="282" r:id="rId11"/>
    <p:sldId id="257" r:id="rId12"/>
    <p:sldId id="284" r:id="rId13"/>
    <p:sldId id="285" r:id="rId14"/>
    <p:sldId id="258" r:id="rId15"/>
    <p:sldId id="288" r:id="rId16"/>
    <p:sldId id="320" r:id="rId17"/>
    <p:sldId id="289" r:id="rId18"/>
    <p:sldId id="322" r:id="rId19"/>
    <p:sldId id="346" r:id="rId20"/>
    <p:sldId id="347" r:id="rId21"/>
    <p:sldId id="351" r:id="rId22"/>
    <p:sldId id="272" r:id="rId23"/>
    <p:sldId id="291" r:id="rId24"/>
    <p:sldId id="355" r:id="rId25"/>
    <p:sldId id="293" r:id="rId26"/>
    <p:sldId id="261" r:id="rId27"/>
    <p:sldId id="323" r:id="rId28"/>
    <p:sldId id="348" r:id="rId29"/>
    <p:sldId id="299" r:id="rId30"/>
    <p:sldId id="356" r:id="rId31"/>
    <p:sldId id="301" r:id="rId32"/>
    <p:sldId id="263" r:id="rId33"/>
    <p:sldId id="303" r:id="rId34"/>
    <p:sldId id="337" r:id="rId35"/>
    <p:sldId id="273" r:id="rId36"/>
    <p:sldId id="325" r:id="rId37"/>
    <p:sldId id="349" r:id="rId38"/>
    <p:sldId id="312" r:id="rId39"/>
    <p:sldId id="313" r:id="rId40"/>
    <p:sldId id="265" r:id="rId41"/>
    <p:sldId id="328" r:id="rId42"/>
    <p:sldId id="316" r:id="rId43"/>
    <p:sldId id="353" r:id="rId44"/>
    <p:sldId id="305" r:id="rId45"/>
    <p:sldId id="354" r:id="rId46"/>
    <p:sldId id="329" r:id="rId47"/>
    <p:sldId id="307" r:id="rId48"/>
    <p:sldId id="326" r:id="rId49"/>
    <p:sldId id="338" r:id="rId50"/>
    <p:sldId id="339" r:id="rId51"/>
    <p:sldId id="340" r:id="rId52"/>
    <p:sldId id="350" r:id="rId53"/>
    <p:sldId id="342" r:id="rId54"/>
    <p:sldId id="343" r:id="rId55"/>
    <p:sldId id="345" r:id="rId56"/>
    <p:sldId id="352" r:id="rId57"/>
    <p:sldId id="335" r:id="rId58"/>
    <p:sldId id="336" r:id="rId59"/>
  </p:sldIdLst>
  <p:sldSz cx="9144000" cy="6858000" type="screen4x3"/>
  <p:notesSz cx="6858000" cy="9144000"/>
  <p:defaultTextStyle>
    <a:defPPr>
      <a:defRPr lang="en-US"/>
    </a:defPPr>
    <a:lvl1pPr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1pPr>
    <a:lvl2pPr marL="4572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2pPr>
    <a:lvl3pPr marL="9144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3pPr>
    <a:lvl4pPr marL="13716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4pPr>
    <a:lvl5pPr marL="1828800" algn="l" defTabSz="457200" rtl="0" fontAlgn="base">
      <a:spcBef>
        <a:spcPct val="0"/>
      </a:spcBef>
      <a:spcAft>
        <a:spcPct val="0"/>
      </a:spcAft>
      <a:defRPr kern="1200">
        <a:solidFill>
          <a:schemeClr val="tx1"/>
        </a:solidFill>
        <a:latin typeface="Arial" charset="0"/>
        <a:ea typeface="ＭＳ Ｐゴシック" charset="-128"/>
        <a:cs typeface="ＭＳ Ｐゴシック" charset="-128"/>
      </a:defRPr>
    </a:lvl5pPr>
    <a:lvl6pPr marL="2286000" algn="l" defTabSz="457200" rtl="0" eaLnBrk="1" latinLnBrk="0" hangingPunct="1">
      <a:defRPr kern="1200">
        <a:solidFill>
          <a:schemeClr val="tx1"/>
        </a:solidFill>
        <a:latin typeface="Arial" charset="0"/>
        <a:ea typeface="ＭＳ Ｐゴシック" charset="-128"/>
        <a:cs typeface="ＭＳ Ｐゴシック" charset="-128"/>
      </a:defRPr>
    </a:lvl6pPr>
    <a:lvl7pPr marL="2743200" algn="l" defTabSz="457200" rtl="0" eaLnBrk="1" latinLnBrk="0" hangingPunct="1">
      <a:defRPr kern="1200">
        <a:solidFill>
          <a:schemeClr val="tx1"/>
        </a:solidFill>
        <a:latin typeface="Arial" charset="0"/>
        <a:ea typeface="ＭＳ Ｐゴシック" charset="-128"/>
        <a:cs typeface="ＭＳ Ｐゴシック" charset="-128"/>
      </a:defRPr>
    </a:lvl7pPr>
    <a:lvl8pPr marL="3200400" algn="l" defTabSz="457200" rtl="0" eaLnBrk="1" latinLnBrk="0" hangingPunct="1">
      <a:defRPr kern="1200">
        <a:solidFill>
          <a:schemeClr val="tx1"/>
        </a:solidFill>
        <a:latin typeface="Arial" charset="0"/>
        <a:ea typeface="ＭＳ Ｐゴシック" charset="-128"/>
        <a:cs typeface="ＭＳ Ｐゴシック" charset="-128"/>
      </a:defRPr>
    </a:lvl8pPr>
    <a:lvl9pPr marL="3657600" algn="l" defTabSz="457200" rtl="0" eaLnBrk="1" latinLnBrk="0" hangingPunct="1">
      <a:defRPr kern="1200">
        <a:solidFill>
          <a:schemeClr val="tx1"/>
        </a:solidFill>
        <a:latin typeface="Arial" charset="0"/>
        <a:ea typeface="ＭＳ Ｐゴシック" charset="-128"/>
        <a:cs typeface="ＭＳ Ｐゴシック" charset="-128"/>
      </a:defRPr>
    </a:lvl9pPr>
  </p:defaultTextStyle>
  <p:extLst>
    <p:ext uri="{EFAFB233-063F-42B5-8137-9DF3F51BA10A}">
      <p15:sldGuideLst xmlns:p15="http://schemas.microsoft.com/office/powerpoint/2012/main">
        <p15:guide id="1" orient="horz" pos="2160">
          <p15:clr>
            <a:srgbClr val="A4A3A4"/>
          </p15:clr>
        </p15:guide>
        <p15:guide id="2" pos="2880">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5310DA"/>
  </p:clrMru>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 styleId="{8EC20E35-A176-4012-BC5E-935CFFF8708E}" styleName="Medium Style 3">
    <a:wholeTbl>
      <a:tcTxStyle>
        <a:fontRef idx="minor"/>
        <a:schemeClr val="dk1"/>
      </a:tcTxStyle>
      <a:tcStyle>
        <a:tcBdr>
          <a:left>
            <a:ln>
              <a:noFill/>
            </a:ln>
          </a:left>
          <a:right>
            <a:ln>
              <a:noFill/>
            </a:ln>
          </a:right>
          <a:top>
            <a:ln w="25400" cmpd="sng">
              <a:solidFill>
                <a:schemeClr val="dk1"/>
              </a:solidFill>
            </a:ln>
          </a:top>
          <a:bottom>
            <a:ln w="25400" cmpd="sng">
              <a:solidFill>
                <a:schemeClr val="dk1"/>
              </a:solidFill>
            </a:ln>
          </a:bottom>
          <a:insideH>
            <a:ln>
              <a:noFill/>
            </a:ln>
          </a:insideH>
          <a:insideV>
            <a:ln>
              <a:noFill/>
            </a:ln>
          </a:insideV>
        </a:tcBdr>
        <a:fill>
          <a:solidFill>
            <a:schemeClr val="lt1"/>
          </a:solidFill>
        </a:fill>
      </a:tcStyle>
    </a:wholeTbl>
    <a:band1H>
      <a:tcStyle>
        <a:tcBdr/>
        <a:fill>
          <a:solidFill>
            <a:schemeClr val="dk1">
              <a:tint val="20000"/>
            </a:schemeClr>
          </a:solidFill>
        </a:fill>
      </a:tcStyle>
    </a:band1H>
    <a:band1V>
      <a:tcStyle>
        <a:tcBdr/>
        <a:fill>
          <a:solidFill>
            <a:schemeClr val="dk1">
              <a:tint val="20000"/>
            </a:schemeClr>
          </a:solidFill>
        </a:fill>
      </a:tcStyle>
    </a:band1V>
    <a:lastCol>
      <a:tcTxStyle b="on">
        <a:fontRef idx="minor">
          <a:scrgbClr r="0" g="0" b="0"/>
        </a:fontRef>
        <a:schemeClr val="lt1"/>
      </a:tcTxStyle>
      <a:tcStyle>
        <a:tcBdr/>
        <a:fill>
          <a:solidFill>
            <a:schemeClr val="dk1"/>
          </a:solidFill>
        </a:fill>
      </a:tcStyle>
    </a:lastCol>
    <a:firstCol>
      <a:tcTxStyle b="on">
        <a:fontRef idx="minor">
          <a:scrgbClr r="0" g="0" b="0"/>
        </a:fontRef>
        <a:schemeClr val="lt1"/>
      </a:tcTxStyle>
      <a:tcStyle>
        <a:tcBdr/>
        <a:fill>
          <a:solidFill>
            <a:schemeClr val="dk1"/>
          </a:solidFill>
        </a:fill>
      </a:tcStyle>
    </a:firstCol>
    <a:lastRow>
      <a:tcTxStyle b="on"/>
      <a:tcStyle>
        <a:tcBdr>
          <a:top>
            <a:ln w="50800" cmpd="dbl">
              <a:solidFill>
                <a:schemeClr val="dk1"/>
              </a:solidFill>
            </a:ln>
          </a:top>
        </a:tcBdr>
        <a:fill>
          <a:solidFill>
            <a:schemeClr val="lt1"/>
          </a:solidFill>
        </a:fill>
      </a:tcStyle>
    </a:lastRow>
    <a:seCell>
      <a:tcTxStyle b="on">
        <a:fontRef idx="minor">
          <a:scrgbClr r="0" g="0" b="0"/>
        </a:fontRef>
        <a:schemeClr val="dk1"/>
      </a:tcTxStyle>
      <a:tcStyle>
        <a:tcBdr/>
      </a:tcStyle>
    </a:seCell>
    <a:swCell>
      <a:tcTxStyle b="on">
        <a:fontRef idx="minor">
          <a:scrgbClr r="0" g="0" b="0"/>
        </a:fontRef>
        <a:schemeClr val="dk1"/>
      </a:tcTxStyle>
      <a:tcStyle>
        <a:tcBdr/>
      </a:tcStyle>
    </a:swCell>
    <a:firstRow>
      <a:tcTxStyle b="on">
        <a:fontRef idx="minor">
          <a:scrgbClr r="0" g="0" b="0"/>
        </a:fontRef>
        <a:schemeClr val="lt1"/>
      </a:tcTxStyle>
      <a:tcStyle>
        <a:tcBdr>
          <a:bottom>
            <a:ln w="25400" cmpd="sng">
              <a:solidFill>
                <a:schemeClr val="dk1"/>
              </a:solidFill>
            </a:ln>
          </a:bottom>
        </a:tcBdr>
        <a:fill>
          <a:solidFill>
            <a:schemeClr val="dk1"/>
          </a:solidFill>
        </a:fill>
      </a:tcStyle>
    </a:firstRow>
  </a:tblStyle>
  <a:tblStyle styleId="{073A0DAA-6AF3-43AB-8588-CEC1D06C72B9}" styleName="Medium Style 2">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dk1">
              <a:tint val="20000"/>
            </a:schemeClr>
          </a:solidFill>
        </a:fill>
      </a:tcStyle>
    </a:wholeTbl>
    <a:band1H>
      <a:tcStyle>
        <a:tcBdr/>
        <a:fill>
          <a:solidFill>
            <a:schemeClr val="dk1">
              <a:tint val="40000"/>
            </a:schemeClr>
          </a:solidFill>
        </a:fill>
      </a:tcStyle>
    </a:band1H>
    <a:band2H>
      <a:tcStyle>
        <a:tcBdr/>
      </a:tcStyle>
    </a:band2H>
    <a:band1V>
      <a:tcStyle>
        <a:tcBdr/>
        <a:fill>
          <a:solidFill>
            <a:schemeClr val="dk1">
              <a:tint val="40000"/>
            </a:schemeClr>
          </a:solidFill>
        </a:fill>
      </a:tcStyle>
    </a:band1V>
    <a:band2V>
      <a:tcStyle>
        <a:tcBdr/>
      </a:tcStyle>
    </a:band2V>
    <a:lastCol>
      <a:tcTxStyle b="on">
        <a:fontRef idx="minor">
          <a:prstClr val="black"/>
        </a:fontRef>
        <a:schemeClr val="lt1"/>
      </a:tcTxStyle>
      <a:tcStyle>
        <a:tcBdr/>
        <a:fill>
          <a:solidFill>
            <a:schemeClr val="dk1"/>
          </a:solidFill>
        </a:fill>
      </a:tcStyle>
    </a:lastCol>
    <a:firstCol>
      <a:tcTxStyle b="on">
        <a:fontRef idx="minor">
          <a:prstClr val="black"/>
        </a:fontRef>
        <a:schemeClr val="lt1"/>
      </a:tcTxStyle>
      <a:tcStyle>
        <a:tcBdr/>
        <a:fill>
          <a:solidFill>
            <a:schemeClr val="dk1"/>
          </a:solidFill>
        </a:fill>
      </a:tcStyle>
    </a:firstCol>
    <a:lastRow>
      <a:tcTxStyle b="on">
        <a:fontRef idx="minor">
          <a:prstClr val="black"/>
        </a:fontRef>
        <a:schemeClr val="lt1"/>
      </a:tcTxStyle>
      <a:tcStyle>
        <a:tcBdr>
          <a:top>
            <a:ln w="38100" cmpd="sng">
              <a:solidFill>
                <a:schemeClr val="lt1"/>
              </a:solidFill>
            </a:ln>
          </a:top>
        </a:tcBdr>
        <a:fill>
          <a:solidFill>
            <a:schemeClr val="dk1"/>
          </a:solidFill>
        </a:fill>
      </a:tcStyle>
    </a:lastRow>
    <a:firstRow>
      <a:tcTxStyle b="on">
        <a:fontRef idx="minor">
          <a:prstClr val="black"/>
        </a:fontRef>
        <a:schemeClr val="lt1"/>
      </a:tcTxStyle>
      <a:tcStyle>
        <a:tcBdr>
          <a:bottom>
            <a:ln w="38100" cmpd="sng">
              <a:solidFill>
                <a:schemeClr val="lt1"/>
              </a:solidFill>
            </a:ln>
          </a:bottom>
        </a:tcBdr>
        <a:fill>
          <a:solidFill>
            <a:schemeClr val="dk1"/>
          </a:solidFill>
        </a:fill>
      </a:tcStyle>
    </a:firstRow>
  </a:tblStyle>
  <a:tblStyle styleId="{D7AC3CCA-C797-4891-BE02-D94E43425B78}" styleName="Medium Style 4">
    <a:wholeTbl>
      <a:tcTxStyle>
        <a:fontRef idx="minor">
          <a:scrgbClr r="0" g="0" b="0"/>
        </a:fontRef>
        <a:schemeClr val="dk1"/>
      </a:tcTxStyle>
      <a:tcStyle>
        <a:tcBdr>
          <a:left>
            <a:ln w="12700" cmpd="sng">
              <a:solidFill>
                <a:schemeClr val="dk1"/>
              </a:solidFill>
            </a:ln>
          </a:left>
          <a:right>
            <a:ln w="12700" cmpd="sng">
              <a:solidFill>
                <a:schemeClr val="dk1"/>
              </a:solidFill>
            </a:ln>
          </a:right>
          <a:top>
            <a:ln w="12700" cmpd="sng">
              <a:solidFill>
                <a:schemeClr val="dk1"/>
              </a:solidFill>
            </a:ln>
          </a:top>
          <a:bottom>
            <a:ln w="12700" cmpd="sng">
              <a:solidFill>
                <a:schemeClr val="dk1"/>
              </a:solidFill>
            </a:ln>
          </a:bottom>
          <a:insideH>
            <a:ln w="12700" cmpd="sng">
              <a:solidFill>
                <a:schemeClr val="dk1"/>
              </a:solidFill>
            </a:ln>
          </a:insideH>
          <a:insideV>
            <a:ln w="12700" cmpd="sng">
              <a:solidFill>
                <a:schemeClr val="dk1"/>
              </a:solidFill>
            </a:ln>
          </a:insideV>
        </a:tcBdr>
        <a:fill>
          <a:solidFill>
            <a:schemeClr val="dk1">
              <a:tint val="20000"/>
            </a:schemeClr>
          </a:solidFill>
        </a:fill>
      </a:tcStyle>
    </a:wholeTbl>
    <a:band1H>
      <a:tcStyle>
        <a:tcBdr/>
        <a:fill>
          <a:solidFill>
            <a:schemeClr val="dk1">
              <a:tint val="40000"/>
            </a:schemeClr>
          </a:solidFill>
        </a:fill>
      </a:tcStyle>
    </a:band1H>
    <a:band1V>
      <a:tcStyle>
        <a:tcBdr/>
        <a:fill>
          <a:solidFill>
            <a:schemeClr val="dk1">
              <a:tint val="40000"/>
            </a:schemeClr>
          </a:solidFill>
        </a:fill>
      </a:tcStyle>
    </a:band1V>
    <a:lastCol>
      <a:tcTxStyle b="on"/>
      <a:tcStyle>
        <a:tcBdr/>
      </a:tcStyle>
    </a:lastCol>
    <a:firstCol>
      <a:tcTxStyle b="on"/>
      <a:tcStyle>
        <a:tcBdr/>
      </a:tcStyle>
    </a:firstCol>
    <a:lastRow>
      <a:tcTxStyle b="on"/>
      <a:tcStyle>
        <a:tcBdr>
          <a:top>
            <a:ln w="25400" cmpd="sng">
              <a:solidFill>
                <a:schemeClr val="dk1"/>
              </a:solidFill>
            </a:ln>
          </a:top>
        </a:tcBdr>
        <a:fill>
          <a:solidFill>
            <a:schemeClr val="dk1">
              <a:tint val="20000"/>
            </a:schemeClr>
          </a:solidFill>
        </a:fill>
      </a:tcStyle>
    </a:lastRow>
    <a:firstRow>
      <a:tcTxStyle b="on"/>
      <a:tcStyle>
        <a:tcBdr/>
        <a:fill>
          <a:solidFill>
            <a:schemeClr val="dk1">
              <a:tint val="20000"/>
            </a:schemeClr>
          </a:solidFill>
        </a:fill>
      </a:tcStyle>
    </a:firstRow>
  </a:tblStyle>
  <a:tblStyle styleId="{B301B821-A1FF-4177-AEE7-76D212191A09}" styleName="Medium Style 1 - Accent 1">
    <a:wholeTbl>
      <a:tcTxStyle>
        <a:fontRef idx="minor">
          <a:scrgbClr r="0" g="0" b="0"/>
        </a:fontRef>
        <a:schemeClr val="dk1"/>
      </a:tcTxStyle>
      <a:tcStyle>
        <a:tcBdr>
          <a:left>
            <a:ln w="12700" cmpd="sng">
              <a:solidFill>
                <a:schemeClr val="accent1"/>
              </a:solidFill>
            </a:ln>
          </a:left>
          <a:right>
            <a:ln w="12700" cmpd="sng">
              <a:solidFill>
                <a:schemeClr val="accent1"/>
              </a:solidFill>
            </a:ln>
          </a:right>
          <a:top>
            <a:ln w="12700" cmpd="sng">
              <a:solidFill>
                <a:schemeClr val="accent1"/>
              </a:solidFill>
            </a:ln>
          </a:top>
          <a:bottom>
            <a:ln w="12700" cmpd="sng">
              <a:solidFill>
                <a:schemeClr val="accent1"/>
              </a:solidFill>
            </a:ln>
          </a:bottom>
          <a:insideH>
            <a:ln w="12700" cmpd="sng">
              <a:solidFill>
                <a:schemeClr val="accent1"/>
              </a:solidFill>
            </a:ln>
          </a:insideH>
          <a:insideV>
            <a:ln>
              <a:noFill/>
            </a:ln>
          </a:insideV>
        </a:tcBdr>
        <a:fill>
          <a:solidFill>
            <a:schemeClr val="lt1"/>
          </a:solidFill>
        </a:fill>
      </a:tcStyle>
    </a:wholeTbl>
    <a:band1H>
      <a:tcStyle>
        <a:tcBdr/>
        <a:fill>
          <a:solidFill>
            <a:schemeClr val="accent1">
              <a:tint val="20000"/>
            </a:schemeClr>
          </a:solidFill>
        </a:fill>
      </a:tcStyle>
    </a:band1H>
    <a:band1V>
      <a:tcStyle>
        <a:tcBdr/>
        <a:fill>
          <a:solidFill>
            <a:schemeClr val="accent1">
              <a:tint val="20000"/>
            </a:schemeClr>
          </a:solidFill>
        </a:fill>
      </a:tcStyle>
    </a:band1V>
    <a:lastCol>
      <a:tcTxStyle b="on"/>
      <a:tcStyle>
        <a:tcBdr/>
      </a:tcStyle>
    </a:lastCol>
    <a:firstCol>
      <a:tcTxStyle b="on"/>
      <a:tcStyle>
        <a:tcBdr/>
      </a:tcStyle>
    </a:firstCol>
    <a:lastRow>
      <a:tcTxStyle b="on"/>
      <a:tcStyle>
        <a:tcBdr>
          <a:top>
            <a:ln w="50800" cmpd="dbl">
              <a:solidFill>
                <a:schemeClr val="accent1"/>
              </a:solidFill>
            </a:ln>
          </a:top>
        </a:tcBdr>
        <a:fill>
          <a:solidFill>
            <a:schemeClr val="lt1"/>
          </a:solidFill>
        </a:fill>
      </a:tcStyle>
    </a:lastRow>
    <a:firstRow>
      <a:tcTxStyle b="on">
        <a:fontRef idx="minor">
          <a:scrgbClr r="0" g="0" b="0"/>
        </a:fontRef>
        <a:schemeClr val="lt1"/>
      </a:tcTxStyle>
      <a:tcStyle>
        <a:tcBdr/>
        <a:fill>
          <a:solidFill>
            <a:schemeClr val="accent1"/>
          </a:solidFill>
        </a:fill>
      </a:tcStyle>
    </a:firstRow>
  </a:tblStyle>
  <a:tblStyle styleId="{9DCAF9ED-07DC-4A11-8D7F-57B35C25682E}" styleName="Medium Style 1 - Accent 2">
    <a:wholeTbl>
      <a:tcTxStyle>
        <a:fontRef idx="minor">
          <a:scrgbClr r="0" g="0" b="0"/>
        </a:fontRef>
        <a:schemeClr val="dk1"/>
      </a:tcTxStyle>
      <a:tcStyle>
        <a:tcBdr>
          <a:left>
            <a:ln w="12700" cmpd="sng">
              <a:solidFill>
                <a:schemeClr val="accent2"/>
              </a:solidFill>
            </a:ln>
          </a:left>
          <a:right>
            <a:ln w="12700" cmpd="sng">
              <a:solidFill>
                <a:schemeClr val="accent2"/>
              </a:solidFill>
            </a:ln>
          </a:right>
          <a:top>
            <a:ln w="12700" cmpd="sng">
              <a:solidFill>
                <a:schemeClr val="accent2"/>
              </a:solidFill>
            </a:ln>
          </a:top>
          <a:bottom>
            <a:ln w="12700" cmpd="sng">
              <a:solidFill>
                <a:schemeClr val="accent2"/>
              </a:solidFill>
            </a:ln>
          </a:bottom>
          <a:insideH>
            <a:ln w="12700" cmpd="sng">
              <a:solidFill>
                <a:schemeClr val="accent2"/>
              </a:solidFill>
            </a:ln>
          </a:insideH>
          <a:insideV>
            <a:ln>
              <a:noFill/>
            </a:ln>
          </a:insideV>
        </a:tcBdr>
        <a:fill>
          <a:solidFill>
            <a:schemeClr val="lt1"/>
          </a:solidFill>
        </a:fill>
      </a:tcStyle>
    </a:wholeTbl>
    <a:band1H>
      <a:tcStyle>
        <a:tcBdr/>
        <a:fill>
          <a:solidFill>
            <a:schemeClr val="accent2">
              <a:tint val="20000"/>
            </a:schemeClr>
          </a:solidFill>
        </a:fill>
      </a:tcStyle>
    </a:band1H>
    <a:band1V>
      <a:tcStyle>
        <a:tcBdr/>
        <a:fill>
          <a:solidFill>
            <a:schemeClr val="accent2">
              <a:tint val="20000"/>
            </a:schemeClr>
          </a:solidFill>
        </a:fill>
      </a:tcStyle>
    </a:band1V>
    <a:lastCol>
      <a:tcTxStyle b="on"/>
      <a:tcStyle>
        <a:tcBdr/>
      </a:tcStyle>
    </a:lastCol>
    <a:firstCol>
      <a:tcTxStyle b="on"/>
      <a:tcStyle>
        <a:tcBdr/>
      </a:tcStyle>
    </a:firstCol>
    <a:lastRow>
      <a:tcTxStyle b="on"/>
      <a:tcStyle>
        <a:tcBdr>
          <a:top>
            <a:ln w="50800" cmpd="dbl">
              <a:solidFill>
                <a:schemeClr val="accent2"/>
              </a:solidFill>
            </a:ln>
          </a:top>
        </a:tcBdr>
        <a:fill>
          <a:solidFill>
            <a:schemeClr val="lt1"/>
          </a:solidFill>
        </a:fill>
      </a:tcStyle>
    </a:lastRow>
    <a:firstRow>
      <a:tcTxStyle b="on">
        <a:fontRef idx="minor">
          <a:scrgbClr r="0" g="0" b="0"/>
        </a:fontRef>
        <a:schemeClr val="lt1"/>
      </a:tcTxStyle>
      <a:tcStyle>
        <a:tcBdr/>
        <a:fill>
          <a:solidFill>
            <a:schemeClr val="accent2"/>
          </a:solidFill>
        </a:fill>
      </a:tcStyle>
    </a:firstRow>
  </a:tblStyle>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 styleId="{5940675A-B579-460E-94D1-54222C63F5DA}" styleName="No Style, Table Grid">
    <a:wholeTbl>
      <a:tcTxStyle>
        <a:fontRef idx="minor">
          <a:scrgbClr r="0" g="0" b="0"/>
        </a:fontRef>
        <a:schemeClr val="tx1"/>
      </a:tcTxStyle>
      <a:tcStyle>
        <a:tcBdr>
          <a:left>
            <a:ln w="12700" cmpd="sng">
              <a:solidFill>
                <a:schemeClr val="tx1"/>
              </a:solidFill>
            </a:ln>
          </a:left>
          <a:right>
            <a:ln w="12700" cmpd="sng">
              <a:solidFill>
                <a:schemeClr val="tx1"/>
              </a:solidFill>
            </a:ln>
          </a:right>
          <a:top>
            <a:ln w="12700" cmpd="sng">
              <a:solidFill>
                <a:schemeClr val="tx1"/>
              </a:solidFill>
            </a:ln>
          </a:top>
          <a:bottom>
            <a:ln w="12700" cmpd="sng">
              <a:solidFill>
                <a:schemeClr val="tx1"/>
              </a:solidFill>
            </a:ln>
          </a:bottom>
          <a:insideH>
            <a:ln w="12700" cmpd="sng">
              <a:solidFill>
                <a:schemeClr val="tx1"/>
              </a:solidFill>
            </a:ln>
          </a:insideH>
          <a:insideV>
            <a:ln w="12700" cmpd="sng">
              <a:solidFill>
                <a:schemeClr val="tx1"/>
              </a:solidFill>
            </a:ln>
          </a:insideV>
        </a:tcBdr>
        <a:fill>
          <a:noFill/>
        </a:fill>
      </a:tcStyle>
    </a:wholeTbl>
  </a:tblStyle>
  <a:tblStyle styleId="{7E9639D4-E3E2-4D34-9284-5A2195B3D0D7}" styleName="Light Style 2">
    <a:wholeTbl>
      <a:tcTxStyle>
        <a:fontRef idx="minor">
          <a:scrgbClr r="0" g="0" b="0"/>
        </a:fontRef>
        <a:schemeClr val="tx1"/>
      </a:tcTxStyle>
      <a:tcStyle>
        <a:tcBdr>
          <a:left>
            <a:lnRef idx="1">
              <a:schemeClr val="tx1"/>
            </a:lnRef>
          </a:left>
          <a:right>
            <a:lnRef idx="1">
              <a:schemeClr val="tx1"/>
            </a:lnRef>
          </a:right>
          <a:top>
            <a:lnRef idx="1">
              <a:schemeClr val="tx1"/>
            </a:lnRef>
          </a:top>
          <a:bottom>
            <a:lnRef idx="1">
              <a:schemeClr val="tx1"/>
            </a:lnRef>
          </a:bottom>
          <a:insideH>
            <a:ln>
              <a:noFill/>
            </a:ln>
          </a:insideH>
          <a:insideV>
            <a:ln>
              <a:noFill/>
            </a:ln>
          </a:insideV>
        </a:tcBdr>
        <a:fill>
          <a:noFill/>
        </a:fill>
      </a:tcStyle>
    </a:wholeTbl>
    <a:band1H>
      <a:tcStyle>
        <a:tcBdr>
          <a:top>
            <a:lnRef idx="1">
              <a:schemeClr val="tx1"/>
            </a:lnRef>
          </a:top>
          <a:bottom>
            <a:lnRef idx="1">
              <a:schemeClr val="tx1"/>
            </a:lnRef>
          </a:bottom>
        </a:tcBdr>
      </a:tcStyle>
    </a:band1H>
    <a:band1V>
      <a:tcStyle>
        <a:tcBdr>
          <a:left>
            <a:lnRef idx="1">
              <a:schemeClr val="tx1"/>
            </a:lnRef>
          </a:left>
          <a:right>
            <a:lnRef idx="1">
              <a:schemeClr val="tx1"/>
            </a:lnRef>
          </a:right>
        </a:tcBdr>
      </a:tcStyle>
    </a:band1V>
    <a:band2V>
      <a:tcStyle>
        <a:tcBdr>
          <a:left>
            <a:lnRef idx="1">
              <a:schemeClr val="tx1"/>
            </a:lnRef>
          </a:left>
          <a:right>
            <a:lnRef idx="1">
              <a:schemeClr val="tx1"/>
            </a:lnRef>
          </a:right>
        </a:tcBdr>
      </a:tcStyle>
    </a:band2V>
    <a:lastCol>
      <a:tcTxStyle b="on"/>
      <a:tcStyle>
        <a:tcBdr/>
      </a:tcStyle>
    </a:lastCol>
    <a:firstCol>
      <a:tcTxStyle b="on"/>
      <a:tcStyle>
        <a:tcBdr/>
      </a:tcStyle>
    </a:firstCol>
    <a:lastRow>
      <a:tcTxStyle b="on"/>
      <a:tcStyle>
        <a:tcBdr>
          <a:top>
            <a:ln w="50800" cmpd="dbl">
              <a:solidFill>
                <a:schemeClr val="tx1"/>
              </a:solidFill>
            </a:ln>
          </a:top>
        </a:tcBdr>
      </a:tcStyle>
    </a:lastRow>
    <a:firstRow>
      <a:tcTxStyle b="on">
        <a:fontRef idx="minor">
          <a:scrgbClr r="0" g="0" b="0"/>
        </a:fontRef>
        <a:schemeClr val="bg1"/>
      </a:tcTxStyle>
      <a:tcStyle>
        <a:tcBdr/>
        <a:fillRef idx="1">
          <a:schemeClr val="tx1"/>
        </a:fillRef>
      </a:tcStyle>
    </a:firstRow>
  </a:tblStyle>
  <a:tblStyle styleId="{9D7B26C5-4107-4FEC-AEDC-1716B250A1EF}" styleName="Light Style 1">
    <a:wholeTbl>
      <a:tcTxStyle>
        <a:fontRef idx="minor">
          <a:scrgbClr r="0" g="0" b="0"/>
        </a:fontRef>
        <a:schemeClr val="tx1"/>
      </a:tcTxStyle>
      <a:tcStyle>
        <a:tcBdr>
          <a:left>
            <a:ln>
              <a:noFill/>
            </a:ln>
          </a:left>
          <a:right>
            <a:ln>
              <a:noFill/>
            </a:ln>
          </a:right>
          <a:top>
            <a:ln w="12700" cmpd="sng">
              <a:solidFill>
                <a:schemeClr val="tx1"/>
              </a:solidFill>
            </a:ln>
          </a:top>
          <a:bottom>
            <a:ln w="12700" cmpd="sng">
              <a:solidFill>
                <a:schemeClr val="tx1"/>
              </a:solidFill>
            </a:ln>
          </a:bottom>
          <a:insideH>
            <a:ln>
              <a:noFill/>
            </a:ln>
          </a:insideH>
          <a:insideV>
            <a:ln>
              <a:noFill/>
            </a:ln>
          </a:insideV>
        </a:tcBdr>
        <a:fill>
          <a:noFill/>
        </a:fill>
      </a:tcStyle>
    </a:wholeTbl>
    <a:band1H>
      <a:tcStyle>
        <a:tcBdr/>
        <a:fill>
          <a:solidFill>
            <a:schemeClr val="tx1">
              <a:alpha val="20000"/>
            </a:schemeClr>
          </a:solidFill>
        </a:fill>
      </a:tcStyle>
    </a:band1H>
    <a:band2H>
      <a:tcStyle>
        <a:tcBdr/>
      </a:tcStyle>
    </a:band2H>
    <a:band1V>
      <a:tcStyle>
        <a:tcBdr/>
        <a:fill>
          <a:solidFill>
            <a:schemeClr val="tx1">
              <a:alpha val="20000"/>
            </a:schemeClr>
          </a:solidFill>
        </a:fill>
      </a:tcStyle>
    </a:band1V>
    <a:lastCol>
      <a:tcTxStyle b="on"/>
      <a:tcStyle>
        <a:tcBdr/>
      </a:tcStyle>
    </a:lastCol>
    <a:firstCol>
      <a:tcTxStyle b="on"/>
      <a:tcStyle>
        <a:tcBdr/>
      </a:tcStyle>
    </a:firstCol>
    <a:lastRow>
      <a:tcTxStyle b="on"/>
      <a:tcStyle>
        <a:tcBdr>
          <a:top>
            <a:ln w="12700" cmpd="sng">
              <a:solidFill>
                <a:schemeClr val="tx1"/>
              </a:solidFill>
            </a:ln>
          </a:top>
        </a:tcBdr>
        <a:fill>
          <a:noFill/>
        </a:fill>
      </a:tcStyle>
    </a:lastRow>
    <a:firstRow>
      <a:tcTxStyle b="on"/>
      <a:tcStyle>
        <a:tcBdr>
          <a:bottom>
            <a:ln w="12700" cmpd="sng">
              <a:solidFill>
                <a:schemeClr val="tx1"/>
              </a:solidFill>
            </a:ln>
          </a:bottom>
        </a:tcBdr>
        <a:fill>
          <a:noFill/>
        </a:fill>
      </a:tcStyle>
    </a:firstRow>
  </a:tblStyle>
  <a:tblStyle styleId="{3C2FFA5D-87B4-456A-9821-1D502468CF0F}" styleName="Themed Style 1 - Accent 1">
    <a:tblBg>
      <a:fillRef idx="2">
        <a:schemeClr val="accent1"/>
      </a:fillRef>
      <a:effectRef idx="1">
        <a:schemeClr val="accent1"/>
      </a:effectRef>
    </a:tblBg>
    <a:wholeTbl>
      <a:tcTxStyle>
        <a:fontRef idx="minor">
          <a:scrgbClr r="0" g="0" b="0"/>
        </a:fontRef>
        <a:schemeClr val="dk1"/>
      </a:tcTxStyle>
      <a:tcStyle>
        <a:tcBdr>
          <a:left>
            <a:lnRef idx="1">
              <a:schemeClr val="accent1"/>
            </a:lnRef>
          </a:left>
          <a:right>
            <a:lnRef idx="1">
              <a:schemeClr val="accent1"/>
            </a:lnRef>
          </a:right>
          <a:top>
            <a:lnRef idx="1">
              <a:schemeClr val="accent1"/>
            </a:lnRef>
          </a:top>
          <a:bottom>
            <a:lnRef idx="1">
              <a:schemeClr val="accent1"/>
            </a:lnRef>
          </a:bottom>
          <a:insideH>
            <a:lnRef idx="1">
              <a:schemeClr val="accent1"/>
            </a:lnRef>
          </a:insideH>
          <a:insideV>
            <a:lnRef idx="1">
              <a:schemeClr val="accent1"/>
            </a:lnRef>
          </a:insideV>
        </a:tcBdr>
        <a:fill>
          <a:noFill/>
        </a:fill>
      </a:tcStyle>
    </a:wholeTbl>
    <a:band1H>
      <a:tcStyle>
        <a:tcBdr/>
        <a:fill>
          <a:solidFill>
            <a:schemeClr val="accent1">
              <a:alpha val="40000"/>
            </a:schemeClr>
          </a:solidFill>
        </a:fill>
      </a:tcStyle>
    </a:band1H>
    <a:band2H>
      <a:tcStyle>
        <a:tcBdr/>
      </a:tcStyle>
    </a:band2H>
    <a:band1V>
      <a:tcStyle>
        <a:tcBdr>
          <a:top>
            <a:lnRef idx="1">
              <a:schemeClr val="accent1"/>
            </a:lnRef>
          </a:top>
          <a:bottom>
            <a:lnRef idx="1">
              <a:schemeClr val="accent1"/>
            </a:lnRef>
          </a:bottom>
        </a:tcBdr>
        <a:fill>
          <a:solidFill>
            <a:schemeClr val="accent1">
              <a:alpha val="40000"/>
            </a:schemeClr>
          </a:solidFill>
        </a:fill>
      </a:tcStyle>
    </a:band1V>
    <a:band2V>
      <a:tcStyle>
        <a:tcBdr/>
      </a:tcStyle>
    </a:band2V>
    <a:lastCol>
      <a:tcTxStyle b="on"/>
      <a:tcStyle>
        <a:tcBdr>
          <a:left>
            <a:lnRef idx="2">
              <a:schemeClr val="accent1"/>
            </a:lnRef>
          </a:left>
          <a:right>
            <a:lnRef idx="1">
              <a:schemeClr val="accent1"/>
            </a:lnRef>
          </a:right>
          <a:top>
            <a:lnRef idx="1">
              <a:schemeClr val="accent1"/>
            </a:lnRef>
          </a:top>
          <a:bottom>
            <a:lnRef idx="1">
              <a:schemeClr val="accent1"/>
            </a:lnRef>
          </a:bottom>
          <a:insideH>
            <a:lnRef idx="1">
              <a:schemeClr val="accent1"/>
            </a:lnRef>
          </a:insideH>
          <a:insideV>
            <a:ln>
              <a:noFill/>
            </a:ln>
          </a:insideV>
        </a:tcBdr>
      </a:tcStyle>
    </a:lastCol>
    <a:firstCol>
      <a:tcTxStyle b="on"/>
      <a:tcStyle>
        <a:tcBdr>
          <a:left>
            <a:lnRef idx="1">
              <a:schemeClr val="accent1"/>
            </a:lnRef>
          </a:left>
          <a:right>
            <a:lnRef idx="2">
              <a:schemeClr val="accent1"/>
            </a:lnRef>
          </a:right>
          <a:top>
            <a:lnRef idx="1">
              <a:schemeClr val="accent1"/>
            </a:lnRef>
          </a:top>
          <a:bottom>
            <a:lnRef idx="1">
              <a:schemeClr val="accent1"/>
            </a:lnRef>
          </a:bottom>
          <a:insideH>
            <a:lnRef idx="1">
              <a:schemeClr val="accent1"/>
            </a:lnRef>
          </a:insideH>
          <a:insideV>
            <a:ln>
              <a:noFill/>
            </a:ln>
          </a:insideV>
        </a:tcBdr>
      </a:tcStyle>
    </a:firstCol>
    <a:lastRow>
      <a:tcTxStyle b="on"/>
      <a:tcStyle>
        <a:tcBdr>
          <a:left>
            <a:lnRef idx="1">
              <a:schemeClr val="accent1"/>
            </a:lnRef>
          </a:left>
          <a:right>
            <a:lnRef idx="1">
              <a:schemeClr val="accent1"/>
            </a:lnRef>
          </a:right>
          <a:top>
            <a:lnRef idx="2">
              <a:schemeClr val="accent1"/>
            </a:lnRef>
          </a:top>
          <a:bottom>
            <a:lnRef idx="2">
              <a:schemeClr val="accent1"/>
            </a:lnRef>
          </a:bottom>
          <a:insideH>
            <a:ln>
              <a:noFill/>
            </a:ln>
          </a:insideH>
          <a:insideV>
            <a:ln>
              <a:noFill/>
            </a:ln>
          </a:insideV>
        </a:tcBdr>
        <a:fill>
          <a:noFill/>
        </a:fill>
      </a:tcStyle>
    </a:lastRow>
    <a:firstRow>
      <a:tcTxStyle b="on">
        <a:fontRef idx="minor">
          <a:scrgbClr r="0" g="0" b="0"/>
        </a:fontRef>
        <a:schemeClr val="lt1"/>
      </a:tcTxStyle>
      <a:tcStyle>
        <a:tcBdr>
          <a:left>
            <a:lnRef idx="1">
              <a:schemeClr val="accent1"/>
            </a:lnRef>
          </a:left>
          <a:right>
            <a:lnRef idx="1">
              <a:schemeClr val="accent1"/>
            </a:lnRef>
          </a:right>
          <a:top>
            <a:lnRef idx="1">
              <a:schemeClr val="accent1"/>
            </a:lnRef>
          </a:top>
          <a:bottom>
            <a:lnRef idx="2">
              <a:schemeClr val="lt1"/>
            </a:lnRef>
          </a:bottom>
          <a:insideH>
            <a:ln>
              <a:noFill/>
            </a:ln>
          </a:insideH>
          <a:insideV>
            <a:ln>
              <a:noFill/>
            </a:ln>
          </a:insideV>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p:normalViewPr>
    <p:restoredLeft sz="15620"/>
    <p:restoredTop sz="94660"/>
  </p:normalViewPr>
  <p:slideViewPr>
    <p:cSldViewPr snapToGrid="0" snapToObjects="1">
      <p:cViewPr varScale="1">
        <p:scale>
          <a:sx n="60" d="100"/>
          <a:sy n="60" d="100"/>
        </p:scale>
        <p:origin x="1460" y="48"/>
      </p:cViewPr>
      <p:guideLst>
        <p:guide orient="horz" pos="2160"/>
        <p:guide pos="2880"/>
      </p:guideLst>
    </p:cSldViewPr>
  </p:slideViewPr>
  <p:notesTextViewPr>
    <p:cViewPr>
      <p:scale>
        <a:sx n="100" d="100"/>
        <a:sy n="100" d="100"/>
      </p:scale>
      <p:origin x="0" y="0"/>
    </p:cViewPr>
  </p:notesTextViewPr>
  <p:sorterViewPr>
    <p:cViewPr>
      <p:scale>
        <a:sx n="66" d="100"/>
        <a:sy n="66" d="100"/>
      </p:scale>
      <p:origin x="0" y="0"/>
    </p:cViewPr>
  </p:sorterViewPr>
  <p:gridSpacing cx="72008" cy="72008"/>
</p:viewPr>
</file>

<file path=ppt/_rels/presentation.xml.rels><?xml version="1.0" encoding="UTF-8" standalone="yes"?>
<Relationships xmlns="http://schemas.openxmlformats.org/package/2006/relationships"><Relationship Id="rId26" Type="http://schemas.openxmlformats.org/officeDocument/2006/relationships/slide" Target="slides/slide22.xml"/><Relationship Id="rId21" Type="http://schemas.openxmlformats.org/officeDocument/2006/relationships/slide" Target="slides/slide17.xml"/><Relationship Id="rId34" Type="http://schemas.openxmlformats.org/officeDocument/2006/relationships/slide" Target="slides/slide30.xml"/><Relationship Id="rId42" Type="http://schemas.openxmlformats.org/officeDocument/2006/relationships/slide" Target="slides/slide38.xml"/><Relationship Id="rId47" Type="http://schemas.openxmlformats.org/officeDocument/2006/relationships/slide" Target="slides/slide43.xml"/><Relationship Id="rId50" Type="http://schemas.openxmlformats.org/officeDocument/2006/relationships/slide" Target="slides/slide46.xml"/><Relationship Id="rId55" Type="http://schemas.openxmlformats.org/officeDocument/2006/relationships/slide" Target="slides/slide51.xml"/><Relationship Id="rId63" Type="http://schemas.openxmlformats.org/officeDocument/2006/relationships/viewProps" Target="viewProps.xml"/><Relationship Id="rId7" Type="http://schemas.openxmlformats.org/officeDocument/2006/relationships/slide" Target="slides/slide3.xml"/><Relationship Id="rId2" Type="http://schemas.openxmlformats.org/officeDocument/2006/relationships/customXml" Target="../customXml/item2.xml"/><Relationship Id="rId16" Type="http://schemas.openxmlformats.org/officeDocument/2006/relationships/slide" Target="slides/slide12.xml"/><Relationship Id="rId29" Type="http://schemas.openxmlformats.org/officeDocument/2006/relationships/slide" Target="slides/slide25.xml"/><Relationship Id="rId11" Type="http://schemas.openxmlformats.org/officeDocument/2006/relationships/slide" Target="slides/slide7.xml"/><Relationship Id="rId24" Type="http://schemas.openxmlformats.org/officeDocument/2006/relationships/slide" Target="slides/slide20.xml"/><Relationship Id="rId32" Type="http://schemas.openxmlformats.org/officeDocument/2006/relationships/slide" Target="slides/slide28.xml"/><Relationship Id="rId37" Type="http://schemas.openxmlformats.org/officeDocument/2006/relationships/slide" Target="slides/slide33.xml"/><Relationship Id="rId40" Type="http://schemas.openxmlformats.org/officeDocument/2006/relationships/slide" Target="slides/slide36.xml"/><Relationship Id="rId45" Type="http://schemas.openxmlformats.org/officeDocument/2006/relationships/slide" Target="slides/slide41.xml"/><Relationship Id="rId53" Type="http://schemas.openxmlformats.org/officeDocument/2006/relationships/slide" Target="slides/slide49.xml"/><Relationship Id="rId58" Type="http://schemas.openxmlformats.org/officeDocument/2006/relationships/slide" Target="slides/slide54.xml"/><Relationship Id="rId5" Type="http://schemas.openxmlformats.org/officeDocument/2006/relationships/slide" Target="slides/slide1.xml"/><Relationship Id="rId61" Type="http://schemas.openxmlformats.org/officeDocument/2006/relationships/handoutMaster" Target="handoutMasters/handoutMaster1.xml"/><Relationship Id="rId19" Type="http://schemas.openxmlformats.org/officeDocument/2006/relationships/slide" Target="slides/slide15.xml"/><Relationship Id="rId14" Type="http://schemas.openxmlformats.org/officeDocument/2006/relationships/slide" Target="slides/slide10.xml"/><Relationship Id="rId22" Type="http://schemas.openxmlformats.org/officeDocument/2006/relationships/slide" Target="slides/slide18.xml"/><Relationship Id="rId27" Type="http://schemas.openxmlformats.org/officeDocument/2006/relationships/slide" Target="slides/slide23.xml"/><Relationship Id="rId30" Type="http://schemas.openxmlformats.org/officeDocument/2006/relationships/slide" Target="slides/slide26.xml"/><Relationship Id="rId35" Type="http://schemas.openxmlformats.org/officeDocument/2006/relationships/slide" Target="slides/slide31.xml"/><Relationship Id="rId43" Type="http://schemas.openxmlformats.org/officeDocument/2006/relationships/slide" Target="slides/slide39.xml"/><Relationship Id="rId48" Type="http://schemas.openxmlformats.org/officeDocument/2006/relationships/slide" Target="slides/slide44.xml"/><Relationship Id="rId56" Type="http://schemas.openxmlformats.org/officeDocument/2006/relationships/slide" Target="slides/slide52.xml"/><Relationship Id="rId64" Type="http://schemas.openxmlformats.org/officeDocument/2006/relationships/theme" Target="theme/theme1.xml"/><Relationship Id="rId8" Type="http://schemas.openxmlformats.org/officeDocument/2006/relationships/slide" Target="slides/slide4.xml"/><Relationship Id="rId51" Type="http://schemas.openxmlformats.org/officeDocument/2006/relationships/slide" Target="slides/slide47.xml"/><Relationship Id="rId3" Type="http://schemas.openxmlformats.org/officeDocument/2006/relationships/customXml" Target="../customXml/item3.xml"/><Relationship Id="rId12" Type="http://schemas.openxmlformats.org/officeDocument/2006/relationships/slide" Target="slides/slide8.xml"/><Relationship Id="rId17" Type="http://schemas.openxmlformats.org/officeDocument/2006/relationships/slide" Target="slides/slide13.xml"/><Relationship Id="rId25" Type="http://schemas.openxmlformats.org/officeDocument/2006/relationships/slide" Target="slides/slide21.xml"/><Relationship Id="rId33" Type="http://schemas.openxmlformats.org/officeDocument/2006/relationships/slide" Target="slides/slide29.xml"/><Relationship Id="rId38" Type="http://schemas.openxmlformats.org/officeDocument/2006/relationships/slide" Target="slides/slide34.xml"/><Relationship Id="rId46" Type="http://schemas.openxmlformats.org/officeDocument/2006/relationships/slide" Target="slides/slide42.xml"/><Relationship Id="rId59" Type="http://schemas.openxmlformats.org/officeDocument/2006/relationships/slide" Target="slides/slide55.xml"/><Relationship Id="rId20" Type="http://schemas.openxmlformats.org/officeDocument/2006/relationships/slide" Target="slides/slide16.xml"/><Relationship Id="rId41" Type="http://schemas.openxmlformats.org/officeDocument/2006/relationships/slide" Target="slides/slide37.xml"/><Relationship Id="rId54" Type="http://schemas.openxmlformats.org/officeDocument/2006/relationships/slide" Target="slides/slide50.xml"/><Relationship Id="rId62" Type="http://schemas.openxmlformats.org/officeDocument/2006/relationships/presProps" Target="presProps.xml"/><Relationship Id="rId1" Type="http://schemas.openxmlformats.org/officeDocument/2006/relationships/customXml" Target="../customXml/item1.xml"/><Relationship Id="rId6" Type="http://schemas.openxmlformats.org/officeDocument/2006/relationships/slide" Target="slides/slide2.xml"/><Relationship Id="rId15" Type="http://schemas.openxmlformats.org/officeDocument/2006/relationships/slide" Target="slides/slide11.xml"/><Relationship Id="rId23" Type="http://schemas.openxmlformats.org/officeDocument/2006/relationships/slide" Target="slides/slide19.xml"/><Relationship Id="rId28" Type="http://schemas.openxmlformats.org/officeDocument/2006/relationships/slide" Target="slides/slide24.xml"/><Relationship Id="rId36" Type="http://schemas.openxmlformats.org/officeDocument/2006/relationships/slide" Target="slides/slide32.xml"/><Relationship Id="rId49" Type="http://schemas.openxmlformats.org/officeDocument/2006/relationships/slide" Target="slides/slide45.xml"/><Relationship Id="rId57" Type="http://schemas.openxmlformats.org/officeDocument/2006/relationships/slide" Target="slides/slide53.xml"/><Relationship Id="rId10" Type="http://schemas.openxmlformats.org/officeDocument/2006/relationships/slide" Target="slides/slide6.xml"/><Relationship Id="rId31" Type="http://schemas.openxmlformats.org/officeDocument/2006/relationships/slide" Target="slides/slide27.xml"/><Relationship Id="rId44" Type="http://schemas.openxmlformats.org/officeDocument/2006/relationships/slide" Target="slides/slide40.xml"/><Relationship Id="rId52" Type="http://schemas.openxmlformats.org/officeDocument/2006/relationships/slide" Target="slides/slide48.xml"/><Relationship Id="rId60" Type="http://schemas.openxmlformats.org/officeDocument/2006/relationships/notesMaster" Target="notesMasters/notesMaster1.xml"/><Relationship Id="rId65" Type="http://schemas.openxmlformats.org/officeDocument/2006/relationships/tableStyles" Target="tableStyles.xml"/><Relationship Id="rId4" Type="http://schemas.openxmlformats.org/officeDocument/2006/relationships/slideMaster" Target="slideMasters/slideMaster1.xml"/><Relationship Id="rId9" Type="http://schemas.openxmlformats.org/officeDocument/2006/relationships/slide" Target="slides/slide5.xml"/><Relationship Id="rId13" Type="http://schemas.openxmlformats.org/officeDocument/2006/relationships/slide" Target="slides/slide9.xml"/><Relationship Id="rId18" Type="http://schemas.openxmlformats.org/officeDocument/2006/relationships/slide" Target="slides/slide14.xml"/><Relationship Id="rId39" Type="http://schemas.openxmlformats.org/officeDocument/2006/relationships/slide" Target="slides/slide35.xml"/></Relationships>
</file>

<file path=ppt/handoutMasters/_rels/handoutMaster1.xml.rels><?xml version="1.0" encoding="UTF-8" standalone="yes"?>
<Relationships xmlns="http://schemas.openxmlformats.org/package/2006/relationships"><Relationship Id="rId1" Type="http://schemas.openxmlformats.org/officeDocument/2006/relationships/theme" Target="../theme/theme3.xml"/></Relationships>
</file>

<file path=ppt/handoutMasters/handoutMaster1.xml><?xml version="1.0" encoding="utf-8"?>
<p:handout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sz="quarter" idx="1"/>
          </p:nvPr>
        </p:nvSpPr>
        <p:spPr>
          <a:xfrm>
            <a:off x="3884613" y="0"/>
            <a:ext cx="2971800" cy="457200"/>
          </a:xfrm>
          <a:prstGeom prst="rect">
            <a:avLst/>
          </a:prstGeom>
        </p:spPr>
        <p:txBody>
          <a:bodyPr vert="horz" lIns="91440" tIns="45720" rIns="91440" bIns="45720" rtlCol="0"/>
          <a:lstStyle>
            <a:lvl1pPr algn="r">
              <a:defRPr sz="1200"/>
            </a:lvl1pPr>
          </a:lstStyle>
          <a:p>
            <a:fld id="{F2083BB4-0A16-5245-9E06-FF8135372772}" type="datetimeFigureOut">
              <a:rPr lang="en-US" smtClean="0"/>
              <a:pPr/>
              <a:t>4/3/2023</a:t>
            </a:fld>
            <a:endParaRPr lang="en-US"/>
          </a:p>
        </p:txBody>
      </p:sp>
      <p:sp>
        <p:nvSpPr>
          <p:cNvPr id="4" name="Footer Placeholder 3"/>
          <p:cNvSpPr>
            <a:spLocks noGrp="1"/>
          </p:cNvSpPr>
          <p:nvPr>
            <p:ph type="ftr" sz="quarter" idx="2"/>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5" name="Slide Number Placeholder 4"/>
          <p:cNvSpPr>
            <a:spLocks noGrp="1"/>
          </p:cNvSpPr>
          <p:nvPr>
            <p:ph type="sldNum" sz="quarter" idx="3"/>
          </p:nvPr>
        </p:nvSpPr>
        <p:spPr>
          <a:xfrm>
            <a:off x="3884613" y="8685213"/>
            <a:ext cx="2971800" cy="457200"/>
          </a:xfrm>
          <a:prstGeom prst="rect">
            <a:avLst/>
          </a:prstGeom>
        </p:spPr>
        <p:txBody>
          <a:bodyPr vert="horz" lIns="91440" tIns="45720" rIns="91440" bIns="45720" rtlCol="0" anchor="b"/>
          <a:lstStyle>
            <a:lvl1pPr algn="r">
              <a:defRPr sz="1200"/>
            </a:lvl1pPr>
          </a:lstStyle>
          <a:p>
            <a:fld id="{D57F50E6-3C15-004E-9EE0-94B9FD5DD24C}" type="slidenum">
              <a:rPr lang="en-US" smtClean="0"/>
              <a:pPr/>
              <a:t>‹#›</a:t>
            </a:fld>
            <a:endParaRPr lang="en-US"/>
          </a:p>
        </p:txBody>
      </p:sp>
    </p:spTree>
    <p:extLst>
      <p:ext uri="{BB962C8B-B14F-4D97-AF65-F5344CB8AC3E}">
        <p14:creationId xmlns:p14="http://schemas.microsoft.com/office/powerpoint/2010/main" val="2929731994"/>
      </p:ext>
    </p:extLst>
  </p:cSld>
  <p:clrMap bg1="lt1" tx1="dk1" bg2="lt2" tx2="dk2" accent1="accent1" accent2="accent2" accent3="accent3" accent4="accent4" accent5="accent5" accent6="accent6" hlink="hlink" folHlink="folHlink"/>
  <p:hf hdr="0" ftr="0" dt="0"/>
</p:handoutMaster>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72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7200"/>
          </a:xfrm>
          <a:prstGeom prst="rect">
            <a:avLst/>
          </a:prstGeom>
        </p:spPr>
        <p:txBody>
          <a:bodyPr vert="horz" lIns="91440" tIns="45720" rIns="91440" bIns="45720" rtlCol="0"/>
          <a:lstStyle>
            <a:lvl1pPr algn="r">
              <a:defRPr sz="1200"/>
            </a:lvl1pPr>
          </a:lstStyle>
          <a:p>
            <a:fld id="{2BF69228-E2B9-114B-84AC-2DD0140A52E6}" type="datetimeFigureOut">
              <a:rPr lang="en-US" smtClean="0"/>
              <a:pPr/>
              <a:t>4/3/2023</a:t>
            </a:fld>
            <a:endParaRPr lang="en-US"/>
          </a:p>
        </p:txBody>
      </p:sp>
      <p:sp>
        <p:nvSpPr>
          <p:cNvPr id="4" name="Slide Image Placeholder 3"/>
          <p:cNvSpPr>
            <a:spLocks noGrp="1" noRot="1" noChangeAspect="1"/>
          </p:cNvSpPr>
          <p:nvPr>
            <p:ph type="sldImg" idx="2"/>
          </p:nvPr>
        </p:nvSpPr>
        <p:spPr>
          <a:xfrm>
            <a:off x="1143000" y="685800"/>
            <a:ext cx="4572000" cy="34290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343400"/>
            <a:ext cx="5486400" cy="4114800"/>
          </a:xfrm>
          <a:prstGeom prst="rect">
            <a:avLst/>
          </a:prstGeom>
        </p:spPr>
        <p:txBody>
          <a:bodyPr vert="horz" lIns="91440" tIns="45720" rIns="91440" bIns="45720" rtlCol="0">
            <a:normAutofit/>
          </a:body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6" name="Footer Placeholder 5"/>
          <p:cNvSpPr>
            <a:spLocks noGrp="1"/>
          </p:cNvSpPr>
          <p:nvPr>
            <p:ph type="ftr" sz="quarter" idx="4"/>
          </p:nvPr>
        </p:nvSpPr>
        <p:spPr>
          <a:xfrm>
            <a:off x="0" y="8685213"/>
            <a:ext cx="2971800" cy="4572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7200"/>
          </a:xfrm>
          <a:prstGeom prst="rect">
            <a:avLst/>
          </a:prstGeom>
        </p:spPr>
        <p:txBody>
          <a:bodyPr vert="horz" lIns="91440" tIns="45720" rIns="91440" bIns="45720" rtlCol="0" anchor="b"/>
          <a:lstStyle>
            <a:lvl1pPr algn="r">
              <a:defRPr sz="1200"/>
            </a:lvl1pPr>
          </a:lstStyle>
          <a:p>
            <a:fld id="{51D5A050-7306-7B4E-867E-A3663FBCD5C6}" type="slidenum">
              <a:rPr lang="en-US" smtClean="0"/>
              <a:pPr/>
              <a:t>‹#›</a:t>
            </a:fld>
            <a:endParaRPr lang="en-US"/>
          </a:p>
        </p:txBody>
      </p:sp>
    </p:spTree>
    <p:extLst>
      <p:ext uri="{BB962C8B-B14F-4D97-AF65-F5344CB8AC3E}">
        <p14:creationId xmlns:p14="http://schemas.microsoft.com/office/powerpoint/2010/main" val="3058697123"/>
      </p:ext>
    </p:extLst>
  </p:cSld>
  <p:clrMap bg1="lt1" tx1="dk1" bg2="lt2" tx2="dk2" accent1="accent1" accent2="accent2" accent3="accent3" accent4="accent4" accent5="accent5" accent6="accent6" hlink="hlink" folHlink="folHlink"/>
  <p:hf hdr="0" ftr="0" dt="0"/>
  <p:notesStyle>
    <a:lvl1pPr marL="0" algn="l" defTabSz="457200" rtl="0" eaLnBrk="1" latinLnBrk="0" hangingPunct="1">
      <a:defRPr sz="1200" kern="1200">
        <a:solidFill>
          <a:schemeClr val="tx1"/>
        </a:solidFill>
        <a:latin typeface="+mn-lt"/>
        <a:ea typeface="+mn-ea"/>
        <a:cs typeface="+mn-cs"/>
      </a:defRPr>
    </a:lvl1pPr>
    <a:lvl2pPr marL="457200" algn="l" defTabSz="457200" rtl="0" eaLnBrk="1" latinLnBrk="0" hangingPunct="1">
      <a:defRPr sz="1200" kern="1200">
        <a:solidFill>
          <a:schemeClr val="tx1"/>
        </a:solidFill>
        <a:latin typeface="+mn-lt"/>
        <a:ea typeface="+mn-ea"/>
        <a:cs typeface="+mn-cs"/>
      </a:defRPr>
    </a:lvl2pPr>
    <a:lvl3pPr marL="914400" algn="l" defTabSz="457200" rtl="0" eaLnBrk="1" latinLnBrk="0" hangingPunct="1">
      <a:defRPr sz="1200" kern="1200">
        <a:solidFill>
          <a:schemeClr val="tx1"/>
        </a:solidFill>
        <a:latin typeface="+mn-lt"/>
        <a:ea typeface="+mn-ea"/>
        <a:cs typeface="+mn-cs"/>
      </a:defRPr>
    </a:lvl3pPr>
    <a:lvl4pPr marL="1371600" algn="l" defTabSz="457200" rtl="0" eaLnBrk="1" latinLnBrk="0" hangingPunct="1">
      <a:defRPr sz="1200" kern="1200">
        <a:solidFill>
          <a:schemeClr val="tx1"/>
        </a:solidFill>
        <a:latin typeface="+mn-lt"/>
        <a:ea typeface="+mn-ea"/>
        <a:cs typeface="+mn-cs"/>
      </a:defRPr>
    </a:lvl4pPr>
    <a:lvl5pPr marL="1828800" algn="l" defTabSz="457200" rtl="0" eaLnBrk="1" latinLnBrk="0" hangingPunct="1">
      <a:defRPr sz="1200" kern="1200">
        <a:solidFill>
          <a:schemeClr val="tx1"/>
        </a:solidFill>
        <a:latin typeface="+mn-lt"/>
        <a:ea typeface="+mn-ea"/>
        <a:cs typeface="+mn-cs"/>
      </a:defRPr>
    </a:lvl5pPr>
    <a:lvl6pPr marL="2286000" algn="l" defTabSz="457200" rtl="0" eaLnBrk="1" latinLnBrk="0" hangingPunct="1">
      <a:defRPr sz="1200" kern="1200">
        <a:solidFill>
          <a:schemeClr val="tx1"/>
        </a:solidFill>
        <a:latin typeface="+mn-lt"/>
        <a:ea typeface="+mn-ea"/>
        <a:cs typeface="+mn-cs"/>
      </a:defRPr>
    </a:lvl6pPr>
    <a:lvl7pPr marL="2743200" algn="l" defTabSz="457200" rtl="0" eaLnBrk="1" latinLnBrk="0" hangingPunct="1">
      <a:defRPr sz="1200" kern="1200">
        <a:solidFill>
          <a:schemeClr val="tx1"/>
        </a:solidFill>
        <a:latin typeface="+mn-lt"/>
        <a:ea typeface="+mn-ea"/>
        <a:cs typeface="+mn-cs"/>
      </a:defRPr>
    </a:lvl7pPr>
    <a:lvl8pPr marL="3200400" algn="l" defTabSz="457200" rtl="0" eaLnBrk="1" latinLnBrk="0" hangingPunct="1">
      <a:defRPr sz="1200" kern="1200">
        <a:solidFill>
          <a:schemeClr val="tx1"/>
        </a:solidFill>
        <a:latin typeface="+mn-lt"/>
        <a:ea typeface="+mn-ea"/>
        <a:cs typeface="+mn-cs"/>
      </a:defRPr>
    </a:lvl8pPr>
    <a:lvl9pPr marL="3657600" algn="l" defTabSz="4572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7.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50.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51.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2.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body" idx="1"/>
          </p:nvPr>
        </p:nvSpPr>
        <p:spPr>
          <a:ln/>
        </p:spPr>
        <p:txBody>
          <a:bodyPr/>
          <a:lstStyle/>
          <a:p>
            <a:endParaRPr lang="en-US"/>
          </a:p>
        </p:txBody>
      </p:sp>
      <p:sp>
        <p:nvSpPr>
          <p:cNvPr id="18435" name="Rectangle 3"/>
          <p:cNvSpPr>
            <a:spLocks noGrp="1" noRot="1" noChangeAspect="1" noChangeArrowheads="1" noTextEdit="1"/>
          </p:cNvSpPr>
          <p:nvPr>
            <p:ph type="sldImg"/>
          </p:nvPr>
        </p:nvSpPr>
        <p:spPr>
          <a:ln cap="flat"/>
        </p:spPr>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6626" name="Rectangle 2"/>
          <p:cNvSpPr>
            <a:spLocks noGrp="1" noChangeArrowheads="1"/>
          </p:cNvSpPr>
          <p:nvPr>
            <p:ph type="body" idx="1"/>
          </p:nvPr>
        </p:nvSpPr>
        <p:spPr>
          <a:ln/>
        </p:spPr>
        <p:txBody>
          <a:bodyPr/>
          <a:lstStyle/>
          <a:p>
            <a:endParaRPr lang="en-US"/>
          </a:p>
        </p:txBody>
      </p:sp>
      <p:sp>
        <p:nvSpPr>
          <p:cNvPr id="26627" name="Rectangle 3"/>
          <p:cNvSpPr>
            <a:spLocks noGrp="1" noRot="1" noChangeAspect="1" noChangeArrowheads="1" noTextEdit="1"/>
          </p:cNvSpPr>
          <p:nvPr>
            <p:ph type="sldImg"/>
          </p:nvPr>
        </p:nvSpPr>
        <p:spPr>
          <a:ln cap="flat"/>
        </p:spPr>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body" idx="1"/>
          </p:nvPr>
        </p:nvSpPr>
        <p:spPr>
          <a:ln/>
        </p:spPr>
        <p:txBody>
          <a:bodyPr/>
          <a:lstStyle/>
          <a:p>
            <a:endParaRPr lang="en-US"/>
          </a:p>
        </p:txBody>
      </p:sp>
      <p:sp>
        <p:nvSpPr>
          <p:cNvPr id="33795" name="Rectangle 3"/>
          <p:cNvSpPr>
            <a:spLocks noGrp="1" noRot="1" noChangeAspect="1" noChangeArrowheads="1" noTextEdit="1"/>
          </p:cNvSpPr>
          <p:nvPr>
            <p:ph type="sldImg"/>
          </p:nvPr>
        </p:nvSpPr>
        <p:spPr>
          <a:ln cap="flat"/>
        </p:spPr>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5842" name="Rectangle 2"/>
          <p:cNvSpPr>
            <a:spLocks noGrp="1" noChangeArrowheads="1"/>
          </p:cNvSpPr>
          <p:nvPr>
            <p:ph type="body" idx="1"/>
          </p:nvPr>
        </p:nvSpPr>
        <p:spPr>
          <a:ln/>
        </p:spPr>
        <p:txBody>
          <a:bodyPr/>
          <a:lstStyle/>
          <a:p>
            <a:endParaRPr lang="en-US"/>
          </a:p>
        </p:txBody>
      </p:sp>
      <p:sp>
        <p:nvSpPr>
          <p:cNvPr id="35843" name="Rectangle 3"/>
          <p:cNvSpPr>
            <a:spLocks noGrp="1" noRot="1" noChangeAspect="1" noChangeArrowheads="1" noTextEdit="1"/>
          </p:cNvSpPr>
          <p:nvPr>
            <p:ph type="sldImg"/>
          </p:nvPr>
        </p:nvSpPr>
        <p:spPr>
          <a:ln cap="flat"/>
        </p:spPr>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4034" name="Rectangle 2"/>
          <p:cNvSpPr>
            <a:spLocks noGrp="1" noChangeArrowheads="1"/>
          </p:cNvSpPr>
          <p:nvPr>
            <p:ph type="body" idx="1"/>
          </p:nvPr>
        </p:nvSpPr>
        <p:spPr>
          <a:ln/>
        </p:spPr>
        <p:txBody>
          <a:bodyPr/>
          <a:lstStyle/>
          <a:p>
            <a:endParaRPr lang="en-US" dirty="0"/>
          </a:p>
        </p:txBody>
      </p:sp>
      <p:sp>
        <p:nvSpPr>
          <p:cNvPr id="44035" name="Rectangle 3"/>
          <p:cNvSpPr>
            <a:spLocks noGrp="1" noRot="1" noChangeAspect="1" noChangeArrowheads="1" noTextEdit="1"/>
          </p:cNvSpPr>
          <p:nvPr>
            <p:ph type="sldImg"/>
          </p:nvPr>
        </p:nvSpPr>
        <p:spPr>
          <a:ln cap="flat"/>
        </p:spPr>
      </p:sp>
    </p:spTree>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2130425"/>
            <a:ext cx="7772400" cy="1470025"/>
          </a:xfrm>
        </p:spPr>
        <p:txBody>
          <a:bodyPr/>
          <a:lstStyle/>
          <a:p>
            <a:r>
              <a:rPr lang="en-GB"/>
              <a:t>Click to edit Master title style</a:t>
            </a:r>
            <a:endParaRPr lang="en-US"/>
          </a:p>
        </p:txBody>
      </p:sp>
      <p:sp>
        <p:nvSpPr>
          <p:cNvPr id="3" name="Subtitle 2"/>
          <p:cNvSpPr>
            <a:spLocks noGrp="1"/>
          </p:cNvSpPr>
          <p:nvPr>
            <p:ph type="subTitle" idx="1"/>
          </p:nvPr>
        </p:nvSpPr>
        <p:spPr>
          <a:xfrm>
            <a:off x="1371600" y="3886200"/>
            <a:ext cx="6400800" cy="1752600"/>
          </a:xfrm>
          <a:prstGeom prst="rect">
            <a:avLst/>
          </a:prstGeom>
        </p:spPr>
        <p:txBody>
          <a:bodyPr/>
          <a:lstStyle>
            <a:lvl1pPr marL="0" indent="0" algn="ctr">
              <a:buNone/>
              <a:defRPr>
                <a:solidFill>
                  <a:schemeClr val="tx1">
                    <a:tint val="75000"/>
                  </a:schemeClr>
                </a:solidFill>
              </a:defRPr>
            </a:lvl1pPr>
            <a:lvl2pPr marL="457200" indent="0" algn="ctr">
              <a:buNone/>
              <a:defRPr>
                <a:solidFill>
                  <a:schemeClr val="tx1">
                    <a:tint val="75000"/>
                  </a:schemeClr>
                </a:solidFill>
              </a:defRPr>
            </a:lvl2pPr>
            <a:lvl3pPr marL="914400" indent="0" algn="ctr">
              <a:buNone/>
              <a:defRPr>
                <a:solidFill>
                  <a:schemeClr val="tx1">
                    <a:tint val="75000"/>
                  </a:schemeClr>
                </a:solidFill>
              </a:defRPr>
            </a:lvl3pPr>
            <a:lvl4pPr marL="1371600" indent="0" algn="ctr">
              <a:buNone/>
              <a:defRPr>
                <a:solidFill>
                  <a:schemeClr val="tx1">
                    <a:tint val="75000"/>
                  </a:schemeClr>
                </a:solidFill>
              </a:defRPr>
            </a:lvl4pPr>
            <a:lvl5pPr marL="1828800" indent="0" algn="ctr">
              <a:buNone/>
              <a:defRPr>
                <a:solidFill>
                  <a:schemeClr val="tx1">
                    <a:tint val="75000"/>
                  </a:schemeClr>
                </a:solidFill>
              </a:defRPr>
            </a:lvl5pPr>
            <a:lvl6pPr marL="2286000" indent="0" algn="ctr">
              <a:buNone/>
              <a:defRPr>
                <a:solidFill>
                  <a:schemeClr val="tx1">
                    <a:tint val="75000"/>
                  </a:schemeClr>
                </a:solidFill>
              </a:defRPr>
            </a:lvl6pPr>
            <a:lvl7pPr marL="2743200" indent="0" algn="ctr">
              <a:buNone/>
              <a:defRPr>
                <a:solidFill>
                  <a:schemeClr val="tx1">
                    <a:tint val="75000"/>
                  </a:schemeClr>
                </a:solidFill>
              </a:defRPr>
            </a:lvl7pPr>
            <a:lvl8pPr marL="3200400" indent="0" algn="ctr">
              <a:buNone/>
              <a:defRPr>
                <a:solidFill>
                  <a:schemeClr val="tx1">
                    <a:tint val="75000"/>
                  </a:schemeClr>
                </a:solidFill>
              </a:defRPr>
            </a:lvl8pPr>
            <a:lvl9pPr marL="3657600" indent="0" algn="ctr">
              <a:buNone/>
              <a:defRPr>
                <a:solidFill>
                  <a:schemeClr val="tx1">
                    <a:tint val="75000"/>
                  </a:schemeClr>
                </a:solidFill>
              </a:defRPr>
            </a:lvl9pPr>
          </a:lstStyle>
          <a:p>
            <a:r>
              <a:rPr lang="en-GB"/>
              <a:t>Click to edit Master subtitle style</a:t>
            </a:r>
            <a:endParaRPr lang="en-US"/>
          </a:p>
        </p:txBody>
      </p:sp>
      <p:sp>
        <p:nvSpPr>
          <p:cNvPr id="4" name="Date Placeholder 3"/>
          <p:cNvSpPr>
            <a:spLocks noGrp="1"/>
          </p:cNvSpPr>
          <p:nvPr>
            <p:ph type="dt" sz="half" idx="10"/>
          </p:nvPr>
        </p:nvSpPr>
        <p:spPr/>
        <p:txBody>
          <a:bodyPr/>
          <a:lstStyle>
            <a:lvl1pPr>
              <a:defRPr/>
            </a:lvl1pPr>
          </a:lstStyle>
          <a:p>
            <a:pPr>
              <a:defRPr/>
            </a:pPr>
            <a:fld id="{C13F3E98-E1EC-427E-B350-5AFDAAAC2A46}" type="datetime1">
              <a:rPr lang="en-US" smtClean="0"/>
              <a:t>4/3/2023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399B40A3-8C98-7643-999B-D2E4C4DFCA87}" type="slidenum">
              <a:rPr lang="en-US" smtClean="0"/>
              <a:pPr>
                <a:defRPr/>
              </a:pPr>
              <a:t>‹#›</a:t>
            </a:fld>
            <a:endParaRPr lang="en-US"/>
          </a:p>
        </p:txBody>
      </p:sp>
    </p:spTree>
  </p:cSld>
  <p:clrMapOvr>
    <a:masterClrMapping/>
  </p:clrMapOvr>
  <p:transition spd="med">
    <p:wipe dir="r"/>
  </p:transition>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Vertical Text Placeholder 2"/>
          <p:cNvSpPr>
            <a:spLocks noGrp="1"/>
          </p:cNvSpPr>
          <p:nvPr>
            <p:ph type="body" orient="vert" idx="1"/>
          </p:nvPr>
        </p:nvSpPr>
        <p:spPr>
          <a:xfrm>
            <a:off x="457200" y="1600200"/>
            <a:ext cx="8229600" cy="4525963"/>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C33962AB-4F13-499D-B04D-A0C710419A3D}" type="datetime1">
              <a:rPr lang="en-US" smtClean="0"/>
              <a:t>4/3/2023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F16ACDAE-E963-2B45-BB51-53CEBFE15BA1}" type="slidenum">
              <a:rPr lang="en-US" smtClean="0"/>
              <a:pPr>
                <a:defRPr/>
              </a:pPr>
              <a:t>‹#›</a:t>
            </a:fld>
            <a:endParaRPr lang="en-US"/>
          </a:p>
        </p:txBody>
      </p:sp>
    </p:spTree>
  </p:cSld>
  <p:clrMapOvr>
    <a:masterClrMapping/>
  </p:clrMapOvr>
  <p:transition spd="med">
    <p:wipe dir="r"/>
  </p:transition>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74638"/>
            <a:ext cx="2057400" cy="5851525"/>
          </a:xfrm>
        </p:spPr>
        <p:txBody>
          <a:bodyPr vert="eaVert"/>
          <a:lstStyle/>
          <a:p>
            <a:r>
              <a:rPr lang="en-GB"/>
              <a:t>Click to edit Master title style</a:t>
            </a:r>
            <a:endParaRPr lang="en-US"/>
          </a:p>
        </p:txBody>
      </p:sp>
      <p:sp>
        <p:nvSpPr>
          <p:cNvPr id="3" name="Vertical Text Placeholder 2"/>
          <p:cNvSpPr>
            <a:spLocks noGrp="1"/>
          </p:cNvSpPr>
          <p:nvPr>
            <p:ph type="body" orient="vert" idx="1"/>
          </p:nvPr>
        </p:nvSpPr>
        <p:spPr>
          <a:xfrm>
            <a:off x="457200" y="274638"/>
            <a:ext cx="6019800" cy="5851525"/>
          </a:xfrm>
          <a:prstGeom prst="rect">
            <a:avLst/>
          </a:prstGeom>
        </p:spPr>
        <p:txBody>
          <a:bodyPr vert="eaVert"/>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Date Placeholder 3"/>
          <p:cNvSpPr>
            <a:spLocks noGrp="1"/>
          </p:cNvSpPr>
          <p:nvPr>
            <p:ph type="dt" sz="half" idx="10"/>
          </p:nvPr>
        </p:nvSpPr>
        <p:spPr/>
        <p:txBody>
          <a:bodyPr/>
          <a:lstStyle>
            <a:lvl1pPr>
              <a:defRPr/>
            </a:lvl1pPr>
          </a:lstStyle>
          <a:p>
            <a:pPr>
              <a:defRPr/>
            </a:pPr>
            <a:fld id="{0BFAD6CE-3B45-409A-AE55-E656C1356238}" type="datetime1">
              <a:rPr lang="en-US" smtClean="0"/>
              <a:t>4/3/2023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74D119D-3673-024B-9609-A7D547222293}" type="slidenum">
              <a:rPr lang="en-US" smtClean="0"/>
              <a:pPr>
                <a:defRPr/>
              </a:pPr>
              <a:t>‹#›</a:t>
            </a:fld>
            <a:endParaRPr lang="en-US"/>
          </a:p>
        </p:txBody>
      </p:sp>
    </p:spTree>
  </p:cSld>
  <p:clrMapOvr>
    <a:masterClrMapping/>
  </p:clrMapOvr>
  <p:transition spd="med">
    <p:wipe dir="r"/>
  </p:transition>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dirty="0"/>
          </a:p>
        </p:txBody>
      </p:sp>
      <p:sp>
        <p:nvSpPr>
          <p:cNvPr id="3" name="Content Placeholder 2"/>
          <p:cNvSpPr>
            <a:spLocks noGrp="1"/>
          </p:cNvSpPr>
          <p:nvPr>
            <p:ph idx="1"/>
          </p:nvPr>
        </p:nvSpPr>
        <p:spPr>
          <a:xfrm>
            <a:off x="457200" y="1600200"/>
            <a:ext cx="8229600" cy="4525963"/>
          </a:xfrm>
          <a:prstGeom prst="rect">
            <a:avLst/>
          </a:prstGeom>
        </p:spPr>
        <p:txBody>
          <a:bodyPr/>
          <a:lstStyle>
            <a:lvl1pPr>
              <a:spcBef>
                <a:spcPts val="600"/>
              </a:spcBef>
              <a:spcAft>
                <a:spcPts val="600"/>
              </a:spcAft>
              <a:buFont typeface="Wingdings" charset="2"/>
              <a:buChar char="²"/>
              <a:defRPr sz="2400">
                <a:solidFill>
                  <a:srgbClr val="46424D"/>
                </a:solidFill>
                <a:latin typeface="Arial"/>
                <a:cs typeface="Arial"/>
              </a:defRPr>
            </a:lvl1pPr>
            <a:lvl2pPr>
              <a:spcBef>
                <a:spcPts val="300"/>
              </a:spcBef>
              <a:spcAft>
                <a:spcPts val="300"/>
              </a:spcAft>
              <a:buFont typeface="Wingdings" charset="2"/>
              <a:buChar char="§"/>
              <a:defRPr sz="2000">
                <a:solidFill>
                  <a:srgbClr val="46424D"/>
                </a:solidFill>
                <a:latin typeface="Arial"/>
                <a:cs typeface="Arial"/>
              </a:defRPr>
            </a:lvl2pPr>
            <a:lvl3pPr>
              <a:defRPr sz="1800">
                <a:solidFill>
                  <a:srgbClr val="46424D"/>
                </a:solidFill>
                <a:latin typeface="Arial"/>
                <a:cs typeface="Arial"/>
              </a:defRPr>
            </a:lvl3pPr>
            <a:lvl4pPr>
              <a:defRPr sz="1800">
                <a:solidFill>
                  <a:srgbClr val="46424D"/>
                </a:solidFill>
                <a:latin typeface="Arial"/>
                <a:cs typeface="Arial"/>
              </a:defRPr>
            </a:lvl4pPr>
            <a:lvl5pPr>
              <a:defRPr sz="1800">
                <a:solidFill>
                  <a:srgbClr val="46424D"/>
                </a:solidFill>
                <a:latin typeface="Arial"/>
                <a:cs typeface="Arial"/>
              </a:defRPr>
            </a:lvl5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dirty="0"/>
          </a:p>
        </p:txBody>
      </p:sp>
      <p:sp>
        <p:nvSpPr>
          <p:cNvPr id="4" name="Date Placeholder 3"/>
          <p:cNvSpPr>
            <a:spLocks noGrp="1"/>
          </p:cNvSpPr>
          <p:nvPr>
            <p:ph type="dt" sz="half" idx="10"/>
          </p:nvPr>
        </p:nvSpPr>
        <p:spPr/>
        <p:txBody>
          <a:bodyPr/>
          <a:lstStyle>
            <a:lvl1pPr>
              <a:defRPr/>
            </a:lvl1pPr>
          </a:lstStyle>
          <a:p>
            <a:pPr>
              <a:defRPr/>
            </a:pPr>
            <a:fld id="{D4D4DA71-7190-48D8-A3F9-706B4EC59452}" type="datetime1">
              <a:rPr lang="en-US" smtClean="0"/>
              <a:t>4/3/2023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AFD720AD-0A16-4141-82CA-5619F80A2BC8}" type="slidenum">
              <a:rPr lang="en-US" smtClean="0"/>
              <a:pPr>
                <a:defRPr/>
              </a:pPr>
              <a:t>‹#›</a:t>
            </a:fld>
            <a:endParaRPr lang="en-US"/>
          </a:p>
        </p:txBody>
      </p:sp>
    </p:spTree>
  </p:cSld>
  <p:clrMapOvr>
    <a:masterClrMapping/>
  </p:clrMapOvr>
  <p:transition spd="med">
    <p:wipe dir="r"/>
  </p:transition>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GB"/>
              <a:t>Click to edit Master title style</a:t>
            </a:r>
            <a:endParaRPr lang="en-US"/>
          </a:p>
        </p:txBody>
      </p:sp>
      <p:sp>
        <p:nvSpPr>
          <p:cNvPr id="3" name="Text Placeholder 2"/>
          <p:cNvSpPr>
            <a:spLocks noGrp="1"/>
          </p:cNvSpPr>
          <p:nvPr>
            <p:ph type="body" idx="1"/>
          </p:nvPr>
        </p:nvSpPr>
        <p:spPr>
          <a:xfrm>
            <a:off x="722313" y="2906713"/>
            <a:ext cx="7772400" cy="1500187"/>
          </a:xfrm>
          <a:prstGeom prst="rect">
            <a:avLst/>
          </a:prstGeom>
        </p:spPr>
        <p:txBody>
          <a:bodyPr anchor="b"/>
          <a:lstStyle>
            <a:lvl1pPr marL="0" indent="0">
              <a:buNone/>
              <a:defRPr sz="2000">
                <a:solidFill>
                  <a:schemeClr val="tx1">
                    <a:tint val="75000"/>
                  </a:schemeClr>
                </a:solidFill>
              </a:defRPr>
            </a:lvl1pPr>
            <a:lvl2pPr marL="457200" indent="0">
              <a:buNone/>
              <a:defRPr sz="1800">
                <a:solidFill>
                  <a:schemeClr val="tx1">
                    <a:tint val="75000"/>
                  </a:schemeClr>
                </a:solidFill>
              </a:defRPr>
            </a:lvl2pPr>
            <a:lvl3pPr marL="914400" indent="0">
              <a:buNone/>
              <a:defRPr sz="1600">
                <a:solidFill>
                  <a:schemeClr val="tx1">
                    <a:tint val="75000"/>
                  </a:schemeClr>
                </a:solidFill>
              </a:defRPr>
            </a:lvl3pPr>
            <a:lvl4pPr marL="1371600" indent="0">
              <a:buNone/>
              <a:defRPr sz="1400">
                <a:solidFill>
                  <a:schemeClr val="tx1">
                    <a:tint val="75000"/>
                  </a:schemeClr>
                </a:solidFill>
              </a:defRPr>
            </a:lvl4pPr>
            <a:lvl5pPr marL="1828800" indent="0">
              <a:buNone/>
              <a:defRPr sz="1400">
                <a:solidFill>
                  <a:schemeClr val="tx1">
                    <a:tint val="75000"/>
                  </a:schemeClr>
                </a:solidFill>
              </a:defRPr>
            </a:lvl5pPr>
            <a:lvl6pPr marL="2286000" indent="0">
              <a:buNone/>
              <a:defRPr sz="1400">
                <a:solidFill>
                  <a:schemeClr val="tx1">
                    <a:tint val="75000"/>
                  </a:schemeClr>
                </a:solidFill>
              </a:defRPr>
            </a:lvl6pPr>
            <a:lvl7pPr marL="2743200" indent="0">
              <a:buNone/>
              <a:defRPr sz="1400">
                <a:solidFill>
                  <a:schemeClr val="tx1">
                    <a:tint val="75000"/>
                  </a:schemeClr>
                </a:solidFill>
              </a:defRPr>
            </a:lvl7pPr>
            <a:lvl8pPr marL="3200400" indent="0">
              <a:buNone/>
              <a:defRPr sz="1400">
                <a:solidFill>
                  <a:schemeClr val="tx1">
                    <a:tint val="75000"/>
                  </a:schemeClr>
                </a:solidFill>
              </a:defRPr>
            </a:lvl8pPr>
            <a:lvl9pPr marL="3657600" indent="0">
              <a:buNone/>
              <a:defRPr sz="1400">
                <a:solidFill>
                  <a:schemeClr val="tx1">
                    <a:tint val="75000"/>
                  </a:schemeClr>
                </a:solidFill>
              </a:defRPr>
            </a:lvl9pPr>
          </a:lstStyle>
          <a:p>
            <a:pPr lvl="0"/>
            <a:r>
              <a:rPr lang="en-GB"/>
              <a:t>Click to edit Master text styles</a:t>
            </a:r>
          </a:p>
        </p:txBody>
      </p:sp>
      <p:sp>
        <p:nvSpPr>
          <p:cNvPr id="4" name="Date Placeholder 3"/>
          <p:cNvSpPr>
            <a:spLocks noGrp="1"/>
          </p:cNvSpPr>
          <p:nvPr>
            <p:ph type="dt" sz="half" idx="10"/>
          </p:nvPr>
        </p:nvSpPr>
        <p:spPr/>
        <p:txBody>
          <a:bodyPr/>
          <a:lstStyle>
            <a:lvl1pPr>
              <a:defRPr/>
            </a:lvl1pPr>
          </a:lstStyle>
          <a:p>
            <a:pPr>
              <a:defRPr/>
            </a:pPr>
            <a:fld id="{87FD9933-107B-4A3D-BABE-84B74A7956DF}" type="datetime1">
              <a:rPr lang="en-US" smtClean="0"/>
              <a:t>4/3/2023</a:t>
            </a:fld>
            <a:endParaRPr lang="en-US"/>
          </a:p>
        </p:txBody>
      </p:sp>
      <p:sp>
        <p:nvSpPr>
          <p:cNvPr id="5"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6" name="Slide Number Placeholder 5"/>
          <p:cNvSpPr>
            <a:spLocks noGrp="1"/>
          </p:cNvSpPr>
          <p:nvPr>
            <p:ph type="sldNum" sz="quarter" idx="12"/>
          </p:nvPr>
        </p:nvSpPr>
        <p:spPr/>
        <p:txBody>
          <a:bodyPr/>
          <a:lstStyle>
            <a:lvl1pPr>
              <a:defRPr/>
            </a:lvl1pPr>
          </a:lstStyle>
          <a:p>
            <a:pPr>
              <a:defRPr/>
            </a:pPr>
            <a:fld id="{2F37AF1E-9B18-0243-8AD1-50A6A8AC0ACC}" type="slidenum">
              <a:rPr lang="en-US" smtClean="0"/>
              <a:pPr>
                <a:defRPr/>
              </a:pPr>
              <a:t>‹#›</a:t>
            </a:fld>
            <a:endParaRPr lang="en-US"/>
          </a:p>
        </p:txBody>
      </p:sp>
    </p:spTree>
  </p:cSld>
  <p:clrMapOvr>
    <a:masterClrMapping/>
  </p:clrMapOvr>
  <p:transition spd="med">
    <p:wipe dir="r"/>
  </p:transition>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Content Placeholder 2"/>
          <p:cNvSpPr>
            <a:spLocks noGrp="1"/>
          </p:cNvSpPr>
          <p:nvPr>
            <p:ph sz="half" idx="1"/>
          </p:nvPr>
        </p:nvSpPr>
        <p:spPr>
          <a:xfrm>
            <a:off x="457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Content Placeholder 3"/>
          <p:cNvSpPr>
            <a:spLocks noGrp="1"/>
          </p:cNvSpPr>
          <p:nvPr>
            <p:ph sz="half" idx="2"/>
          </p:nvPr>
        </p:nvSpPr>
        <p:spPr>
          <a:xfrm>
            <a:off x="4648200" y="1600200"/>
            <a:ext cx="4038600" cy="4525963"/>
          </a:xfrm>
          <a:prstGeom prst="rect">
            <a:avLst/>
          </a:prstGeo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Date Placeholder 3"/>
          <p:cNvSpPr>
            <a:spLocks noGrp="1"/>
          </p:cNvSpPr>
          <p:nvPr>
            <p:ph type="dt" sz="half" idx="10"/>
          </p:nvPr>
        </p:nvSpPr>
        <p:spPr/>
        <p:txBody>
          <a:bodyPr/>
          <a:lstStyle>
            <a:lvl1pPr>
              <a:defRPr/>
            </a:lvl1pPr>
          </a:lstStyle>
          <a:p>
            <a:pPr>
              <a:defRPr/>
            </a:pPr>
            <a:fld id="{CA3310A6-7DE0-4DB6-BA81-75B1ABF14D7E}" type="datetime1">
              <a:rPr lang="en-US" smtClean="0"/>
              <a:t>4/3/2023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28F8BC69-CB41-DD44-A638-C4F95AA9426A}" type="slidenum">
              <a:rPr lang="en-US" smtClean="0"/>
              <a:pPr>
                <a:defRPr/>
              </a:pPr>
              <a:t>‹#›</a:t>
            </a:fld>
            <a:endParaRPr lang="en-US"/>
          </a:p>
        </p:txBody>
      </p:sp>
    </p:spTree>
  </p:cSld>
  <p:clrMapOvr>
    <a:masterClrMapping/>
  </p:clrMapOvr>
  <p:transition spd="med">
    <p:wipe dir="r"/>
  </p:transition>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GB"/>
              <a:t>Click to edit Master title style</a:t>
            </a:r>
            <a:endParaRPr lang="en-US"/>
          </a:p>
        </p:txBody>
      </p:sp>
      <p:sp>
        <p:nvSpPr>
          <p:cNvPr id="3" name="Text Placeholder 2"/>
          <p:cNvSpPr>
            <a:spLocks noGrp="1"/>
          </p:cNvSpPr>
          <p:nvPr>
            <p:ph type="body" idx="1"/>
          </p:nvPr>
        </p:nvSpPr>
        <p:spPr>
          <a:xfrm>
            <a:off x="457200" y="1535113"/>
            <a:ext cx="4040188"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4" name="Content Placeholder 3"/>
          <p:cNvSpPr>
            <a:spLocks noGrp="1"/>
          </p:cNvSpPr>
          <p:nvPr>
            <p:ph sz="half" idx="2"/>
          </p:nvPr>
        </p:nvSpPr>
        <p:spPr>
          <a:xfrm>
            <a:off x="457200" y="2174875"/>
            <a:ext cx="4040188"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5" name="Text Placeholder 4"/>
          <p:cNvSpPr>
            <a:spLocks noGrp="1"/>
          </p:cNvSpPr>
          <p:nvPr>
            <p:ph type="body" sz="quarter" idx="3"/>
          </p:nvPr>
        </p:nvSpPr>
        <p:spPr>
          <a:xfrm>
            <a:off x="4645025" y="1535113"/>
            <a:ext cx="4041775" cy="639762"/>
          </a:xfrm>
          <a:prstGeom prst="rect">
            <a:avLst/>
          </a:prstGeo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GB"/>
              <a:t>Click to edit Master text styles</a:t>
            </a:r>
          </a:p>
        </p:txBody>
      </p:sp>
      <p:sp>
        <p:nvSpPr>
          <p:cNvPr id="6" name="Content Placeholder 5"/>
          <p:cNvSpPr>
            <a:spLocks noGrp="1"/>
          </p:cNvSpPr>
          <p:nvPr>
            <p:ph sz="quarter" idx="4"/>
          </p:nvPr>
        </p:nvSpPr>
        <p:spPr>
          <a:xfrm>
            <a:off x="4645025" y="2174875"/>
            <a:ext cx="4041775" cy="3951288"/>
          </a:xfrm>
          <a:prstGeom prst="rect">
            <a:avLst/>
          </a:prstGeo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7" name="Date Placeholder 3"/>
          <p:cNvSpPr>
            <a:spLocks noGrp="1"/>
          </p:cNvSpPr>
          <p:nvPr>
            <p:ph type="dt" sz="half" idx="10"/>
          </p:nvPr>
        </p:nvSpPr>
        <p:spPr/>
        <p:txBody>
          <a:bodyPr/>
          <a:lstStyle>
            <a:lvl1pPr>
              <a:defRPr/>
            </a:lvl1pPr>
          </a:lstStyle>
          <a:p>
            <a:pPr>
              <a:defRPr/>
            </a:pPr>
            <a:fld id="{E4E989B6-9758-461B-A1DF-9A387C2830C3}" type="datetime1">
              <a:rPr lang="en-US" smtClean="0"/>
              <a:t>4/3/2023</a:t>
            </a:fld>
            <a:endParaRPr lang="en-US"/>
          </a:p>
        </p:txBody>
      </p:sp>
      <p:sp>
        <p:nvSpPr>
          <p:cNvPr id="8"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9" name="Slide Number Placeholder 5"/>
          <p:cNvSpPr>
            <a:spLocks noGrp="1"/>
          </p:cNvSpPr>
          <p:nvPr>
            <p:ph type="sldNum" sz="quarter" idx="12"/>
          </p:nvPr>
        </p:nvSpPr>
        <p:spPr/>
        <p:txBody>
          <a:bodyPr/>
          <a:lstStyle>
            <a:lvl1pPr>
              <a:defRPr/>
            </a:lvl1pPr>
          </a:lstStyle>
          <a:p>
            <a:pPr>
              <a:defRPr/>
            </a:pPr>
            <a:fld id="{1B43444D-6BBE-FA46-910D-A293AF635EDB}" type="slidenum">
              <a:rPr lang="en-US" smtClean="0"/>
              <a:pPr>
                <a:defRPr/>
              </a:pPr>
              <a:t>‹#›</a:t>
            </a:fld>
            <a:endParaRPr lang="en-US"/>
          </a:p>
        </p:txBody>
      </p:sp>
    </p:spTree>
  </p:cSld>
  <p:clrMapOvr>
    <a:masterClrMapping/>
  </p:clrMapOvr>
  <p:transition spd="med">
    <p:wipe dir="r"/>
  </p:transition>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GB"/>
              <a:t>Click to edit Master title style</a:t>
            </a:r>
            <a:endParaRPr lang="en-US"/>
          </a:p>
        </p:txBody>
      </p:sp>
      <p:sp>
        <p:nvSpPr>
          <p:cNvPr id="3" name="Date Placeholder 3"/>
          <p:cNvSpPr>
            <a:spLocks noGrp="1"/>
          </p:cNvSpPr>
          <p:nvPr>
            <p:ph type="dt" sz="half" idx="10"/>
          </p:nvPr>
        </p:nvSpPr>
        <p:spPr/>
        <p:txBody>
          <a:bodyPr/>
          <a:lstStyle>
            <a:lvl1pPr>
              <a:defRPr/>
            </a:lvl1pPr>
          </a:lstStyle>
          <a:p>
            <a:pPr>
              <a:defRPr/>
            </a:pPr>
            <a:fld id="{11224372-AC10-4B50-96D6-22B99E695DF6}" type="datetime1">
              <a:rPr lang="en-US" smtClean="0"/>
              <a:t>4/3/2023</a:t>
            </a:fld>
            <a:endParaRPr lang="en-US"/>
          </a:p>
        </p:txBody>
      </p:sp>
      <p:sp>
        <p:nvSpPr>
          <p:cNvPr id="4"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5" name="Slide Number Placeholder 5"/>
          <p:cNvSpPr>
            <a:spLocks noGrp="1"/>
          </p:cNvSpPr>
          <p:nvPr>
            <p:ph type="sldNum" sz="quarter" idx="12"/>
          </p:nvPr>
        </p:nvSpPr>
        <p:spPr/>
        <p:txBody>
          <a:bodyPr/>
          <a:lstStyle>
            <a:lvl1pPr>
              <a:defRPr/>
            </a:lvl1pPr>
          </a:lstStyle>
          <a:p>
            <a:pPr>
              <a:defRPr/>
            </a:pPr>
            <a:fld id="{EEFDD7DD-CC47-414C-BF78-C5251FE0B060}" type="slidenum">
              <a:rPr lang="en-US" smtClean="0"/>
              <a:pPr>
                <a:defRPr/>
              </a:pPr>
              <a:t>‹#›</a:t>
            </a:fld>
            <a:endParaRPr lang="en-US"/>
          </a:p>
        </p:txBody>
      </p:sp>
    </p:spTree>
  </p:cSld>
  <p:clrMapOvr>
    <a:masterClrMapping/>
  </p:clrMapOvr>
  <p:transition spd="med">
    <p:wipe dir="r"/>
  </p:transition>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3"/>
          <p:cNvSpPr>
            <a:spLocks noGrp="1"/>
          </p:cNvSpPr>
          <p:nvPr>
            <p:ph type="dt" sz="half" idx="10"/>
          </p:nvPr>
        </p:nvSpPr>
        <p:spPr/>
        <p:txBody>
          <a:bodyPr/>
          <a:lstStyle>
            <a:lvl1pPr>
              <a:defRPr/>
            </a:lvl1pPr>
          </a:lstStyle>
          <a:p>
            <a:pPr>
              <a:defRPr/>
            </a:pPr>
            <a:fld id="{1FA76A16-F1B1-4D13-8588-8444428DB074}" type="datetime1">
              <a:rPr lang="en-US" smtClean="0"/>
              <a:t>4/3/2023</a:t>
            </a:fld>
            <a:endParaRPr lang="en-US"/>
          </a:p>
        </p:txBody>
      </p:sp>
      <p:sp>
        <p:nvSpPr>
          <p:cNvPr id="3"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4" name="Slide Number Placeholder 5"/>
          <p:cNvSpPr>
            <a:spLocks noGrp="1"/>
          </p:cNvSpPr>
          <p:nvPr>
            <p:ph type="sldNum" sz="quarter" idx="12"/>
          </p:nvPr>
        </p:nvSpPr>
        <p:spPr/>
        <p:txBody>
          <a:bodyPr/>
          <a:lstStyle>
            <a:lvl1pPr>
              <a:defRPr/>
            </a:lvl1pPr>
          </a:lstStyle>
          <a:p>
            <a:pPr>
              <a:defRPr/>
            </a:pPr>
            <a:fld id="{78B78AD6-5F3D-BA44-875A-31E2927FBE4B}" type="slidenum">
              <a:rPr lang="en-US" smtClean="0"/>
              <a:pPr>
                <a:defRPr/>
              </a:pPr>
              <a:t>‹#›</a:t>
            </a:fld>
            <a:endParaRPr lang="en-US"/>
          </a:p>
        </p:txBody>
      </p:sp>
    </p:spTree>
  </p:cSld>
  <p:clrMapOvr>
    <a:masterClrMapping/>
  </p:clrMapOvr>
  <p:transition spd="med">
    <p:wipe dir="r"/>
  </p:transition>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nchor="b"/>
          <a:lstStyle>
            <a:lvl1pPr algn="l">
              <a:defRPr sz="2000" b="1"/>
            </a:lvl1pPr>
          </a:lstStyle>
          <a:p>
            <a:r>
              <a:rPr lang="en-GB"/>
              <a:t>Click to edit Master title style</a:t>
            </a:r>
            <a:endParaRPr lang="en-US"/>
          </a:p>
        </p:txBody>
      </p:sp>
      <p:sp>
        <p:nvSpPr>
          <p:cNvPr id="3" name="Content Placeholder 2"/>
          <p:cNvSpPr>
            <a:spLocks noGrp="1"/>
          </p:cNvSpPr>
          <p:nvPr>
            <p:ph idx="1"/>
          </p:nvPr>
        </p:nvSpPr>
        <p:spPr>
          <a:xfrm>
            <a:off x="3575050" y="273050"/>
            <a:ext cx="5111750" cy="5853113"/>
          </a:xfrm>
          <a:prstGeom prst="rect">
            <a:avLst/>
          </a:prstGeo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GB"/>
              <a:t>Click to edit Master text styles</a:t>
            </a:r>
          </a:p>
          <a:p>
            <a:pPr lvl="1"/>
            <a:r>
              <a:rPr lang="en-GB"/>
              <a:t>Second level</a:t>
            </a:r>
          </a:p>
          <a:p>
            <a:pPr lvl="2"/>
            <a:r>
              <a:rPr lang="en-GB"/>
              <a:t>Third level</a:t>
            </a:r>
          </a:p>
          <a:p>
            <a:pPr lvl="3"/>
            <a:r>
              <a:rPr lang="en-GB"/>
              <a:t>Fourth level</a:t>
            </a:r>
          </a:p>
          <a:p>
            <a:pPr lvl="4"/>
            <a:r>
              <a:rPr lang="en-GB"/>
              <a:t>Fifth level</a:t>
            </a:r>
            <a:endParaRPr lang="en-US"/>
          </a:p>
        </p:txBody>
      </p:sp>
      <p:sp>
        <p:nvSpPr>
          <p:cNvPr id="4" name="Text Placeholder 3"/>
          <p:cNvSpPr>
            <a:spLocks noGrp="1"/>
          </p:cNvSpPr>
          <p:nvPr>
            <p:ph type="body" sz="half" idx="2"/>
          </p:nvPr>
        </p:nvSpPr>
        <p:spPr>
          <a:xfrm>
            <a:off x="457200" y="1435100"/>
            <a:ext cx="3008313" cy="4691063"/>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56517D4B-0380-4641-8BFD-0781D7D6ACCD}" type="datetime1">
              <a:rPr lang="en-US" smtClean="0"/>
              <a:t>4/3/2023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95E9686C-6E28-9A40-BAFE-97DC9D1AE64A}" type="slidenum">
              <a:rPr lang="en-US" smtClean="0"/>
              <a:pPr>
                <a:defRPr/>
              </a:pPr>
              <a:t>‹#›</a:t>
            </a:fld>
            <a:endParaRPr lang="en-US"/>
          </a:p>
        </p:txBody>
      </p:sp>
    </p:spTree>
  </p:cSld>
  <p:clrMapOvr>
    <a:masterClrMapping/>
  </p:clrMapOvr>
  <p:transition spd="med">
    <p:wipe dir="r"/>
  </p:transition>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nchor="b"/>
          <a:lstStyle>
            <a:lvl1pPr algn="l">
              <a:defRPr sz="2000" b="1"/>
            </a:lvl1pPr>
          </a:lstStyle>
          <a:p>
            <a:r>
              <a:rPr lang="en-GB"/>
              <a:t>Click to edit Master title style</a:t>
            </a:r>
            <a:endParaRPr lang="en-US"/>
          </a:p>
        </p:txBody>
      </p:sp>
      <p:sp>
        <p:nvSpPr>
          <p:cNvPr id="3" name="Picture Placeholder 2"/>
          <p:cNvSpPr>
            <a:spLocks noGrp="1"/>
          </p:cNvSpPr>
          <p:nvPr>
            <p:ph type="pic" idx="1"/>
          </p:nvPr>
        </p:nvSpPr>
        <p:spPr>
          <a:xfrm>
            <a:off x="1792288" y="612775"/>
            <a:ext cx="5486400" cy="4114800"/>
          </a:xfrm>
          <a:prstGeom prst="rect">
            <a:avLst/>
          </a:prstGeo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r>
              <a:rPr lang="en-GB" noProof="0"/>
              <a:t>Drag picture to placeholder or click icon to add</a:t>
            </a:r>
            <a:endParaRPr lang="en-US" noProof="0"/>
          </a:p>
        </p:txBody>
      </p:sp>
      <p:sp>
        <p:nvSpPr>
          <p:cNvPr id="4" name="Text Placeholder 3"/>
          <p:cNvSpPr>
            <a:spLocks noGrp="1"/>
          </p:cNvSpPr>
          <p:nvPr>
            <p:ph type="body" sz="half" idx="2"/>
          </p:nvPr>
        </p:nvSpPr>
        <p:spPr>
          <a:xfrm>
            <a:off x="1792288" y="5367338"/>
            <a:ext cx="5486400" cy="804862"/>
          </a:xfrm>
          <a:prstGeom prst="rect">
            <a:avLst/>
          </a:prstGeo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GB"/>
              <a:t>Click to edit Master text styles</a:t>
            </a:r>
          </a:p>
        </p:txBody>
      </p:sp>
      <p:sp>
        <p:nvSpPr>
          <p:cNvPr id="5" name="Date Placeholder 3"/>
          <p:cNvSpPr>
            <a:spLocks noGrp="1"/>
          </p:cNvSpPr>
          <p:nvPr>
            <p:ph type="dt" sz="half" idx="10"/>
          </p:nvPr>
        </p:nvSpPr>
        <p:spPr/>
        <p:txBody>
          <a:bodyPr/>
          <a:lstStyle>
            <a:lvl1pPr>
              <a:defRPr/>
            </a:lvl1pPr>
          </a:lstStyle>
          <a:p>
            <a:pPr>
              <a:defRPr/>
            </a:pPr>
            <a:fld id="{7CDEFE38-C154-4792-A401-B9DAC2707904}" type="datetime1">
              <a:rPr lang="en-US" smtClean="0"/>
              <a:t>4/3/2023</a:t>
            </a:fld>
            <a:endParaRPr lang="en-US"/>
          </a:p>
        </p:txBody>
      </p:sp>
      <p:sp>
        <p:nvSpPr>
          <p:cNvPr id="6" name="Footer Placeholder 4"/>
          <p:cNvSpPr>
            <a:spLocks noGrp="1"/>
          </p:cNvSpPr>
          <p:nvPr>
            <p:ph type="ftr" sz="quarter" idx="11"/>
          </p:nvPr>
        </p:nvSpPr>
        <p:spPr/>
        <p:txBody>
          <a:bodyPr/>
          <a:lstStyle>
            <a:lvl1pPr>
              <a:defRPr/>
            </a:lvl1pPr>
          </a:lstStyle>
          <a:p>
            <a:pPr>
              <a:defRPr/>
            </a:pPr>
            <a:r>
              <a:rPr lang="en-US"/>
              <a:t>Chapter 2 Software Processes</a:t>
            </a:r>
          </a:p>
        </p:txBody>
      </p:sp>
      <p:sp>
        <p:nvSpPr>
          <p:cNvPr id="7" name="Slide Number Placeholder 5"/>
          <p:cNvSpPr>
            <a:spLocks noGrp="1"/>
          </p:cNvSpPr>
          <p:nvPr>
            <p:ph type="sldNum" sz="quarter" idx="12"/>
          </p:nvPr>
        </p:nvSpPr>
        <p:spPr/>
        <p:txBody>
          <a:bodyPr/>
          <a:lstStyle>
            <a:lvl1pPr>
              <a:defRPr/>
            </a:lvl1pPr>
          </a:lstStyle>
          <a:p>
            <a:pPr>
              <a:defRPr/>
            </a:pPr>
            <a:fld id="{C225899C-C9DE-4C43-812F-DCCD705BC8B7}" type="slidenum">
              <a:rPr lang="en-US" smtClean="0"/>
              <a:pPr>
                <a:defRPr/>
              </a:pPr>
              <a:t>‹#›</a:t>
            </a:fld>
            <a:endParaRPr lang="en-US"/>
          </a:p>
        </p:txBody>
      </p:sp>
    </p:spTree>
  </p:cSld>
  <p:clrMapOvr>
    <a:masterClrMapping/>
  </p:clrMapOvr>
  <p:transition spd="med">
    <p:wipe dir="r"/>
  </p:transition>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image" Target="../media/image1.jpg"/><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1026" name="Title Placeholder 1"/>
          <p:cNvSpPr>
            <a:spLocks noGrp="1"/>
          </p:cNvSpPr>
          <p:nvPr>
            <p:ph type="title"/>
          </p:nvPr>
        </p:nvSpPr>
        <p:spPr bwMode="auto">
          <a:xfrm>
            <a:off x="457200" y="274638"/>
            <a:ext cx="7293232" cy="1143000"/>
          </a:xfrm>
          <a:prstGeom prst="rect">
            <a:avLst/>
          </a:prstGeom>
          <a:noFill/>
          <a:ln w="9525">
            <a:noFill/>
            <a:miter lim="800000"/>
            <a:headEnd/>
            <a:tailEnd/>
          </a:ln>
        </p:spPr>
        <p:txBody>
          <a:bodyPr vert="horz" wrap="square" lIns="91440" tIns="45720" rIns="91440" bIns="45720" numCol="1" anchor="ctr" anchorCtr="0" compatLnSpc="1">
            <a:prstTxWarp prst="textNoShape">
              <a:avLst/>
            </a:prstTxWarp>
          </a:bodyPr>
          <a:lstStyle/>
          <a:p>
            <a:pPr lvl="0"/>
            <a:r>
              <a:rPr lang="en-GB"/>
              <a:t>Click to edit Master title style</a:t>
            </a:r>
            <a:endParaRPr lang="en-US" dirty="0"/>
          </a:p>
        </p:txBody>
      </p:sp>
      <p:sp>
        <p:nvSpPr>
          <p:cNvPr id="4" name="Date Placeholder 3"/>
          <p:cNvSpPr>
            <a:spLocks noGrp="1"/>
          </p:cNvSpPr>
          <p:nvPr>
            <p:ph type="dt" sz="half" idx="2"/>
          </p:nvPr>
        </p:nvSpPr>
        <p:spPr>
          <a:xfrm>
            <a:off x="457200" y="6356350"/>
            <a:ext cx="2133600" cy="365125"/>
          </a:xfrm>
          <a:prstGeom prst="rect">
            <a:avLst/>
          </a:prstGeom>
        </p:spPr>
        <p:txBody>
          <a:bodyPr vert="horz" lIns="91440" tIns="45720" rIns="91440" bIns="45720" rtlCol="0" anchor="ctr"/>
          <a:lstStyle>
            <a:lvl1pPr algn="l" fontAlgn="auto">
              <a:spcBef>
                <a:spcPts val="0"/>
              </a:spcBef>
              <a:spcAft>
                <a:spcPts val="0"/>
              </a:spcAft>
              <a:defRPr sz="1200">
                <a:solidFill>
                  <a:schemeClr val="tx1">
                    <a:tint val="75000"/>
                  </a:schemeClr>
                </a:solidFill>
                <a:latin typeface="+mn-lt"/>
                <a:ea typeface="+mn-ea"/>
                <a:cs typeface="+mn-cs"/>
              </a:defRPr>
            </a:lvl1pPr>
          </a:lstStyle>
          <a:p>
            <a:pPr>
              <a:defRPr/>
            </a:pPr>
            <a:fld id="{5DB61BD8-28A4-423F-990E-73C8666161D3}" type="datetime1">
              <a:rPr lang="en-US" smtClean="0"/>
              <a:t>4/3/2023</a:t>
            </a:fld>
            <a:endParaRPr lang="en-US"/>
          </a:p>
        </p:txBody>
      </p:sp>
      <p:sp>
        <p:nvSpPr>
          <p:cNvPr id="5" name="Footer Placeholder 4"/>
          <p:cNvSpPr>
            <a:spLocks noGrp="1"/>
          </p:cNvSpPr>
          <p:nvPr>
            <p:ph type="ftr" sz="quarter" idx="3"/>
          </p:nvPr>
        </p:nvSpPr>
        <p:spPr>
          <a:xfrm>
            <a:off x="3124200" y="6356350"/>
            <a:ext cx="2895600" cy="365125"/>
          </a:xfrm>
          <a:prstGeom prst="rect">
            <a:avLst/>
          </a:prstGeom>
        </p:spPr>
        <p:txBody>
          <a:bodyPr vert="horz" lIns="91440" tIns="45720" rIns="91440" bIns="45720" rtlCol="0" anchor="ctr"/>
          <a:lstStyle>
            <a:lvl1pPr algn="ctr" fontAlgn="auto">
              <a:spcBef>
                <a:spcPts val="0"/>
              </a:spcBef>
              <a:spcAft>
                <a:spcPts val="0"/>
              </a:spcAft>
              <a:defRPr sz="1200">
                <a:solidFill>
                  <a:schemeClr val="tx1">
                    <a:tint val="75000"/>
                  </a:schemeClr>
                </a:solidFill>
                <a:latin typeface="+mn-lt"/>
                <a:ea typeface="+mn-ea"/>
                <a:cs typeface="+mn-cs"/>
              </a:defRPr>
            </a:lvl1pPr>
          </a:lstStyle>
          <a:p>
            <a:pPr>
              <a:defRPr/>
            </a:pPr>
            <a:r>
              <a:rPr lang="en-US"/>
              <a:t>Chapter 2 Software Processes</a:t>
            </a:r>
          </a:p>
        </p:txBody>
      </p:sp>
      <p:sp>
        <p:nvSpPr>
          <p:cNvPr id="6" name="Slide Number Placeholder 5"/>
          <p:cNvSpPr>
            <a:spLocks noGrp="1"/>
          </p:cNvSpPr>
          <p:nvPr>
            <p:ph type="sldNum" sz="quarter" idx="4"/>
          </p:nvPr>
        </p:nvSpPr>
        <p:spPr>
          <a:xfrm>
            <a:off x="6553200" y="6356350"/>
            <a:ext cx="2133600" cy="365125"/>
          </a:xfrm>
          <a:prstGeom prst="rect">
            <a:avLst/>
          </a:prstGeom>
        </p:spPr>
        <p:txBody>
          <a:bodyPr vert="horz" lIns="91440" tIns="45720" rIns="91440" bIns="45720" rtlCol="0" anchor="ctr"/>
          <a:lstStyle>
            <a:lvl1pPr algn="r" fontAlgn="auto">
              <a:spcBef>
                <a:spcPts val="0"/>
              </a:spcBef>
              <a:spcAft>
                <a:spcPts val="0"/>
              </a:spcAft>
              <a:defRPr sz="1200">
                <a:solidFill>
                  <a:schemeClr val="tx1">
                    <a:tint val="75000"/>
                  </a:schemeClr>
                </a:solidFill>
                <a:latin typeface="+mn-lt"/>
                <a:ea typeface="+mn-ea"/>
                <a:cs typeface="+mn-cs"/>
              </a:defRPr>
            </a:lvl1pPr>
          </a:lstStyle>
          <a:p>
            <a:pPr>
              <a:defRPr/>
            </a:pPr>
            <a:fld id="{D3E67C1E-A116-FA4E-B295-2EE9C41BDD30}" type="slidenum">
              <a:rPr lang="en-US" smtClean="0"/>
              <a:pPr>
                <a:defRPr/>
              </a:pPr>
              <a:t>‹#›</a:t>
            </a:fld>
            <a:endParaRPr lang="en-US"/>
          </a:p>
        </p:txBody>
      </p:sp>
      <p:cxnSp>
        <p:nvCxnSpPr>
          <p:cNvPr id="9" name="Straight Connector 8"/>
          <p:cNvCxnSpPr/>
          <p:nvPr/>
        </p:nvCxnSpPr>
        <p:spPr>
          <a:xfrm>
            <a:off x="457200" y="1419226"/>
            <a:ext cx="7305805"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pic>
        <p:nvPicPr>
          <p:cNvPr id="10" name="Picture 9" descr="Sommerville Cover.jpg"/>
          <p:cNvPicPr>
            <a:picLocks noChangeAspect="1"/>
          </p:cNvPicPr>
          <p:nvPr/>
        </p:nvPicPr>
        <p:blipFill>
          <a:blip r:embed="rId13">
            <a:extLst>
              <a:ext uri="{28A0092B-C50C-407E-A947-70E740481C1C}">
                <a14:useLocalDpi xmlns:a14="http://schemas.microsoft.com/office/drawing/2010/main" val="0"/>
              </a:ext>
            </a:extLst>
          </a:blip>
          <a:stretch>
            <a:fillRect/>
          </a:stretch>
        </p:blipFill>
        <p:spPr>
          <a:xfrm>
            <a:off x="7750432" y="213186"/>
            <a:ext cx="923794" cy="1219356"/>
          </a:xfrm>
          <a:prstGeom prst="rect">
            <a:avLst/>
          </a:prstGeom>
        </p:spPr>
      </p:pic>
      <p:cxnSp>
        <p:nvCxnSpPr>
          <p:cNvPr id="11" name="Straight Connector 10"/>
          <p:cNvCxnSpPr/>
          <p:nvPr/>
        </p:nvCxnSpPr>
        <p:spPr>
          <a:xfrm flipV="1">
            <a:off x="457200" y="1417638"/>
            <a:ext cx="8217026" cy="1588"/>
          </a:xfrm>
          <a:prstGeom prst="line">
            <a:avLst/>
          </a:prstGeom>
          <a:ln>
            <a:solidFill>
              <a:schemeClr val="tx1">
                <a:lumMod val="75000"/>
                <a:lumOff val="25000"/>
              </a:schemeClr>
            </a:solidFill>
          </a:ln>
        </p:spPr>
        <p:style>
          <a:lnRef idx="2">
            <a:schemeClr val="accent1"/>
          </a:lnRef>
          <a:fillRef idx="0">
            <a:schemeClr val="accent1"/>
          </a:fillRef>
          <a:effectRef idx="1">
            <a:schemeClr val="accent1"/>
          </a:effectRef>
          <a:fontRef idx="minor">
            <a:schemeClr val="tx1"/>
          </a:fontRef>
        </p:style>
      </p:cxnSp>
    </p:spTree>
  </p:cSld>
  <p:clrMap bg1="lt1" tx1="dk1" bg2="lt2" tx2="dk2" accent1="accent1" accent2="accent2" accent3="accent3" accent4="accent4" accent5="accent5" accent6="accent6" hlink="hlink" folHlink="folHlink"/>
  <p:sldLayoutIdLst>
    <p:sldLayoutId id="2147483685" r:id="rId1"/>
    <p:sldLayoutId id="2147483686" r:id="rId2"/>
    <p:sldLayoutId id="2147483687" r:id="rId3"/>
    <p:sldLayoutId id="2147483688" r:id="rId4"/>
    <p:sldLayoutId id="2147483689" r:id="rId5"/>
    <p:sldLayoutId id="2147483690" r:id="rId6"/>
    <p:sldLayoutId id="2147483691" r:id="rId7"/>
    <p:sldLayoutId id="2147483692" r:id="rId8"/>
    <p:sldLayoutId id="2147483693" r:id="rId9"/>
    <p:sldLayoutId id="2147483694" r:id="rId10"/>
    <p:sldLayoutId id="2147483695" r:id="rId11"/>
  </p:sldLayoutIdLst>
  <p:transition spd="med">
    <p:wipe dir="r"/>
  </p:transition>
  <p:hf hdr="0"/>
  <p:txStyles>
    <p:titleStyle>
      <a:lvl1pPr algn="l" defTabSz="457200" rtl="0" eaLnBrk="1" fontAlgn="base" hangingPunct="1">
        <a:spcBef>
          <a:spcPct val="0"/>
        </a:spcBef>
        <a:spcAft>
          <a:spcPct val="0"/>
        </a:spcAft>
        <a:defRPr sz="2400" b="1" u="none" kern="1200">
          <a:solidFill>
            <a:srgbClr val="46424D"/>
          </a:solidFill>
          <a:latin typeface="Arial"/>
          <a:ea typeface="ＭＳ Ｐゴシック" charset="-128"/>
          <a:cs typeface="Arial"/>
        </a:defRPr>
      </a:lvl1pPr>
      <a:lvl2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2pPr>
      <a:lvl3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3pPr>
      <a:lvl4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4pPr>
      <a:lvl5pPr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5pPr>
      <a:lvl6pPr marL="4572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6pPr>
      <a:lvl7pPr marL="9144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7pPr>
      <a:lvl8pPr marL="13716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8pPr>
      <a:lvl9pPr marL="1828800" algn="ctr" defTabSz="457200" rtl="0" eaLnBrk="1" fontAlgn="base" hangingPunct="1">
        <a:spcBef>
          <a:spcPct val="0"/>
        </a:spcBef>
        <a:spcAft>
          <a:spcPct val="0"/>
        </a:spcAft>
        <a:defRPr sz="2400">
          <a:solidFill>
            <a:schemeClr val="tx1"/>
          </a:solidFill>
          <a:latin typeface="Calibri" charset="0"/>
          <a:ea typeface="ＭＳ Ｐゴシック" charset="-128"/>
          <a:cs typeface="ＭＳ Ｐゴシック" charset="-128"/>
        </a:defRPr>
      </a:lvl9pPr>
    </p:titleStyle>
    <p:bodyStyle>
      <a:lvl1pPr marL="342900" indent="-342900" algn="l" defTabSz="457200" rtl="0" eaLnBrk="1" fontAlgn="base" hangingPunct="1">
        <a:spcBef>
          <a:spcPct val="20000"/>
        </a:spcBef>
        <a:spcAft>
          <a:spcPct val="0"/>
        </a:spcAft>
        <a:buFont typeface="Arial" charset="0"/>
        <a:buChar char="•"/>
        <a:defRPr sz="3200" kern="1200">
          <a:solidFill>
            <a:schemeClr val="tx1"/>
          </a:solidFill>
          <a:latin typeface="+mn-lt"/>
          <a:ea typeface="ＭＳ Ｐゴシック" charset="-128"/>
          <a:cs typeface="ＭＳ Ｐゴシック" charset="-128"/>
        </a:defRPr>
      </a:lvl1pPr>
      <a:lvl2pPr marL="742950" indent="-285750" algn="l" defTabSz="457200" rtl="0" eaLnBrk="1" fontAlgn="base" hangingPunct="1">
        <a:spcBef>
          <a:spcPct val="20000"/>
        </a:spcBef>
        <a:spcAft>
          <a:spcPct val="0"/>
        </a:spcAft>
        <a:buFont typeface="Arial" charset="0"/>
        <a:defRPr sz="2800" kern="1200">
          <a:solidFill>
            <a:schemeClr val="tx1"/>
          </a:solidFill>
          <a:latin typeface="+mn-lt"/>
          <a:ea typeface="ＭＳ Ｐゴシック" charset="-128"/>
          <a:cs typeface="+mn-cs"/>
        </a:defRPr>
      </a:lvl2pPr>
      <a:lvl3pPr marL="1143000" indent="-228600" algn="l" defTabSz="457200" rtl="0" eaLnBrk="1" fontAlgn="base" hangingPunct="1">
        <a:spcBef>
          <a:spcPct val="20000"/>
        </a:spcBef>
        <a:spcAft>
          <a:spcPct val="0"/>
        </a:spcAft>
        <a:buFont typeface="Arial" charset="0"/>
        <a:buChar char="•"/>
        <a:defRPr sz="2400" kern="1200">
          <a:solidFill>
            <a:schemeClr val="tx1"/>
          </a:solidFill>
          <a:latin typeface="+mn-lt"/>
          <a:ea typeface="ＭＳ Ｐゴシック" charset="-128"/>
          <a:cs typeface="+mn-cs"/>
        </a:defRPr>
      </a:lvl3pPr>
      <a:lvl4pPr marL="16002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4pPr>
      <a:lvl5pPr marL="2057400" indent="-228600" algn="l" defTabSz="457200" rtl="0" eaLnBrk="1" fontAlgn="base" hangingPunct="1">
        <a:spcBef>
          <a:spcPct val="20000"/>
        </a:spcBef>
        <a:spcAft>
          <a:spcPct val="0"/>
        </a:spcAft>
        <a:buFont typeface="Arial" charset="0"/>
        <a:buChar char="»"/>
        <a:defRPr sz="2000" kern="1200">
          <a:solidFill>
            <a:schemeClr val="tx1"/>
          </a:solidFill>
          <a:latin typeface="+mn-lt"/>
          <a:ea typeface="ＭＳ Ｐゴシック" charset="-128"/>
          <a:cs typeface="+mn-cs"/>
        </a:defRPr>
      </a:lvl5pPr>
      <a:lvl6pPr marL="2514600" indent="-228600" algn="l" defTabSz="457200" rtl="0" eaLnBrk="1" latinLnBrk="0" hangingPunct="1">
        <a:spcBef>
          <a:spcPct val="20000"/>
        </a:spcBef>
        <a:buFont typeface="Arial"/>
        <a:buChar char="•"/>
        <a:defRPr sz="2000" kern="1200">
          <a:solidFill>
            <a:schemeClr val="tx1"/>
          </a:solidFill>
          <a:latin typeface="+mn-lt"/>
          <a:ea typeface="+mn-ea"/>
          <a:cs typeface="+mn-cs"/>
        </a:defRPr>
      </a:lvl6pPr>
      <a:lvl7pPr marL="2971800" indent="-228600" algn="l" defTabSz="457200" rtl="0" eaLnBrk="1" latinLnBrk="0" hangingPunct="1">
        <a:spcBef>
          <a:spcPct val="20000"/>
        </a:spcBef>
        <a:buFont typeface="Arial"/>
        <a:buChar char="•"/>
        <a:defRPr sz="2000" kern="1200">
          <a:solidFill>
            <a:schemeClr val="tx1"/>
          </a:solidFill>
          <a:latin typeface="+mn-lt"/>
          <a:ea typeface="+mn-ea"/>
          <a:cs typeface="+mn-cs"/>
        </a:defRPr>
      </a:lvl7pPr>
      <a:lvl8pPr marL="3429000" indent="-228600" algn="l" defTabSz="457200" rtl="0" eaLnBrk="1" latinLnBrk="0" hangingPunct="1">
        <a:spcBef>
          <a:spcPct val="20000"/>
        </a:spcBef>
        <a:buFont typeface="Arial"/>
        <a:buChar char="•"/>
        <a:defRPr sz="2000" kern="1200">
          <a:solidFill>
            <a:schemeClr val="tx1"/>
          </a:solidFill>
          <a:latin typeface="+mn-lt"/>
          <a:ea typeface="+mn-ea"/>
          <a:cs typeface="+mn-cs"/>
        </a:defRPr>
      </a:lvl8pPr>
      <a:lvl9pPr marL="3886200" indent="-228600" algn="l" defTabSz="457200" rtl="0" eaLnBrk="1" latinLnBrk="0" hangingPunct="1">
        <a:spcBef>
          <a:spcPct val="20000"/>
        </a:spcBef>
        <a:buFont typeface="Arial"/>
        <a:buChar char="•"/>
        <a:defRPr sz="2000" kern="1200">
          <a:solidFill>
            <a:schemeClr val="tx1"/>
          </a:solidFill>
          <a:latin typeface="+mn-lt"/>
          <a:ea typeface="+mn-ea"/>
          <a:cs typeface="+mn-cs"/>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image" Target="../media/image3.emf"/><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4.png"/><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2" Type="http://schemas.openxmlformats.org/officeDocument/2006/relationships/image" Target="../media/image5.emf"/><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2" Type="http://schemas.openxmlformats.org/officeDocument/2006/relationships/image" Target="../media/image6.png"/><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image" Target="../media/image7.emf"/><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2" Type="http://schemas.openxmlformats.org/officeDocument/2006/relationships/image" Target="../media/image8.emf"/><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2" Type="http://schemas.openxmlformats.org/officeDocument/2006/relationships/image" Target="../media/image9.emf"/><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0.emf"/><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2" Type="http://schemas.openxmlformats.org/officeDocument/2006/relationships/image" Target="../media/image11.emf"/><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3" Type="http://schemas.openxmlformats.org/officeDocument/2006/relationships/image" Target="../media/image13.jpeg"/><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2" Type="http://schemas.openxmlformats.org/officeDocument/2006/relationships/image" Target="../media/image14.png"/><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2" Type="http://schemas.openxmlformats.org/officeDocument/2006/relationships/image" Target="../media/image15.emf"/><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2" Type="http://schemas.openxmlformats.org/officeDocument/2006/relationships/image" Target="../media/image16.emf"/><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3" Type="http://schemas.openxmlformats.org/officeDocument/2006/relationships/image" Target="../media/image17.emf"/><Relationship Id="rId2" Type="http://schemas.openxmlformats.org/officeDocument/2006/relationships/notesSlide" Target="../notesSlides/notesSlide5.xml"/><Relationship Id="rId1" Type="http://schemas.openxmlformats.org/officeDocument/2006/relationships/slideLayout" Target="../slideLayouts/slideLayout2.xml"/></Relationships>
</file>

<file path=ppt/slides/_rels/slide5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2" Type="http://schemas.openxmlformats.org/officeDocument/2006/relationships/image" Target="../media/image2.emf"/><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3314" name="Title 1"/>
          <p:cNvSpPr>
            <a:spLocks noGrp="1"/>
          </p:cNvSpPr>
          <p:nvPr>
            <p:ph type="ctrTitle"/>
          </p:nvPr>
        </p:nvSpPr>
        <p:spPr>
          <a:xfrm>
            <a:off x="685800" y="2130425"/>
            <a:ext cx="7772400" cy="2930306"/>
          </a:xfrm>
        </p:spPr>
        <p:txBody>
          <a:bodyPr/>
          <a:lstStyle/>
          <a:p>
            <a:pPr algn="ctr" eaLnBrk="1" hangingPunct="1"/>
            <a:r>
              <a:rPr lang="en-US" sz="4400" dirty="0">
                <a:solidFill>
                  <a:srgbClr val="C00000"/>
                </a:solidFill>
              </a:rPr>
              <a:t>Chapter 2 </a:t>
            </a:r>
            <a:br>
              <a:rPr lang="en-US" sz="4400" dirty="0">
                <a:solidFill>
                  <a:srgbClr val="C00000"/>
                </a:solidFill>
              </a:rPr>
            </a:br>
            <a:br>
              <a:rPr lang="en-US" sz="4400" dirty="0">
                <a:solidFill>
                  <a:srgbClr val="C00000"/>
                </a:solidFill>
              </a:rPr>
            </a:br>
            <a:r>
              <a:rPr lang="en-US" sz="4400" dirty="0">
                <a:solidFill>
                  <a:srgbClr val="C00000"/>
                </a:solidFill>
              </a:rPr>
              <a:t>– Software Processes</a:t>
            </a:r>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399B40A3-8C98-7643-999B-D2E4C4DFCA87}" type="slidenum">
              <a:rPr lang="en-US" smtClean="0"/>
              <a:pPr>
                <a:defRPr/>
              </a:pPr>
              <a:t>1</a:t>
            </a:fld>
            <a:endParaRPr lang="en-US"/>
          </a:p>
        </p:txBody>
      </p:sp>
      <p:sp>
        <p:nvSpPr>
          <p:cNvPr id="2" name="Date Placeholder 1"/>
          <p:cNvSpPr>
            <a:spLocks noGrp="1"/>
          </p:cNvSpPr>
          <p:nvPr>
            <p:ph type="dt" sz="half" idx="10"/>
          </p:nvPr>
        </p:nvSpPr>
        <p:spPr/>
        <p:txBody>
          <a:bodyPr/>
          <a:lstStyle/>
          <a:p>
            <a:pPr>
              <a:defRPr/>
            </a:pPr>
            <a:fld id="{5238CE3B-2BB8-4364-A409-5A6BB3E5C393}" type="datetime1">
              <a:rPr lang="en-US" smtClean="0"/>
              <a:t>4/3/2023</a:t>
            </a:fld>
            <a:endParaRPr lang="en-US"/>
          </a:p>
        </p:txBody>
      </p:sp>
    </p:spTree>
  </p:cSld>
  <p:clrMapOvr>
    <a:masterClrMapping/>
  </p:clrMapOvr>
  <p:transition spd="med">
    <p:wipe dir="r"/>
  </p:transition>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2162" name="Rectangle 2"/>
          <p:cNvSpPr>
            <a:spLocks noGrp="1" noChangeArrowheads="1"/>
          </p:cNvSpPr>
          <p:nvPr>
            <p:ph type="title"/>
          </p:nvPr>
        </p:nvSpPr>
        <p:spPr/>
        <p:txBody>
          <a:bodyPr/>
          <a:lstStyle/>
          <a:p>
            <a:r>
              <a:rPr lang="en-GB" dirty="0">
                <a:solidFill>
                  <a:srgbClr val="5310DA"/>
                </a:solidFill>
              </a:rPr>
              <a:t>Waterfall model problems</a:t>
            </a:r>
          </a:p>
        </p:txBody>
      </p:sp>
      <p:sp>
        <p:nvSpPr>
          <p:cNvPr id="92163" name="Rectangle 3"/>
          <p:cNvSpPr>
            <a:spLocks noGrp="1" noChangeArrowheads="1"/>
          </p:cNvSpPr>
          <p:nvPr>
            <p:ph idx="1"/>
          </p:nvPr>
        </p:nvSpPr>
        <p:spPr>
          <a:xfrm>
            <a:off x="0" y="1558315"/>
            <a:ext cx="9143999" cy="4938712"/>
          </a:xfrm>
        </p:spPr>
        <p:txBody>
          <a:bodyPr/>
          <a:lstStyle/>
          <a:p>
            <a:pPr>
              <a:buFont typeface="Wingdings" panose="05000000000000000000" pitchFamily="2" charset="2"/>
              <a:buChar char="v"/>
            </a:pPr>
            <a:r>
              <a:rPr lang="en-GB" dirty="0"/>
              <a:t>Inflexible partitioning of the project into distinct stages makes it difficult to respond to changing customer requirements.</a:t>
            </a:r>
          </a:p>
          <a:p>
            <a:pPr lvl="1"/>
            <a:r>
              <a:rPr lang="en-GB" dirty="0"/>
              <a:t>Therefore, </a:t>
            </a:r>
            <a:r>
              <a:rPr lang="en-GB" dirty="0">
                <a:highlight>
                  <a:srgbClr val="FFFF00"/>
                </a:highlight>
              </a:rPr>
              <a:t>this model is only appropriate when the requirements are well-understood and changes will be fairly limited during the design process. </a:t>
            </a:r>
          </a:p>
          <a:p>
            <a:pPr lvl="1"/>
            <a:r>
              <a:rPr lang="en-GB" dirty="0"/>
              <a:t>Few business systems have stable requirements.</a:t>
            </a:r>
          </a:p>
          <a:p>
            <a:pPr marL="457200" lvl="1" indent="0">
              <a:buNone/>
            </a:pPr>
            <a:endParaRPr lang="en-GB" sz="800" dirty="0"/>
          </a:p>
          <a:p>
            <a:pPr lvl="1"/>
            <a:r>
              <a:rPr lang="en-GB" dirty="0"/>
              <a:t>In those circumstances, the plan-driven nature of the waterfall model helps coordinate the work. </a:t>
            </a:r>
          </a:p>
          <a:p>
            <a:pPr marL="457200" lvl="1" indent="0">
              <a:buNone/>
            </a:pPr>
            <a:endParaRPr lang="en-GB" dirty="0"/>
          </a:p>
          <a:p>
            <a:pPr marL="457200" lvl="1" indent="0">
              <a:buNone/>
            </a:pPr>
            <a:r>
              <a:rPr lang="en-GB" sz="2400" dirty="0"/>
              <a:t>- </a:t>
            </a:r>
            <a:r>
              <a:rPr lang="en-GB" sz="2400" dirty="0">
                <a:highlight>
                  <a:srgbClr val="FFFF00"/>
                </a:highlight>
              </a:rPr>
              <a:t>The waterfall </a:t>
            </a:r>
            <a:r>
              <a:rPr lang="en-GB" dirty="0">
                <a:highlight>
                  <a:srgbClr val="FFFF00"/>
                </a:highlight>
              </a:rPr>
              <a:t>model is mostly used for large systems engineering projects where a system is developed at several sites.</a:t>
            </a:r>
          </a:p>
          <a:p>
            <a:pPr lvl="1"/>
            <a:endParaRPr lang="en-GB"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10</a:t>
            </a:fld>
            <a:endParaRPr lang="en-US"/>
          </a:p>
        </p:txBody>
      </p:sp>
      <p:sp>
        <p:nvSpPr>
          <p:cNvPr id="2" name="Date Placeholder 1"/>
          <p:cNvSpPr>
            <a:spLocks noGrp="1"/>
          </p:cNvSpPr>
          <p:nvPr>
            <p:ph type="dt" sz="half" idx="10"/>
          </p:nvPr>
        </p:nvSpPr>
        <p:spPr/>
        <p:txBody>
          <a:bodyPr/>
          <a:lstStyle/>
          <a:p>
            <a:pPr>
              <a:defRPr/>
            </a:pPr>
            <a:fld id="{79F59AB5-BC51-49DA-A6B8-6EBD5F9D2597}" type="datetime1">
              <a:rPr lang="en-US" smtClean="0"/>
              <a:t>4/3/2023</a:t>
            </a:fld>
            <a:endParaRPr lang="en-US" dirty="0"/>
          </a:p>
        </p:txBody>
      </p:sp>
    </p:spTree>
  </p:cSld>
  <p:clrMapOvr>
    <a:masterClrMapping/>
  </p:clrMapOvr>
  <p:transition spd="med">
    <p:wipe dir="r"/>
  </p:transition>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5362" name="Title 1"/>
          <p:cNvSpPr>
            <a:spLocks noGrp="1"/>
          </p:cNvSpPr>
          <p:nvPr>
            <p:ph type="title"/>
          </p:nvPr>
        </p:nvSpPr>
        <p:spPr/>
        <p:txBody>
          <a:bodyPr/>
          <a:lstStyle/>
          <a:p>
            <a:r>
              <a:rPr lang="en-GB" sz="2800" dirty="0">
                <a:solidFill>
                  <a:srgbClr val="5310DA"/>
                </a:solidFill>
              </a:rPr>
              <a:t>2- Incremental development </a:t>
            </a:r>
            <a:endParaRPr lang="en-US" sz="2800" dirty="0">
              <a:solidFill>
                <a:srgbClr val="5310DA"/>
              </a:solidFill>
            </a:endParaRPr>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11</a:t>
            </a:fld>
            <a:endParaRPr lang="en-US"/>
          </a:p>
        </p:txBody>
      </p:sp>
      <p:pic>
        <p:nvPicPr>
          <p:cNvPr id="4" name="Picture 3" descr="2.2 Incremental-dev.eps"/>
          <p:cNvPicPr>
            <a:picLocks noChangeAspect="1"/>
          </p:cNvPicPr>
          <p:nvPr/>
        </p:nvPicPr>
        <p:blipFill>
          <a:blip r:embed="rId2"/>
          <a:stretch>
            <a:fillRect/>
          </a:stretch>
        </p:blipFill>
        <p:spPr>
          <a:xfrm>
            <a:off x="457200" y="1892460"/>
            <a:ext cx="7517728" cy="4051928"/>
          </a:xfrm>
          <a:prstGeom prst="rect">
            <a:avLst/>
          </a:prstGeom>
        </p:spPr>
      </p:pic>
      <p:sp>
        <p:nvSpPr>
          <p:cNvPr id="2" name="Date Placeholder 1"/>
          <p:cNvSpPr>
            <a:spLocks noGrp="1"/>
          </p:cNvSpPr>
          <p:nvPr>
            <p:ph type="dt" sz="half" idx="10"/>
          </p:nvPr>
        </p:nvSpPr>
        <p:spPr/>
        <p:txBody>
          <a:bodyPr/>
          <a:lstStyle/>
          <a:p>
            <a:pPr>
              <a:defRPr/>
            </a:pPr>
            <a:fld id="{236A09BA-4640-45C5-AFB8-091AA94A6A18}" type="datetime1">
              <a:rPr lang="en-US" smtClean="0"/>
              <a:t>4/3/2023</a:t>
            </a:fld>
            <a:endParaRPr lang="en-US"/>
          </a:p>
        </p:txBody>
      </p:sp>
    </p:spTree>
  </p:cSld>
  <p:clrMapOvr>
    <a:masterClrMapping/>
  </p:clrMapOvr>
  <p:transition spd="med">
    <p:wipe dir="r"/>
  </p:transition>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3794" name="Rectangle 2"/>
          <p:cNvSpPr>
            <a:spLocks noGrp="1" noChangeArrowheads="1"/>
          </p:cNvSpPr>
          <p:nvPr>
            <p:ph type="title"/>
          </p:nvPr>
        </p:nvSpPr>
        <p:spPr/>
        <p:txBody>
          <a:bodyPr/>
          <a:lstStyle/>
          <a:p>
            <a:r>
              <a:rPr lang="en-GB" dirty="0">
                <a:solidFill>
                  <a:srgbClr val="5310DA"/>
                </a:solidFill>
              </a:rPr>
              <a:t>Incremental development benefits</a:t>
            </a:r>
          </a:p>
        </p:txBody>
      </p:sp>
      <p:sp>
        <p:nvSpPr>
          <p:cNvPr id="33795" name="Rectangle 3"/>
          <p:cNvSpPr>
            <a:spLocks noGrp="1" noChangeArrowheads="1"/>
          </p:cNvSpPr>
          <p:nvPr>
            <p:ph idx="1"/>
          </p:nvPr>
        </p:nvSpPr>
        <p:spPr>
          <a:xfrm>
            <a:off x="173421" y="1600200"/>
            <a:ext cx="8765627" cy="4989786"/>
          </a:xfrm>
        </p:spPr>
        <p:txBody>
          <a:bodyPr/>
          <a:lstStyle/>
          <a:p>
            <a:pPr marL="346075" indent="-346075">
              <a:buNone/>
            </a:pPr>
            <a:r>
              <a:rPr lang="en-GB" dirty="0"/>
              <a:t>1- </a:t>
            </a:r>
            <a:r>
              <a:rPr lang="en-GB" sz="2200" b="1" dirty="0"/>
              <a:t>The cost of accommodating changing customer requirements is reduced. </a:t>
            </a:r>
          </a:p>
          <a:p>
            <a:pPr lvl="1"/>
            <a:r>
              <a:rPr lang="en-GB" sz="1800" dirty="0"/>
              <a:t>The amount of analysis and documentation that has to be redone is much less than is required with the waterfall model.</a:t>
            </a:r>
          </a:p>
          <a:p>
            <a:pPr lvl="1"/>
            <a:endParaRPr lang="en-GB" sz="800" dirty="0"/>
          </a:p>
          <a:p>
            <a:pPr marL="346075" indent="-346075">
              <a:buNone/>
            </a:pPr>
            <a:r>
              <a:rPr lang="en-GB" sz="2200" b="1" dirty="0"/>
              <a:t>2- It is easier to get customer feedback on the development work that has been done. </a:t>
            </a:r>
          </a:p>
          <a:p>
            <a:pPr lvl="1"/>
            <a:r>
              <a:rPr lang="en-GB" sz="1800" dirty="0"/>
              <a:t>Customers can comment on demonstrations of the software and see how much has been implemented. </a:t>
            </a:r>
          </a:p>
          <a:p>
            <a:pPr lvl="1"/>
            <a:endParaRPr lang="en-GB" sz="800" dirty="0"/>
          </a:p>
          <a:p>
            <a:pPr marL="346075" indent="-346075">
              <a:buNone/>
            </a:pPr>
            <a:r>
              <a:rPr lang="en-GB" sz="2200" b="1" dirty="0"/>
              <a:t>3- More rapid delivery and deployment of useful software to the customer is possible. </a:t>
            </a:r>
          </a:p>
          <a:p>
            <a:pPr lvl="1"/>
            <a:r>
              <a:rPr lang="en-GB" sz="1800" dirty="0"/>
              <a:t>Customers are able to use and gain value from the software earlier than is possible with a waterfall process. </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12</a:t>
            </a:fld>
            <a:endParaRPr lang="en-US"/>
          </a:p>
        </p:txBody>
      </p:sp>
      <p:sp>
        <p:nvSpPr>
          <p:cNvPr id="2" name="Date Placeholder 1"/>
          <p:cNvSpPr>
            <a:spLocks noGrp="1"/>
          </p:cNvSpPr>
          <p:nvPr>
            <p:ph type="dt" sz="half" idx="10"/>
          </p:nvPr>
        </p:nvSpPr>
        <p:spPr/>
        <p:txBody>
          <a:bodyPr/>
          <a:lstStyle/>
          <a:p>
            <a:pPr>
              <a:defRPr/>
            </a:pPr>
            <a:fld id="{E7C5BC85-F928-48A8-873D-EE888F857081}" type="datetime1">
              <a:rPr lang="en-US" smtClean="0"/>
              <a:t>4/3/2023</a:t>
            </a:fld>
            <a:endParaRPr lang="en-US"/>
          </a:p>
        </p:txBody>
      </p:sp>
    </p:spTree>
  </p:cSld>
  <p:clrMapOvr>
    <a:masterClrMapping/>
  </p:clrMapOvr>
  <p:transition/>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310DA"/>
                </a:solidFill>
              </a:rPr>
              <a:t>Incremental development problems</a:t>
            </a:r>
          </a:p>
        </p:txBody>
      </p:sp>
      <p:sp>
        <p:nvSpPr>
          <p:cNvPr id="3" name="Content Placeholder 2"/>
          <p:cNvSpPr>
            <a:spLocks noGrp="1"/>
          </p:cNvSpPr>
          <p:nvPr>
            <p:ph idx="1"/>
          </p:nvPr>
        </p:nvSpPr>
        <p:spPr>
          <a:xfrm>
            <a:off x="110359" y="1600200"/>
            <a:ext cx="9033641" cy="4325815"/>
          </a:xfrm>
        </p:spPr>
        <p:txBody>
          <a:bodyPr/>
          <a:lstStyle/>
          <a:p>
            <a:r>
              <a:rPr lang="en-GB" b="1" dirty="0"/>
              <a:t>The process is not visible.</a:t>
            </a:r>
            <a:r>
              <a:rPr lang="en-GB" dirty="0"/>
              <a:t> </a:t>
            </a:r>
          </a:p>
          <a:p>
            <a:pPr lvl="1"/>
            <a:r>
              <a:rPr lang="en-GB" dirty="0"/>
              <a:t>Managers need regular deliverables to measure progress. If systems are developed quickly, it is not cost-effective to produce documents that reflect every version of the system. </a:t>
            </a:r>
          </a:p>
          <a:p>
            <a:pPr lvl="1"/>
            <a:endParaRPr lang="en-GB" dirty="0"/>
          </a:p>
          <a:p>
            <a:r>
              <a:rPr lang="en-GB" b="1" dirty="0"/>
              <a:t>System structure tends to degrade as new increments are added</a:t>
            </a:r>
            <a:r>
              <a:rPr lang="en-GB" b="1" i="1" dirty="0"/>
              <a:t>. </a:t>
            </a:r>
            <a:r>
              <a:rPr lang="en-GB" b="1" dirty="0"/>
              <a:t> </a:t>
            </a:r>
          </a:p>
          <a:p>
            <a:pPr lvl="1"/>
            <a:r>
              <a:rPr lang="en-GB" dirty="0"/>
              <a:t>Unless time and money is spent on refactoring to improve the software, regular change tends to corrupt its structure. Incorporating further software changes becomes increasingly difficult and costly. </a:t>
            </a:r>
          </a:p>
          <a:p>
            <a:pPr marL="457200" lvl="1" indent="0">
              <a:buNone/>
            </a:pPr>
            <a:endParaRPr lang="en-GB"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13</a:t>
            </a:fld>
            <a:endParaRPr lang="en-US"/>
          </a:p>
        </p:txBody>
      </p:sp>
      <p:sp>
        <p:nvSpPr>
          <p:cNvPr id="6" name="Date Placeholder 5"/>
          <p:cNvSpPr>
            <a:spLocks noGrp="1"/>
          </p:cNvSpPr>
          <p:nvPr>
            <p:ph type="dt" sz="half" idx="10"/>
          </p:nvPr>
        </p:nvSpPr>
        <p:spPr/>
        <p:txBody>
          <a:bodyPr/>
          <a:lstStyle/>
          <a:p>
            <a:pPr>
              <a:defRPr/>
            </a:pPr>
            <a:fld id="{9B78AA7E-1BB0-464B-9863-1C7587000B86}" type="datetime1">
              <a:rPr lang="en-US" smtClean="0"/>
              <a:t>4/3/2023</a:t>
            </a:fld>
            <a:endParaRPr lang="en-US"/>
          </a:p>
        </p:txBody>
      </p:sp>
    </p:spTree>
  </p:cSld>
  <p:clrMapOvr>
    <a:masterClrMapping/>
  </p:clrMapOvr>
  <p:transition spd="med">
    <p:wipe dir="r"/>
  </p:transition>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9330" name="Rectangle 2"/>
          <p:cNvSpPr>
            <a:spLocks noGrp="1" noChangeArrowheads="1"/>
          </p:cNvSpPr>
          <p:nvPr>
            <p:ph type="title"/>
          </p:nvPr>
        </p:nvSpPr>
        <p:spPr/>
        <p:txBody>
          <a:bodyPr/>
          <a:lstStyle/>
          <a:p>
            <a:r>
              <a:rPr lang="en-GB" sz="2800" dirty="0">
                <a:solidFill>
                  <a:srgbClr val="5310DA"/>
                </a:solidFill>
              </a:rPr>
              <a:t>3- Integration and configuration</a:t>
            </a:r>
          </a:p>
        </p:txBody>
      </p:sp>
      <p:sp>
        <p:nvSpPr>
          <p:cNvPr id="99331" name="Rectangle 3"/>
          <p:cNvSpPr>
            <a:spLocks noGrp="1" noChangeArrowheads="1"/>
          </p:cNvSpPr>
          <p:nvPr>
            <p:ph idx="1"/>
          </p:nvPr>
        </p:nvSpPr>
        <p:spPr/>
        <p:txBody>
          <a:bodyPr/>
          <a:lstStyle/>
          <a:p>
            <a:r>
              <a:rPr lang="en-GB" dirty="0"/>
              <a:t>Based on software reuse where systems are integrated from existing components or application systems (sometimes called COTS -Commercial-off-the-shelf) systems).</a:t>
            </a:r>
          </a:p>
          <a:p>
            <a:r>
              <a:rPr lang="en-GB" dirty="0"/>
              <a:t>Reused elements may be configured to adapt their behaviour and functionality to a user’s requirements</a:t>
            </a:r>
          </a:p>
          <a:p>
            <a:r>
              <a:rPr lang="en-GB" dirty="0"/>
              <a:t>Reuse is now the standard approach for building many types of business system</a:t>
            </a:r>
          </a:p>
          <a:p>
            <a:pPr lvl="1"/>
            <a:r>
              <a:rPr lang="en-GB" dirty="0"/>
              <a:t>Reuse covered in more depth in Chapter 15.</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14</a:t>
            </a:fld>
            <a:endParaRPr lang="en-US"/>
          </a:p>
        </p:txBody>
      </p:sp>
      <p:sp>
        <p:nvSpPr>
          <p:cNvPr id="2" name="Date Placeholder 1"/>
          <p:cNvSpPr>
            <a:spLocks noGrp="1"/>
          </p:cNvSpPr>
          <p:nvPr>
            <p:ph type="dt" sz="half" idx="10"/>
          </p:nvPr>
        </p:nvSpPr>
        <p:spPr/>
        <p:txBody>
          <a:bodyPr/>
          <a:lstStyle/>
          <a:p>
            <a:pPr>
              <a:defRPr/>
            </a:pPr>
            <a:fld id="{1A92B304-C31A-4E15-A014-7B147620AFFA}" type="datetime1">
              <a:rPr lang="en-US" smtClean="0"/>
              <a:t>4/3/2023</a:t>
            </a:fld>
            <a:endParaRPr lang="en-US"/>
          </a:p>
        </p:txBody>
      </p:sp>
    </p:spTree>
  </p:cSld>
  <p:clrMapOvr>
    <a:masterClrMapping/>
  </p:clrMapOvr>
  <p:transition spd="med">
    <p:wipe dir="r"/>
  </p:transition>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310DA"/>
                </a:solidFill>
              </a:rPr>
              <a:t>Types of reusable software</a:t>
            </a:r>
          </a:p>
        </p:txBody>
      </p:sp>
      <p:sp>
        <p:nvSpPr>
          <p:cNvPr id="3" name="Content Placeholder 2"/>
          <p:cNvSpPr>
            <a:spLocks noGrp="1"/>
          </p:cNvSpPr>
          <p:nvPr>
            <p:ph idx="1"/>
          </p:nvPr>
        </p:nvSpPr>
        <p:spPr>
          <a:xfrm>
            <a:off x="457200" y="1600200"/>
            <a:ext cx="8686800" cy="4525963"/>
          </a:xfrm>
        </p:spPr>
        <p:txBody>
          <a:bodyPr/>
          <a:lstStyle/>
          <a:p>
            <a:pPr marL="457200" indent="-457200">
              <a:buFont typeface="+mj-lt"/>
              <a:buAutoNum type="arabicPeriod"/>
            </a:pPr>
            <a:r>
              <a:rPr lang="en-GB" dirty="0"/>
              <a:t>Stand-alone application systems (sometimes called COTS) that are configured for use in a particular environment.</a:t>
            </a:r>
          </a:p>
          <a:p>
            <a:pPr marL="457200" indent="-457200">
              <a:buFont typeface="+mj-lt"/>
              <a:buAutoNum type="arabicPeriod"/>
            </a:pPr>
            <a:endParaRPr lang="en-GB" dirty="0"/>
          </a:p>
          <a:p>
            <a:pPr marL="457200" indent="-457200">
              <a:buFont typeface="+mj-lt"/>
              <a:buAutoNum type="arabicPeriod"/>
            </a:pPr>
            <a:r>
              <a:rPr lang="en-GB" dirty="0"/>
              <a:t>Collections of objects that are developed as a package to be integrated with a component framework such as .NET or J2EE.</a:t>
            </a:r>
          </a:p>
          <a:p>
            <a:pPr marL="457200" indent="-457200">
              <a:buFont typeface="+mj-lt"/>
              <a:buAutoNum type="arabicPeriod"/>
            </a:pPr>
            <a:endParaRPr lang="en-GB" dirty="0"/>
          </a:p>
          <a:p>
            <a:pPr marL="457200" indent="-457200">
              <a:buFont typeface="+mj-lt"/>
              <a:buAutoNum type="arabicPeriod"/>
            </a:pPr>
            <a:r>
              <a:rPr lang="en-GB" dirty="0"/>
              <a:t>Web services that are developed according to service standards and which are available for remote invocation. </a:t>
            </a:r>
          </a:p>
          <a:p>
            <a:endParaRPr lang="en-GB" dirty="0"/>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15</a:t>
            </a:fld>
            <a:endParaRPr lang="en-US"/>
          </a:p>
        </p:txBody>
      </p:sp>
      <p:sp>
        <p:nvSpPr>
          <p:cNvPr id="6" name="Date Placeholder 5"/>
          <p:cNvSpPr>
            <a:spLocks noGrp="1"/>
          </p:cNvSpPr>
          <p:nvPr>
            <p:ph type="dt" sz="half" idx="10"/>
          </p:nvPr>
        </p:nvSpPr>
        <p:spPr/>
        <p:txBody>
          <a:bodyPr/>
          <a:lstStyle/>
          <a:p>
            <a:pPr>
              <a:defRPr/>
            </a:pPr>
            <a:fld id="{DD213803-1698-4768-A805-E740FA9D4E97}" type="datetime1">
              <a:rPr lang="en-US" smtClean="0"/>
              <a:t>4/3/2023</a:t>
            </a:fld>
            <a:endParaRPr lang="en-US"/>
          </a:p>
        </p:txBody>
      </p:sp>
    </p:spTree>
  </p:cSld>
  <p:clrMapOvr>
    <a:masterClrMapping/>
  </p:clrMapOvr>
  <p:transition spd="med">
    <p:wipe dir="r"/>
  </p:transition>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310DA"/>
                </a:solidFill>
              </a:rPr>
              <a:t>Key process stages</a:t>
            </a:r>
          </a:p>
        </p:txBody>
      </p:sp>
      <p:sp>
        <p:nvSpPr>
          <p:cNvPr id="3" name="Content Placeholder 2"/>
          <p:cNvSpPr>
            <a:spLocks noGrp="1"/>
          </p:cNvSpPr>
          <p:nvPr>
            <p:ph idx="1"/>
          </p:nvPr>
        </p:nvSpPr>
        <p:spPr/>
        <p:txBody>
          <a:bodyPr/>
          <a:lstStyle/>
          <a:p>
            <a:pPr marL="457200" indent="-457200">
              <a:buFont typeface="+mj-lt"/>
              <a:buAutoNum type="arabicPeriod"/>
            </a:pPr>
            <a:r>
              <a:rPr lang="en-US" b="1" dirty="0"/>
              <a:t>Requirements specification</a:t>
            </a:r>
          </a:p>
          <a:p>
            <a:pPr marL="457200" indent="-457200">
              <a:buFont typeface="+mj-lt"/>
              <a:buAutoNum type="arabicPeriod"/>
            </a:pPr>
            <a:r>
              <a:rPr lang="en-US" b="1" dirty="0"/>
              <a:t>Software discovery and evaluation</a:t>
            </a:r>
          </a:p>
          <a:p>
            <a:pPr marL="457200" indent="-457200">
              <a:buFont typeface="+mj-lt"/>
              <a:buAutoNum type="arabicPeriod"/>
            </a:pPr>
            <a:r>
              <a:rPr lang="en-US" b="1" dirty="0"/>
              <a:t>Requirements refinement</a:t>
            </a:r>
          </a:p>
          <a:p>
            <a:pPr marL="457200" indent="-457200">
              <a:buFont typeface="+mj-lt"/>
              <a:buAutoNum type="arabicPeriod"/>
            </a:pPr>
            <a:r>
              <a:rPr lang="en-US" b="1" dirty="0"/>
              <a:t>Application system configuration</a:t>
            </a:r>
          </a:p>
          <a:p>
            <a:pPr marL="457200" indent="-457200">
              <a:buFont typeface="+mj-lt"/>
              <a:buAutoNum type="arabicPeriod"/>
            </a:pPr>
            <a:r>
              <a:rPr lang="en-US" b="1" dirty="0"/>
              <a:t>Component adaptation and integration</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16</a:t>
            </a:fld>
            <a:endParaRPr lang="en-US"/>
          </a:p>
        </p:txBody>
      </p:sp>
      <p:sp>
        <p:nvSpPr>
          <p:cNvPr id="6" name="Date Placeholder 5"/>
          <p:cNvSpPr>
            <a:spLocks noGrp="1"/>
          </p:cNvSpPr>
          <p:nvPr>
            <p:ph type="dt" sz="half" idx="10"/>
          </p:nvPr>
        </p:nvSpPr>
        <p:spPr/>
        <p:txBody>
          <a:bodyPr/>
          <a:lstStyle/>
          <a:p>
            <a:pPr>
              <a:defRPr/>
            </a:pPr>
            <a:fld id="{129E7A4F-1AA6-4390-AA51-5803A3A6EA5B}" type="datetime1">
              <a:rPr lang="en-US" smtClean="0"/>
              <a:t>4/3/2023</a:t>
            </a:fld>
            <a:endParaRPr lang="en-US"/>
          </a:p>
        </p:txBody>
      </p:sp>
      <p:pic>
        <p:nvPicPr>
          <p:cNvPr id="7" name="Picture 6"/>
          <p:cNvPicPr>
            <a:picLocks noChangeAspect="1"/>
          </p:cNvPicPr>
          <p:nvPr/>
        </p:nvPicPr>
        <p:blipFill>
          <a:blip r:embed="rId2"/>
          <a:stretch>
            <a:fillRect/>
          </a:stretch>
        </p:blipFill>
        <p:spPr>
          <a:xfrm>
            <a:off x="1529255" y="4266943"/>
            <a:ext cx="6343718" cy="2041782"/>
          </a:xfrm>
          <a:prstGeom prst="rect">
            <a:avLst/>
          </a:prstGeom>
        </p:spPr>
      </p:pic>
    </p:spTree>
    <p:extLst>
      <p:ext uri="{BB962C8B-B14F-4D97-AF65-F5344CB8AC3E}">
        <p14:creationId xmlns:p14="http://schemas.microsoft.com/office/powerpoint/2010/main" val="1107264114"/>
      </p:ext>
    </p:extLst>
  </p:cSld>
  <p:clrMapOvr>
    <a:masterClrMapping/>
  </p:clrMapOvr>
  <p:transition spd="med">
    <p:wipe dir="r"/>
  </p:transition>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5310DA"/>
                </a:solidFill>
              </a:rPr>
              <a:t>Advantages and disadvantages</a:t>
            </a:r>
          </a:p>
        </p:txBody>
      </p:sp>
      <p:sp>
        <p:nvSpPr>
          <p:cNvPr id="3" name="Content Placeholder 2"/>
          <p:cNvSpPr>
            <a:spLocks noGrp="1"/>
          </p:cNvSpPr>
          <p:nvPr>
            <p:ph idx="1"/>
          </p:nvPr>
        </p:nvSpPr>
        <p:spPr/>
        <p:txBody>
          <a:bodyPr/>
          <a:lstStyle/>
          <a:p>
            <a:r>
              <a:rPr lang="en-US" b="1" dirty="0">
                <a:solidFill>
                  <a:srgbClr val="5310DA"/>
                </a:solidFill>
              </a:rPr>
              <a:t>Advantages  </a:t>
            </a:r>
            <a:endParaRPr lang="en-US" b="1" dirty="0"/>
          </a:p>
          <a:p>
            <a:r>
              <a:rPr lang="en-US" dirty="0"/>
              <a:t>Reduced costs and risks as less software is developed from scratch</a:t>
            </a:r>
          </a:p>
          <a:p>
            <a:r>
              <a:rPr lang="en-US" dirty="0"/>
              <a:t>Faster delivery and deployment of system</a:t>
            </a:r>
          </a:p>
          <a:p>
            <a:endParaRPr lang="en-US" dirty="0"/>
          </a:p>
          <a:p>
            <a:r>
              <a:rPr lang="en-US" b="1" dirty="0">
                <a:solidFill>
                  <a:srgbClr val="5310DA"/>
                </a:solidFill>
              </a:rPr>
              <a:t>Disadvantages</a:t>
            </a:r>
            <a:r>
              <a:rPr lang="en-US" dirty="0">
                <a:solidFill>
                  <a:srgbClr val="5310DA"/>
                </a:solidFill>
              </a:rPr>
              <a:t> </a:t>
            </a:r>
            <a:endParaRPr lang="en-US" dirty="0"/>
          </a:p>
          <a:p>
            <a:r>
              <a:rPr lang="en-US" dirty="0"/>
              <a:t>But requirements compromises are inevitable so system may not meet real needs of users</a:t>
            </a:r>
          </a:p>
          <a:p>
            <a:r>
              <a:rPr lang="en-US" dirty="0"/>
              <a:t>Loss of control over evolution of reused system elements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17</a:t>
            </a:fld>
            <a:endParaRPr lang="en-US"/>
          </a:p>
        </p:txBody>
      </p:sp>
      <p:sp>
        <p:nvSpPr>
          <p:cNvPr id="6" name="Date Placeholder 5"/>
          <p:cNvSpPr>
            <a:spLocks noGrp="1"/>
          </p:cNvSpPr>
          <p:nvPr>
            <p:ph type="dt" sz="half" idx="10"/>
          </p:nvPr>
        </p:nvSpPr>
        <p:spPr/>
        <p:txBody>
          <a:bodyPr/>
          <a:lstStyle/>
          <a:p>
            <a:pPr>
              <a:defRPr/>
            </a:pPr>
            <a:fld id="{92C44E39-6FBF-4B62-8DFC-ABC94AF199CB}" type="datetime1">
              <a:rPr lang="en-US" smtClean="0"/>
              <a:t>4/3/2023</a:t>
            </a:fld>
            <a:endParaRPr lang="en-US"/>
          </a:p>
        </p:txBody>
      </p:sp>
    </p:spTree>
    <p:extLst>
      <p:ext uri="{BB962C8B-B14F-4D97-AF65-F5344CB8AC3E}">
        <p14:creationId xmlns:p14="http://schemas.microsoft.com/office/powerpoint/2010/main" val="1197914283"/>
      </p:ext>
    </p:extLst>
  </p:cSld>
  <p:clrMapOvr>
    <a:masterClrMapping/>
  </p:clrMapOvr>
  <p:transition spd="med">
    <p:wipe dir="r"/>
  </p:transition>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682754"/>
            <a:ext cx="8229600" cy="1143000"/>
          </a:xfrm>
        </p:spPr>
        <p:txBody>
          <a:bodyPr/>
          <a:lstStyle/>
          <a:p>
            <a:pPr algn="ctr"/>
            <a:r>
              <a:rPr lang="en-US" sz="3600" dirty="0"/>
              <a:t>Process activities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18</a:t>
            </a:fld>
            <a:endParaRPr lang="en-US"/>
          </a:p>
        </p:txBody>
      </p:sp>
      <p:sp>
        <p:nvSpPr>
          <p:cNvPr id="3" name="Date Placeholder 2"/>
          <p:cNvSpPr>
            <a:spLocks noGrp="1"/>
          </p:cNvSpPr>
          <p:nvPr>
            <p:ph type="dt" sz="half" idx="10"/>
          </p:nvPr>
        </p:nvSpPr>
        <p:spPr/>
        <p:txBody>
          <a:bodyPr/>
          <a:lstStyle/>
          <a:p>
            <a:pPr>
              <a:defRPr/>
            </a:pPr>
            <a:r>
              <a:rPr lang="en-GB"/>
              <a:t>30/10/2014</a:t>
            </a:r>
            <a:endParaRPr lang="en-US"/>
          </a:p>
        </p:txBody>
      </p:sp>
    </p:spTree>
    <p:extLst>
      <p:ext uri="{BB962C8B-B14F-4D97-AF65-F5344CB8AC3E}">
        <p14:creationId xmlns:p14="http://schemas.microsoft.com/office/powerpoint/2010/main" val="1088992287"/>
      </p:ext>
    </p:extLst>
  </p:cSld>
  <p:clrMapOvr>
    <a:masterClrMapping/>
  </p:clrMapOvr>
  <p:transition spd="med">
    <p:wipe dir="r"/>
  </p:transition>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Process activities</a:t>
            </a:r>
          </a:p>
        </p:txBody>
      </p:sp>
      <p:sp>
        <p:nvSpPr>
          <p:cNvPr id="5" name="Content Placeholder 4"/>
          <p:cNvSpPr>
            <a:spLocks noGrp="1"/>
          </p:cNvSpPr>
          <p:nvPr>
            <p:ph idx="1"/>
          </p:nvPr>
        </p:nvSpPr>
        <p:spPr/>
        <p:txBody>
          <a:bodyPr/>
          <a:lstStyle/>
          <a:p>
            <a:r>
              <a:rPr lang="en-GB" dirty="0"/>
              <a:t>Real software processes are inter-leaved sequences of technical, collaborative and managerial activities with the overall goal of specifying, designing, implementing and testing a software system. </a:t>
            </a:r>
          </a:p>
          <a:p>
            <a:r>
              <a:rPr lang="en-GB" b="1" u="sng" dirty="0"/>
              <a:t>The four basic process activities </a:t>
            </a:r>
            <a:r>
              <a:rPr lang="en-GB" dirty="0"/>
              <a:t>of </a:t>
            </a:r>
            <a:r>
              <a:rPr lang="en-GB" b="1" dirty="0">
                <a:solidFill>
                  <a:srgbClr val="00B050"/>
                </a:solidFill>
              </a:rPr>
              <a:t>specification</a:t>
            </a:r>
            <a:r>
              <a:rPr lang="en-GB" b="1" dirty="0">
                <a:solidFill>
                  <a:srgbClr val="5310DA"/>
                </a:solidFill>
              </a:rPr>
              <a:t>,</a:t>
            </a:r>
            <a:r>
              <a:rPr lang="en-GB" dirty="0"/>
              <a:t> </a:t>
            </a:r>
            <a:r>
              <a:rPr lang="en-GB" b="1" dirty="0">
                <a:solidFill>
                  <a:srgbClr val="00B050"/>
                </a:solidFill>
              </a:rPr>
              <a:t>development</a:t>
            </a:r>
            <a:r>
              <a:rPr lang="en-GB" dirty="0"/>
              <a:t>, </a:t>
            </a:r>
            <a:r>
              <a:rPr lang="en-GB" b="1" dirty="0">
                <a:solidFill>
                  <a:srgbClr val="00B050"/>
                </a:solidFill>
              </a:rPr>
              <a:t>validation</a:t>
            </a:r>
            <a:r>
              <a:rPr lang="en-GB" dirty="0"/>
              <a:t> and </a:t>
            </a:r>
            <a:r>
              <a:rPr lang="en-GB" b="1" dirty="0">
                <a:solidFill>
                  <a:srgbClr val="00B050"/>
                </a:solidFill>
              </a:rPr>
              <a:t>evolution</a:t>
            </a:r>
            <a:r>
              <a:rPr lang="en-GB" dirty="0"/>
              <a:t> are organized differently in different development processes. </a:t>
            </a:r>
          </a:p>
          <a:p>
            <a:r>
              <a:rPr lang="en-GB" dirty="0"/>
              <a:t>For example, in the waterfall model, they are organized </a:t>
            </a:r>
            <a:r>
              <a:rPr lang="en-GB" b="1" i="1" dirty="0"/>
              <a:t>in sequence, </a:t>
            </a:r>
            <a:r>
              <a:rPr lang="en-GB" dirty="0"/>
              <a:t>whereas in incremental development they are </a:t>
            </a:r>
            <a:r>
              <a:rPr lang="en-GB" b="1" i="1" dirty="0"/>
              <a:t>interleaved. </a:t>
            </a:r>
            <a:endParaRPr lang="en-US" b="1" i="1"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19</a:t>
            </a:fld>
            <a:endParaRPr lang="en-US"/>
          </a:p>
        </p:txBody>
      </p:sp>
      <p:sp>
        <p:nvSpPr>
          <p:cNvPr id="3" name="Date Placeholder 2"/>
          <p:cNvSpPr>
            <a:spLocks noGrp="1"/>
          </p:cNvSpPr>
          <p:nvPr>
            <p:ph type="dt" sz="half" idx="10"/>
          </p:nvPr>
        </p:nvSpPr>
        <p:spPr/>
        <p:txBody>
          <a:bodyPr/>
          <a:lstStyle/>
          <a:p>
            <a:pPr>
              <a:defRPr/>
            </a:pPr>
            <a:fld id="{32F43151-D2CE-48CE-86BE-B8FCC7EC2BB2}" type="datetime1">
              <a:rPr lang="en-US" smtClean="0"/>
              <a:t>4/3/2023</a:t>
            </a:fld>
            <a:endParaRPr lang="en-US"/>
          </a:p>
        </p:txBody>
      </p:sp>
    </p:spTree>
  </p:cSld>
  <p:clrMapOvr>
    <a:masterClrMapping/>
  </p:clrMapOvr>
  <p:transition spd="med">
    <p:wipe dir="r"/>
  </p:transition>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Topics covered</a:t>
            </a:r>
            <a:endParaRPr lang="en-US" dirty="0"/>
          </a:p>
        </p:txBody>
      </p:sp>
      <p:sp>
        <p:nvSpPr>
          <p:cNvPr id="3" name="Content Placeholder 2"/>
          <p:cNvSpPr>
            <a:spLocks noGrp="1"/>
          </p:cNvSpPr>
          <p:nvPr>
            <p:ph idx="1"/>
          </p:nvPr>
        </p:nvSpPr>
        <p:spPr/>
        <p:txBody>
          <a:bodyPr/>
          <a:lstStyle/>
          <a:p>
            <a:r>
              <a:rPr lang="en-GB" dirty="0"/>
              <a:t>Software process models</a:t>
            </a:r>
          </a:p>
          <a:p>
            <a:r>
              <a:rPr lang="en-GB" dirty="0"/>
              <a:t>Process activities</a:t>
            </a:r>
          </a:p>
          <a:p>
            <a:r>
              <a:rPr lang="en-GB" dirty="0"/>
              <a:t>Coping with change</a:t>
            </a:r>
          </a:p>
          <a:p>
            <a:r>
              <a:rPr lang="en-GB" dirty="0"/>
              <a:t>Process improvement</a:t>
            </a:r>
            <a:endParaRPr lang="en-US"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a:t>
            </a:fld>
            <a:endParaRPr lang="en-US"/>
          </a:p>
        </p:txBody>
      </p:sp>
      <p:sp>
        <p:nvSpPr>
          <p:cNvPr id="4" name="Date Placeholder 3"/>
          <p:cNvSpPr>
            <a:spLocks noGrp="1"/>
          </p:cNvSpPr>
          <p:nvPr>
            <p:ph type="dt" sz="half" idx="10"/>
          </p:nvPr>
        </p:nvSpPr>
        <p:spPr/>
        <p:txBody>
          <a:bodyPr/>
          <a:lstStyle/>
          <a:p>
            <a:pPr>
              <a:defRPr/>
            </a:pPr>
            <a:fld id="{2FDCD453-4B29-458C-8E81-9617C2CD3987}" type="datetime1">
              <a:rPr lang="en-US" smtClean="0"/>
              <a:t>4/3/2023</a:t>
            </a:fld>
            <a:endParaRPr lang="en-US"/>
          </a:p>
        </p:txBody>
      </p:sp>
    </p:spTree>
  </p:cSld>
  <p:clrMapOvr>
    <a:masterClrMapping/>
  </p:clrMapOvr>
  <p:transition spd="med">
    <p:wipe dir="r"/>
  </p:transition>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4994" name="Rectangle 2"/>
          <p:cNvSpPr>
            <a:spLocks noGrp="1" noChangeArrowheads="1"/>
          </p:cNvSpPr>
          <p:nvPr>
            <p:ph type="title"/>
          </p:nvPr>
        </p:nvSpPr>
        <p:spPr/>
        <p:txBody>
          <a:bodyPr/>
          <a:lstStyle/>
          <a:p>
            <a:r>
              <a:rPr lang="en-GB" dirty="0">
                <a:solidFill>
                  <a:srgbClr val="00B050"/>
                </a:solidFill>
              </a:rPr>
              <a:t>1- Software specification</a:t>
            </a:r>
          </a:p>
        </p:txBody>
      </p:sp>
      <p:sp>
        <p:nvSpPr>
          <p:cNvPr id="84995" name="Rectangle 3"/>
          <p:cNvSpPr>
            <a:spLocks noGrp="1" noChangeArrowheads="1"/>
          </p:cNvSpPr>
          <p:nvPr>
            <p:ph idx="1"/>
          </p:nvPr>
        </p:nvSpPr>
        <p:spPr>
          <a:xfrm>
            <a:off x="-1" y="1417638"/>
            <a:ext cx="9143999" cy="4102629"/>
          </a:xfrm>
        </p:spPr>
        <p:txBody>
          <a:bodyPr/>
          <a:lstStyle/>
          <a:p>
            <a:r>
              <a:rPr lang="en-GB" dirty="0"/>
              <a:t>The process of establishing what services are required and the constraints on the system’s operation and development.</a:t>
            </a:r>
          </a:p>
          <a:p>
            <a:r>
              <a:rPr lang="en-US" b="1" dirty="0">
                <a:solidFill>
                  <a:srgbClr val="5310DA"/>
                </a:solidFill>
              </a:rPr>
              <a:t>There are three main activities in the requirements engineering process:</a:t>
            </a:r>
            <a:endParaRPr lang="en-GB" b="1" dirty="0">
              <a:solidFill>
                <a:srgbClr val="5310DA"/>
              </a:solidFill>
            </a:endParaRPr>
          </a:p>
          <a:p>
            <a:pPr lvl="1"/>
            <a:r>
              <a:rPr lang="en-GB" b="1" i="1" dirty="0"/>
              <a:t>Requirements elicitation and analysis</a:t>
            </a:r>
          </a:p>
          <a:p>
            <a:pPr lvl="2"/>
            <a:r>
              <a:rPr lang="en-GB" dirty="0"/>
              <a:t>What do the system stakeholders require or expect from the system?</a:t>
            </a:r>
          </a:p>
          <a:p>
            <a:pPr lvl="1"/>
            <a:r>
              <a:rPr lang="en-GB" b="1" i="1" dirty="0"/>
              <a:t>Requirements specification</a:t>
            </a:r>
            <a:r>
              <a:rPr lang="en-GB" dirty="0"/>
              <a:t>	</a:t>
            </a:r>
          </a:p>
          <a:p>
            <a:pPr lvl="2"/>
            <a:r>
              <a:rPr lang="en-GB" dirty="0"/>
              <a:t>Defining the requirements in detail</a:t>
            </a:r>
          </a:p>
          <a:p>
            <a:pPr lvl="1"/>
            <a:r>
              <a:rPr lang="en-GB" b="1" i="1" dirty="0"/>
              <a:t>Requirements validation</a:t>
            </a:r>
          </a:p>
          <a:p>
            <a:pPr lvl="2"/>
            <a:r>
              <a:rPr lang="en-GB" dirty="0"/>
              <a:t>Checking the validity of the requirements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20</a:t>
            </a:fld>
            <a:endParaRPr lang="en-US"/>
          </a:p>
        </p:txBody>
      </p:sp>
      <p:sp>
        <p:nvSpPr>
          <p:cNvPr id="2" name="Date Placeholder 1"/>
          <p:cNvSpPr>
            <a:spLocks noGrp="1"/>
          </p:cNvSpPr>
          <p:nvPr>
            <p:ph type="dt" sz="half" idx="10"/>
          </p:nvPr>
        </p:nvSpPr>
        <p:spPr/>
        <p:txBody>
          <a:bodyPr/>
          <a:lstStyle/>
          <a:p>
            <a:pPr>
              <a:defRPr/>
            </a:pPr>
            <a:fld id="{6855FBE4-96F5-4910-9491-0B824DAA07B1}" type="datetime1">
              <a:rPr lang="en-US" smtClean="0"/>
              <a:t>4/3/2023</a:t>
            </a:fld>
            <a:endParaRPr lang="en-US"/>
          </a:p>
        </p:txBody>
      </p:sp>
      <p:pic>
        <p:nvPicPr>
          <p:cNvPr id="8" name="Picture 7" descr="2.4 RE-process.eps"/>
          <p:cNvPicPr>
            <a:picLocks noChangeAspect="1"/>
          </p:cNvPicPr>
          <p:nvPr/>
        </p:nvPicPr>
        <p:blipFill>
          <a:blip r:embed="rId2">
            <a:extLst>
              <a:ext uri="{28A0092B-C50C-407E-A947-70E740481C1C}">
                <a14:useLocalDpi xmlns:a14="http://schemas.microsoft.com/office/drawing/2010/main" val="0"/>
              </a:ext>
            </a:extLst>
          </a:blip>
          <a:stretch>
            <a:fillRect/>
          </a:stretch>
        </p:blipFill>
        <p:spPr>
          <a:xfrm>
            <a:off x="5458421" y="4082901"/>
            <a:ext cx="3685578" cy="2553907"/>
          </a:xfrm>
          <a:prstGeom prst="rect">
            <a:avLst/>
          </a:prstGeom>
          <a:ln w="38100" cap="sq">
            <a:solidFill>
              <a:srgbClr val="000000"/>
            </a:solidFill>
            <a:prstDash val="solid"/>
            <a:miter lim="800000"/>
          </a:ln>
          <a:effectLst>
            <a:outerShdw blurRad="50800" dist="38100" dir="2700000" algn="tl" rotWithShape="0">
              <a:srgbClr val="000000">
                <a:alpha val="43000"/>
              </a:srgbClr>
            </a:outerShdw>
          </a:effectLst>
        </p:spPr>
      </p:pic>
    </p:spTree>
  </p:cSld>
  <p:clrMapOvr>
    <a:masterClrMapping/>
  </p:clrMapOvr>
  <p:transition spd="med">
    <p:wipe dir="r"/>
  </p:transition>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DFDEB2-9012-5D68-BF0B-75802A493F29}"/>
              </a:ext>
            </a:extLst>
          </p:cNvPr>
          <p:cNvSpPr>
            <a:spLocks noGrp="1"/>
          </p:cNvSpPr>
          <p:nvPr>
            <p:ph type="title"/>
          </p:nvPr>
        </p:nvSpPr>
        <p:spPr/>
        <p:txBody>
          <a:bodyPr/>
          <a:lstStyle/>
          <a:p>
            <a:endParaRPr lang="en-US"/>
          </a:p>
        </p:txBody>
      </p:sp>
      <p:pic>
        <p:nvPicPr>
          <p:cNvPr id="7" name="Content Placeholder 6">
            <a:extLst>
              <a:ext uri="{FF2B5EF4-FFF2-40B4-BE49-F238E27FC236}">
                <a16:creationId xmlns:a16="http://schemas.microsoft.com/office/drawing/2014/main" id="{E4753BE6-C42D-2D4D-94EF-76F5DA9D7478}"/>
              </a:ext>
            </a:extLst>
          </p:cNvPr>
          <p:cNvPicPr>
            <a:picLocks noGrp="1" noChangeAspect="1"/>
          </p:cNvPicPr>
          <p:nvPr>
            <p:ph idx="1"/>
          </p:nvPr>
        </p:nvPicPr>
        <p:blipFill>
          <a:blip r:embed="rId2"/>
          <a:stretch>
            <a:fillRect/>
          </a:stretch>
        </p:blipFill>
        <p:spPr>
          <a:xfrm>
            <a:off x="1244009" y="1510005"/>
            <a:ext cx="6741041" cy="4766499"/>
          </a:xfrm>
          <a:prstGeom prst="rect">
            <a:avLst/>
          </a:prstGeom>
        </p:spPr>
      </p:pic>
      <p:sp>
        <p:nvSpPr>
          <p:cNvPr id="4" name="Date Placeholder 3">
            <a:extLst>
              <a:ext uri="{FF2B5EF4-FFF2-40B4-BE49-F238E27FC236}">
                <a16:creationId xmlns:a16="http://schemas.microsoft.com/office/drawing/2014/main" id="{DD273FA8-2FC2-69A3-E3A6-D152A0997B72}"/>
              </a:ext>
            </a:extLst>
          </p:cNvPr>
          <p:cNvSpPr>
            <a:spLocks noGrp="1"/>
          </p:cNvSpPr>
          <p:nvPr>
            <p:ph type="dt" sz="half" idx="10"/>
          </p:nvPr>
        </p:nvSpPr>
        <p:spPr/>
        <p:txBody>
          <a:bodyPr/>
          <a:lstStyle/>
          <a:p>
            <a:pPr>
              <a:defRPr/>
            </a:pPr>
            <a:fld id="{D4D4DA71-7190-48D8-A3F9-706B4EC59452}" type="datetime1">
              <a:rPr lang="en-US" smtClean="0"/>
              <a:t>4/3/2023</a:t>
            </a:fld>
            <a:endParaRPr lang="en-US"/>
          </a:p>
        </p:txBody>
      </p:sp>
      <p:sp>
        <p:nvSpPr>
          <p:cNvPr id="5" name="Footer Placeholder 4">
            <a:extLst>
              <a:ext uri="{FF2B5EF4-FFF2-40B4-BE49-F238E27FC236}">
                <a16:creationId xmlns:a16="http://schemas.microsoft.com/office/drawing/2014/main" id="{384B816F-E829-5B66-859D-473E3F41BA09}"/>
              </a:ext>
            </a:extLst>
          </p:cNvPr>
          <p:cNvSpPr>
            <a:spLocks noGrp="1"/>
          </p:cNvSpPr>
          <p:nvPr>
            <p:ph type="ftr" sz="quarter" idx="11"/>
          </p:nvPr>
        </p:nvSpPr>
        <p:spPr/>
        <p:txBody>
          <a:bodyPr/>
          <a:lstStyle/>
          <a:p>
            <a:pPr>
              <a:defRPr/>
            </a:pPr>
            <a:r>
              <a:rPr lang="en-US"/>
              <a:t>Chapter 2 Software Processes</a:t>
            </a:r>
          </a:p>
        </p:txBody>
      </p:sp>
      <p:sp>
        <p:nvSpPr>
          <p:cNvPr id="6" name="Slide Number Placeholder 5">
            <a:extLst>
              <a:ext uri="{FF2B5EF4-FFF2-40B4-BE49-F238E27FC236}">
                <a16:creationId xmlns:a16="http://schemas.microsoft.com/office/drawing/2014/main" id="{53F5266D-CB1E-A3FB-419C-A228636605C2}"/>
              </a:ext>
            </a:extLst>
          </p:cNvPr>
          <p:cNvSpPr>
            <a:spLocks noGrp="1"/>
          </p:cNvSpPr>
          <p:nvPr>
            <p:ph type="sldNum" sz="quarter" idx="12"/>
          </p:nvPr>
        </p:nvSpPr>
        <p:spPr/>
        <p:txBody>
          <a:bodyPr/>
          <a:lstStyle/>
          <a:p>
            <a:pPr>
              <a:defRPr/>
            </a:pPr>
            <a:fld id="{AFD720AD-0A16-4141-82CA-5619F80A2BC8}" type="slidenum">
              <a:rPr lang="en-US" smtClean="0"/>
              <a:pPr>
                <a:defRPr/>
              </a:pPr>
              <a:t>21</a:t>
            </a:fld>
            <a:endParaRPr lang="en-US"/>
          </a:p>
        </p:txBody>
      </p:sp>
    </p:spTree>
    <p:extLst>
      <p:ext uri="{BB962C8B-B14F-4D97-AF65-F5344CB8AC3E}">
        <p14:creationId xmlns:p14="http://schemas.microsoft.com/office/powerpoint/2010/main" val="735869629"/>
      </p:ext>
    </p:extLst>
  </p:cSld>
  <p:clrMapOvr>
    <a:masterClrMapping/>
  </p:clrMapOvr>
  <p:transition spd="med">
    <p:wipe dir="r"/>
  </p:transition>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6018" name="Rectangle 2"/>
          <p:cNvSpPr>
            <a:spLocks noGrp="1" noChangeArrowheads="1"/>
          </p:cNvSpPr>
          <p:nvPr>
            <p:ph type="title"/>
          </p:nvPr>
        </p:nvSpPr>
        <p:spPr/>
        <p:txBody>
          <a:bodyPr/>
          <a:lstStyle/>
          <a:p>
            <a:r>
              <a:rPr lang="en-GB" dirty="0">
                <a:solidFill>
                  <a:srgbClr val="00B050"/>
                </a:solidFill>
              </a:rPr>
              <a:t>2- Software design and implementation</a:t>
            </a:r>
          </a:p>
        </p:txBody>
      </p:sp>
      <p:sp>
        <p:nvSpPr>
          <p:cNvPr id="86019" name="Rectangle 3"/>
          <p:cNvSpPr>
            <a:spLocks noGrp="1" noChangeArrowheads="1"/>
          </p:cNvSpPr>
          <p:nvPr>
            <p:ph idx="1"/>
          </p:nvPr>
        </p:nvSpPr>
        <p:spPr/>
        <p:txBody>
          <a:bodyPr/>
          <a:lstStyle/>
          <a:p>
            <a:r>
              <a:rPr lang="en-GB" dirty="0"/>
              <a:t>The process of converting the system specification into an executable system.</a:t>
            </a:r>
          </a:p>
          <a:p>
            <a:r>
              <a:rPr lang="en-GB" dirty="0"/>
              <a:t>Software design</a:t>
            </a:r>
          </a:p>
          <a:p>
            <a:pPr lvl="1"/>
            <a:r>
              <a:rPr lang="en-GB" dirty="0"/>
              <a:t>Design a software structure that realises the specification;</a:t>
            </a:r>
          </a:p>
          <a:p>
            <a:r>
              <a:rPr lang="en-GB" dirty="0"/>
              <a:t>Implementation</a:t>
            </a:r>
          </a:p>
          <a:p>
            <a:pPr lvl="1"/>
            <a:r>
              <a:rPr lang="en-GB" dirty="0"/>
              <a:t>Translate this structure into an executable program;</a:t>
            </a:r>
          </a:p>
          <a:p>
            <a:r>
              <a:rPr lang="en-GB" dirty="0"/>
              <a:t>The activities of design and implementation are closely related and may be inter-leaved.</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22</a:t>
            </a:fld>
            <a:endParaRPr lang="en-US"/>
          </a:p>
        </p:txBody>
      </p:sp>
      <p:sp>
        <p:nvSpPr>
          <p:cNvPr id="2" name="Date Placeholder 1"/>
          <p:cNvSpPr>
            <a:spLocks noGrp="1"/>
          </p:cNvSpPr>
          <p:nvPr>
            <p:ph type="dt" sz="half" idx="10"/>
          </p:nvPr>
        </p:nvSpPr>
        <p:spPr/>
        <p:txBody>
          <a:bodyPr/>
          <a:lstStyle/>
          <a:p>
            <a:pPr>
              <a:defRPr/>
            </a:pPr>
            <a:fld id="{B2B96373-7A8F-4185-8EC4-47A591484099}" type="datetime1">
              <a:rPr lang="en-US" smtClean="0"/>
              <a:t>4/3/2023</a:t>
            </a:fld>
            <a:endParaRPr lang="en-US"/>
          </a:p>
        </p:txBody>
      </p:sp>
    </p:spTree>
  </p:cSld>
  <p:clrMapOvr>
    <a:masterClrMapping/>
  </p:clrMapOvr>
  <p:transition spd="med">
    <p:wipe dir="r"/>
  </p:transition>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Title 1"/>
          <p:cNvSpPr>
            <a:spLocks noGrp="1"/>
          </p:cNvSpPr>
          <p:nvPr>
            <p:ph type="title"/>
          </p:nvPr>
        </p:nvSpPr>
        <p:spPr/>
        <p:txBody>
          <a:bodyPr/>
          <a:lstStyle/>
          <a:p>
            <a:r>
              <a:rPr lang="en-GB" dirty="0">
                <a:solidFill>
                  <a:srgbClr val="C00000"/>
                </a:solidFill>
              </a:rPr>
              <a:t>A general model of the design process </a:t>
            </a:r>
            <a:br>
              <a:rPr lang="en-GB" dirty="0">
                <a:solidFill>
                  <a:srgbClr val="C00000"/>
                </a:solidFill>
              </a:rPr>
            </a:br>
            <a:endParaRPr lang="en-US" dirty="0">
              <a:solidFill>
                <a:srgbClr val="C00000"/>
              </a:solidFill>
            </a:endParaRPr>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23</a:t>
            </a:fld>
            <a:endParaRPr lang="en-US"/>
          </a:p>
        </p:txBody>
      </p:sp>
      <p:pic>
        <p:nvPicPr>
          <p:cNvPr id="4" name="Picture 3" descr="2.5 Design-process.eps"/>
          <p:cNvPicPr>
            <a:picLocks noChangeAspect="1"/>
          </p:cNvPicPr>
          <p:nvPr/>
        </p:nvPicPr>
        <p:blipFill>
          <a:blip r:embed="rId2"/>
          <a:stretch>
            <a:fillRect/>
          </a:stretch>
        </p:blipFill>
        <p:spPr>
          <a:xfrm>
            <a:off x="1314243" y="1638390"/>
            <a:ext cx="6211739" cy="4638099"/>
          </a:xfrm>
          <a:prstGeom prst="rect">
            <a:avLst/>
          </a:prstGeom>
        </p:spPr>
      </p:pic>
      <p:sp>
        <p:nvSpPr>
          <p:cNvPr id="2" name="Date Placeholder 1"/>
          <p:cNvSpPr>
            <a:spLocks noGrp="1"/>
          </p:cNvSpPr>
          <p:nvPr>
            <p:ph type="dt" sz="half" idx="10"/>
          </p:nvPr>
        </p:nvSpPr>
        <p:spPr/>
        <p:txBody>
          <a:bodyPr/>
          <a:lstStyle/>
          <a:p>
            <a:pPr>
              <a:defRPr/>
            </a:pPr>
            <a:fld id="{DFE7A47C-9E70-4583-8AE7-D6170AE4B403}" type="datetime1">
              <a:rPr lang="en-US" smtClean="0"/>
              <a:t>4/3/2023</a:t>
            </a:fld>
            <a:endParaRPr lang="en-US"/>
          </a:p>
        </p:txBody>
      </p:sp>
    </p:spTree>
  </p:cSld>
  <p:clrMapOvr>
    <a:masterClrMapping/>
  </p:clrMapOvr>
  <p:transition spd="med">
    <p:wipe dir="r"/>
  </p:transition>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Design activities</a:t>
            </a:r>
          </a:p>
        </p:txBody>
      </p:sp>
      <p:sp>
        <p:nvSpPr>
          <p:cNvPr id="3" name="Content Placeholder 2"/>
          <p:cNvSpPr>
            <a:spLocks noGrp="1"/>
          </p:cNvSpPr>
          <p:nvPr>
            <p:ph idx="1"/>
          </p:nvPr>
        </p:nvSpPr>
        <p:spPr>
          <a:xfrm>
            <a:off x="126125" y="1600200"/>
            <a:ext cx="8860220" cy="4926724"/>
          </a:xfrm>
        </p:spPr>
        <p:txBody>
          <a:bodyPr/>
          <a:lstStyle/>
          <a:p>
            <a:r>
              <a:rPr lang="en-GB" b="1" i="1" dirty="0">
                <a:solidFill>
                  <a:srgbClr val="5310DA"/>
                </a:solidFill>
              </a:rPr>
              <a:t>Architectural design,</a:t>
            </a:r>
            <a:r>
              <a:rPr lang="en-GB" b="1" dirty="0">
                <a:solidFill>
                  <a:srgbClr val="5310DA"/>
                </a:solidFill>
              </a:rPr>
              <a:t> </a:t>
            </a:r>
            <a:r>
              <a:rPr lang="en-GB" sz="2000" dirty="0"/>
              <a:t>where you identify the overall structure of the system, the principal components (subsystems or modules), their relationships and how they are distributed.</a:t>
            </a:r>
          </a:p>
          <a:p>
            <a:endParaRPr lang="en-GB" sz="900" dirty="0"/>
          </a:p>
          <a:p>
            <a:r>
              <a:rPr lang="en-GB" b="1" i="1" dirty="0">
                <a:solidFill>
                  <a:srgbClr val="5310DA"/>
                </a:solidFill>
              </a:rPr>
              <a:t>Database design, </a:t>
            </a:r>
            <a:r>
              <a:rPr lang="en-GB" sz="2000" dirty="0"/>
              <a:t>where you design the system data structures and how these are to be represented in a database.</a:t>
            </a:r>
            <a:r>
              <a:rPr lang="en-GB" dirty="0"/>
              <a:t> </a:t>
            </a:r>
          </a:p>
          <a:p>
            <a:endParaRPr lang="en-GB" sz="900" dirty="0"/>
          </a:p>
          <a:p>
            <a:r>
              <a:rPr lang="en-GB" b="1" i="1" dirty="0">
                <a:solidFill>
                  <a:srgbClr val="5310DA"/>
                </a:solidFill>
              </a:rPr>
              <a:t>Interface design</a:t>
            </a:r>
            <a:r>
              <a:rPr lang="en-GB" sz="2000" dirty="0"/>
              <a:t>, where you define the interfaces between system components. </a:t>
            </a:r>
          </a:p>
          <a:p>
            <a:endParaRPr lang="en-GB" sz="900" dirty="0"/>
          </a:p>
          <a:p>
            <a:r>
              <a:rPr lang="en-GB" b="1" i="1" dirty="0">
                <a:solidFill>
                  <a:srgbClr val="5310DA"/>
                </a:solidFill>
              </a:rPr>
              <a:t>Component selection and design, </a:t>
            </a:r>
            <a:r>
              <a:rPr lang="en-GB" sz="2000" dirty="0"/>
              <a:t>where you search for reusable components. If unavailable, you design how it will operate</a:t>
            </a:r>
            <a:r>
              <a:rPr lang="en-GB" dirty="0"/>
              <a:t>. </a:t>
            </a:r>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24</a:t>
            </a:fld>
            <a:endParaRPr lang="en-US"/>
          </a:p>
        </p:txBody>
      </p:sp>
      <p:sp>
        <p:nvSpPr>
          <p:cNvPr id="6" name="Date Placeholder 5"/>
          <p:cNvSpPr>
            <a:spLocks noGrp="1"/>
          </p:cNvSpPr>
          <p:nvPr>
            <p:ph type="dt" sz="half" idx="10"/>
          </p:nvPr>
        </p:nvSpPr>
        <p:spPr/>
        <p:txBody>
          <a:bodyPr/>
          <a:lstStyle/>
          <a:p>
            <a:pPr>
              <a:defRPr/>
            </a:pPr>
            <a:fld id="{D14A9F45-C54F-4B43-BF39-75B0D7BC6C6F}" type="datetime1">
              <a:rPr lang="en-US" smtClean="0"/>
              <a:t>4/3/2023</a:t>
            </a:fld>
            <a:endParaRPr lang="en-US"/>
          </a:p>
        </p:txBody>
      </p:sp>
    </p:spTree>
  </p:cSld>
  <p:clrMapOvr>
    <a:masterClrMapping/>
  </p:clrMapOvr>
  <p:transition spd="med">
    <p:wipe dir="r"/>
  </p:transition>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System implementation</a:t>
            </a:r>
          </a:p>
        </p:txBody>
      </p:sp>
      <p:sp>
        <p:nvSpPr>
          <p:cNvPr id="3" name="Content Placeholder 2"/>
          <p:cNvSpPr>
            <a:spLocks noGrp="1"/>
          </p:cNvSpPr>
          <p:nvPr>
            <p:ph idx="1"/>
          </p:nvPr>
        </p:nvSpPr>
        <p:spPr/>
        <p:txBody>
          <a:bodyPr/>
          <a:lstStyle/>
          <a:p>
            <a:r>
              <a:rPr lang="en-US" dirty="0"/>
              <a:t>The software is implemented either by developing a program or programs or by configuring an application system.</a:t>
            </a:r>
          </a:p>
          <a:p>
            <a:r>
              <a:rPr lang="en-US" dirty="0"/>
              <a:t>Design and implementation are interleaved activities for most types of software system.</a:t>
            </a:r>
          </a:p>
          <a:p>
            <a:r>
              <a:rPr lang="en-US" dirty="0"/>
              <a:t>Programming is an individual activity with no standard process.</a:t>
            </a:r>
          </a:p>
          <a:p>
            <a:r>
              <a:rPr lang="en-US" dirty="0"/>
              <a:t>Debugging is the activity of finding program faults and correcting these faults.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25</a:t>
            </a:fld>
            <a:endParaRPr lang="en-US"/>
          </a:p>
        </p:txBody>
      </p:sp>
      <p:sp>
        <p:nvSpPr>
          <p:cNvPr id="6" name="Date Placeholder 5"/>
          <p:cNvSpPr>
            <a:spLocks noGrp="1"/>
          </p:cNvSpPr>
          <p:nvPr>
            <p:ph type="dt" sz="half" idx="10"/>
          </p:nvPr>
        </p:nvSpPr>
        <p:spPr/>
        <p:txBody>
          <a:bodyPr/>
          <a:lstStyle/>
          <a:p>
            <a:pPr>
              <a:defRPr/>
            </a:pPr>
            <a:fld id="{AAD7DE95-B1E0-4998-87C0-B43669B61D3C}" type="datetime1">
              <a:rPr lang="en-US" smtClean="0"/>
              <a:t>4/3/2023</a:t>
            </a:fld>
            <a:endParaRPr lang="en-US"/>
          </a:p>
        </p:txBody>
      </p:sp>
    </p:spTree>
    <p:extLst>
      <p:ext uri="{BB962C8B-B14F-4D97-AF65-F5344CB8AC3E}">
        <p14:creationId xmlns:p14="http://schemas.microsoft.com/office/powerpoint/2010/main" val="4135383746"/>
      </p:ext>
    </p:extLst>
  </p:cSld>
  <p:clrMapOvr>
    <a:masterClrMapping/>
  </p:clrMapOvr>
  <p:transition spd="med">
    <p:wipe dir="r"/>
  </p:transition>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8066" name="Rectangle 2"/>
          <p:cNvSpPr>
            <a:spLocks noGrp="1" noChangeArrowheads="1"/>
          </p:cNvSpPr>
          <p:nvPr>
            <p:ph type="title"/>
          </p:nvPr>
        </p:nvSpPr>
        <p:spPr/>
        <p:txBody>
          <a:bodyPr/>
          <a:lstStyle/>
          <a:p>
            <a:r>
              <a:rPr lang="en-GB" dirty="0">
                <a:solidFill>
                  <a:srgbClr val="00B050"/>
                </a:solidFill>
              </a:rPr>
              <a:t>3- Software validation</a:t>
            </a:r>
          </a:p>
        </p:txBody>
      </p:sp>
      <p:sp>
        <p:nvSpPr>
          <p:cNvPr id="88067" name="Rectangle 3"/>
          <p:cNvSpPr>
            <a:spLocks noGrp="1" noChangeArrowheads="1"/>
          </p:cNvSpPr>
          <p:nvPr>
            <p:ph idx="1"/>
          </p:nvPr>
        </p:nvSpPr>
        <p:spPr/>
        <p:txBody>
          <a:bodyPr/>
          <a:lstStyle/>
          <a:p>
            <a:r>
              <a:rPr lang="en-GB" dirty="0"/>
              <a:t>Verification and validation (V &amp; V) is intended to show that a system conforms to its specification and meets the requirements of the system customer.</a:t>
            </a:r>
          </a:p>
          <a:p>
            <a:r>
              <a:rPr lang="en-GB" dirty="0"/>
              <a:t>Involves checking and review processes and system testing.</a:t>
            </a:r>
          </a:p>
          <a:p>
            <a:r>
              <a:rPr lang="en-GB" dirty="0"/>
              <a:t>System testing involves executing the system with test cases that are derived from the specification of the real data to be processed by the system.</a:t>
            </a:r>
          </a:p>
          <a:p>
            <a:r>
              <a:rPr lang="en-GB" b="1" dirty="0">
                <a:solidFill>
                  <a:schemeClr val="tx1"/>
                </a:solidFill>
              </a:rPr>
              <a:t>T</a:t>
            </a:r>
            <a:r>
              <a:rPr lang="en-GB" b="1" dirty="0">
                <a:solidFill>
                  <a:srgbClr val="FF0000"/>
                </a:solidFill>
              </a:rPr>
              <a:t>esting</a:t>
            </a:r>
            <a:r>
              <a:rPr lang="en-GB" dirty="0"/>
              <a:t> is the most commonly used V &amp; V activity.</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26</a:t>
            </a:fld>
            <a:endParaRPr lang="en-US"/>
          </a:p>
        </p:txBody>
      </p:sp>
      <p:sp>
        <p:nvSpPr>
          <p:cNvPr id="2" name="Date Placeholder 1"/>
          <p:cNvSpPr>
            <a:spLocks noGrp="1"/>
          </p:cNvSpPr>
          <p:nvPr>
            <p:ph type="dt" sz="half" idx="10"/>
          </p:nvPr>
        </p:nvSpPr>
        <p:spPr/>
        <p:txBody>
          <a:bodyPr/>
          <a:lstStyle/>
          <a:p>
            <a:pPr>
              <a:defRPr/>
            </a:pPr>
            <a:fld id="{8A794BB8-1FC9-4795-BEE3-BDDFA5396B8A}" type="datetime1">
              <a:rPr lang="en-US" smtClean="0"/>
              <a:t>4/3/2023</a:t>
            </a:fld>
            <a:endParaRPr lang="en-US"/>
          </a:p>
        </p:txBody>
      </p:sp>
    </p:spTree>
  </p:cSld>
  <p:clrMapOvr>
    <a:masterClrMapping/>
  </p:clrMapOvr>
  <p:transition spd="med">
    <p:wipe dir="r"/>
  </p:transition>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FA02811-A644-137D-148A-C43009654649}"/>
              </a:ext>
            </a:extLst>
          </p:cNvPr>
          <p:cNvSpPr>
            <a:spLocks noGrp="1"/>
          </p:cNvSpPr>
          <p:nvPr>
            <p:ph type="title"/>
          </p:nvPr>
        </p:nvSpPr>
        <p:spPr/>
        <p:txBody>
          <a:bodyPr/>
          <a:lstStyle/>
          <a:p>
            <a:endParaRPr lang="en-US"/>
          </a:p>
        </p:txBody>
      </p:sp>
      <p:sp>
        <p:nvSpPr>
          <p:cNvPr id="3" name="Content Placeholder 2">
            <a:extLst>
              <a:ext uri="{FF2B5EF4-FFF2-40B4-BE49-F238E27FC236}">
                <a16:creationId xmlns:a16="http://schemas.microsoft.com/office/drawing/2014/main" id="{0FD2E9EE-879B-9DCF-74FF-D6F85F54BD2A}"/>
              </a:ext>
            </a:extLst>
          </p:cNvPr>
          <p:cNvSpPr>
            <a:spLocks noGrp="1"/>
          </p:cNvSpPr>
          <p:nvPr>
            <p:ph idx="1"/>
          </p:nvPr>
        </p:nvSpPr>
        <p:spPr/>
        <p:txBody>
          <a:bodyPr/>
          <a:lstStyle/>
          <a:p>
            <a:r>
              <a:rPr lang="en-US" dirty="0"/>
              <a:t>Verification: Is the process and the guideline followed right</a:t>
            </a:r>
          </a:p>
          <a:p>
            <a:pPr marL="0" indent="0">
              <a:buNone/>
            </a:pPr>
            <a:r>
              <a:rPr lang="en-US" dirty="0"/>
              <a:t>Are we building the system correctly?</a:t>
            </a:r>
          </a:p>
          <a:p>
            <a:r>
              <a:rPr lang="en-US" dirty="0"/>
              <a:t>Validation: Is the system being built as the client expected </a:t>
            </a:r>
          </a:p>
          <a:p>
            <a:pPr marL="0" indent="0">
              <a:buNone/>
            </a:pPr>
            <a:r>
              <a:rPr lang="en-US" dirty="0"/>
              <a:t>Are we building the right system?</a:t>
            </a:r>
          </a:p>
          <a:p>
            <a:pPr marL="0" indent="0">
              <a:buNone/>
            </a:pPr>
            <a:endParaRPr lang="en-US" dirty="0"/>
          </a:p>
        </p:txBody>
      </p:sp>
      <p:sp>
        <p:nvSpPr>
          <p:cNvPr id="4" name="Date Placeholder 3">
            <a:extLst>
              <a:ext uri="{FF2B5EF4-FFF2-40B4-BE49-F238E27FC236}">
                <a16:creationId xmlns:a16="http://schemas.microsoft.com/office/drawing/2014/main" id="{76A63D2C-42BC-E40A-8AF8-0E0B36F6B6AC}"/>
              </a:ext>
            </a:extLst>
          </p:cNvPr>
          <p:cNvSpPr>
            <a:spLocks noGrp="1"/>
          </p:cNvSpPr>
          <p:nvPr>
            <p:ph type="dt" sz="half" idx="10"/>
          </p:nvPr>
        </p:nvSpPr>
        <p:spPr/>
        <p:txBody>
          <a:bodyPr/>
          <a:lstStyle/>
          <a:p>
            <a:pPr>
              <a:defRPr/>
            </a:pPr>
            <a:fld id="{D4D4DA71-7190-48D8-A3F9-706B4EC59452}" type="datetime1">
              <a:rPr lang="en-US" smtClean="0"/>
              <a:t>4/3/2023</a:t>
            </a:fld>
            <a:endParaRPr lang="en-US"/>
          </a:p>
        </p:txBody>
      </p:sp>
      <p:sp>
        <p:nvSpPr>
          <p:cNvPr id="5" name="Footer Placeholder 4">
            <a:extLst>
              <a:ext uri="{FF2B5EF4-FFF2-40B4-BE49-F238E27FC236}">
                <a16:creationId xmlns:a16="http://schemas.microsoft.com/office/drawing/2014/main" id="{D094A6CB-72A6-F59C-2514-06F9107B7E75}"/>
              </a:ext>
            </a:extLst>
          </p:cNvPr>
          <p:cNvSpPr>
            <a:spLocks noGrp="1"/>
          </p:cNvSpPr>
          <p:nvPr>
            <p:ph type="ftr" sz="quarter" idx="11"/>
          </p:nvPr>
        </p:nvSpPr>
        <p:spPr/>
        <p:txBody>
          <a:bodyPr/>
          <a:lstStyle/>
          <a:p>
            <a:pPr>
              <a:defRPr/>
            </a:pPr>
            <a:r>
              <a:rPr lang="en-US"/>
              <a:t>Chapter 2 Software Processes</a:t>
            </a:r>
          </a:p>
        </p:txBody>
      </p:sp>
      <p:sp>
        <p:nvSpPr>
          <p:cNvPr id="6" name="Slide Number Placeholder 5">
            <a:extLst>
              <a:ext uri="{FF2B5EF4-FFF2-40B4-BE49-F238E27FC236}">
                <a16:creationId xmlns:a16="http://schemas.microsoft.com/office/drawing/2014/main" id="{71CA8BA2-984F-9C6D-7E9F-8F6727B51E7E}"/>
              </a:ext>
            </a:extLst>
          </p:cNvPr>
          <p:cNvSpPr>
            <a:spLocks noGrp="1"/>
          </p:cNvSpPr>
          <p:nvPr>
            <p:ph type="sldNum" sz="quarter" idx="12"/>
          </p:nvPr>
        </p:nvSpPr>
        <p:spPr/>
        <p:txBody>
          <a:bodyPr/>
          <a:lstStyle/>
          <a:p>
            <a:pPr>
              <a:defRPr/>
            </a:pPr>
            <a:fld id="{AFD720AD-0A16-4141-82CA-5619F80A2BC8}" type="slidenum">
              <a:rPr lang="en-US" smtClean="0"/>
              <a:pPr>
                <a:defRPr/>
              </a:pPr>
              <a:t>27</a:t>
            </a:fld>
            <a:endParaRPr lang="en-US"/>
          </a:p>
        </p:txBody>
      </p:sp>
    </p:spTree>
    <p:extLst>
      <p:ext uri="{BB962C8B-B14F-4D97-AF65-F5344CB8AC3E}">
        <p14:creationId xmlns:p14="http://schemas.microsoft.com/office/powerpoint/2010/main" val="1486321326"/>
      </p:ext>
    </p:extLst>
  </p:cSld>
  <p:clrMapOvr>
    <a:masterClrMapping/>
  </p:clrMapOvr>
  <p:transition spd="med">
    <p:wipe dir="r"/>
  </p:transition>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5714" name="Rectangle 2"/>
          <p:cNvSpPr>
            <a:spLocks noGrp="1" noChangeArrowheads="1"/>
          </p:cNvSpPr>
          <p:nvPr>
            <p:ph type="title"/>
          </p:nvPr>
        </p:nvSpPr>
        <p:spPr/>
        <p:txBody>
          <a:bodyPr/>
          <a:lstStyle/>
          <a:p>
            <a:r>
              <a:rPr lang="en-GB" dirty="0">
                <a:solidFill>
                  <a:srgbClr val="C00000"/>
                </a:solidFill>
              </a:rPr>
              <a:t>Testing stages</a:t>
            </a:r>
          </a:p>
        </p:txBody>
      </p:sp>
      <p:sp>
        <p:nvSpPr>
          <p:cNvPr id="115715" name="Rectangle 3"/>
          <p:cNvSpPr>
            <a:spLocks noGrp="1" noChangeArrowheads="1"/>
          </p:cNvSpPr>
          <p:nvPr>
            <p:ph idx="1"/>
          </p:nvPr>
        </p:nvSpPr>
        <p:spPr>
          <a:xfrm>
            <a:off x="157655" y="1600201"/>
            <a:ext cx="8875986" cy="2924502"/>
          </a:xfrm>
        </p:spPr>
        <p:txBody>
          <a:bodyPr/>
          <a:lstStyle/>
          <a:p>
            <a:r>
              <a:rPr lang="en-GB" sz="2000" b="1" dirty="0">
                <a:solidFill>
                  <a:srgbClr val="5310DA"/>
                </a:solidFill>
              </a:rPr>
              <a:t>Component testing/unit testing</a:t>
            </a:r>
          </a:p>
          <a:p>
            <a:pPr lvl="1"/>
            <a:r>
              <a:rPr lang="en-GB" sz="1600" dirty="0"/>
              <a:t>Individual components are tested independently; </a:t>
            </a:r>
          </a:p>
          <a:p>
            <a:pPr lvl="1"/>
            <a:r>
              <a:rPr lang="en-GB" sz="1600" dirty="0"/>
              <a:t>Components may be functions or objects or coherent groupings of these entities.</a:t>
            </a:r>
          </a:p>
          <a:p>
            <a:r>
              <a:rPr lang="en-GB" sz="2000" b="1" dirty="0">
                <a:solidFill>
                  <a:srgbClr val="5310DA"/>
                </a:solidFill>
              </a:rPr>
              <a:t>System testing</a:t>
            </a:r>
          </a:p>
          <a:p>
            <a:pPr lvl="1"/>
            <a:r>
              <a:rPr lang="en-GB" sz="1600" dirty="0"/>
              <a:t>Testing of the system as a whole. Testing of emergent properties is particularly important.</a:t>
            </a:r>
          </a:p>
          <a:p>
            <a:r>
              <a:rPr lang="en-GB" sz="2000" b="1" dirty="0">
                <a:solidFill>
                  <a:srgbClr val="5310DA"/>
                </a:solidFill>
              </a:rPr>
              <a:t>Customer testing/ User acceptance testing</a:t>
            </a:r>
          </a:p>
          <a:p>
            <a:pPr lvl="1"/>
            <a:r>
              <a:rPr lang="en-GB" sz="1600" dirty="0"/>
              <a:t>Testing with customer data to check that the system meets the customer’s needs.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28</a:t>
            </a:fld>
            <a:endParaRPr lang="en-US"/>
          </a:p>
        </p:txBody>
      </p:sp>
      <p:sp>
        <p:nvSpPr>
          <p:cNvPr id="2" name="Date Placeholder 1"/>
          <p:cNvSpPr>
            <a:spLocks noGrp="1"/>
          </p:cNvSpPr>
          <p:nvPr>
            <p:ph type="dt" sz="half" idx="10"/>
          </p:nvPr>
        </p:nvSpPr>
        <p:spPr/>
        <p:txBody>
          <a:bodyPr/>
          <a:lstStyle/>
          <a:p>
            <a:pPr>
              <a:defRPr/>
            </a:pPr>
            <a:fld id="{CC260829-173D-472B-9413-9A418836F0F7}" type="datetime1">
              <a:rPr lang="en-US" smtClean="0"/>
              <a:t>4/3/2023</a:t>
            </a:fld>
            <a:endParaRPr lang="en-US"/>
          </a:p>
        </p:txBody>
      </p:sp>
      <p:pic>
        <p:nvPicPr>
          <p:cNvPr id="8" name="Picture 7" descr="2.6 Testing-process.eps"/>
          <p:cNvPicPr>
            <a:picLocks noChangeAspect="1"/>
          </p:cNvPicPr>
          <p:nvPr/>
        </p:nvPicPr>
        <p:blipFill>
          <a:blip r:embed="rId2"/>
          <a:stretch>
            <a:fillRect/>
          </a:stretch>
        </p:blipFill>
        <p:spPr>
          <a:xfrm>
            <a:off x="1880172" y="4707266"/>
            <a:ext cx="5387731" cy="1465085"/>
          </a:xfrm>
          <a:prstGeom prst="rect">
            <a:avLst/>
          </a:prstGeom>
        </p:spPr>
      </p:pic>
    </p:spTree>
  </p:cSld>
  <p:clrMapOvr>
    <a:masterClrMapping/>
  </p:clrMapOvr>
  <p:transition spd="med">
    <p:wipe dir="r"/>
  </p:transition>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0482" name="Title 1"/>
          <p:cNvSpPr>
            <a:spLocks noGrp="1"/>
          </p:cNvSpPr>
          <p:nvPr>
            <p:ph type="title"/>
          </p:nvPr>
        </p:nvSpPr>
        <p:spPr/>
        <p:txBody>
          <a:bodyPr/>
          <a:lstStyle/>
          <a:p>
            <a:r>
              <a:rPr lang="en-GB" dirty="0">
                <a:solidFill>
                  <a:srgbClr val="C00000"/>
                </a:solidFill>
              </a:rPr>
              <a:t>Testing phases in a plan-driven software process (V-model)</a:t>
            </a:r>
            <a:endParaRPr lang="en-US" dirty="0">
              <a:solidFill>
                <a:srgbClr val="C00000"/>
              </a:solidFill>
            </a:endParaRPr>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29</a:t>
            </a:fld>
            <a:endParaRPr lang="en-US"/>
          </a:p>
        </p:txBody>
      </p:sp>
      <p:pic>
        <p:nvPicPr>
          <p:cNvPr id="4" name="Picture 3" descr="2.7 Testing-phases.eps"/>
          <p:cNvPicPr>
            <a:picLocks noChangeAspect="1"/>
          </p:cNvPicPr>
          <p:nvPr/>
        </p:nvPicPr>
        <p:blipFill>
          <a:blip r:embed="rId2"/>
          <a:stretch>
            <a:fillRect/>
          </a:stretch>
        </p:blipFill>
        <p:spPr>
          <a:xfrm>
            <a:off x="248957" y="2186304"/>
            <a:ext cx="8647437" cy="2988016"/>
          </a:xfrm>
          <a:prstGeom prst="rect">
            <a:avLst/>
          </a:prstGeom>
        </p:spPr>
      </p:pic>
      <p:sp>
        <p:nvSpPr>
          <p:cNvPr id="2" name="Date Placeholder 1"/>
          <p:cNvSpPr>
            <a:spLocks noGrp="1"/>
          </p:cNvSpPr>
          <p:nvPr>
            <p:ph type="dt" sz="half" idx="10"/>
          </p:nvPr>
        </p:nvSpPr>
        <p:spPr/>
        <p:txBody>
          <a:bodyPr/>
          <a:lstStyle/>
          <a:p>
            <a:pPr>
              <a:defRPr/>
            </a:pPr>
            <a:fld id="{2CA000F4-0057-42EE-BBE7-791C234F8252}" type="datetime1">
              <a:rPr lang="en-US" smtClean="0"/>
              <a:t>4/3/2023</a:t>
            </a:fld>
            <a:endParaRPr lang="en-US"/>
          </a:p>
        </p:txBody>
      </p:sp>
      <p:sp>
        <p:nvSpPr>
          <p:cNvPr id="9" name="Rectangle 8">
            <a:extLst>
              <a:ext uri="{FF2B5EF4-FFF2-40B4-BE49-F238E27FC236}">
                <a16:creationId xmlns:a16="http://schemas.microsoft.com/office/drawing/2014/main" id="{16735FA3-0987-4839-86C3-4611F2F861E9}"/>
              </a:ext>
            </a:extLst>
          </p:cNvPr>
          <p:cNvSpPr/>
          <p:nvPr/>
        </p:nvSpPr>
        <p:spPr>
          <a:xfrm>
            <a:off x="199970" y="1520781"/>
            <a:ext cx="8647437" cy="369332"/>
          </a:xfrm>
          <a:prstGeom prst="rect">
            <a:avLst/>
          </a:prstGeom>
          <a:ln>
            <a:solidFill>
              <a:schemeClr val="accent1"/>
            </a:solidFill>
          </a:ln>
        </p:spPr>
        <p:txBody>
          <a:bodyPr wrap="square">
            <a:spAutoFit/>
          </a:bodyPr>
          <a:lstStyle/>
          <a:p>
            <a:pPr algn="ctr"/>
            <a:r>
              <a:rPr lang="en-US" dirty="0">
                <a:solidFill>
                  <a:srgbClr val="0070C0"/>
                </a:solidFill>
              </a:rPr>
              <a:t>Figure x  Testing phases in a plan-driven software process</a:t>
            </a:r>
          </a:p>
        </p:txBody>
      </p:sp>
      <p:sp>
        <p:nvSpPr>
          <p:cNvPr id="10" name="Rectangle 9">
            <a:extLst>
              <a:ext uri="{FF2B5EF4-FFF2-40B4-BE49-F238E27FC236}">
                <a16:creationId xmlns:a16="http://schemas.microsoft.com/office/drawing/2014/main" id="{E723046D-4091-429B-A378-DEA8D528A872}"/>
              </a:ext>
            </a:extLst>
          </p:cNvPr>
          <p:cNvSpPr/>
          <p:nvPr/>
        </p:nvSpPr>
        <p:spPr>
          <a:xfrm>
            <a:off x="199970" y="5156021"/>
            <a:ext cx="8647437" cy="1200329"/>
          </a:xfrm>
          <a:prstGeom prst="rect">
            <a:avLst/>
          </a:prstGeom>
          <a:ln>
            <a:solidFill>
              <a:srgbClr val="FF0000"/>
            </a:solidFill>
          </a:ln>
        </p:spPr>
        <p:txBody>
          <a:bodyPr wrap="square">
            <a:spAutoFit/>
          </a:bodyPr>
          <a:lstStyle/>
          <a:p>
            <a:r>
              <a:rPr lang="en-US" b="1" dirty="0"/>
              <a:t>Figure x</a:t>
            </a:r>
            <a:r>
              <a:rPr lang="en-US" dirty="0"/>
              <a:t> illustrates how test plans are the link between testing and development activities. This is sometimes called the V-model of development (turn it on its side to see the V). The V-model shows the software validation activities that correspond to each stage of the waterfall process model.</a:t>
            </a:r>
          </a:p>
        </p:txBody>
      </p:sp>
    </p:spTree>
  </p:cSld>
  <p:clrMapOvr>
    <a:masterClrMapping/>
  </p:clrMapOvr>
  <p:transition spd="med">
    <p:wipe dir="r"/>
  </p:transition>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7410" name="Rectangle 2"/>
          <p:cNvSpPr>
            <a:spLocks noGrp="1" noChangeArrowheads="1"/>
          </p:cNvSpPr>
          <p:nvPr>
            <p:ph type="title"/>
          </p:nvPr>
        </p:nvSpPr>
        <p:spPr/>
        <p:txBody>
          <a:bodyPr/>
          <a:lstStyle/>
          <a:p>
            <a:r>
              <a:rPr lang="en-GB" dirty="0">
                <a:solidFill>
                  <a:srgbClr val="C00000"/>
                </a:solidFill>
              </a:rPr>
              <a:t>The software process</a:t>
            </a:r>
          </a:p>
        </p:txBody>
      </p:sp>
      <p:sp>
        <p:nvSpPr>
          <p:cNvPr id="17411" name="Rectangle 3"/>
          <p:cNvSpPr>
            <a:spLocks noGrp="1" noChangeArrowheads="1"/>
          </p:cNvSpPr>
          <p:nvPr>
            <p:ph idx="1"/>
          </p:nvPr>
        </p:nvSpPr>
        <p:spPr>
          <a:xfrm>
            <a:off x="0" y="1431514"/>
            <a:ext cx="9144000" cy="5289961"/>
          </a:xfrm>
        </p:spPr>
        <p:txBody>
          <a:bodyPr/>
          <a:lstStyle/>
          <a:p>
            <a:r>
              <a:rPr lang="en-GB" b="1" dirty="0">
                <a:solidFill>
                  <a:schemeClr val="tx1">
                    <a:lumMod val="95000"/>
                    <a:lumOff val="5000"/>
                  </a:schemeClr>
                </a:solidFill>
                <a:highlight>
                  <a:srgbClr val="FFFF00"/>
                </a:highlight>
              </a:rPr>
              <a:t>A structured set of activities required to develop a </a:t>
            </a:r>
            <a:br>
              <a:rPr lang="en-GB" b="1" dirty="0">
                <a:solidFill>
                  <a:schemeClr val="tx1">
                    <a:lumMod val="95000"/>
                    <a:lumOff val="5000"/>
                  </a:schemeClr>
                </a:solidFill>
                <a:highlight>
                  <a:srgbClr val="FFFF00"/>
                </a:highlight>
              </a:rPr>
            </a:br>
            <a:r>
              <a:rPr lang="en-GB" b="1" dirty="0">
                <a:solidFill>
                  <a:schemeClr val="tx1">
                    <a:lumMod val="95000"/>
                    <a:lumOff val="5000"/>
                  </a:schemeClr>
                </a:solidFill>
                <a:highlight>
                  <a:srgbClr val="FFFF00"/>
                </a:highlight>
              </a:rPr>
              <a:t>software system. </a:t>
            </a:r>
          </a:p>
          <a:p>
            <a:r>
              <a:rPr lang="en-GB" b="1" dirty="0">
                <a:solidFill>
                  <a:srgbClr val="0070C0"/>
                </a:solidFill>
              </a:rPr>
              <a:t>Many different software processes but all involve:</a:t>
            </a:r>
          </a:p>
          <a:p>
            <a:pPr marL="914400" lvl="1" indent="-457200">
              <a:buFont typeface="+mj-lt"/>
              <a:buAutoNum type="arabicPeriod"/>
            </a:pPr>
            <a:r>
              <a:rPr lang="en-GB" b="1" dirty="0">
                <a:solidFill>
                  <a:srgbClr val="00B050"/>
                </a:solidFill>
              </a:rPr>
              <a:t>Specification </a:t>
            </a:r>
            <a:r>
              <a:rPr lang="en-GB" dirty="0"/>
              <a:t>– defining what the system should do;</a:t>
            </a:r>
          </a:p>
          <a:p>
            <a:pPr marL="914400" lvl="1" indent="-457200">
              <a:buFont typeface="+mj-lt"/>
              <a:buAutoNum type="arabicPeriod"/>
            </a:pPr>
            <a:r>
              <a:rPr lang="en-GB" b="1" dirty="0">
                <a:solidFill>
                  <a:srgbClr val="00B050"/>
                </a:solidFill>
              </a:rPr>
              <a:t>Design and implementation(Software development) </a:t>
            </a:r>
            <a:r>
              <a:rPr lang="en-GB" dirty="0"/>
              <a:t>– </a:t>
            </a:r>
            <a:r>
              <a:rPr lang="en-US" dirty="0"/>
              <a:t>The software to meet the specification must be produced</a:t>
            </a:r>
            <a:r>
              <a:rPr lang="en-GB" dirty="0"/>
              <a:t> and implementing the system;</a:t>
            </a:r>
          </a:p>
          <a:p>
            <a:pPr marL="914400" lvl="1" indent="-457200">
              <a:buFont typeface="+mj-lt"/>
              <a:buAutoNum type="arabicPeriod"/>
            </a:pPr>
            <a:r>
              <a:rPr lang="en-GB" b="1" dirty="0">
                <a:solidFill>
                  <a:srgbClr val="00B050"/>
                </a:solidFill>
              </a:rPr>
              <a:t>Validation</a:t>
            </a:r>
            <a:r>
              <a:rPr lang="en-GB" dirty="0"/>
              <a:t> – </a:t>
            </a:r>
            <a:r>
              <a:rPr lang="en-US" dirty="0"/>
              <a:t>The software must be validated to ensure that it does what the customer wants</a:t>
            </a:r>
          </a:p>
          <a:p>
            <a:pPr marL="914400" lvl="1" indent="-457200">
              <a:buFont typeface="+mj-lt"/>
              <a:buAutoNum type="arabicPeriod"/>
            </a:pPr>
            <a:r>
              <a:rPr lang="en-GB" b="1" dirty="0">
                <a:solidFill>
                  <a:srgbClr val="00B050"/>
                </a:solidFill>
              </a:rPr>
              <a:t>Evolution </a:t>
            </a:r>
            <a:r>
              <a:rPr lang="en-GB" dirty="0"/>
              <a:t>– </a:t>
            </a:r>
            <a:r>
              <a:rPr lang="en-US" dirty="0"/>
              <a:t> The software must evolve to meet changing customer needs.</a:t>
            </a:r>
          </a:p>
          <a:p>
            <a:pPr marL="914400" lvl="1" indent="-457200">
              <a:buFont typeface="+mj-lt"/>
              <a:buAutoNum type="arabicPeriod"/>
            </a:pPr>
            <a:endParaRPr lang="en-GB" sz="800" dirty="0"/>
          </a:p>
          <a:p>
            <a:r>
              <a:rPr lang="en-GB" sz="1800" b="1" u="sng" dirty="0">
                <a:solidFill>
                  <a:srgbClr val="FF0000"/>
                </a:solidFill>
              </a:rPr>
              <a:t>A software process model </a:t>
            </a:r>
            <a:r>
              <a:rPr lang="en-GB" sz="1800" dirty="0"/>
              <a:t>is an abstract representation of a process. It presents a description of a process from some perspective.</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a:t>
            </a:fld>
            <a:endParaRPr lang="en-US"/>
          </a:p>
        </p:txBody>
      </p:sp>
      <p:sp>
        <p:nvSpPr>
          <p:cNvPr id="2" name="Date Placeholder 1"/>
          <p:cNvSpPr>
            <a:spLocks noGrp="1"/>
          </p:cNvSpPr>
          <p:nvPr>
            <p:ph type="dt" sz="half" idx="10"/>
          </p:nvPr>
        </p:nvSpPr>
        <p:spPr/>
        <p:txBody>
          <a:bodyPr/>
          <a:lstStyle/>
          <a:p>
            <a:pPr>
              <a:defRPr/>
            </a:pPr>
            <a:fld id="{F4D81A5A-B3E6-4E16-88F5-ED8CF4323EAD}" type="datetime1">
              <a:rPr lang="en-US" smtClean="0"/>
              <a:t>4/3/2023</a:t>
            </a:fld>
            <a:endParaRPr lang="en-US"/>
          </a:p>
        </p:txBody>
      </p:sp>
    </p:spTree>
  </p:cSld>
  <p:clrMapOvr>
    <a:masterClrMapping/>
  </p:clrMapOvr>
  <p:transition/>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9090" name="Rectangle 2"/>
          <p:cNvSpPr>
            <a:spLocks noGrp="1" noChangeArrowheads="1"/>
          </p:cNvSpPr>
          <p:nvPr>
            <p:ph type="title"/>
          </p:nvPr>
        </p:nvSpPr>
        <p:spPr/>
        <p:txBody>
          <a:bodyPr/>
          <a:lstStyle/>
          <a:p>
            <a:r>
              <a:rPr lang="en-GB" dirty="0">
                <a:solidFill>
                  <a:srgbClr val="00B050"/>
                </a:solidFill>
              </a:rPr>
              <a:t>4- Software evolution</a:t>
            </a:r>
          </a:p>
        </p:txBody>
      </p:sp>
      <p:sp>
        <p:nvSpPr>
          <p:cNvPr id="89091" name="Rectangle 3"/>
          <p:cNvSpPr>
            <a:spLocks noGrp="1" noChangeArrowheads="1"/>
          </p:cNvSpPr>
          <p:nvPr>
            <p:ph idx="1"/>
          </p:nvPr>
        </p:nvSpPr>
        <p:spPr>
          <a:xfrm>
            <a:off x="457200" y="1600200"/>
            <a:ext cx="8229600" cy="2735317"/>
          </a:xfrm>
        </p:spPr>
        <p:txBody>
          <a:bodyPr/>
          <a:lstStyle/>
          <a:p>
            <a:r>
              <a:rPr lang="en-GB" sz="2000" dirty="0"/>
              <a:t>Software is inherently flexible and can change. </a:t>
            </a:r>
          </a:p>
          <a:p>
            <a:r>
              <a:rPr lang="en-GB" sz="2000" dirty="0"/>
              <a:t>As requirements change through changing business circumstances, the software that supports the business must also evolve and change.</a:t>
            </a:r>
          </a:p>
          <a:p>
            <a:r>
              <a:rPr lang="en-GB" sz="2000" dirty="0"/>
              <a:t>Although there has been a demarcation between development and evolution (maintenance) this is increasingly irrelevant as fewer and fewer systems are completely new.</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30</a:t>
            </a:fld>
            <a:endParaRPr lang="en-US"/>
          </a:p>
        </p:txBody>
      </p:sp>
      <p:sp>
        <p:nvSpPr>
          <p:cNvPr id="2" name="Date Placeholder 1"/>
          <p:cNvSpPr>
            <a:spLocks noGrp="1"/>
          </p:cNvSpPr>
          <p:nvPr>
            <p:ph type="dt" sz="half" idx="10"/>
          </p:nvPr>
        </p:nvSpPr>
        <p:spPr/>
        <p:txBody>
          <a:bodyPr/>
          <a:lstStyle/>
          <a:p>
            <a:pPr>
              <a:defRPr/>
            </a:pPr>
            <a:fld id="{B54DB71A-F3EC-495A-BA6B-825557ACF3DC}" type="datetime1">
              <a:rPr lang="en-US" smtClean="0"/>
              <a:t>4/3/2023</a:t>
            </a:fld>
            <a:endParaRPr lang="en-US"/>
          </a:p>
        </p:txBody>
      </p:sp>
      <p:pic>
        <p:nvPicPr>
          <p:cNvPr id="8" name="Picture 7" descr="2.8 System evolution.eps"/>
          <p:cNvPicPr>
            <a:picLocks noChangeAspect="1"/>
          </p:cNvPicPr>
          <p:nvPr/>
        </p:nvPicPr>
        <p:blipFill>
          <a:blip r:embed="rId2"/>
          <a:stretch>
            <a:fillRect/>
          </a:stretch>
        </p:blipFill>
        <p:spPr>
          <a:xfrm>
            <a:off x="1363268" y="4335517"/>
            <a:ext cx="5789022" cy="1781238"/>
          </a:xfrm>
          <a:prstGeom prst="rect">
            <a:avLst/>
          </a:prstGeom>
        </p:spPr>
      </p:pic>
    </p:spTree>
  </p:cSld>
  <p:clrMapOvr>
    <a:masterClrMapping/>
  </p:clrMapOvr>
  <p:transition spd="med">
    <p:wipe dir="r"/>
  </p:transition>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263769" y="2732414"/>
            <a:ext cx="8229600" cy="1143000"/>
          </a:xfrm>
        </p:spPr>
        <p:txBody>
          <a:bodyPr/>
          <a:lstStyle/>
          <a:p>
            <a:pPr algn="ctr"/>
            <a:r>
              <a:rPr lang="en-US" sz="3600" dirty="0"/>
              <a:t>Coping with change</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31</a:t>
            </a:fld>
            <a:endParaRPr lang="en-US"/>
          </a:p>
        </p:txBody>
      </p:sp>
      <p:sp>
        <p:nvSpPr>
          <p:cNvPr id="3" name="Date Placeholder 2"/>
          <p:cNvSpPr>
            <a:spLocks noGrp="1"/>
          </p:cNvSpPr>
          <p:nvPr>
            <p:ph type="dt" sz="half" idx="10"/>
          </p:nvPr>
        </p:nvSpPr>
        <p:spPr/>
        <p:txBody>
          <a:bodyPr/>
          <a:lstStyle/>
          <a:p>
            <a:pPr>
              <a:defRPr/>
            </a:pPr>
            <a:fld id="{9971617F-F080-49F3-A217-B31005477EEC}" type="datetime1">
              <a:rPr lang="en-US" smtClean="0"/>
              <a:t>4/3/2023</a:t>
            </a:fld>
            <a:endParaRPr lang="en-US"/>
          </a:p>
        </p:txBody>
      </p:sp>
    </p:spTree>
    <p:extLst>
      <p:ext uri="{BB962C8B-B14F-4D97-AF65-F5344CB8AC3E}">
        <p14:creationId xmlns:p14="http://schemas.microsoft.com/office/powerpoint/2010/main" val="1021939441"/>
      </p:ext>
    </p:extLst>
  </p:cSld>
  <p:clrMapOvr>
    <a:masterClrMapping/>
  </p:clrMapOvr>
  <p:transition spd="med">
    <p:wipe dir="r"/>
  </p:transition>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Coping with change</a:t>
            </a:r>
          </a:p>
        </p:txBody>
      </p:sp>
      <p:sp>
        <p:nvSpPr>
          <p:cNvPr id="5" name="Content Placeholder 4"/>
          <p:cNvSpPr>
            <a:spLocks noGrp="1"/>
          </p:cNvSpPr>
          <p:nvPr>
            <p:ph idx="1"/>
          </p:nvPr>
        </p:nvSpPr>
        <p:spPr/>
        <p:txBody>
          <a:bodyPr/>
          <a:lstStyle/>
          <a:p>
            <a:r>
              <a:rPr lang="en-US" dirty="0"/>
              <a:t>Change is inevitable in all large software projects.</a:t>
            </a:r>
          </a:p>
          <a:p>
            <a:pPr lvl="1"/>
            <a:r>
              <a:rPr lang="en-US" dirty="0"/>
              <a:t>Business changes lead to new and changed system requirements</a:t>
            </a:r>
          </a:p>
          <a:p>
            <a:pPr lvl="1"/>
            <a:r>
              <a:rPr lang="en-US" dirty="0"/>
              <a:t>New technologies open new possibilities for improving implementations</a:t>
            </a:r>
          </a:p>
          <a:p>
            <a:pPr lvl="1"/>
            <a:r>
              <a:rPr lang="en-US" dirty="0"/>
              <a:t>Changing platforms require application changes</a:t>
            </a:r>
          </a:p>
          <a:p>
            <a:r>
              <a:rPr lang="en-US" dirty="0"/>
              <a:t>Change leads to rework so the costs of change include both rework (e.g., reanalyzing requirements) as well as the costs of implementing new functionality</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32</a:t>
            </a:fld>
            <a:endParaRPr lang="en-US"/>
          </a:p>
        </p:txBody>
      </p:sp>
      <p:sp>
        <p:nvSpPr>
          <p:cNvPr id="3" name="Date Placeholder 2"/>
          <p:cNvSpPr>
            <a:spLocks noGrp="1"/>
          </p:cNvSpPr>
          <p:nvPr>
            <p:ph type="dt" sz="half" idx="10"/>
          </p:nvPr>
        </p:nvSpPr>
        <p:spPr/>
        <p:txBody>
          <a:bodyPr/>
          <a:lstStyle/>
          <a:p>
            <a:pPr>
              <a:defRPr/>
            </a:pPr>
            <a:fld id="{C03065FD-12A2-460D-A5E4-EE04CE0FEEAE}" type="datetime1">
              <a:rPr lang="en-US" smtClean="0"/>
              <a:t>4/3/2023</a:t>
            </a:fld>
            <a:endParaRPr lang="en-US"/>
          </a:p>
        </p:txBody>
      </p:sp>
    </p:spTree>
  </p:cSld>
  <p:clrMapOvr>
    <a:masterClrMapping/>
  </p:clrMapOvr>
  <p:transition spd="med">
    <p:wipe dir="r"/>
  </p:transition>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Reducing the costs of rework</a:t>
            </a:r>
          </a:p>
        </p:txBody>
      </p:sp>
      <p:sp>
        <p:nvSpPr>
          <p:cNvPr id="3" name="Content Placeholder 2"/>
          <p:cNvSpPr>
            <a:spLocks noGrp="1"/>
          </p:cNvSpPr>
          <p:nvPr>
            <p:ph idx="1"/>
          </p:nvPr>
        </p:nvSpPr>
        <p:spPr>
          <a:xfrm>
            <a:off x="126124" y="1600200"/>
            <a:ext cx="8812924" cy="4756150"/>
          </a:xfrm>
        </p:spPr>
        <p:txBody>
          <a:bodyPr/>
          <a:lstStyle/>
          <a:p>
            <a:r>
              <a:rPr lang="en-GB" sz="2200" b="1" dirty="0">
                <a:solidFill>
                  <a:srgbClr val="FF0000"/>
                </a:solidFill>
              </a:rPr>
              <a:t>Change anticipation, </a:t>
            </a:r>
            <a:r>
              <a:rPr lang="en-GB" sz="2200" b="1" dirty="0"/>
              <a:t>where the software process includes activities that can anticipate possible changes before significant rework is required. </a:t>
            </a:r>
          </a:p>
          <a:p>
            <a:pPr lvl="1"/>
            <a:r>
              <a:rPr lang="en-GB" dirty="0"/>
              <a:t>For example, a prototype system may be developed to show some key features of the system to customers. </a:t>
            </a:r>
          </a:p>
          <a:p>
            <a:pPr lvl="1"/>
            <a:endParaRPr lang="en-GB" dirty="0"/>
          </a:p>
          <a:p>
            <a:r>
              <a:rPr lang="en-GB" sz="2200" b="1" dirty="0">
                <a:solidFill>
                  <a:srgbClr val="FF0000"/>
                </a:solidFill>
              </a:rPr>
              <a:t>Change tolerance</a:t>
            </a:r>
            <a:r>
              <a:rPr lang="en-GB" sz="2200" b="1" dirty="0"/>
              <a:t>, where the process is designed so that changes can be accommodated at relatively low cost.</a:t>
            </a:r>
          </a:p>
          <a:p>
            <a:pPr lvl="1"/>
            <a:r>
              <a:rPr lang="en-GB" dirty="0"/>
              <a:t>This normally involves some form of incremental development. Proposed changes may be implemented in increments that have not yet been developed. If this is impossible, then only a single increment (a small part of the system) may have been altered to incorporate the change.</a:t>
            </a:r>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33</a:t>
            </a:fld>
            <a:endParaRPr lang="en-US"/>
          </a:p>
        </p:txBody>
      </p:sp>
      <p:sp>
        <p:nvSpPr>
          <p:cNvPr id="6" name="Date Placeholder 5"/>
          <p:cNvSpPr>
            <a:spLocks noGrp="1"/>
          </p:cNvSpPr>
          <p:nvPr>
            <p:ph type="dt" sz="half" idx="10"/>
          </p:nvPr>
        </p:nvSpPr>
        <p:spPr/>
        <p:txBody>
          <a:bodyPr/>
          <a:lstStyle/>
          <a:p>
            <a:pPr>
              <a:defRPr/>
            </a:pPr>
            <a:fld id="{A60280EB-A945-4FE0-8AC5-9B0F0C1EDFC9}" type="datetime1">
              <a:rPr lang="en-US" smtClean="0"/>
              <a:t>4/3/2023</a:t>
            </a:fld>
            <a:endParaRPr lang="en-US"/>
          </a:p>
        </p:txBody>
      </p:sp>
    </p:spTree>
  </p:cSld>
  <p:clrMapOvr>
    <a:masterClrMapping/>
  </p:clrMapOvr>
  <p:transition spd="med">
    <p:wipe dir="r"/>
  </p:transition>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Coping with changing requirements</a:t>
            </a:r>
          </a:p>
        </p:txBody>
      </p:sp>
      <p:sp>
        <p:nvSpPr>
          <p:cNvPr id="3" name="Content Placeholder 2"/>
          <p:cNvSpPr>
            <a:spLocks noGrp="1"/>
          </p:cNvSpPr>
          <p:nvPr>
            <p:ph idx="1"/>
          </p:nvPr>
        </p:nvSpPr>
        <p:spPr/>
        <p:txBody>
          <a:bodyPr/>
          <a:lstStyle/>
          <a:p>
            <a:r>
              <a:rPr lang="en-GB" b="1" dirty="0">
                <a:solidFill>
                  <a:srgbClr val="5310DA"/>
                </a:solidFill>
                <a:highlight>
                  <a:srgbClr val="FFFF00"/>
                </a:highlight>
              </a:rPr>
              <a:t>System prototyping</a:t>
            </a:r>
            <a:r>
              <a:rPr lang="en-GB" b="1" dirty="0">
                <a:solidFill>
                  <a:srgbClr val="5310DA"/>
                </a:solidFill>
              </a:rPr>
              <a:t>, </a:t>
            </a:r>
            <a:r>
              <a:rPr lang="en-GB" dirty="0"/>
              <a:t>where a version of the system or part of the system is developed quickly to check the customer’s requirements and the feasibility of design decisions. This approach supports </a:t>
            </a:r>
            <a:r>
              <a:rPr lang="en-GB" u="sng" dirty="0">
                <a:solidFill>
                  <a:srgbClr val="0070C0"/>
                </a:solidFill>
                <a:highlight>
                  <a:srgbClr val="FFFF00"/>
                </a:highlight>
              </a:rPr>
              <a:t>change anticipation</a:t>
            </a:r>
            <a:r>
              <a:rPr lang="en-GB" u="sng" dirty="0">
                <a:solidFill>
                  <a:srgbClr val="0070C0"/>
                </a:solidFill>
              </a:rPr>
              <a:t>. </a:t>
            </a:r>
          </a:p>
          <a:p>
            <a:endParaRPr lang="en-GB" dirty="0"/>
          </a:p>
          <a:p>
            <a:r>
              <a:rPr lang="en-GB" b="1" dirty="0">
                <a:solidFill>
                  <a:srgbClr val="5310DA"/>
                </a:solidFill>
                <a:highlight>
                  <a:srgbClr val="FFFF00"/>
                </a:highlight>
              </a:rPr>
              <a:t>Incremental delivery</a:t>
            </a:r>
            <a:r>
              <a:rPr lang="en-GB" b="1" dirty="0">
                <a:solidFill>
                  <a:srgbClr val="5310DA"/>
                </a:solidFill>
              </a:rPr>
              <a:t>, </a:t>
            </a:r>
            <a:r>
              <a:rPr lang="en-GB" dirty="0"/>
              <a:t>where system increments are delivered to the customer for comment and experimentation. This supports both </a:t>
            </a:r>
            <a:r>
              <a:rPr lang="en-GB" u="sng" dirty="0">
                <a:solidFill>
                  <a:srgbClr val="0070C0"/>
                </a:solidFill>
                <a:highlight>
                  <a:srgbClr val="FFFF00"/>
                </a:highlight>
              </a:rPr>
              <a:t>change avoidance and change tolerance. </a:t>
            </a:r>
            <a:endParaRPr lang="en-US" u="sng" dirty="0">
              <a:solidFill>
                <a:srgbClr val="0070C0"/>
              </a:solidFill>
              <a:highlight>
                <a:srgbClr val="FFFF00"/>
              </a:highlight>
            </a:endParaRP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34</a:t>
            </a:fld>
            <a:endParaRPr lang="en-US"/>
          </a:p>
        </p:txBody>
      </p:sp>
      <p:sp>
        <p:nvSpPr>
          <p:cNvPr id="6" name="Date Placeholder 5"/>
          <p:cNvSpPr>
            <a:spLocks noGrp="1"/>
          </p:cNvSpPr>
          <p:nvPr>
            <p:ph type="dt" sz="half" idx="10"/>
          </p:nvPr>
        </p:nvSpPr>
        <p:spPr/>
        <p:txBody>
          <a:bodyPr/>
          <a:lstStyle/>
          <a:p>
            <a:pPr>
              <a:defRPr/>
            </a:pPr>
            <a:fld id="{823C9FFC-BA2F-41DA-9CE2-B4E7EE1485F4}" type="datetime1">
              <a:rPr lang="en-US" smtClean="0"/>
              <a:t>4/3/2023</a:t>
            </a:fld>
            <a:endParaRPr lang="en-US"/>
          </a:p>
        </p:txBody>
      </p:sp>
    </p:spTree>
    <p:extLst>
      <p:ext uri="{BB962C8B-B14F-4D97-AF65-F5344CB8AC3E}">
        <p14:creationId xmlns:p14="http://schemas.microsoft.com/office/powerpoint/2010/main" val="2770983247"/>
      </p:ext>
    </p:extLst>
  </p:cSld>
  <p:clrMapOvr>
    <a:masterClrMapping/>
  </p:clrMapOvr>
  <p:transition spd="med">
    <p:wipe dir="r"/>
  </p:transition>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78626" name="Rectangle 2"/>
          <p:cNvSpPr>
            <a:spLocks noGrp="1" noChangeArrowheads="1"/>
          </p:cNvSpPr>
          <p:nvPr>
            <p:ph type="title"/>
          </p:nvPr>
        </p:nvSpPr>
        <p:spPr/>
        <p:txBody>
          <a:bodyPr/>
          <a:lstStyle/>
          <a:p>
            <a:r>
              <a:rPr lang="en-US" dirty="0">
                <a:solidFill>
                  <a:srgbClr val="C00000"/>
                </a:solidFill>
              </a:rPr>
              <a:t>Software prototyping</a:t>
            </a:r>
          </a:p>
        </p:txBody>
      </p:sp>
      <p:sp>
        <p:nvSpPr>
          <p:cNvPr id="1178627" name="Rectangle 3"/>
          <p:cNvSpPr>
            <a:spLocks noGrp="1" noChangeArrowheads="1"/>
          </p:cNvSpPr>
          <p:nvPr>
            <p:ph idx="1"/>
          </p:nvPr>
        </p:nvSpPr>
        <p:spPr/>
        <p:txBody>
          <a:bodyPr/>
          <a:lstStyle/>
          <a:p>
            <a:r>
              <a:rPr lang="en-US" b="1" dirty="0">
                <a:solidFill>
                  <a:srgbClr val="5310DA"/>
                </a:solidFill>
              </a:rPr>
              <a:t>A prototype </a:t>
            </a:r>
            <a:r>
              <a:rPr lang="en-US" dirty="0"/>
              <a:t>is an </a:t>
            </a:r>
            <a:r>
              <a:rPr lang="en-US" dirty="0">
                <a:solidFill>
                  <a:srgbClr val="0070C0"/>
                </a:solidFill>
              </a:rPr>
              <a:t>initial version </a:t>
            </a:r>
            <a:r>
              <a:rPr lang="en-US" dirty="0"/>
              <a:t>of a system used to </a:t>
            </a:r>
            <a:r>
              <a:rPr lang="en-US" u="sng" dirty="0"/>
              <a:t>demonstrate concepts </a:t>
            </a:r>
            <a:r>
              <a:rPr lang="en-US" dirty="0"/>
              <a:t>and </a:t>
            </a:r>
            <a:r>
              <a:rPr lang="en-US" u="sng" dirty="0"/>
              <a:t>try out design options</a:t>
            </a:r>
            <a:r>
              <a:rPr lang="en-US" dirty="0"/>
              <a:t>.</a:t>
            </a:r>
          </a:p>
          <a:p>
            <a:endParaRPr lang="en-US" dirty="0"/>
          </a:p>
          <a:p>
            <a:r>
              <a:rPr lang="en-US" b="1" u="sng" dirty="0"/>
              <a:t>A prototype can be used in:</a:t>
            </a:r>
          </a:p>
          <a:p>
            <a:pPr marL="914400" lvl="1" indent="-457200">
              <a:buFont typeface="+mj-lt"/>
              <a:buAutoNum type="arabicPeriod"/>
            </a:pPr>
            <a:r>
              <a:rPr lang="en-US" dirty="0"/>
              <a:t>The requirements engineering process to help with requirements elicitation and validation;</a:t>
            </a:r>
          </a:p>
          <a:p>
            <a:pPr marL="914400" lvl="1" indent="-457200">
              <a:buFont typeface="+mj-lt"/>
              <a:buAutoNum type="arabicPeriod"/>
            </a:pPr>
            <a:r>
              <a:rPr lang="en-US" dirty="0"/>
              <a:t>In design processes to explore options and develop a UI design;</a:t>
            </a:r>
          </a:p>
          <a:p>
            <a:pPr marL="914400" lvl="1" indent="-457200">
              <a:buFont typeface="+mj-lt"/>
              <a:buAutoNum type="arabicPeriod"/>
            </a:pPr>
            <a:r>
              <a:rPr lang="en-US" dirty="0"/>
              <a:t>In the testing process to run back-to-back tests.</a:t>
            </a:r>
          </a:p>
        </p:txBody>
      </p:sp>
      <p:sp>
        <p:nvSpPr>
          <p:cNvPr id="7" name="Footer Placeholder 6"/>
          <p:cNvSpPr>
            <a:spLocks noGrp="1"/>
          </p:cNvSpPr>
          <p:nvPr>
            <p:ph type="ftr" sz="quarter" idx="11"/>
          </p:nvPr>
        </p:nvSpPr>
        <p:spPr/>
        <p:txBody>
          <a:bodyPr/>
          <a:lstStyle/>
          <a:p>
            <a:pPr>
              <a:defRPr/>
            </a:pPr>
            <a:r>
              <a:rPr lang="en-US" dirty="0"/>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35</a:t>
            </a:fld>
            <a:endParaRPr lang="en-US"/>
          </a:p>
        </p:txBody>
      </p:sp>
      <p:sp>
        <p:nvSpPr>
          <p:cNvPr id="2" name="Date Placeholder 1"/>
          <p:cNvSpPr>
            <a:spLocks noGrp="1"/>
          </p:cNvSpPr>
          <p:nvPr>
            <p:ph type="dt" sz="half" idx="10"/>
          </p:nvPr>
        </p:nvSpPr>
        <p:spPr/>
        <p:txBody>
          <a:bodyPr/>
          <a:lstStyle/>
          <a:p>
            <a:pPr>
              <a:defRPr/>
            </a:pPr>
            <a:fld id="{8B63FD0F-7537-45F1-B4B2-7A15E181FD18}" type="datetime1">
              <a:rPr lang="en-US" smtClean="0"/>
              <a:t>4/3/2023</a:t>
            </a:fld>
            <a:endParaRPr lang="en-US"/>
          </a:p>
        </p:txBody>
      </p:sp>
    </p:spTree>
  </p:cSld>
  <p:clrMapOvr>
    <a:masterClrMapping/>
  </p:clrMapOvr>
  <p:transition spd="med">
    <p:wipe dir="r"/>
  </p:transition>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2722" name="Rectangle 2"/>
          <p:cNvSpPr>
            <a:spLocks noGrp="1" noChangeArrowheads="1"/>
          </p:cNvSpPr>
          <p:nvPr>
            <p:ph type="title"/>
          </p:nvPr>
        </p:nvSpPr>
        <p:spPr/>
        <p:txBody>
          <a:bodyPr/>
          <a:lstStyle/>
          <a:p>
            <a:r>
              <a:rPr lang="en-US" dirty="0">
                <a:solidFill>
                  <a:srgbClr val="C00000"/>
                </a:solidFill>
              </a:rPr>
              <a:t>Benefits of prototyping</a:t>
            </a:r>
          </a:p>
        </p:txBody>
      </p:sp>
      <p:sp>
        <p:nvSpPr>
          <p:cNvPr id="1182723" name="Rectangle 3"/>
          <p:cNvSpPr>
            <a:spLocks noGrp="1" noChangeArrowheads="1"/>
          </p:cNvSpPr>
          <p:nvPr>
            <p:ph idx="1"/>
          </p:nvPr>
        </p:nvSpPr>
        <p:spPr>
          <a:xfrm>
            <a:off x="457200" y="1600200"/>
            <a:ext cx="8229600" cy="3665483"/>
          </a:xfrm>
        </p:spPr>
        <p:txBody>
          <a:bodyPr/>
          <a:lstStyle/>
          <a:p>
            <a:pPr marL="457200" indent="-457200">
              <a:lnSpc>
                <a:spcPct val="150000"/>
              </a:lnSpc>
              <a:buFont typeface="+mj-lt"/>
              <a:buAutoNum type="arabicPeriod"/>
            </a:pPr>
            <a:r>
              <a:rPr lang="en-US" dirty="0"/>
              <a:t>Improved system usability.</a:t>
            </a:r>
          </a:p>
          <a:p>
            <a:pPr marL="457200" indent="-457200">
              <a:lnSpc>
                <a:spcPct val="150000"/>
              </a:lnSpc>
              <a:buFont typeface="+mj-lt"/>
              <a:buAutoNum type="arabicPeriod"/>
            </a:pPr>
            <a:r>
              <a:rPr lang="en-US" dirty="0"/>
              <a:t>A closer match to users’ real needs.</a:t>
            </a:r>
          </a:p>
          <a:p>
            <a:pPr marL="457200" indent="-457200">
              <a:lnSpc>
                <a:spcPct val="150000"/>
              </a:lnSpc>
              <a:buFont typeface="+mj-lt"/>
              <a:buAutoNum type="arabicPeriod"/>
            </a:pPr>
            <a:r>
              <a:rPr lang="en-US" dirty="0"/>
              <a:t>Improved design quality.</a:t>
            </a:r>
          </a:p>
          <a:p>
            <a:pPr marL="457200" indent="-457200">
              <a:lnSpc>
                <a:spcPct val="150000"/>
              </a:lnSpc>
              <a:buFont typeface="+mj-lt"/>
              <a:buAutoNum type="arabicPeriod"/>
            </a:pPr>
            <a:r>
              <a:rPr lang="en-US" dirty="0"/>
              <a:t>Improved maintainability.</a:t>
            </a:r>
          </a:p>
          <a:p>
            <a:pPr marL="457200" indent="-457200">
              <a:lnSpc>
                <a:spcPct val="150000"/>
              </a:lnSpc>
              <a:buFont typeface="+mj-lt"/>
              <a:buAutoNum type="arabicPeriod"/>
            </a:pPr>
            <a:r>
              <a:rPr lang="en-US" dirty="0"/>
              <a:t>Reduced development effort.</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36</a:t>
            </a:fld>
            <a:endParaRPr lang="en-US"/>
          </a:p>
        </p:txBody>
      </p:sp>
      <p:sp>
        <p:nvSpPr>
          <p:cNvPr id="2" name="Date Placeholder 1"/>
          <p:cNvSpPr>
            <a:spLocks noGrp="1"/>
          </p:cNvSpPr>
          <p:nvPr>
            <p:ph type="dt" sz="half" idx="10"/>
          </p:nvPr>
        </p:nvSpPr>
        <p:spPr/>
        <p:txBody>
          <a:bodyPr/>
          <a:lstStyle/>
          <a:p>
            <a:pPr>
              <a:defRPr/>
            </a:pPr>
            <a:fld id="{09B62D23-7EAC-4141-A88B-FF69BDA86832}" type="datetime1">
              <a:rPr lang="en-US" smtClean="0"/>
              <a:t>4/3/2023</a:t>
            </a:fld>
            <a:endParaRPr lang="en-US"/>
          </a:p>
        </p:txBody>
      </p:sp>
    </p:spTree>
  </p:cSld>
  <p:clrMapOvr>
    <a:masterClrMapping/>
  </p:clrMapOvr>
  <p:transition spd="med">
    <p:wipe dir="r"/>
  </p:transition>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2530" name="Title 1"/>
          <p:cNvSpPr>
            <a:spLocks noGrp="1"/>
          </p:cNvSpPr>
          <p:nvPr>
            <p:ph type="title"/>
          </p:nvPr>
        </p:nvSpPr>
        <p:spPr/>
        <p:txBody>
          <a:bodyPr/>
          <a:lstStyle/>
          <a:p>
            <a:r>
              <a:rPr lang="en-GB" dirty="0">
                <a:solidFill>
                  <a:srgbClr val="C00000"/>
                </a:solidFill>
              </a:rPr>
              <a:t>The process of prototype development</a:t>
            </a:r>
            <a:br>
              <a:rPr lang="en-GB" dirty="0">
                <a:solidFill>
                  <a:srgbClr val="C00000"/>
                </a:solidFill>
              </a:rPr>
            </a:br>
            <a:endParaRPr lang="en-US" dirty="0">
              <a:solidFill>
                <a:srgbClr val="C00000"/>
              </a:solidFill>
            </a:endParaRPr>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37</a:t>
            </a:fld>
            <a:endParaRPr lang="en-US"/>
          </a:p>
        </p:txBody>
      </p:sp>
      <p:pic>
        <p:nvPicPr>
          <p:cNvPr id="4" name="Picture 3" descr="2.9 PrototypeProcess.eps"/>
          <p:cNvPicPr>
            <a:picLocks noChangeAspect="1"/>
          </p:cNvPicPr>
          <p:nvPr/>
        </p:nvPicPr>
        <p:blipFill>
          <a:blip r:embed="rId2"/>
          <a:stretch>
            <a:fillRect/>
          </a:stretch>
        </p:blipFill>
        <p:spPr>
          <a:xfrm>
            <a:off x="970575" y="2608352"/>
            <a:ext cx="7627164" cy="2162927"/>
          </a:xfrm>
          <a:prstGeom prst="rect">
            <a:avLst/>
          </a:prstGeom>
        </p:spPr>
      </p:pic>
      <p:sp>
        <p:nvSpPr>
          <p:cNvPr id="2" name="Date Placeholder 1"/>
          <p:cNvSpPr>
            <a:spLocks noGrp="1"/>
          </p:cNvSpPr>
          <p:nvPr>
            <p:ph type="dt" sz="half" idx="10"/>
          </p:nvPr>
        </p:nvSpPr>
        <p:spPr/>
        <p:txBody>
          <a:bodyPr/>
          <a:lstStyle/>
          <a:p>
            <a:pPr>
              <a:defRPr/>
            </a:pPr>
            <a:fld id="{3B8A5B6D-5900-4FDA-91BD-37F0696547CC}" type="datetime1">
              <a:rPr lang="en-US" smtClean="0"/>
              <a:t>4/3/2023</a:t>
            </a:fld>
            <a:endParaRPr lang="en-US"/>
          </a:p>
        </p:txBody>
      </p:sp>
    </p:spTree>
  </p:cSld>
  <p:clrMapOvr>
    <a:masterClrMapping/>
  </p:clrMapOvr>
  <p:transition spd="med">
    <p:wipe dir="r"/>
  </p:transition>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Prototype development</a:t>
            </a:r>
          </a:p>
        </p:txBody>
      </p:sp>
      <p:sp>
        <p:nvSpPr>
          <p:cNvPr id="3" name="Content Placeholder 2"/>
          <p:cNvSpPr>
            <a:spLocks noGrp="1"/>
          </p:cNvSpPr>
          <p:nvPr>
            <p:ph idx="1"/>
          </p:nvPr>
        </p:nvSpPr>
        <p:spPr>
          <a:xfrm>
            <a:off x="254000" y="1600201"/>
            <a:ext cx="8432800" cy="3552092"/>
          </a:xfrm>
        </p:spPr>
        <p:txBody>
          <a:bodyPr/>
          <a:lstStyle/>
          <a:p>
            <a:r>
              <a:rPr lang="en-US" b="1" dirty="0">
                <a:solidFill>
                  <a:srgbClr val="5310DA"/>
                </a:solidFill>
              </a:rPr>
              <a:t>May be based on rapid prototyping languages or tools</a:t>
            </a:r>
          </a:p>
          <a:p>
            <a:r>
              <a:rPr lang="en-US" b="1" dirty="0">
                <a:solidFill>
                  <a:srgbClr val="5310DA"/>
                </a:solidFill>
              </a:rPr>
              <a:t>May involve leaving out functionality</a:t>
            </a:r>
          </a:p>
          <a:p>
            <a:pPr lvl="1"/>
            <a:r>
              <a:rPr lang="en-US" sz="2400" dirty="0"/>
              <a:t>Prototype should focus on areas of the product that are not well-understood;</a:t>
            </a:r>
          </a:p>
          <a:p>
            <a:pPr lvl="1"/>
            <a:r>
              <a:rPr lang="en-US" sz="2400" dirty="0"/>
              <a:t>Error checking and recovery may not be included in the prototype;</a:t>
            </a:r>
          </a:p>
          <a:p>
            <a:pPr lvl="1"/>
            <a:r>
              <a:rPr lang="en-US" sz="2400" dirty="0"/>
              <a:t>Focus on functional rather than non-functional requirements such as reliability and security</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38</a:t>
            </a:fld>
            <a:endParaRPr lang="en-US"/>
          </a:p>
        </p:txBody>
      </p:sp>
      <p:sp>
        <p:nvSpPr>
          <p:cNvPr id="6" name="Date Placeholder 5"/>
          <p:cNvSpPr>
            <a:spLocks noGrp="1"/>
          </p:cNvSpPr>
          <p:nvPr>
            <p:ph type="dt" sz="half" idx="10"/>
          </p:nvPr>
        </p:nvSpPr>
        <p:spPr/>
        <p:txBody>
          <a:bodyPr/>
          <a:lstStyle/>
          <a:p>
            <a:pPr>
              <a:defRPr/>
            </a:pPr>
            <a:fld id="{ED235792-8064-49B3-9F13-6F4B7AA35BC0}" type="datetime1">
              <a:rPr lang="en-US" smtClean="0"/>
              <a:t>4/3/2023</a:t>
            </a:fld>
            <a:endParaRPr lang="en-US"/>
          </a:p>
        </p:txBody>
      </p:sp>
    </p:spTree>
  </p:cSld>
  <p:clrMapOvr>
    <a:masterClrMapping/>
  </p:clrMapOvr>
  <p:transition spd="med">
    <p:wipe dir="r"/>
  </p:transition>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184770" name="Rectangle 2"/>
          <p:cNvSpPr>
            <a:spLocks noGrp="1" noChangeArrowheads="1"/>
          </p:cNvSpPr>
          <p:nvPr>
            <p:ph type="title"/>
          </p:nvPr>
        </p:nvSpPr>
        <p:spPr/>
        <p:txBody>
          <a:bodyPr/>
          <a:lstStyle/>
          <a:p>
            <a:r>
              <a:rPr lang="en-US" dirty="0">
                <a:solidFill>
                  <a:srgbClr val="C00000"/>
                </a:solidFill>
              </a:rPr>
              <a:t>Throw-away prototypes</a:t>
            </a:r>
          </a:p>
        </p:txBody>
      </p:sp>
      <p:sp>
        <p:nvSpPr>
          <p:cNvPr id="1184771" name="Rectangle 3"/>
          <p:cNvSpPr>
            <a:spLocks noGrp="1" noChangeArrowheads="1"/>
          </p:cNvSpPr>
          <p:nvPr>
            <p:ph idx="1"/>
          </p:nvPr>
        </p:nvSpPr>
        <p:spPr>
          <a:xfrm>
            <a:off x="457200" y="1582616"/>
            <a:ext cx="8229600" cy="4589583"/>
          </a:xfrm>
        </p:spPr>
        <p:txBody>
          <a:bodyPr/>
          <a:lstStyle/>
          <a:p>
            <a:r>
              <a:rPr lang="en-US" sz="2600" dirty="0"/>
              <a:t>Prototypes should be discarded after development as they are not a good basis for a production system:</a:t>
            </a:r>
          </a:p>
          <a:p>
            <a:pPr marL="914400" lvl="1" indent="-457200">
              <a:buFont typeface="+mj-lt"/>
              <a:buAutoNum type="arabicPeriod"/>
            </a:pPr>
            <a:r>
              <a:rPr lang="en-US" sz="2600" dirty="0"/>
              <a:t>It may be impossible to tune the system to meet non-functional requirements;</a:t>
            </a:r>
          </a:p>
          <a:p>
            <a:pPr marL="914400" lvl="1" indent="-457200">
              <a:buFont typeface="+mj-lt"/>
              <a:buAutoNum type="arabicPeriod"/>
            </a:pPr>
            <a:r>
              <a:rPr lang="en-US" sz="2600" dirty="0"/>
              <a:t>Prototypes are normally undocumented;</a:t>
            </a:r>
          </a:p>
          <a:p>
            <a:pPr marL="914400" lvl="1" indent="-457200">
              <a:buFont typeface="+mj-lt"/>
              <a:buAutoNum type="arabicPeriod"/>
            </a:pPr>
            <a:r>
              <a:rPr lang="en-US" sz="2600" dirty="0"/>
              <a:t>The prototype structure is usually degraded through rapid change;</a:t>
            </a:r>
          </a:p>
          <a:p>
            <a:pPr marL="914400" lvl="1" indent="-457200">
              <a:buFont typeface="+mj-lt"/>
              <a:buAutoNum type="arabicPeriod"/>
            </a:pPr>
            <a:r>
              <a:rPr lang="en-US" sz="2600" dirty="0"/>
              <a:t>The prototype probably will not meet normal organizational quality standards.</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39</a:t>
            </a:fld>
            <a:endParaRPr lang="en-US"/>
          </a:p>
        </p:txBody>
      </p:sp>
      <p:sp>
        <p:nvSpPr>
          <p:cNvPr id="2" name="Date Placeholder 1"/>
          <p:cNvSpPr>
            <a:spLocks noGrp="1"/>
          </p:cNvSpPr>
          <p:nvPr>
            <p:ph type="dt" sz="half" idx="10"/>
          </p:nvPr>
        </p:nvSpPr>
        <p:spPr/>
        <p:txBody>
          <a:bodyPr/>
          <a:lstStyle/>
          <a:p>
            <a:pPr>
              <a:defRPr/>
            </a:pPr>
            <a:fld id="{E276BB90-FD66-48F1-983A-95C0FB432611}" type="datetime1">
              <a:rPr lang="en-US" smtClean="0"/>
              <a:t>4/3/2023</a:t>
            </a:fld>
            <a:endParaRPr lang="en-US"/>
          </a:p>
        </p:txBody>
      </p:sp>
    </p:spTree>
  </p:cSld>
  <p:clrMapOvr>
    <a:masterClrMapping/>
  </p:clrMapOvr>
  <p:transition spd="med">
    <p:wipe dir="r"/>
  </p:transition>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Software process descriptions</a:t>
            </a:r>
          </a:p>
        </p:txBody>
      </p:sp>
      <p:sp>
        <p:nvSpPr>
          <p:cNvPr id="3" name="Content Placeholder 2"/>
          <p:cNvSpPr>
            <a:spLocks noGrp="1"/>
          </p:cNvSpPr>
          <p:nvPr>
            <p:ph idx="1"/>
          </p:nvPr>
        </p:nvSpPr>
        <p:spPr>
          <a:xfrm>
            <a:off x="0" y="1600200"/>
            <a:ext cx="9144000" cy="5121275"/>
          </a:xfrm>
        </p:spPr>
        <p:txBody>
          <a:bodyPr/>
          <a:lstStyle/>
          <a:p>
            <a:r>
              <a:rPr lang="en-GB" sz="2000" dirty="0"/>
              <a:t>When we describe and discuss processes, we usually talk about the activities in these processes such as specifying a data model, designing a user interface, etc. and the ordering of these activities</a:t>
            </a:r>
            <a:r>
              <a:rPr lang="en-GB" dirty="0"/>
              <a:t>.</a:t>
            </a:r>
          </a:p>
          <a:p>
            <a:r>
              <a:rPr lang="en-GB" b="1" dirty="0">
                <a:solidFill>
                  <a:srgbClr val="0070C0"/>
                </a:solidFill>
              </a:rPr>
              <a:t>Process descriptions may also include:</a:t>
            </a:r>
          </a:p>
          <a:p>
            <a:pPr marL="461962" lvl="1" indent="-342900">
              <a:buFont typeface="+mj-lt"/>
              <a:buAutoNum type="arabicPeriod"/>
            </a:pPr>
            <a:r>
              <a:rPr lang="en-GB" sz="1800" b="1" dirty="0">
                <a:solidFill>
                  <a:srgbClr val="00B050"/>
                </a:solidFill>
              </a:rPr>
              <a:t>Products</a:t>
            </a:r>
            <a:r>
              <a:rPr lang="en-GB" sz="1800" dirty="0"/>
              <a:t>, which are the outcomes of a process activity;</a:t>
            </a:r>
            <a:r>
              <a:rPr lang="en-US" sz="1800" dirty="0"/>
              <a:t> For example, the outcome of the activity of architectural design may be a model of the software architecture. </a:t>
            </a:r>
          </a:p>
          <a:p>
            <a:pPr marL="461962" lvl="1" indent="-342900">
              <a:buFont typeface="+mj-lt"/>
              <a:buAutoNum type="arabicPeriod"/>
            </a:pPr>
            <a:endParaRPr lang="en-GB" sz="300" dirty="0"/>
          </a:p>
          <a:p>
            <a:pPr marL="461962" lvl="1" indent="-342900">
              <a:buFont typeface="+mj-lt"/>
              <a:buAutoNum type="arabicPeriod"/>
            </a:pPr>
            <a:r>
              <a:rPr lang="en-GB" sz="1800" b="1" dirty="0">
                <a:solidFill>
                  <a:srgbClr val="00B050"/>
                </a:solidFill>
              </a:rPr>
              <a:t>Roles, </a:t>
            </a:r>
            <a:r>
              <a:rPr lang="en-GB" sz="1800" dirty="0"/>
              <a:t>which reflect the responsibilities of the people involved in the process;</a:t>
            </a:r>
            <a:r>
              <a:rPr lang="en-US" sz="1800" dirty="0"/>
              <a:t> Examples of roles are project manager, configuration manager, and programmer. </a:t>
            </a:r>
          </a:p>
          <a:p>
            <a:pPr marL="347662" lvl="1" indent="-228600">
              <a:buFont typeface="+mj-lt"/>
              <a:buAutoNum type="arabicPeriod"/>
            </a:pPr>
            <a:endParaRPr lang="en-GB" sz="300" dirty="0"/>
          </a:p>
          <a:p>
            <a:pPr marL="461962" lvl="1" indent="-342900">
              <a:buFont typeface="+mj-lt"/>
              <a:buAutoNum type="arabicPeriod"/>
            </a:pPr>
            <a:r>
              <a:rPr lang="en-GB" sz="1800" b="1" dirty="0">
                <a:solidFill>
                  <a:srgbClr val="00B050"/>
                </a:solidFill>
              </a:rPr>
              <a:t>Pre- and post-conditions</a:t>
            </a:r>
            <a:r>
              <a:rPr lang="en-US" sz="1800" b="1" dirty="0">
                <a:solidFill>
                  <a:srgbClr val="00B050"/>
                </a:solidFill>
              </a:rPr>
              <a:t> </a:t>
            </a:r>
            <a:r>
              <a:rPr lang="en-US" sz="1800" dirty="0"/>
              <a:t>are conditions that must hold before and after a process activity has been enacted or a product produced.</a:t>
            </a:r>
          </a:p>
          <a:p>
            <a:pPr marL="457200" lvl="1" indent="-338138">
              <a:buNone/>
            </a:pPr>
            <a:r>
              <a:rPr lang="en-US" sz="1800" dirty="0"/>
              <a:t>      For example, before architectural design begins, a precondition may be that the consumer has approved all requirements; after this activity is finished, a post condition might be that the UML models describing the architecture have been reviewed.</a:t>
            </a:r>
          </a:p>
          <a:p>
            <a:pPr marL="914400" lvl="1" indent="-457200">
              <a:buFont typeface="+mj-lt"/>
              <a:buAutoNum type="arabicPeriod"/>
            </a:pPr>
            <a:endParaRPr lang="en-US"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a:t>
            </a:fld>
            <a:endParaRPr lang="en-US"/>
          </a:p>
        </p:txBody>
      </p:sp>
      <p:sp>
        <p:nvSpPr>
          <p:cNvPr id="4" name="Date Placeholder 3"/>
          <p:cNvSpPr>
            <a:spLocks noGrp="1"/>
          </p:cNvSpPr>
          <p:nvPr>
            <p:ph type="dt" sz="half" idx="10"/>
          </p:nvPr>
        </p:nvSpPr>
        <p:spPr/>
        <p:txBody>
          <a:bodyPr/>
          <a:lstStyle/>
          <a:p>
            <a:pPr>
              <a:defRPr/>
            </a:pPr>
            <a:fld id="{61E42526-1C1B-4C16-A396-42B81F99FB00}" type="datetime1">
              <a:rPr lang="en-US" smtClean="0"/>
              <a:t>4/3/2023</a:t>
            </a:fld>
            <a:endParaRPr lang="en-US"/>
          </a:p>
        </p:txBody>
      </p:sp>
    </p:spTree>
  </p:cSld>
  <p:clrMapOvr>
    <a:masterClrMapping/>
  </p:clrMapOvr>
  <p:transition spd="med">
    <p:wipe dir="r"/>
  </p:transition>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Difference Between Evolutionary Prototyping and Throw-away Prototyping</a:t>
            </a:r>
          </a:p>
        </p:txBody>
      </p:sp>
      <p:sp>
        <p:nvSpPr>
          <p:cNvPr id="4" name="Date Placeholder 3"/>
          <p:cNvSpPr>
            <a:spLocks noGrp="1"/>
          </p:cNvSpPr>
          <p:nvPr>
            <p:ph type="dt" sz="half" idx="10"/>
          </p:nvPr>
        </p:nvSpPr>
        <p:spPr/>
        <p:txBody>
          <a:bodyPr/>
          <a:lstStyle/>
          <a:p>
            <a:pPr>
              <a:defRPr/>
            </a:pPr>
            <a:fld id="{D4D4DA71-7190-48D8-A3F9-706B4EC59452}" type="datetime1">
              <a:rPr lang="en-US" smtClean="0"/>
              <a:t>4/3/2023</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40</a:t>
            </a:fld>
            <a:endParaRPr lang="en-US"/>
          </a:p>
        </p:txBody>
      </p:sp>
      <p:pic>
        <p:nvPicPr>
          <p:cNvPr id="1026" name="Picture 2" descr="Throw-away Prototyping Model"/>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217715" y="2161041"/>
            <a:ext cx="3714750" cy="2771776"/>
          </a:xfrm>
          <a:prstGeom prst="rect">
            <a:avLst/>
          </a:prstGeom>
          <a:noFill/>
          <a:extLst>
            <a:ext uri="{909E8E84-426E-40DD-AFC4-6F175D3DCCD1}">
              <a14:hiddenFill xmlns:a14="http://schemas.microsoft.com/office/drawing/2010/main">
                <a:solidFill>
                  <a:srgbClr val="FFFFFF"/>
                </a:solidFill>
              </a14:hiddenFill>
            </a:ext>
          </a:extLst>
        </p:spPr>
      </p:pic>
      <p:pic>
        <p:nvPicPr>
          <p:cNvPr id="1028" name="Picture 4" descr="Evolutionary Prototyping Model"/>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4103816" y="2106386"/>
            <a:ext cx="5129398" cy="2638198"/>
          </a:xfrm>
          <a:prstGeom prst="rect">
            <a:avLst/>
          </a:prstGeom>
          <a:noFill/>
          <a:extLst>
            <a:ext uri="{909E8E84-426E-40DD-AFC4-6F175D3DCCD1}">
              <a14:hiddenFill xmlns:a14="http://schemas.microsoft.com/office/drawing/2010/main">
                <a:solidFill>
                  <a:srgbClr val="FFFFFF"/>
                </a:solidFill>
              </a14:hiddenFill>
            </a:ext>
          </a:extLst>
        </p:spPr>
      </p:pic>
      <p:sp>
        <p:nvSpPr>
          <p:cNvPr id="7" name="Rectangle 6"/>
          <p:cNvSpPr/>
          <p:nvPr/>
        </p:nvSpPr>
        <p:spPr>
          <a:xfrm>
            <a:off x="5308952" y="5118191"/>
            <a:ext cx="3672800" cy="369332"/>
          </a:xfrm>
          <a:prstGeom prst="rect">
            <a:avLst/>
          </a:prstGeom>
        </p:spPr>
        <p:txBody>
          <a:bodyPr wrap="none">
            <a:spAutoFit/>
          </a:bodyPr>
          <a:lstStyle/>
          <a:p>
            <a:r>
              <a:rPr lang="en-US" b="1" dirty="0">
                <a:latin typeface="Noto Sans"/>
              </a:rPr>
              <a:t>Evolutionary Prototyping Model</a:t>
            </a:r>
            <a:endParaRPr lang="ar-JO" b="1" dirty="0"/>
          </a:p>
        </p:txBody>
      </p:sp>
      <p:sp>
        <p:nvSpPr>
          <p:cNvPr id="8" name="Rectangle 7"/>
          <p:cNvSpPr/>
          <p:nvPr/>
        </p:nvSpPr>
        <p:spPr>
          <a:xfrm>
            <a:off x="0" y="5395544"/>
            <a:ext cx="3608680" cy="369332"/>
          </a:xfrm>
          <a:prstGeom prst="rect">
            <a:avLst/>
          </a:prstGeom>
        </p:spPr>
        <p:txBody>
          <a:bodyPr wrap="none">
            <a:spAutoFit/>
          </a:bodyPr>
          <a:lstStyle/>
          <a:p>
            <a:r>
              <a:rPr lang="en-US" b="1" dirty="0">
                <a:latin typeface="Noto Sans"/>
              </a:rPr>
              <a:t>Throw-away Prototyping Model</a:t>
            </a:r>
            <a:endParaRPr lang="ar-JO" b="1" dirty="0"/>
          </a:p>
        </p:txBody>
      </p:sp>
    </p:spTree>
    <p:extLst>
      <p:ext uri="{BB962C8B-B14F-4D97-AF65-F5344CB8AC3E}">
        <p14:creationId xmlns:p14="http://schemas.microsoft.com/office/powerpoint/2010/main" val="2710989807"/>
      </p:ext>
    </p:extLst>
  </p:cSld>
  <p:clrMapOvr>
    <a:masterClrMapping/>
  </p:clrMapOvr>
  <p:transition spd="med">
    <p:wipe dir="r"/>
  </p:transition>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8546" name="Rectangle 2"/>
          <p:cNvSpPr>
            <a:spLocks noGrp="1" noChangeArrowheads="1"/>
          </p:cNvSpPr>
          <p:nvPr>
            <p:ph type="title"/>
          </p:nvPr>
        </p:nvSpPr>
        <p:spPr/>
        <p:txBody>
          <a:bodyPr/>
          <a:lstStyle/>
          <a:p>
            <a:r>
              <a:rPr lang="en-GB" dirty="0">
                <a:solidFill>
                  <a:srgbClr val="C00000"/>
                </a:solidFill>
              </a:rPr>
              <a:t>Incremental delivery</a:t>
            </a:r>
          </a:p>
        </p:txBody>
      </p:sp>
      <p:sp>
        <p:nvSpPr>
          <p:cNvPr id="108547" name="Rectangle 3"/>
          <p:cNvSpPr>
            <a:spLocks noGrp="1" noChangeArrowheads="1"/>
          </p:cNvSpPr>
          <p:nvPr>
            <p:ph idx="1"/>
          </p:nvPr>
        </p:nvSpPr>
        <p:spPr/>
        <p:txBody>
          <a:bodyPr/>
          <a:lstStyle/>
          <a:p>
            <a:r>
              <a:rPr lang="en-GB" dirty="0"/>
              <a:t>Rather than deliver the system as a single delivery, the development and delivery is broken down into increments with each increment delivering part of the required functionality.</a:t>
            </a:r>
          </a:p>
          <a:p>
            <a:r>
              <a:rPr lang="en-GB" dirty="0"/>
              <a:t>User requirements are prioritised and the highest priority requirements are included in early increments.</a:t>
            </a:r>
          </a:p>
          <a:p>
            <a:r>
              <a:rPr lang="en-GB" dirty="0"/>
              <a:t>Once the development of an increment is started, the requirements are frozen through requirements for later increments can continue to evolve.</a:t>
            </a:r>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41</a:t>
            </a:fld>
            <a:endParaRPr lang="en-US"/>
          </a:p>
        </p:txBody>
      </p:sp>
      <p:sp>
        <p:nvSpPr>
          <p:cNvPr id="2" name="Date Placeholder 1"/>
          <p:cNvSpPr>
            <a:spLocks noGrp="1"/>
          </p:cNvSpPr>
          <p:nvPr>
            <p:ph type="dt" sz="half" idx="10"/>
          </p:nvPr>
        </p:nvSpPr>
        <p:spPr/>
        <p:txBody>
          <a:bodyPr/>
          <a:lstStyle/>
          <a:p>
            <a:pPr>
              <a:defRPr/>
            </a:pPr>
            <a:fld id="{D1BC11C9-84B9-4462-88D6-EDD2AD448391}" type="datetime1">
              <a:rPr lang="en-US" smtClean="0"/>
              <a:t>4/3/2023</a:t>
            </a:fld>
            <a:endParaRPr lang="en-US"/>
          </a:p>
        </p:txBody>
      </p:sp>
    </p:spTree>
  </p:cSld>
  <p:clrMapOvr>
    <a:masterClrMapping/>
  </p:clrMapOvr>
  <p:transition spd="med">
    <p:wipe dir="r"/>
  </p:transition>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ar-JO"/>
          </a:p>
        </p:txBody>
      </p:sp>
      <p:sp>
        <p:nvSpPr>
          <p:cNvPr id="4" name="Date Placeholder 3"/>
          <p:cNvSpPr>
            <a:spLocks noGrp="1"/>
          </p:cNvSpPr>
          <p:nvPr>
            <p:ph type="dt" sz="half" idx="10"/>
          </p:nvPr>
        </p:nvSpPr>
        <p:spPr/>
        <p:txBody>
          <a:bodyPr/>
          <a:lstStyle/>
          <a:p>
            <a:pPr>
              <a:defRPr/>
            </a:pPr>
            <a:fld id="{D4D4DA71-7190-48D8-A3F9-706B4EC59452}" type="datetime1">
              <a:rPr lang="en-US" smtClean="0"/>
              <a:t>4/3/2023</a:t>
            </a:fld>
            <a:endParaRPr lang="en-US"/>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42</a:t>
            </a:fld>
            <a:endParaRPr lang="en-US"/>
          </a:p>
        </p:txBody>
      </p:sp>
      <p:sp>
        <p:nvSpPr>
          <p:cNvPr id="8" name="AutoShape 4" descr="Comparison of Iterataive model vs incremental model in software engineering"/>
          <p:cNvSpPr>
            <a:spLocks noChangeAspect="1" noChangeArrowheads="1"/>
          </p:cNvSpPr>
          <p:nvPr/>
        </p:nvSpPr>
        <p:spPr bwMode="auto">
          <a:xfrm>
            <a:off x="155575" y="-144463"/>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JO"/>
          </a:p>
        </p:txBody>
      </p:sp>
      <p:sp>
        <p:nvSpPr>
          <p:cNvPr id="9" name="AutoShape 6" descr="https://t4tutorials.com/wp-content/uploads/2020/02/Comparison-of-Iterataive-model-vs-incremental-model-in-software-engineering.webp"/>
          <p:cNvSpPr>
            <a:spLocks noChangeAspect="1" noChangeArrowheads="1"/>
          </p:cNvSpPr>
          <p:nvPr/>
        </p:nvSpPr>
        <p:spPr bwMode="auto">
          <a:xfrm>
            <a:off x="307975" y="7937"/>
            <a:ext cx="304800" cy="304801"/>
          </a:xfrm>
          <a:prstGeom prst="rect">
            <a:avLst/>
          </a:prstGeom>
          <a:noFill/>
          <a:extLst>
            <a:ext uri="{909E8E84-426E-40DD-AFC4-6F175D3DCCD1}">
              <a14:hiddenFill xmlns:a14="http://schemas.microsoft.com/office/drawing/2010/main">
                <a:solidFill>
                  <a:srgbClr val="FFFFFF"/>
                </a:solidFill>
              </a14:hiddenFill>
            </a:ext>
          </a:extLst>
        </p:spPr>
        <p:txBody>
          <a:bodyPr vert="horz" wrap="square" lIns="91440" tIns="45720" rIns="91440" bIns="45720" numCol="1" anchor="t" anchorCtr="0" compatLnSpc="1">
            <a:prstTxWarp prst="textNoShape">
              <a:avLst/>
            </a:prstTxWarp>
          </a:bodyPr>
          <a:lstStyle/>
          <a:p>
            <a:endParaRPr lang="ar-JO"/>
          </a:p>
        </p:txBody>
      </p:sp>
      <p:pic>
        <p:nvPicPr>
          <p:cNvPr id="10" name="Picture 9"/>
          <p:cNvPicPr>
            <a:picLocks noChangeAspect="1"/>
          </p:cNvPicPr>
          <p:nvPr/>
        </p:nvPicPr>
        <p:blipFill>
          <a:blip r:embed="rId2"/>
          <a:stretch>
            <a:fillRect/>
          </a:stretch>
        </p:blipFill>
        <p:spPr>
          <a:xfrm>
            <a:off x="1029219" y="2204357"/>
            <a:ext cx="7085562" cy="3637189"/>
          </a:xfrm>
          <a:prstGeom prst="rect">
            <a:avLst/>
          </a:prstGeom>
        </p:spPr>
      </p:pic>
    </p:spTree>
    <p:extLst>
      <p:ext uri="{BB962C8B-B14F-4D97-AF65-F5344CB8AC3E}">
        <p14:creationId xmlns:p14="http://schemas.microsoft.com/office/powerpoint/2010/main" val="3066540759"/>
      </p:ext>
    </p:extLst>
  </p:cSld>
  <p:clrMapOvr>
    <a:masterClrMapping/>
  </p:clrMapOvr>
  <p:transition spd="med">
    <p:wipe dir="r"/>
  </p:transition>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Incremental development and delivery</a:t>
            </a:r>
          </a:p>
        </p:txBody>
      </p:sp>
      <p:sp>
        <p:nvSpPr>
          <p:cNvPr id="3" name="Content Placeholder 2"/>
          <p:cNvSpPr>
            <a:spLocks noGrp="1"/>
          </p:cNvSpPr>
          <p:nvPr>
            <p:ph idx="1"/>
          </p:nvPr>
        </p:nvSpPr>
        <p:spPr>
          <a:xfrm>
            <a:off x="-1" y="1417638"/>
            <a:ext cx="9033641" cy="3397469"/>
          </a:xfrm>
        </p:spPr>
        <p:txBody>
          <a:bodyPr/>
          <a:lstStyle/>
          <a:p>
            <a:r>
              <a:rPr lang="en-US" sz="2000" b="1" dirty="0">
                <a:solidFill>
                  <a:srgbClr val="5310DA"/>
                </a:solidFill>
              </a:rPr>
              <a:t>Incremental development</a:t>
            </a:r>
          </a:p>
          <a:p>
            <a:pPr lvl="1"/>
            <a:r>
              <a:rPr lang="en-US" sz="1600" dirty="0"/>
              <a:t>Develop the system in increments and evaluate each increment before proceeding to the development of the next increment;</a:t>
            </a:r>
          </a:p>
          <a:p>
            <a:pPr lvl="1"/>
            <a:r>
              <a:rPr lang="en-US" sz="1600" dirty="0"/>
              <a:t>Normal approach used in agile methods;</a:t>
            </a:r>
          </a:p>
          <a:p>
            <a:pPr lvl="1"/>
            <a:r>
              <a:rPr lang="en-US" sz="1600" dirty="0"/>
              <a:t>Evaluation done by user/customer proxy.</a:t>
            </a:r>
          </a:p>
          <a:p>
            <a:r>
              <a:rPr lang="en-US" sz="2000" b="1" dirty="0">
                <a:solidFill>
                  <a:srgbClr val="5310DA"/>
                </a:solidFill>
              </a:rPr>
              <a:t>Incremental delivery</a:t>
            </a:r>
          </a:p>
          <a:p>
            <a:pPr lvl="1"/>
            <a:r>
              <a:rPr lang="en-US" sz="1600" dirty="0"/>
              <a:t>Deploy an increment for use by end-users;</a:t>
            </a:r>
          </a:p>
          <a:p>
            <a:pPr lvl="1"/>
            <a:r>
              <a:rPr lang="en-US" sz="1600" dirty="0"/>
              <a:t>More realistic evaluation about practical use of software;</a:t>
            </a:r>
          </a:p>
          <a:p>
            <a:pPr lvl="1"/>
            <a:r>
              <a:rPr lang="en-US" sz="1600" dirty="0"/>
              <a:t>Difficult to implement for replacement systems as increments have less functionality than the system being replaced.</a:t>
            </a:r>
          </a:p>
          <a:p>
            <a:pPr lvl="1"/>
            <a:endParaRPr lang="en-US"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43</a:t>
            </a:fld>
            <a:endParaRPr lang="en-US"/>
          </a:p>
        </p:txBody>
      </p:sp>
      <p:sp>
        <p:nvSpPr>
          <p:cNvPr id="6" name="Date Placeholder 5"/>
          <p:cNvSpPr>
            <a:spLocks noGrp="1"/>
          </p:cNvSpPr>
          <p:nvPr>
            <p:ph type="dt" sz="half" idx="10"/>
          </p:nvPr>
        </p:nvSpPr>
        <p:spPr/>
        <p:txBody>
          <a:bodyPr/>
          <a:lstStyle/>
          <a:p>
            <a:pPr>
              <a:defRPr/>
            </a:pPr>
            <a:fld id="{ACA4DB3C-333C-41C1-B7D3-9C7A3E83C9F3}" type="datetime1">
              <a:rPr lang="en-US" smtClean="0"/>
              <a:t>4/3/2023</a:t>
            </a:fld>
            <a:endParaRPr lang="en-US"/>
          </a:p>
        </p:txBody>
      </p:sp>
      <p:pic>
        <p:nvPicPr>
          <p:cNvPr id="7" name="Picture 6" descr="2.10 Incremental-delivery.eps"/>
          <p:cNvPicPr>
            <a:picLocks noChangeAspect="1"/>
          </p:cNvPicPr>
          <p:nvPr/>
        </p:nvPicPr>
        <p:blipFill>
          <a:blip r:embed="rId2"/>
          <a:stretch>
            <a:fillRect/>
          </a:stretch>
        </p:blipFill>
        <p:spPr>
          <a:xfrm>
            <a:off x="835573" y="4815107"/>
            <a:ext cx="7725103" cy="1667632"/>
          </a:xfrm>
          <a:prstGeom prst="rect">
            <a:avLst/>
          </a:prstGeom>
        </p:spPr>
      </p:pic>
    </p:spTree>
  </p:cSld>
  <p:clrMapOvr>
    <a:masterClrMapping/>
  </p:clrMapOvr>
  <p:transition spd="med">
    <p:wipe dir="r"/>
  </p:transition>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9570" name="Rectangle 2"/>
          <p:cNvSpPr>
            <a:spLocks noGrp="1" noChangeArrowheads="1"/>
          </p:cNvSpPr>
          <p:nvPr>
            <p:ph type="title"/>
          </p:nvPr>
        </p:nvSpPr>
        <p:spPr/>
        <p:txBody>
          <a:bodyPr/>
          <a:lstStyle/>
          <a:p>
            <a:r>
              <a:rPr lang="en-GB" dirty="0">
                <a:solidFill>
                  <a:srgbClr val="C00000"/>
                </a:solidFill>
              </a:rPr>
              <a:t>Incremental delivery advantages</a:t>
            </a:r>
          </a:p>
        </p:txBody>
      </p:sp>
      <p:sp>
        <p:nvSpPr>
          <p:cNvPr id="109571" name="Rectangle 3"/>
          <p:cNvSpPr>
            <a:spLocks noGrp="1" noChangeArrowheads="1"/>
          </p:cNvSpPr>
          <p:nvPr>
            <p:ph idx="1"/>
          </p:nvPr>
        </p:nvSpPr>
        <p:spPr>
          <a:xfrm>
            <a:off x="457200" y="1600200"/>
            <a:ext cx="8686800" cy="4525963"/>
          </a:xfrm>
        </p:spPr>
        <p:txBody>
          <a:bodyPr/>
          <a:lstStyle/>
          <a:p>
            <a:pPr marL="457200" indent="-457200">
              <a:lnSpc>
                <a:spcPct val="150000"/>
              </a:lnSpc>
              <a:buFont typeface="+mj-lt"/>
              <a:buAutoNum type="arabicPeriod"/>
            </a:pPr>
            <a:r>
              <a:rPr lang="en-GB" dirty="0"/>
              <a:t>Customer value can be delivered with each increment so system functionality is available earlier.</a:t>
            </a:r>
          </a:p>
          <a:p>
            <a:pPr marL="457200" indent="-457200">
              <a:lnSpc>
                <a:spcPct val="150000"/>
              </a:lnSpc>
              <a:buFont typeface="+mj-lt"/>
              <a:buAutoNum type="arabicPeriod"/>
            </a:pPr>
            <a:r>
              <a:rPr lang="en-GB" dirty="0"/>
              <a:t>Early increments act as a prototype to help elicit requirements for later increments.</a:t>
            </a:r>
          </a:p>
          <a:p>
            <a:pPr marL="457200" indent="-457200">
              <a:lnSpc>
                <a:spcPct val="150000"/>
              </a:lnSpc>
              <a:buFont typeface="+mj-lt"/>
              <a:buAutoNum type="arabicPeriod"/>
            </a:pPr>
            <a:r>
              <a:rPr lang="en-GB" dirty="0"/>
              <a:t>Lower risk of overall project failure.</a:t>
            </a:r>
          </a:p>
          <a:p>
            <a:pPr marL="457200" indent="-457200">
              <a:lnSpc>
                <a:spcPct val="150000"/>
              </a:lnSpc>
              <a:buFont typeface="+mj-lt"/>
              <a:buAutoNum type="arabicPeriod"/>
            </a:pPr>
            <a:r>
              <a:rPr lang="en-GB" dirty="0"/>
              <a:t>The highest priority system services tend to receive the most testing.</a:t>
            </a:r>
          </a:p>
        </p:txBody>
      </p:sp>
      <p:sp>
        <p:nvSpPr>
          <p:cNvPr id="7" name="Footer Placeholder 6"/>
          <p:cNvSpPr>
            <a:spLocks noGrp="1"/>
          </p:cNvSpPr>
          <p:nvPr>
            <p:ph type="ftr" sz="quarter" idx="11"/>
          </p:nvPr>
        </p:nvSpPr>
        <p:spPr/>
        <p:txBody>
          <a:bodyPr/>
          <a:lstStyle/>
          <a:p>
            <a:pPr>
              <a:defRPr/>
            </a:pPr>
            <a:r>
              <a:rPr lang="en-US" dirty="0"/>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44</a:t>
            </a:fld>
            <a:endParaRPr lang="en-US"/>
          </a:p>
        </p:txBody>
      </p:sp>
      <p:sp>
        <p:nvSpPr>
          <p:cNvPr id="2" name="Date Placeholder 1"/>
          <p:cNvSpPr>
            <a:spLocks noGrp="1"/>
          </p:cNvSpPr>
          <p:nvPr>
            <p:ph type="dt" sz="half" idx="10"/>
          </p:nvPr>
        </p:nvSpPr>
        <p:spPr/>
        <p:txBody>
          <a:bodyPr/>
          <a:lstStyle/>
          <a:p>
            <a:pPr>
              <a:defRPr/>
            </a:pPr>
            <a:fld id="{3199A71C-8891-4EC5-BC55-847C089A5F53}" type="datetime1">
              <a:rPr lang="en-US" smtClean="0"/>
              <a:t>4/3/2023</a:t>
            </a:fld>
            <a:endParaRPr lang="en-US"/>
          </a:p>
        </p:txBody>
      </p:sp>
    </p:spTree>
  </p:cSld>
  <p:clrMapOvr>
    <a:masterClrMapping/>
  </p:clrMapOvr>
  <p:transition spd="med">
    <p:wipe dir="r"/>
  </p:transition>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Incremental delivery problems</a:t>
            </a:r>
          </a:p>
        </p:txBody>
      </p:sp>
      <p:sp>
        <p:nvSpPr>
          <p:cNvPr id="3" name="Content Placeholder 2"/>
          <p:cNvSpPr>
            <a:spLocks noGrp="1"/>
          </p:cNvSpPr>
          <p:nvPr>
            <p:ph idx="1"/>
          </p:nvPr>
        </p:nvSpPr>
        <p:spPr>
          <a:xfrm>
            <a:off x="337799" y="1600200"/>
            <a:ext cx="8585483" cy="4525963"/>
          </a:xfrm>
        </p:spPr>
        <p:txBody>
          <a:bodyPr/>
          <a:lstStyle/>
          <a:p>
            <a:r>
              <a:rPr lang="en-GB" b="1" dirty="0">
                <a:solidFill>
                  <a:srgbClr val="5310DA"/>
                </a:solidFill>
              </a:rPr>
              <a:t>Most systems require a set of basic facilities that are used by different parts of the system. </a:t>
            </a:r>
          </a:p>
          <a:p>
            <a:pPr lvl="1"/>
            <a:r>
              <a:rPr lang="en-GB" dirty="0"/>
              <a:t>As requirements are not defined in detail until an increment is to be implemented, it can be hard to identify common facilities that are needed by all increments. </a:t>
            </a:r>
          </a:p>
          <a:p>
            <a:pPr lvl="1"/>
            <a:endParaRPr lang="en-GB" dirty="0"/>
          </a:p>
          <a:p>
            <a:r>
              <a:rPr lang="en-GB" b="1" dirty="0">
                <a:solidFill>
                  <a:srgbClr val="5310DA"/>
                </a:solidFill>
              </a:rPr>
              <a:t>The essence of iterative processes is that the specification is developed in conjunction with the software. </a:t>
            </a:r>
          </a:p>
          <a:p>
            <a:pPr lvl="1"/>
            <a:r>
              <a:rPr lang="en-GB" dirty="0"/>
              <a:t>However, this conflicts with the procurement model of many organizations, where the complete system specification is part of the system development contract. </a:t>
            </a:r>
          </a:p>
          <a:p>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45</a:t>
            </a:fld>
            <a:endParaRPr lang="en-US"/>
          </a:p>
        </p:txBody>
      </p:sp>
      <p:sp>
        <p:nvSpPr>
          <p:cNvPr id="6" name="Date Placeholder 5"/>
          <p:cNvSpPr>
            <a:spLocks noGrp="1"/>
          </p:cNvSpPr>
          <p:nvPr>
            <p:ph type="dt" sz="half" idx="10"/>
          </p:nvPr>
        </p:nvSpPr>
        <p:spPr/>
        <p:txBody>
          <a:bodyPr/>
          <a:lstStyle/>
          <a:p>
            <a:pPr>
              <a:defRPr/>
            </a:pPr>
            <a:fld id="{3B8B8F6E-0646-4894-BD39-A2F371049E1B}" type="datetime1">
              <a:rPr lang="en-US" smtClean="0"/>
              <a:t>4/3/2023</a:t>
            </a:fld>
            <a:endParaRPr lang="en-US"/>
          </a:p>
        </p:txBody>
      </p:sp>
    </p:spTree>
  </p:cSld>
  <p:clrMapOvr>
    <a:masterClrMapping/>
  </p:clrMapOvr>
  <p:transition spd="med">
    <p:wipe dir="r"/>
  </p:transition>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0" y="2732251"/>
            <a:ext cx="8229600" cy="1143000"/>
          </a:xfrm>
        </p:spPr>
        <p:txBody>
          <a:bodyPr/>
          <a:lstStyle/>
          <a:p>
            <a:pPr algn="ctr"/>
            <a:r>
              <a:rPr lang="en-US" sz="3600" dirty="0"/>
              <a:t>Process improvement</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46</a:t>
            </a:fld>
            <a:endParaRPr lang="en-US"/>
          </a:p>
        </p:txBody>
      </p:sp>
      <p:sp>
        <p:nvSpPr>
          <p:cNvPr id="3" name="Date Placeholder 2"/>
          <p:cNvSpPr>
            <a:spLocks noGrp="1"/>
          </p:cNvSpPr>
          <p:nvPr>
            <p:ph type="dt" sz="half" idx="10"/>
          </p:nvPr>
        </p:nvSpPr>
        <p:spPr/>
        <p:txBody>
          <a:bodyPr/>
          <a:lstStyle/>
          <a:p>
            <a:pPr>
              <a:defRPr/>
            </a:pPr>
            <a:fld id="{AE2416ED-C79E-4F31-BFA0-A162FFC85AD2}" type="datetime1">
              <a:rPr lang="en-US" smtClean="0"/>
              <a:t>4/3/2023</a:t>
            </a:fld>
            <a:endParaRPr lang="en-US"/>
          </a:p>
        </p:txBody>
      </p:sp>
    </p:spTree>
    <p:extLst>
      <p:ext uri="{BB962C8B-B14F-4D97-AF65-F5344CB8AC3E}">
        <p14:creationId xmlns:p14="http://schemas.microsoft.com/office/powerpoint/2010/main" val="2983287055"/>
      </p:ext>
    </p:extLst>
  </p:cSld>
  <p:clrMapOvr>
    <a:masterClrMapping/>
  </p:clrMapOvr>
  <p:transition spd="med">
    <p:wipe dir="r"/>
  </p:transition>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Process improvement</a:t>
            </a:r>
          </a:p>
        </p:txBody>
      </p:sp>
      <p:sp>
        <p:nvSpPr>
          <p:cNvPr id="3" name="Content Placeholder 2"/>
          <p:cNvSpPr>
            <a:spLocks noGrp="1"/>
          </p:cNvSpPr>
          <p:nvPr>
            <p:ph idx="1"/>
          </p:nvPr>
        </p:nvSpPr>
        <p:spPr/>
        <p:txBody>
          <a:bodyPr/>
          <a:lstStyle/>
          <a:p>
            <a:r>
              <a:rPr lang="en-US" dirty="0"/>
              <a:t>Many software companies have turned to </a:t>
            </a:r>
            <a:r>
              <a:rPr lang="en-US" dirty="0">
                <a:solidFill>
                  <a:srgbClr val="0070C0"/>
                </a:solidFill>
              </a:rPr>
              <a:t>software process improvement </a:t>
            </a:r>
            <a:r>
              <a:rPr lang="en-US" dirty="0"/>
              <a:t>as a way of </a:t>
            </a:r>
            <a:r>
              <a:rPr lang="en-US" u="sng" dirty="0"/>
              <a:t>enhancing the quality of their software</a:t>
            </a:r>
            <a:r>
              <a:rPr lang="en-US" dirty="0"/>
              <a:t>, </a:t>
            </a:r>
            <a:r>
              <a:rPr lang="en-US" u="sng" dirty="0"/>
              <a:t>reducing costs</a:t>
            </a:r>
            <a:r>
              <a:rPr lang="en-US" dirty="0"/>
              <a:t> or </a:t>
            </a:r>
            <a:r>
              <a:rPr lang="en-US" u="sng" dirty="0"/>
              <a:t>accelerating their development processes. </a:t>
            </a:r>
          </a:p>
          <a:p>
            <a:r>
              <a:rPr lang="en-US" b="1" dirty="0">
                <a:solidFill>
                  <a:srgbClr val="5310DA"/>
                </a:solidFill>
              </a:rPr>
              <a:t>Process improvement </a:t>
            </a:r>
            <a:r>
              <a:rPr lang="en-US" dirty="0"/>
              <a:t>means understanding existing processes and changing these processes to increase product quality and/or reduce costs and development time. </a:t>
            </a:r>
            <a:endParaRPr lang="en-GB" dirty="0"/>
          </a:p>
          <a:p>
            <a:endParaRPr lang="en-US" dirty="0"/>
          </a:p>
        </p:txBody>
      </p:sp>
      <p:sp>
        <p:nvSpPr>
          <p:cNvPr id="5" name="Footer Placeholder 4"/>
          <p:cNvSpPr>
            <a:spLocks noGrp="1"/>
          </p:cNvSpPr>
          <p:nvPr>
            <p:ph type="ftr" sz="quarter" idx="11"/>
          </p:nvPr>
        </p:nvSpPr>
        <p:spPr/>
        <p:txBody>
          <a:bodyPr/>
          <a:lstStyle/>
          <a:p>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47</a:t>
            </a:fld>
            <a:endParaRPr lang="en-US"/>
          </a:p>
        </p:txBody>
      </p:sp>
      <p:sp>
        <p:nvSpPr>
          <p:cNvPr id="6" name="Date Placeholder 5"/>
          <p:cNvSpPr>
            <a:spLocks noGrp="1"/>
          </p:cNvSpPr>
          <p:nvPr>
            <p:ph type="dt" sz="half" idx="10"/>
          </p:nvPr>
        </p:nvSpPr>
        <p:spPr/>
        <p:txBody>
          <a:bodyPr/>
          <a:lstStyle/>
          <a:p>
            <a:pPr>
              <a:defRPr/>
            </a:pPr>
            <a:fld id="{E37DB2EE-2FEB-4EEF-98B9-B319F88EDB7D}" type="datetime1">
              <a:rPr lang="en-US" smtClean="0"/>
              <a:t>4/3/2023</a:t>
            </a:fld>
            <a:endParaRPr lang="en-US"/>
          </a:p>
        </p:txBody>
      </p:sp>
    </p:spTree>
    <p:extLst>
      <p:ext uri="{BB962C8B-B14F-4D97-AF65-F5344CB8AC3E}">
        <p14:creationId xmlns:p14="http://schemas.microsoft.com/office/powerpoint/2010/main" val="954642665"/>
      </p:ext>
    </p:extLst>
  </p:cSld>
  <p:clrMapOvr>
    <a:masterClrMapping/>
  </p:clrMapOvr>
  <p:transition spd="med">
    <p:wipe dir="r"/>
  </p:transition>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Approaches to improvement</a:t>
            </a:r>
          </a:p>
        </p:txBody>
      </p:sp>
      <p:sp>
        <p:nvSpPr>
          <p:cNvPr id="3" name="Content Placeholder 2"/>
          <p:cNvSpPr>
            <a:spLocks noGrp="1"/>
          </p:cNvSpPr>
          <p:nvPr>
            <p:ph idx="1"/>
          </p:nvPr>
        </p:nvSpPr>
        <p:spPr>
          <a:xfrm>
            <a:off x="141891" y="1600200"/>
            <a:ext cx="8844454" cy="4756150"/>
          </a:xfrm>
        </p:spPr>
        <p:txBody>
          <a:bodyPr/>
          <a:lstStyle/>
          <a:p>
            <a:pPr marL="0" indent="0">
              <a:buNone/>
            </a:pPr>
            <a:r>
              <a:rPr lang="en-US" b="1" dirty="0">
                <a:solidFill>
                  <a:srgbClr val="5310DA"/>
                </a:solidFill>
              </a:rPr>
              <a:t>1- The process maturity approach, </a:t>
            </a:r>
            <a:r>
              <a:rPr lang="en-US" dirty="0"/>
              <a:t>which focuses on </a:t>
            </a:r>
            <a:r>
              <a:rPr lang="en-US" u="sng" dirty="0"/>
              <a:t>improving process and project management and introducing good software engineering practice. </a:t>
            </a:r>
          </a:p>
          <a:p>
            <a:pPr lvl="1"/>
            <a:r>
              <a:rPr lang="en-US" dirty="0"/>
              <a:t>The level of process maturity reflects the extent to which good technical and management practice has been adopted in organizational software development processes.</a:t>
            </a:r>
          </a:p>
          <a:p>
            <a:pPr lvl="1"/>
            <a:r>
              <a:rPr lang="en-US" dirty="0"/>
              <a:t> </a:t>
            </a:r>
            <a:endParaRPr lang="en-GB" dirty="0"/>
          </a:p>
          <a:p>
            <a:pPr marL="0" indent="0">
              <a:buNone/>
            </a:pPr>
            <a:r>
              <a:rPr lang="en-US" b="1" dirty="0">
                <a:solidFill>
                  <a:srgbClr val="5310DA"/>
                </a:solidFill>
              </a:rPr>
              <a:t>2- The agile approach, </a:t>
            </a:r>
            <a:r>
              <a:rPr lang="en-US" dirty="0"/>
              <a:t>which focuses on iterative development and the reduction of overheads(costs) in the software process. </a:t>
            </a:r>
          </a:p>
          <a:p>
            <a:pPr lvl="1"/>
            <a:r>
              <a:rPr lang="en-US" dirty="0"/>
              <a:t>The primary characteristics of agile methods are rapid delivery of functionality and responsiveness to changing customer requirements.</a:t>
            </a:r>
            <a:endParaRPr lang="en-GB" dirty="0"/>
          </a:p>
          <a:p>
            <a:endParaRPr lang="en-US" dirty="0"/>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48</a:t>
            </a:fld>
            <a:endParaRPr lang="en-US"/>
          </a:p>
        </p:txBody>
      </p:sp>
      <p:sp>
        <p:nvSpPr>
          <p:cNvPr id="6" name="Date Placeholder 5"/>
          <p:cNvSpPr>
            <a:spLocks noGrp="1"/>
          </p:cNvSpPr>
          <p:nvPr>
            <p:ph type="dt" sz="half" idx="10"/>
          </p:nvPr>
        </p:nvSpPr>
        <p:spPr/>
        <p:txBody>
          <a:bodyPr/>
          <a:lstStyle/>
          <a:p>
            <a:pPr>
              <a:defRPr/>
            </a:pPr>
            <a:fld id="{69C7796A-3640-4575-96B0-AF0D09FFD71B}" type="datetime1">
              <a:rPr lang="en-US" smtClean="0"/>
              <a:t>4/3/2023</a:t>
            </a:fld>
            <a:endParaRPr lang="en-US"/>
          </a:p>
        </p:txBody>
      </p:sp>
    </p:spTree>
    <p:extLst>
      <p:ext uri="{BB962C8B-B14F-4D97-AF65-F5344CB8AC3E}">
        <p14:creationId xmlns:p14="http://schemas.microsoft.com/office/powerpoint/2010/main" val="1891936099"/>
      </p:ext>
    </p:extLst>
  </p:cSld>
  <p:clrMapOvr>
    <a:masterClrMapping/>
  </p:clrMapOvr>
  <p:transition spd="med">
    <p:wipe dir="r"/>
  </p:transition>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Process improvement activities</a:t>
            </a:r>
          </a:p>
        </p:txBody>
      </p:sp>
      <p:sp>
        <p:nvSpPr>
          <p:cNvPr id="3" name="Content Placeholder 2"/>
          <p:cNvSpPr>
            <a:spLocks noGrp="1"/>
          </p:cNvSpPr>
          <p:nvPr>
            <p:ph idx="1"/>
          </p:nvPr>
        </p:nvSpPr>
        <p:spPr>
          <a:xfrm>
            <a:off x="0" y="1417638"/>
            <a:ext cx="6716110" cy="5303837"/>
          </a:xfrm>
        </p:spPr>
        <p:txBody>
          <a:bodyPr/>
          <a:lstStyle/>
          <a:p>
            <a:r>
              <a:rPr lang="en-US" sz="2000" b="1" i="1" dirty="0">
                <a:solidFill>
                  <a:srgbClr val="5310DA"/>
                </a:solidFill>
              </a:rPr>
              <a:t>Process measurement </a:t>
            </a:r>
          </a:p>
          <a:p>
            <a:pPr lvl="1"/>
            <a:r>
              <a:rPr lang="en-US" sz="1800" dirty="0"/>
              <a:t>You measure one or more attributes of the software process or product. These measurements forms a baseline that helps you decide if process improvements have been effective. </a:t>
            </a:r>
            <a:r>
              <a:rPr lang="en-GB" sz="1800" dirty="0"/>
              <a:t> </a:t>
            </a:r>
          </a:p>
          <a:p>
            <a:r>
              <a:rPr lang="en-US" sz="2000" b="1" i="1" dirty="0">
                <a:solidFill>
                  <a:srgbClr val="5310DA"/>
                </a:solidFill>
              </a:rPr>
              <a:t>Process analysis </a:t>
            </a:r>
          </a:p>
          <a:p>
            <a:pPr lvl="1"/>
            <a:r>
              <a:rPr lang="en-US" sz="1800" dirty="0"/>
              <a:t>The current process is</a:t>
            </a:r>
            <a:r>
              <a:rPr lang="en-US" sz="1800" dirty="0">
                <a:solidFill>
                  <a:srgbClr val="C00000"/>
                </a:solidFill>
              </a:rPr>
              <a:t> assessed</a:t>
            </a:r>
            <a:r>
              <a:rPr lang="en-US" sz="1800" dirty="0"/>
              <a:t>, and process weaknesses and bottlenecks are </a:t>
            </a:r>
            <a:r>
              <a:rPr lang="en-US" sz="1800" dirty="0">
                <a:solidFill>
                  <a:srgbClr val="C00000"/>
                </a:solidFill>
              </a:rPr>
              <a:t>identified</a:t>
            </a:r>
            <a:r>
              <a:rPr lang="en-US" sz="1800" dirty="0"/>
              <a:t>. Process models (sometimes called process maps) that describe the process may be </a:t>
            </a:r>
            <a:r>
              <a:rPr lang="en-US" sz="1800" dirty="0">
                <a:solidFill>
                  <a:srgbClr val="C00000"/>
                </a:solidFill>
              </a:rPr>
              <a:t>developed. </a:t>
            </a:r>
            <a:r>
              <a:rPr lang="en-GB" sz="1800" dirty="0">
                <a:solidFill>
                  <a:srgbClr val="C00000"/>
                </a:solidFill>
              </a:rPr>
              <a:t> </a:t>
            </a:r>
          </a:p>
          <a:p>
            <a:r>
              <a:rPr lang="en-US" sz="2000" b="1" i="1" dirty="0">
                <a:solidFill>
                  <a:srgbClr val="5310DA"/>
                </a:solidFill>
              </a:rPr>
              <a:t>Process change </a:t>
            </a:r>
          </a:p>
          <a:p>
            <a:pPr lvl="1"/>
            <a:r>
              <a:rPr lang="en-US" sz="1800" dirty="0"/>
              <a:t>Process changes are proposed to address some of the identified process weaknesses. These are introduced and the cycle resumes to collect data about the effectiveness of the changes.</a:t>
            </a:r>
            <a:endParaRPr lang="en-GB" sz="1800" dirty="0"/>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49</a:t>
            </a:fld>
            <a:endParaRPr lang="en-US"/>
          </a:p>
        </p:txBody>
      </p:sp>
      <p:sp>
        <p:nvSpPr>
          <p:cNvPr id="6" name="Date Placeholder 5"/>
          <p:cNvSpPr>
            <a:spLocks noGrp="1"/>
          </p:cNvSpPr>
          <p:nvPr>
            <p:ph type="dt" sz="half" idx="10"/>
          </p:nvPr>
        </p:nvSpPr>
        <p:spPr/>
        <p:txBody>
          <a:bodyPr/>
          <a:lstStyle/>
          <a:p>
            <a:pPr>
              <a:defRPr/>
            </a:pPr>
            <a:fld id="{7147C310-E1DB-4FD5-B45D-A78B0DDDC2EB}" type="datetime1">
              <a:rPr lang="en-US" smtClean="0"/>
              <a:t>4/3/2023</a:t>
            </a:fld>
            <a:endParaRPr lang="en-US"/>
          </a:p>
        </p:txBody>
      </p:sp>
      <p:pic>
        <p:nvPicPr>
          <p:cNvPr id="7" name="Content Placeholder 3" descr="26.3 Process improvement.eps"/>
          <p:cNvPicPr>
            <a:picLocks noChangeAspect="1"/>
          </p:cNvPicPr>
          <p:nvPr/>
        </p:nvPicPr>
        <p:blipFill rotWithShape="1">
          <a:blip r:embed="rId2"/>
          <a:srcRect t="-5976" b="-2227"/>
          <a:stretch/>
        </p:blipFill>
        <p:spPr>
          <a:xfrm>
            <a:off x="6716110" y="2287590"/>
            <a:ext cx="2427890" cy="2610010"/>
          </a:xfrm>
          <a:prstGeom prst="rect">
            <a:avLst/>
          </a:prstGeom>
        </p:spPr>
      </p:pic>
    </p:spTree>
    <p:extLst>
      <p:ext uri="{BB962C8B-B14F-4D97-AF65-F5344CB8AC3E}">
        <p14:creationId xmlns:p14="http://schemas.microsoft.com/office/powerpoint/2010/main" val="3365508528"/>
      </p:ext>
    </p:extLst>
  </p:cSld>
  <p:clrMapOvr>
    <a:masterClrMapping/>
  </p:clrMapOvr>
  <p:transition spd="med">
    <p:wipe dir="r"/>
  </p:transition>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solidFill>
                  <a:srgbClr val="C00000"/>
                </a:solidFill>
              </a:rPr>
              <a:t>Plan-driven and agile processes</a:t>
            </a:r>
          </a:p>
        </p:txBody>
      </p:sp>
      <p:sp>
        <p:nvSpPr>
          <p:cNvPr id="3" name="Content Placeholder 2"/>
          <p:cNvSpPr>
            <a:spLocks noGrp="1"/>
          </p:cNvSpPr>
          <p:nvPr>
            <p:ph idx="1"/>
          </p:nvPr>
        </p:nvSpPr>
        <p:spPr/>
        <p:txBody>
          <a:bodyPr/>
          <a:lstStyle/>
          <a:p>
            <a:r>
              <a:rPr lang="en-GB" b="1" dirty="0">
                <a:solidFill>
                  <a:srgbClr val="5310DA"/>
                </a:solidFill>
              </a:rPr>
              <a:t>Plan-driven processes </a:t>
            </a:r>
            <a:r>
              <a:rPr lang="en-GB" dirty="0"/>
              <a:t>are processes where all of the process activities are </a:t>
            </a:r>
            <a:r>
              <a:rPr lang="en-GB" b="1" u="sng" dirty="0"/>
              <a:t>planned,</a:t>
            </a:r>
            <a:r>
              <a:rPr lang="en-GB" dirty="0"/>
              <a:t> and </a:t>
            </a:r>
            <a:r>
              <a:rPr lang="en-GB" b="1" u="sng" dirty="0"/>
              <a:t>progress</a:t>
            </a:r>
            <a:r>
              <a:rPr lang="en-GB" dirty="0"/>
              <a:t> is measured against this plan. </a:t>
            </a:r>
          </a:p>
          <a:p>
            <a:endParaRPr lang="en-GB" sz="1000" dirty="0"/>
          </a:p>
          <a:p>
            <a:r>
              <a:rPr lang="en-GB" b="1" dirty="0">
                <a:solidFill>
                  <a:srgbClr val="5310DA"/>
                </a:solidFill>
              </a:rPr>
              <a:t>In agile processes, </a:t>
            </a:r>
            <a:r>
              <a:rPr lang="en-GB" dirty="0"/>
              <a:t>planning is </a:t>
            </a:r>
            <a:r>
              <a:rPr lang="en-GB" b="1" u="sng" dirty="0"/>
              <a:t>incremental,</a:t>
            </a:r>
            <a:r>
              <a:rPr lang="en-GB" dirty="0"/>
              <a:t> and it is easier to change the process to reflect changing customer requirements. </a:t>
            </a:r>
          </a:p>
          <a:p>
            <a:endParaRPr lang="en-GB" sz="800" dirty="0"/>
          </a:p>
          <a:p>
            <a:r>
              <a:rPr lang="en-GB" dirty="0"/>
              <a:t>In practice, most practical processes include elements of both plan-driven and agile approaches. </a:t>
            </a:r>
          </a:p>
          <a:p>
            <a:r>
              <a:rPr lang="en-GB" dirty="0"/>
              <a:t>There are no right or wrong software processes.</a:t>
            </a:r>
            <a:endParaRPr lang="en-US"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a:t>
            </a:fld>
            <a:endParaRPr lang="en-US"/>
          </a:p>
        </p:txBody>
      </p:sp>
      <p:sp>
        <p:nvSpPr>
          <p:cNvPr id="6" name="Date Placeholder 5"/>
          <p:cNvSpPr>
            <a:spLocks noGrp="1"/>
          </p:cNvSpPr>
          <p:nvPr>
            <p:ph type="dt" sz="half" idx="10"/>
          </p:nvPr>
        </p:nvSpPr>
        <p:spPr/>
        <p:txBody>
          <a:bodyPr/>
          <a:lstStyle/>
          <a:p>
            <a:pPr>
              <a:defRPr/>
            </a:pPr>
            <a:fld id="{A7A916CA-B934-4943-8F6B-2CC3EE7D79C4}" type="datetime1">
              <a:rPr lang="en-US" smtClean="0"/>
              <a:t>4/3/2023</a:t>
            </a:fld>
            <a:endParaRPr lang="en-US"/>
          </a:p>
        </p:txBody>
      </p:sp>
    </p:spTree>
  </p:cSld>
  <p:clrMapOvr>
    <a:masterClrMapping/>
  </p:clrMapOvr>
  <p:transition spd="med">
    <p:wipe dir="r"/>
  </p:transition>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2771" name="Rectangle 3"/>
          <p:cNvSpPr>
            <a:spLocks noGrp="1" noChangeArrowheads="1"/>
          </p:cNvSpPr>
          <p:nvPr>
            <p:ph type="title"/>
          </p:nvPr>
        </p:nvSpPr>
        <p:spPr>
          <a:noFill/>
          <a:ln/>
        </p:spPr>
        <p:txBody>
          <a:bodyPr lIns="90487" tIns="44450" rIns="90487" bIns="44450"/>
          <a:lstStyle/>
          <a:p>
            <a:r>
              <a:rPr lang="en-GB" dirty="0">
                <a:solidFill>
                  <a:srgbClr val="C00000"/>
                </a:solidFill>
              </a:rPr>
              <a:t>Process measurement</a:t>
            </a:r>
          </a:p>
        </p:txBody>
      </p:sp>
      <p:sp>
        <p:nvSpPr>
          <p:cNvPr id="32770" name="Rectangle 2"/>
          <p:cNvSpPr>
            <a:spLocks noGrp="1" noChangeArrowheads="1"/>
          </p:cNvSpPr>
          <p:nvPr>
            <p:ph idx="1"/>
          </p:nvPr>
        </p:nvSpPr>
        <p:spPr>
          <a:noFill/>
          <a:ln/>
        </p:spPr>
        <p:txBody>
          <a:bodyPr lIns="90487" tIns="44450" rIns="90487" bIns="44450"/>
          <a:lstStyle/>
          <a:p>
            <a:r>
              <a:rPr lang="en-GB" sz="2400" b="1" dirty="0">
                <a:solidFill>
                  <a:srgbClr val="5310DA"/>
                </a:solidFill>
              </a:rPr>
              <a:t>Wherever possible, quantitative process data </a:t>
            </a:r>
            <a:br>
              <a:rPr lang="en-GB" sz="2400" b="1" dirty="0">
                <a:solidFill>
                  <a:srgbClr val="5310DA"/>
                </a:solidFill>
              </a:rPr>
            </a:br>
            <a:r>
              <a:rPr lang="en-GB" sz="2400" b="1" dirty="0">
                <a:solidFill>
                  <a:srgbClr val="5310DA"/>
                </a:solidFill>
              </a:rPr>
              <a:t>should be collected</a:t>
            </a:r>
          </a:p>
          <a:p>
            <a:pPr lvl="1"/>
            <a:r>
              <a:rPr lang="en-GB" sz="2000" dirty="0"/>
              <a:t>However, where organisations do not have clearly defined process standards this is very difficult as you don’t know what to measure. A process may have to be defined before any measurement is possible. Using Gantt chart for instance</a:t>
            </a:r>
          </a:p>
          <a:p>
            <a:pPr lvl="1"/>
            <a:endParaRPr lang="en-GB" sz="2000" dirty="0"/>
          </a:p>
          <a:p>
            <a:r>
              <a:rPr lang="en-GB" b="1" dirty="0">
                <a:solidFill>
                  <a:srgbClr val="5310DA"/>
                </a:solidFill>
              </a:rPr>
              <a:t>Process measurements should be used to </a:t>
            </a:r>
            <a:br>
              <a:rPr lang="en-GB" b="1" dirty="0">
                <a:solidFill>
                  <a:srgbClr val="5310DA"/>
                </a:solidFill>
              </a:rPr>
            </a:br>
            <a:r>
              <a:rPr lang="en-GB" b="1" dirty="0">
                <a:solidFill>
                  <a:srgbClr val="5310DA"/>
                </a:solidFill>
              </a:rPr>
              <a:t>assess process improvements</a:t>
            </a:r>
          </a:p>
          <a:p>
            <a:pPr lvl="1"/>
            <a:r>
              <a:rPr lang="en-GB" sz="2000" dirty="0"/>
              <a:t>But this does not mean that measurements should drive the improvements. The improvement driver should be the organizational objectives.</a:t>
            </a: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50</a:t>
            </a:fld>
            <a:endParaRPr lang="en-US"/>
          </a:p>
        </p:txBody>
      </p:sp>
      <p:sp>
        <p:nvSpPr>
          <p:cNvPr id="2" name="Date Placeholder 1"/>
          <p:cNvSpPr>
            <a:spLocks noGrp="1"/>
          </p:cNvSpPr>
          <p:nvPr>
            <p:ph type="dt" sz="half" idx="10"/>
          </p:nvPr>
        </p:nvSpPr>
        <p:spPr/>
        <p:txBody>
          <a:bodyPr/>
          <a:lstStyle/>
          <a:p>
            <a:pPr>
              <a:defRPr/>
            </a:pPr>
            <a:fld id="{285CFE35-0BD1-459B-9733-D0E9579BBFFA}" type="datetime1">
              <a:rPr lang="en-US" smtClean="0"/>
              <a:t>4/3/2023</a:t>
            </a:fld>
            <a:endParaRPr lang="en-US"/>
          </a:p>
        </p:txBody>
      </p:sp>
    </p:spTree>
    <p:extLst>
      <p:ext uri="{BB962C8B-B14F-4D97-AF65-F5344CB8AC3E}">
        <p14:creationId xmlns:p14="http://schemas.microsoft.com/office/powerpoint/2010/main" val="1473188252"/>
      </p:ext>
    </p:extLst>
  </p:cSld>
  <p:clrMapOvr>
    <a:masterClrMapping/>
  </p:clrMapOvr>
  <p:transition/>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4819" name="Rectangle 3"/>
          <p:cNvSpPr>
            <a:spLocks noGrp="1" noChangeArrowheads="1"/>
          </p:cNvSpPr>
          <p:nvPr>
            <p:ph type="title"/>
          </p:nvPr>
        </p:nvSpPr>
        <p:spPr>
          <a:noFill/>
          <a:ln/>
        </p:spPr>
        <p:txBody>
          <a:bodyPr lIns="90487" tIns="44450" rIns="90487" bIns="44450"/>
          <a:lstStyle/>
          <a:p>
            <a:r>
              <a:rPr lang="en-GB" dirty="0">
                <a:solidFill>
                  <a:srgbClr val="C00000"/>
                </a:solidFill>
              </a:rPr>
              <a:t>Process metrics</a:t>
            </a:r>
          </a:p>
        </p:txBody>
      </p:sp>
      <p:sp>
        <p:nvSpPr>
          <p:cNvPr id="34818" name="Rectangle 2"/>
          <p:cNvSpPr>
            <a:spLocks noGrp="1" noChangeArrowheads="1"/>
          </p:cNvSpPr>
          <p:nvPr>
            <p:ph idx="1"/>
          </p:nvPr>
        </p:nvSpPr>
        <p:spPr>
          <a:noFill/>
          <a:ln/>
        </p:spPr>
        <p:txBody>
          <a:bodyPr lIns="90487" tIns="44450" rIns="90487" bIns="44450"/>
          <a:lstStyle/>
          <a:p>
            <a:r>
              <a:rPr lang="en-GB" b="1" dirty="0">
                <a:solidFill>
                  <a:srgbClr val="5310DA"/>
                </a:solidFill>
              </a:rPr>
              <a:t>Time taken for process activities to be </a:t>
            </a:r>
            <a:br>
              <a:rPr lang="en-GB" b="1" dirty="0">
                <a:solidFill>
                  <a:srgbClr val="5310DA"/>
                </a:solidFill>
              </a:rPr>
            </a:br>
            <a:r>
              <a:rPr lang="en-GB" b="1" dirty="0">
                <a:solidFill>
                  <a:srgbClr val="5310DA"/>
                </a:solidFill>
              </a:rPr>
              <a:t>completed</a:t>
            </a:r>
          </a:p>
          <a:p>
            <a:pPr lvl="1"/>
            <a:r>
              <a:rPr lang="en-GB" dirty="0"/>
              <a:t>E.g. Calendar time or effort to complete an activity or process.</a:t>
            </a:r>
          </a:p>
          <a:p>
            <a:pPr lvl="1"/>
            <a:endParaRPr lang="en-GB" dirty="0"/>
          </a:p>
          <a:p>
            <a:r>
              <a:rPr lang="en-GB" b="1" dirty="0">
                <a:solidFill>
                  <a:srgbClr val="5310DA"/>
                </a:solidFill>
              </a:rPr>
              <a:t>Resources required for processes or activities</a:t>
            </a:r>
          </a:p>
          <a:p>
            <a:pPr lvl="1"/>
            <a:r>
              <a:rPr lang="en-GB" dirty="0"/>
              <a:t>E.g. Total effort in person-days.</a:t>
            </a:r>
          </a:p>
          <a:p>
            <a:pPr lvl="1"/>
            <a:endParaRPr lang="en-GB" dirty="0"/>
          </a:p>
          <a:p>
            <a:r>
              <a:rPr lang="en-GB" b="1" dirty="0">
                <a:solidFill>
                  <a:srgbClr val="5310DA"/>
                </a:solidFill>
              </a:rPr>
              <a:t>Number of occurrences of a particular event</a:t>
            </a:r>
          </a:p>
          <a:p>
            <a:pPr lvl="1"/>
            <a:r>
              <a:rPr lang="en-GB" dirty="0"/>
              <a:t>E.g. Number of defects discovered.</a:t>
            </a: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51</a:t>
            </a:fld>
            <a:endParaRPr lang="en-US"/>
          </a:p>
        </p:txBody>
      </p:sp>
      <p:sp>
        <p:nvSpPr>
          <p:cNvPr id="2" name="Date Placeholder 1"/>
          <p:cNvSpPr>
            <a:spLocks noGrp="1"/>
          </p:cNvSpPr>
          <p:nvPr>
            <p:ph type="dt" sz="half" idx="10"/>
          </p:nvPr>
        </p:nvSpPr>
        <p:spPr/>
        <p:txBody>
          <a:bodyPr/>
          <a:lstStyle/>
          <a:p>
            <a:pPr>
              <a:defRPr/>
            </a:pPr>
            <a:fld id="{D8F9B4F8-F07A-46D6-BFD7-3372492F4905}" type="datetime1">
              <a:rPr lang="en-US" smtClean="0"/>
              <a:t>4/3/2023</a:t>
            </a:fld>
            <a:endParaRPr lang="en-US"/>
          </a:p>
        </p:txBody>
      </p:sp>
    </p:spTree>
    <p:extLst>
      <p:ext uri="{BB962C8B-B14F-4D97-AF65-F5344CB8AC3E}">
        <p14:creationId xmlns:p14="http://schemas.microsoft.com/office/powerpoint/2010/main" val="2153427100"/>
      </p:ext>
    </p:extLst>
  </p:cSld>
  <p:clrMapOvr>
    <a:masterClrMapping/>
  </p:clrMapOvr>
  <p:transition/>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3011" name="Rectangle 3"/>
          <p:cNvSpPr>
            <a:spLocks noGrp="1" noChangeArrowheads="1"/>
          </p:cNvSpPr>
          <p:nvPr>
            <p:ph type="title"/>
          </p:nvPr>
        </p:nvSpPr>
        <p:spPr/>
        <p:txBody>
          <a:bodyPr/>
          <a:lstStyle/>
          <a:p>
            <a:r>
              <a:rPr lang="en-GB" dirty="0">
                <a:solidFill>
                  <a:srgbClr val="C00000"/>
                </a:solidFill>
              </a:rPr>
              <a:t>The (Software Engineering Institute) SEI capability maturity model</a:t>
            </a:r>
          </a:p>
        </p:txBody>
      </p:sp>
      <p:sp>
        <p:nvSpPr>
          <p:cNvPr id="43010" name="Rectangle 2"/>
          <p:cNvSpPr>
            <a:spLocks noGrp="1" noChangeArrowheads="1"/>
          </p:cNvSpPr>
          <p:nvPr>
            <p:ph idx="1"/>
          </p:nvPr>
        </p:nvSpPr>
        <p:spPr>
          <a:xfrm>
            <a:off x="126124" y="1600200"/>
            <a:ext cx="5707117" cy="4525963"/>
          </a:xfrm>
        </p:spPr>
        <p:txBody>
          <a:bodyPr/>
          <a:lstStyle/>
          <a:p>
            <a:r>
              <a:rPr lang="en-GB" sz="2000" b="1" dirty="0">
                <a:solidFill>
                  <a:srgbClr val="5310DA"/>
                </a:solidFill>
              </a:rPr>
              <a:t>Initial</a:t>
            </a:r>
          </a:p>
          <a:p>
            <a:pPr lvl="1"/>
            <a:r>
              <a:rPr lang="en-GB" sz="1600" dirty="0"/>
              <a:t>Essentially uncontrolled</a:t>
            </a:r>
          </a:p>
          <a:p>
            <a:r>
              <a:rPr lang="en-GB" sz="2000" b="1" dirty="0">
                <a:solidFill>
                  <a:srgbClr val="5310DA"/>
                </a:solidFill>
              </a:rPr>
              <a:t>Managed / Repeatable</a:t>
            </a:r>
          </a:p>
          <a:p>
            <a:pPr lvl="1"/>
            <a:r>
              <a:rPr lang="en-GB" sz="1600" dirty="0"/>
              <a:t>Product management procedures defined and used</a:t>
            </a:r>
          </a:p>
          <a:p>
            <a:r>
              <a:rPr lang="en-GB" sz="2000" b="1" dirty="0">
                <a:solidFill>
                  <a:srgbClr val="5310DA"/>
                </a:solidFill>
              </a:rPr>
              <a:t>Defined</a:t>
            </a:r>
          </a:p>
          <a:p>
            <a:pPr lvl="1"/>
            <a:r>
              <a:rPr lang="en-GB" sz="1600" dirty="0"/>
              <a:t>Process management procedures and strategies defined and used</a:t>
            </a:r>
          </a:p>
          <a:p>
            <a:r>
              <a:rPr lang="en-US" sz="2000" b="1" dirty="0">
                <a:solidFill>
                  <a:srgbClr val="5310DA"/>
                </a:solidFill>
              </a:rPr>
              <a:t>Quantitatively </a:t>
            </a:r>
            <a:r>
              <a:rPr lang="en-GB" sz="2000" b="1" dirty="0">
                <a:solidFill>
                  <a:srgbClr val="5310DA"/>
                </a:solidFill>
              </a:rPr>
              <a:t>Managed</a:t>
            </a:r>
          </a:p>
          <a:p>
            <a:pPr lvl="1"/>
            <a:r>
              <a:rPr lang="en-GB" sz="1600" dirty="0"/>
              <a:t>Quality management strategies defined and used</a:t>
            </a:r>
          </a:p>
          <a:p>
            <a:r>
              <a:rPr lang="en-GB" sz="2000" b="1">
                <a:solidFill>
                  <a:srgbClr val="5310DA"/>
                </a:solidFill>
              </a:rPr>
              <a:t>Optimizing </a:t>
            </a:r>
            <a:endParaRPr lang="en-GB" sz="2000" b="1" dirty="0">
              <a:solidFill>
                <a:srgbClr val="5310DA"/>
              </a:solidFill>
            </a:endParaRPr>
          </a:p>
          <a:p>
            <a:pPr lvl="1"/>
            <a:r>
              <a:rPr lang="en-GB" sz="1600" dirty="0"/>
              <a:t>Process improvement strategies defined and used</a:t>
            </a:r>
          </a:p>
        </p:txBody>
      </p:sp>
      <p:sp>
        <p:nvSpPr>
          <p:cNvPr id="5" name="Footer Placeholder 4"/>
          <p:cNvSpPr>
            <a:spLocks noGrp="1"/>
          </p:cNvSpPr>
          <p:nvPr>
            <p:ph type="ftr" sz="quarter" idx="11"/>
          </p:nvPr>
        </p:nvSpPr>
        <p:spPr/>
        <p:txBody>
          <a:bodyPr/>
          <a:lstStyle/>
          <a:p>
            <a:pPr>
              <a:defRPr/>
            </a:pPr>
            <a:r>
              <a:rPr lang="en-US" dirty="0"/>
              <a:t>Chapter 2 Software Processes</a:t>
            </a:r>
          </a:p>
        </p:txBody>
      </p:sp>
      <p:sp>
        <p:nvSpPr>
          <p:cNvPr id="4" name="Slide Number Placeholder 3"/>
          <p:cNvSpPr>
            <a:spLocks noGrp="1"/>
          </p:cNvSpPr>
          <p:nvPr>
            <p:ph type="sldNum" sz="quarter" idx="12"/>
          </p:nvPr>
        </p:nvSpPr>
        <p:spPr/>
        <p:txBody>
          <a:bodyPr/>
          <a:lstStyle/>
          <a:p>
            <a:fld id="{68FEBCE9-A86B-9C48-9EF4-AA1E30B0DC27}" type="slidenum">
              <a:rPr lang="en-US" smtClean="0"/>
              <a:pPr/>
              <a:t>52</a:t>
            </a:fld>
            <a:endParaRPr lang="en-US"/>
          </a:p>
        </p:txBody>
      </p:sp>
      <p:sp>
        <p:nvSpPr>
          <p:cNvPr id="2" name="Date Placeholder 1"/>
          <p:cNvSpPr>
            <a:spLocks noGrp="1"/>
          </p:cNvSpPr>
          <p:nvPr>
            <p:ph type="dt" sz="half" idx="10"/>
          </p:nvPr>
        </p:nvSpPr>
        <p:spPr/>
        <p:txBody>
          <a:bodyPr/>
          <a:lstStyle/>
          <a:p>
            <a:pPr>
              <a:defRPr/>
            </a:pPr>
            <a:fld id="{68DC898B-6226-4F0C-BA25-8D4F6143083C}" type="datetime1">
              <a:rPr lang="en-US" smtClean="0"/>
              <a:t>4/3/2023</a:t>
            </a:fld>
            <a:endParaRPr lang="en-US"/>
          </a:p>
        </p:txBody>
      </p:sp>
      <p:pic>
        <p:nvPicPr>
          <p:cNvPr id="7" name="Content Placeholder 3" descr="26.10 StagesCMMI.eps"/>
          <p:cNvPicPr>
            <a:picLocks noChangeAspect="1"/>
          </p:cNvPicPr>
          <p:nvPr/>
        </p:nvPicPr>
        <p:blipFill rotWithShape="1">
          <a:blip r:embed="rId3"/>
          <a:srcRect t="-12585" b="-4028"/>
          <a:stretch/>
        </p:blipFill>
        <p:spPr>
          <a:xfrm>
            <a:off x="5833241" y="1647826"/>
            <a:ext cx="3264128" cy="4345918"/>
          </a:xfrm>
          <a:prstGeom prst="rect">
            <a:avLst/>
          </a:prstGeom>
        </p:spPr>
      </p:pic>
    </p:spTree>
    <p:extLst>
      <p:ext uri="{BB962C8B-B14F-4D97-AF65-F5344CB8AC3E}">
        <p14:creationId xmlns:p14="http://schemas.microsoft.com/office/powerpoint/2010/main" val="2259887285"/>
      </p:ext>
    </p:extLst>
  </p:cSld>
  <p:clrMapOvr>
    <a:masterClrMapping/>
  </p:clrMapOvr>
  <p:transition/>
</p:sld>
</file>

<file path=ppt/slides/slide5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57BB2AA-B20F-4D20-940C-B99AD34598FB}"/>
              </a:ext>
            </a:extLst>
          </p:cNvPr>
          <p:cNvSpPr>
            <a:spLocks noGrp="1"/>
          </p:cNvSpPr>
          <p:nvPr>
            <p:ph type="title"/>
          </p:nvPr>
        </p:nvSpPr>
        <p:spPr/>
        <p:txBody>
          <a:bodyPr/>
          <a:lstStyle/>
          <a:p>
            <a:r>
              <a:rPr lang="en-GB" dirty="0"/>
              <a:t>Capability maturity levels …</a:t>
            </a:r>
            <a:endParaRPr lang="en-US" dirty="0"/>
          </a:p>
        </p:txBody>
      </p:sp>
      <p:sp>
        <p:nvSpPr>
          <p:cNvPr id="3" name="Content Placeholder 2">
            <a:extLst>
              <a:ext uri="{FF2B5EF4-FFF2-40B4-BE49-F238E27FC236}">
                <a16:creationId xmlns:a16="http://schemas.microsoft.com/office/drawing/2014/main" id="{312F77DE-8469-46AB-B902-40D4E666AB8B}"/>
              </a:ext>
            </a:extLst>
          </p:cNvPr>
          <p:cNvSpPr>
            <a:spLocks noGrp="1"/>
          </p:cNvSpPr>
          <p:nvPr>
            <p:ph idx="1"/>
          </p:nvPr>
        </p:nvSpPr>
        <p:spPr>
          <a:xfrm>
            <a:off x="457200" y="1600200"/>
            <a:ext cx="8229600" cy="5121275"/>
          </a:xfrm>
        </p:spPr>
        <p:txBody>
          <a:bodyPr/>
          <a:lstStyle/>
          <a:p>
            <a:r>
              <a:rPr lang="en-US" sz="1900" b="1" dirty="0"/>
              <a:t>Initial</a:t>
            </a:r>
            <a:r>
              <a:rPr lang="en-US" sz="1900" dirty="0"/>
              <a:t> The goals associated with the process area are satisfied, and for all processes the scope of the work to be performed is explicitly set out and communicated to the team members.</a:t>
            </a:r>
            <a:endParaRPr lang="en-US" sz="1900" b="1" dirty="0"/>
          </a:p>
          <a:p>
            <a:r>
              <a:rPr lang="en-US" sz="1900" b="1" dirty="0"/>
              <a:t>Managed</a:t>
            </a:r>
            <a:r>
              <a:rPr lang="en-US" sz="1900" dirty="0"/>
              <a:t> At this level, the goals associated with the process area are met, and organizational policies are in place that define when each process should be used. There must be documented project plans that define the project goals. Resource management and process monitoring procedures must be in place across the institution.</a:t>
            </a:r>
          </a:p>
          <a:p>
            <a:r>
              <a:rPr lang="en-US" sz="1900" b="1" dirty="0"/>
              <a:t>Defined</a:t>
            </a:r>
            <a:r>
              <a:rPr lang="en-US" sz="1900" dirty="0"/>
              <a:t> This level focuses on organizational standardization and deployment of processes.</a:t>
            </a:r>
          </a:p>
          <a:p>
            <a:r>
              <a:rPr lang="en-US" sz="1900" b="1" dirty="0"/>
              <a:t>Quantitatively managed </a:t>
            </a:r>
            <a:r>
              <a:rPr lang="en-US" sz="1900" dirty="0"/>
              <a:t>At this level, there is an organizational responsibility to use statistical and other quantitative methods to control subprocesses.</a:t>
            </a:r>
          </a:p>
          <a:p>
            <a:r>
              <a:rPr lang="en-US" sz="1900" b="1" dirty="0"/>
              <a:t>Optimizing</a:t>
            </a:r>
            <a:r>
              <a:rPr lang="en-US" sz="1900" dirty="0"/>
              <a:t> At this highest level, the organization must use the process and product measurements to drive process improvement. </a:t>
            </a:r>
          </a:p>
          <a:p>
            <a:endParaRPr lang="en-US" sz="1900" dirty="0"/>
          </a:p>
          <a:p>
            <a:endParaRPr lang="en-US" sz="1900" dirty="0"/>
          </a:p>
        </p:txBody>
      </p:sp>
    </p:spTree>
    <p:extLst>
      <p:ext uri="{BB962C8B-B14F-4D97-AF65-F5344CB8AC3E}">
        <p14:creationId xmlns:p14="http://schemas.microsoft.com/office/powerpoint/2010/main" val="4061441539"/>
      </p:ext>
    </p:extLst>
  </p:cSld>
  <p:clrMapOvr>
    <a:masterClrMapping/>
  </p:clrMapOvr>
  <p:transition spd="med">
    <p:wipe dir="r"/>
  </p:transition>
</p:sld>
</file>

<file path=ppt/slides/slide5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Key points</a:t>
            </a:r>
            <a:endParaRPr lang="en-US" dirty="0"/>
          </a:p>
        </p:txBody>
      </p:sp>
      <p:sp>
        <p:nvSpPr>
          <p:cNvPr id="5" name="Content Placeholder 4"/>
          <p:cNvSpPr>
            <a:spLocks noGrp="1"/>
          </p:cNvSpPr>
          <p:nvPr>
            <p:ph idx="1"/>
          </p:nvPr>
        </p:nvSpPr>
        <p:spPr>
          <a:xfrm>
            <a:off x="186267" y="1600200"/>
            <a:ext cx="8822265" cy="4525963"/>
          </a:xfrm>
        </p:spPr>
        <p:txBody>
          <a:bodyPr/>
          <a:lstStyle/>
          <a:p>
            <a:r>
              <a:rPr lang="en-GB" sz="1800" dirty="0"/>
              <a:t>Software processes are the activities involved in producing a software system. Software process models are abstract representations of these processes.</a:t>
            </a:r>
          </a:p>
          <a:p>
            <a:r>
              <a:rPr lang="en-GB" sz="1800" dirty="0"/>
              <a:t>General process models describe the organization of software processes. </a:t>
            </a:r>
          </a:p>
          <a:p>
            <a:pPr lvl="1"/>
            <a:r>
              <a:rPr lang="en-GB" sz="1800" dirty="0"/>
              <a:t>Examples of these general models include the ‘waterfall’ model,  incremental development, and reuse-oriented development.</a:t>
            </a:r>
          </a:p>
          <a:p>
            <a:r>
              <a:rPr lang="en-GB" sz="1800" dirty="0"/>
              <a:t>Requirements engineering is the process of developing a software specification.</a:t>
            </a:r>
          </a:p>
          <a:p>
            <a:r>
              <a:rPr lang="en-GB" sz="1800" dirty="0"/>
              <a:t>Design and implementation processes are concerned with transforming a requirements specification into an executable software system. </a:t>
            </a:r>
          </a:p>
          <a:p>
            <a:r>
              <a:rPr lang="en-GB" sz="1800" dirty="0"/>
              <a:t>Software validation is the process of checking that the system conforms to its specification and that it meets the real needs of the users of the system.</a:t>
            </a:r>
          </a:p>
          <a:p>
            <a:r>
              <a:rPr lang="en-GB" sz="1800" dirty="0"/>
              <a:t>Software evolution takes place when you change existing software systems to meet new requirements. The software must evolve to remain useful.</a:t>
            </a:r>
          </a:p>
          <a:p>
            <a:pPr lvl="1"/>
            <a:endParaRPr lang="en-GB" sz="1800"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54</a:t>
            </a:fld>
            <a:endParaRPr lang="en-US"/>
          </a:p>
        </p:txBody>
      </p:sp>
      <p:sp>
        <p:nvSpPr>
          <p:cNvPr id="3" name="Date Placeholder 2"/>
          <p:cNvSpPr>
            <a:spLocks noGrp="1"/>
          </p:cNvSpPr>
          <p:nvPr>
            <p:ph type="dt" sz="half" idx="10"/>
          </p:nvPr>
        </p:nvSpPr>
        <p:spPr/>
        <p:txBody>
          <a:bodyPr/>
          <a:lstStyle/>
          <a:p>
            <a:pPr>
              <a:defRPr/>
            </a:pPr>
            <a:fld id="{FBEA09A2-E368-45F5-A5A3-518350B67EE9}" type="datetime1">
              <a:rPr lang="en-US" smtClean="0"/>
              <a:t>4/3/2023</a:t>
            </a:fld>
            <a:endParaRPr lang="en-US"/>
          </a:p>
        </p:txBody>
      </p:sp>
    </p:spTree>
    <p:extLst>
      <p:ext uri="{BB962C8B-B14F-4D97-AF65-F5344CB8AC3E}">
        <p14:creationId xmlns:p14="http://schemas.microsoft.com/office/powerpoint/2010/main" val="3137779458"/>
      </p:ext>
    </p:extLst>
  </p:cSld>
  <p:clrMapOvr>
    <a:masterClrMapping/>
  </p:clrMapOvr>
  <p:transition spd="med">
    <p:wipe dir="r"/>
  </p:transition>
</p:sld>
</file>

<file path=ppt/slides/slide5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Key points</a:t>
            </a:r>
          </a:p>
        </p:txBody>
      </p:sp>
      <p:sp>
        <p:nvSpPr>
          <p:cNvPr id="3" name="Content Placeholder 2"/>
          <p:cNvSpPr>
            <a:spLocks noGrp="1"/>
          </p:cNvSpPr>
          <p:nvPr>
            <p:ph idx="1"/>
          </p:nvPr>
        </p:nvSpPr>
        <p:spPr>
          <a:xfrm>
            <a:off x="186267" y="1600200"/>
            <a:ext cx="8839199" cy="4525963"/>
          </a:xfrm>
        </p:spPr>
        <p:txBody>
          <a:bodyPr/>
          <a:lstStyle/>
          <a:p>
            <a:r>
              <a:rPr lang="en-GB" sz="1800" dirty="0"/>
              <a:t>Processes should include activities such as prototyping and incremental delivery to cope with change.</a:t>
            </a:r>
          </a:p>
          <a:p>
            <a:r>
              <a:rPr lang="en-GB" sz="1800" dirty="0"/>
              <a:t>Processes may be structured for iterative development and delivery so that changes may be made without disrupting the system as a whole.</a:t>
            </a:r>
          </a:p>
          <a:p>
            <a:r>
              <a:rPr lang="en-GB" sz="1800" dirty="0"/>
              <a:t> The principal approaches to process improvement are agile approaches, geared to reducing process overheads, and maturity-based approaches based on better process management and the use of good software engineering practice.</a:t>
            </a:r>
          </a:p>
          <a:p>
            <a:r>
              <a:rPr lang="en-GB" sz="1800" dirty="0"/>
              <a:t>The SEI process maturity framework identifies maturity levels that essentially correspond to the use of good software engineering practice.</a:t>
            </a:r>
          </a:p>
          <a:p>
            <a:endParaRPr lang="en-GB" sz="1800" dirty="0"/>
          </a:p>
          <a:p>
            <a:endParaRPr lang="en-US" sz="1800" dirty="0"/>
          </a:p>
        </p:txBody>
      </p:sp>
      <p:sp>
        <p:nvSpPr>
          <p:cNvPr id="5" name="Footer Placeholder 4"/>
          <p:cNvSpPr>
            <a:spLocks noGrp="1"/>
          </p:cNvSpPr>
          <p:nvPr>
            <p:ph type="ftr" sz="quarter" idx="11"/>
          </p:nvPr>
        </p:nvSpPr>
        <p:spPr/>
        <p:txBody>
          <a:bodyPr/>
          <a:lstStyle/>
          <a:p>
            <a:pPr>
              <a:defRPr/>
            </a:pPr>
            <a:r>
              <a:rPr lang="en-US"/>
              <a:t>Chapter 2 Software Processes</a:t>
            </a:r>
          </a:p>
        </p:txBody>
      </p:sp>
      <p:sp>
        <p:nvSpPr>
          <p:cNvPr id="4" name="Slide Number Placeholder 3"/>
          <p:cNvSpPr>
            <a:spLocks noGrp="1"/>
          </p:cNvSpPr>
          <p:nvPr>
            <p:ph type="sldNum" sz="quarter" idx="12"/>
          </p:nvPr>
        </p:nvSpPr>
        <p:spPr/>
        <p:txBody>
          <a:bodyPr/>
          <a:lstStyle/>
          <a:p>
            <a:pPr>
              <a:defRPr/>
            </a:pPr>
            <a:fld id="{AFD720AD-0A16-4141-82CA-5619F80A2BC8}" type="slidenum">
              <a:rPr lang="en-US" smtClean="0"/>
              <a:pPr>
                <a:defRPr/>
              </a:pPr>
              <a:t>55</a:t>
            </a:fld>
            <a:endParaRPr lang="en-US"/>
          </a:p>
        </p:txBody>
      </p:sp>
      <p:sp>
        <p:nvSpPr>
          <p:cNvPr id="6" name="Date Placeholder 5"/>
          <p:cNvSpPr>
            <a:spLocks noGrp="1"/>
          </p:cNvSpPr>
          <p:nvPr>
            <p:ph type="dt" sz="half" idx="10"/>
          </p:nvPr>
        </p:nvSpPr>
        <p:spPr/>
        <p:txBody>
          <a:bodyPr/>
          <a:lstStyle/>
          <a:p>
            <a:pPr>
              <a:defRPr/>
            </a:pPr>
            <a:fld id="{C02EC772-4C7C-4401-A2DF-3775C9C39658}" type="datetime1">
              <a:rPr lang="en-US" smtClean="0"/>
              <a:t>4/3/2023</a:t>
            </a:fld>
            <a:endParaRPr lang="en-US"/>
          </a:p>
        </p:txBody>
      </p:sp>
    </p:spTree>
    <p:extLst>
      <p:ext uri="{BB962C8B-B14F-4D97-AF65-F5344CB8AC3E}">
        <p14:creationId xmlns:p14="http://schemas.microsoft.com/office/powerpoint/2010/main" val="3077500701"/>
      </p:ext>
    </p:extLst>
  </p:cSld>
  <p:clrMapOvr>
    <a:masterClrMapping/>
  </p:clrMapOvr>
  <p:transition spd="med">
    <p:wipe dir="r"/>
  </p:transition>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0" y="2147888"/>
            <a:ext cx="9144000" cy="1143000"/>
          </a:xfrm>
        </p:spPr>
        <p:txBody>
          <a:bodyPr/>
          <a:lstStyle/>
          <a:p>
            <a:pPr algn="ctr"/>
            <a:r>
              <a:rPr lang="en-US" dirty="0"/>
              <a:t>Software process models</a:t>
            </a:r>
          </a:p>
        </p:txBody>
      </p:sp>
      <p:sp>
        <p:nvSpPr>
          <p:cNvPr id="4" name="Footer Placeholder 3"/>
          <p:cNvSpPr>
            <a:spLocks noGrp="1"/>
          </p:cNvSpPr>
          <p:nvPr>
            <p:ph type="ftr" sz="quarter" idx="11"/>
          </p:nvPr>
        </p:nvSpPr>
        <p:spPr/>
        <p:txBody>
          <a:bodyPr/>
          <a:lstStyle/>
          <a:p>
            <a:pPr>
              <a:defRPr/>
            </a:pPr>
            <a:r>
              <a:rPr lang="en-US"/>
              <a:t>Chapter 2 Software Processes</a:t>
            </a:r>
          </a:p>
        </p:txBody>
      </p:sp>
      <p:sp>
        <p:nvSpPr>
          <p:cNvPr id="5" name="Slide Number Placeholder 4"/>
          <p:cNvSpPr>
            <a:spLocks noGrp="1"/>
          </p:cNvSpPr>
          <p:nvPr>
            <p:ph type="sldNum" sz="quarter" idx="12"/>
          </p:nvPr>
        </p:nvSpPr>
        <p:spPr/>
        <p:txBody>
          <a:bodyPr/>
          <a:lstStyle/>
          <a:p>
            <a:pPr>
              <a:defRPr/>
            </a:pPr>
            <a:fld id="{AFD720AD-0A16-4141-82CA-5619F80A2BC8}" type="slidenum">
              <a:rPr lang="en-US" smtClean="0"/>
              <a:pPr>
                <a:defRPr/>
              </a:pPr>
              <a:t>6</a:t>
            </a:fld>
            <a:endParaRPr lang="en-US"/>
          </a:p>
        </p:txBody>
      </p:sp>
      <p:sp>
        <p:nvSpPr>
          <p:cNvPr id="3" name="Date Placeholder 2"/>
          <p:cNvSpPr>
            <a:spLocks noGrp="1"/>
          </p:cNvSpPr>
          <p:nvPr>
            <p:ph type="dt" sz="half" idx="10"/>
          </p:nvPr>
        </p:nvSpPr>
        <p:spPr/>
        <p:txBody>
          <a:bodyPr/>
          <a:lstStyle/>
          <a:p>
            <a:pPr>
              <a:defRPr/>
            </a:pPr>
            <a:fld id="{365A1793-D6F5-434A-BB56-B8B0A4351E28}" type="datetime1">
              <a:rPr lang="en-US" smtClean="0"/>
              <a:t>4/3/2023</a:t>
            </a:fld>
            <a:endParaRPr lang="en-US"/>
          </a:p>
        </p:txBody>
      </p:sp>
    </p:spTree>
    <p:extLst>
      <p:ext uri="{BB962C8B-B14F-4D97-AF65-F5344CB8AC3E}">
        <p14:creationId xmlns:p14="http://schemas.microsoft.com/office/powerpoint/2010/main" val="2830541669"/>
      </p:ext>
    </p:extLst>
  </p:cSld>
  <p:clrMapOvr>
    <a:masterClrMapping/>
  </p:clrMapOvr>
  <p:transition spd="med">
    <p:wipe dir="r"/>
  </p:transition>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5602" name="Rectangle 2"/>
          <p:cNvSpPr>
            <a:spLocks noGrp="1" noChangeArrowheads="1"/>
          </p:cNvSpPr>
          <p:nvPr>
            <p:ph type="title"/>
          </p:nvPr>
        </p:nvSpPr>
        <p:spPr/>
        <p:txBody>
          <a:bodyPr/>
          <a:lstStyle/>
          <a:p>
            <a:r>
              <a:rPr lang="en-GB" dirty="0">
                <a:solidFill>
                  <a:srgbClr val="C00000"/>
                </a:solidFill>
              </a:rPr>
              <a:t>Software process models</a:t>
            </a:r>
          </a:p>
        </p:txBody>
      </p:sp>
      <p:sp>
        <p:nvSpPr>
          <p:cNvPr id="25603" name="Rectangle 3"/>
          <p:cNvSpPr>
            <a:spLocks noGrp="1" noChangeArrowheads="1"/>
          </p:cNvSpPr>
          <p:nvPr>
            <p:ph idx="1"/>
          </p:nvPr>
        </p:nvSpPr>
        <p:spPr>
          <a:xfrm>
            <a:off x="0" y="1614222"/>
            <a:ext cx="9144000" cy="4742128"/>
          </a:xfrm>
        </p:spPr>
        <p:txBody>
          <a:bodyPr/>
          <a:lstStyle/>
          <a:p>
            <a:pPr marL="0" indent="0">
              <a:buNone/>
            </a:pPr>
            <a:r>
              <a:rPr lang="en-GB" sz="2000" b="1" dirty="0">
                <a:solidFill>
                  <a:srgbClr val="5310DA"/>
                </a:solidFill>
              </a:rPr>
              <a:t>1- The waterfall model</a:t>
            </a:r>
          </a:p>
          <a:p>
            <a:pPr lvl="1"/>
            <a:r>
              <a:rPr lang="en-GB" b="1" dirty="0"/>
              <a:t>Plan-driven</a:t>
            </a:r>
            <a:r>
              <a:rPr lang="en-GB" dirty="0"/>
              <a:t> model. Separate and distinct phases of specification and development.</a:t>
            </a:r>
          </a:p>
          <a:p>
            <a:pPr marL="0" indent="0">
              <a:buNone/>
            </a:pPr>
            <a:r>
              <a:rPr lang="en-GB" sz="2000" b="1" dirty="0">
                <a:solidFill>
                  <a:srgbClr val="5310DA"/>
                </a:solidFill>
              </a:rPr>
              <a:t>2- Incremental development</a:t>
            </a:r>
          </a:p>
          <a:p>
            <a:pPr lvl="1"/>
            <a:r>
              <a:rPr lang="en-GB" dirty="0"/>
              <a:t>Specification, development and validation are interleaved. </a:t>
            </a:r>
            <a:r>
              <a:rPr lang="en-GB" b="1" dirty="0"/>
              <a:t>May be plan-driven or agile.</a:t>
            </a:r>
          </a:p>
          <a:p>
            <a:pPr marL="0" indent="0">
              <a:buNone/>
            </a:pPr>
            <a:r>
              <a:rPr lang="en-GB" sz="2000" b="1" dirty="0">
                <a:solidFill>
                  <a:srgbClr val="5310DA"/>
                </a:solidFill>
              </a:rPr>
              <a:t>3- Integration and configuration</a:t>
            </a:r>
          </a:p>
          <a:p>
            <a:pPr lvl="1"/>
            <a:r>
              <a:rPr lang="en-GB" dirty="0"/>
              <a:t>The system is assembled from existing configurable components</a:t>
            </a:r>
            <a:r>
              <a:rPr lang="en-US" dirty="0"/>
              <a:t>.</a:t>
            </a:r>
            <a:r>
              <a:rPr lang="en-GB" dirty="0"/>
              <a:t> </a:t>
            </a:r>
            <a:r>
              <a:rPr lang="en-GB" b="1" dirty="0"/>
              <a:t>May be plan-driven or agile.</a:t>
            </a:r>
          </a:p>
          <a:p>
            <a:pPr lvl="1"/>
            <a:endParaRPr lang="en-GB" b="1" dirty="0"/>
          </a:p>
          <a:p>
            <a:r>
              <a:rPr lang="en-GB" sz="2000" dirty="0"/>
              <a:t>In practice, most large systems are developed using a process that incorporates elements from all these models.</a:t>
            </a:r>
          </a:p>
        </p:txBody>
      </p:sp>
      <p:sp>
        <p:nvSpPr>
          <p:cNvPr id="10" name="Footer Placeholder 9"/>
          <p:cNvSpPr>
            <a:spLocks noGrp="1"/>
          </p:cNvSpPr>
          <p:nvPr>
            <p:ph type="ftr" sz="quarter" idx="11"/>
          </p:nvPr>
        </p:nvSpPr>
        <p:spPr/>
        <p:txBody>
          <a:bodyPr/>
          <a:lstStyle/>
          <a:p>
            <a:pPr>
              <a:defRPr/>
            </a:pPr>
            <a:r>
              <a:rPr lang="en-US"/>
              <a:t>Chapter 2 Software Processes</a:t>
            </a:r>
          </a:p>
        </p:txBody>
      </p:sp>
      <p:sp>
        <p:nvSpPr>
          <p:cNvPr id="9" name="Slide Number Placeholder 8"/>
          <p:cNvSpPr>
            <a:spLocks noGrp="1"/>
          </p:cNvSpPr>
          <p:nvPr>
            <p:ph type="sldNum" sz="quarter" idx="12"/>
          </p:nvPr>
        </p:nvSpPr>
        <p:spPr/>
        <p:txBody>
          <a:bodyPr/>
          <a:lstStyle/>
          <a:p>
            <a:pPr>
              <a:defRPr/>
            </a:pPr>
            <a:fld id="{AFD720AD-0A16-4141-82CA-5619F80A2BC8}" type="slidenum">
              <a:rPr lang="en-US" smtClean="0"/>
              <a:pPr>
                <a:defRPr/>
              </a:pPr>
              <a:t>7</a:t>
            </a:fld>
            <a:endParaRPr lang="en-US"/>
          </a:p>
        </p:txBody>
      </p:sp>
      <p:sp>
        <p:nvSpPr>
          <p:cNvPr id="2" name="Date Placeholder 1"/>
          <p:cNvSpPr>
            <a:spLocks noGrp="1"/>
          </p:cNvSpPr>
          <p:nvPr>
            <p:ph type="dt" sz="half" idx="10"/>
          </p:nvPr>
        </p:nvSpPr>
        <p:spPr/>
        <p:txBody>
          <a:bodyPr/>
          <a:lstStyle/>
          <a:p>
            <a:pPr>
              <a:defRPr/>
            </a:pPr>
            <a:fld id="{060DFF5E-9301-4ED0-B0B2-1DBA10EAC1D5}" type="datetime1">
              <a:rPr lang="en-US" smtClean="0"/>
              <a:t>4/3/2023</a:t>
            </a:fld>
            <a:endParaRPr lang="en-US" dirty="0"/>
          </a:p>
        </p:txBody>
      </p:sp>
    </p:spTree>
  </p:cSld>
  <p:clrMapOvr>
    <a:masterClrMapping/>
  </p:clrMapOvr>
  <p:transition/>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4338" name="Title 1"/>
          <p:cNvSpPr>
            <a:spLocks noGrp="1"/>
          </p:cNvSpPr>
          <p:nvPr>
            <p:ph type="title"/>
          </p:nvPr>
        </p:nvSpPr>
        <p:spPr/>
        <p:txBody>
          <a:bodyPr/>
          <a:lstStyle/>
          <a:p>
            <a:r>
              <a:rPr lang="en-GB" sz="2800" dirty="0">
                <a:solidFill>
                  <a:srgbClr val="5310DA"/>
                </a:solidFill>
              </a:rPr>
              <a:t>1- The waterfall model</a:t>
            </a:r>
            <a:endParaRPr lang="en-US" sz="2800" dirty="0">
              <a:solidFill>
                <a:srgbClr val="5310DA"/>
              </a:solidFill>
            </a:endParaRPr>
          </a:p>
        </p:txBody>
      </p:sp>
      <p:sp>
        <p:nvSpPr>
          <p:cNvPr id="8" name="Footer Placeholder 7"/>
          <p:cNvSpPr>
            <a:spLocks noGrp="1"/>
          </p:cNvSpPr>
          <p:nvPr>
            <p:ph type="ftr" sz="quarter" idx="11"/>
          </p:nvPr>
        </p:nvSpPr>
        <p:spPr/>
        <p:txBody>
          <a:bodyPr/>
          <a:lstStyle/>
          <a:p>
            <a:pPr>
              <a:defRPr/>
            </a:pPr>
            <a:r>
              <a:rPr lang="en-US"/>
              <a:t>Chapter 2 Software Processes</a:t>
            </a:r>
          </a:p>
        </p:txBody>
      </p:sp>
      <p:sp>
        <p:nvSpPr>
          <p:cNvPr id="7" name="Slide Number Placeholder 6"/>
          <p:cNvSpPr>
            <a:spLocks noGrp="1"/>
          </p:cNvSpPr>
          <p:nvPr>
            <p:ph type="sldNum" sz="quarter" idx="12"/>
          </p:nvPr>
        </p:nvSpPr>
        <p:spPr/>
        <p:txBody>
          <a:bodyPr/>
          <a:lstStyle/>
          <a:p>
            <a:pPr>
              <a:defRPr/>
            </a:pPr>
            <a:fld id="{AFD720AD-0A16-4141-82CA-5619F80A2BC8}" type="slidenum">
              <a:rPr lang="en-US" smtClean="0"/>
              <a:pPr>
                <a:defRPr/>
              </a:pPr>
              <a:t>8</a:t>
            </a:fld>
            <a:endParaRPr lang="en-US"/>
          </a:p>
        </p:txBody>
      </p:sp>
      <p:pic>
        <p:nvPicPr>
          <p:cNvPr id="4" name="Picture 3" descr="2.1.Waterfall-model.eps"/>
          <p:cNvPicPr>
            <a:picLocks noChangeAspect="1"/>
          </p:cNvPicPr>
          <p:nvPr/>
        </p:nvPicPr>
        <p:blipFill>
          <a:blip r:embed="rId2"/>
          <a:stretch>
            <a:fillRect/>
          </a:stretch>
        </p:blipFill>
        <p:spPr>
          <a:xfrm>
            <a:off x="911053" y="1931942"/>
            <a:ext cx="7183698" cy="4039465"/>
          </a:xfrm>
          <a:prstGeom prst="rect">
            <a:avLst/>
          </a:prstGeom>
        </p:spPr>
      </p:pic>
      <p:sp>
        <p:nvSpPr>
          <p:cNvPr id="2" name="Date Placeholder 1"/>
          <p:cNvSpPr>
            <a:spLocks noGrp="1"/>
          </p:cNvSpPr>
          <p:nvPr>
            <p:ph type="dt" sz="half" idx="10"/>
          </p:nvPr>
        </p:nvSpPr>
        <p:spPr/>
        <p:txBody>
          <a:bodyPr/>
          <a:lstStyle/>
          <a:p>
            <a:pPr>
              <a:defRPr/>
            </a:pPr>
            <a:fld id="{A81E526A-9081-40A7-AA47-7B54DAD0C348}" type="datetime1">
              <a:rPr lang="en-US" smtClean="0"/>
              <a:t>4/3/2023</a:t>
            </a:fld>
            <a:endParaRPr lang="en-US"/>
          </a:p>
        </p:txBody>
      </p:sp>
    </p:spTree>
  </p:cSld>
  <p:clrMapOvr>
    <a:masterClrMapping/>
  </p:clrMapOvr>
  <p:transition spd="med">
    <p:wipe dir="r"/>
  </p:transition>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9698" name="Rectangle 2"/>
          <p:cNvSpPr>
            <a:spLocks noGrp="1" noChangeArrowheads="1"/>
          </p:cNvSpPr>
          <p:nvPr>
            <p:ph type="title"/>
          </p:nvPr>
        </p:nvSpPr>
        <p:spPr/>
        <p:txBody>
          <a:bodyPr/>
          <a:lstStyle/>
          <a:p>
            <a:r>
              <a:rPr lang="en-GB" sz="2800" dirty="0">
                <a:solidFill>
                  <a:srgbClr val="5310DA"/>
                </a:solidFill>
              </a:rPr>
              <a:t>Waterfall model phases</a:t>
            </a:r>
          </a:p>
        </p:txBody>
      </p:sp>
      <p:sp>
        <p:nvSpPr>
          <p:cNvPr id="29699" name="Rectangle 3"/>
          <p:cNvSpPr>
            <a:spLocks noGrp="1" noChangeArrowheads="1"/>
          </p:cNvSpPr>
          <p:nvPr>
            <p:ph idx="1"/>
          </p:nvPr>
        </p:nvSpPr>
        <p:spPr>
          <a:xfrm>
            <a:off x="1" y="1600200"/>
            <a:ext cx="9144000" cy="4756150"/>
          </a:xfrm>
        </p:spPr>
        <p:txBody>
          <a:bodyPr/>
          <a:lstStyle/>
          <a:p>
            <a:r>
              <a:rPr lang="en-GB" dirty="0"/>
              <a:t>There are separate identified phases in the waterfall model:</a:t>
            </a:r>
          </a:p>
          <a:p>
            <a:pPr marL="914400" lvl="1" indent="-457200">
              <a:buFont typeface="+mj-lt"/>
              <a:buAutoNum type="arabicPeriod"/>
            </a:pPr>
            <a:r>
              <a:rPr lang="en-GB" dirty="0"/>
              <a:t>Requirements analysis and definition</a:t>
            </a:r>
          </a:p>
          <a:p>
            <a:pPr marL="914400" lvl="1" indent="-457200">
              <a:buFont typeface="+mj-lt"/>
              <a:buAutoNum type="arabicPeriod"/>
            </a:pPr>
            <a:r>
              <a:rPr lang="en-GB" dirty="0"/>
              <a:t>System and software design</a:t>
            </a:r>
          </a:p>
          <a:p>
            <a:pPr marL="914400" lvl="1" indent="-457200">
              <a:buFont typeface="+mj-lt"/>
              <a:buAutoNum type="arabicPeriod"/>
            </a:pPr>
            <a:r>
              <a:rPr lang="en-GB" dirty="0"/>
              <a:t>Implementation and unit testing</a:t>
            </a:r>
          </a:p>
          <a:p>
            <a:pPr marL="914400" lvl="1" indent="-457200">
              <a:buFont typeface="+mj-lt"/>
              <a:buAutoNum type="arabicPeriod"/>
            </a:pPr>
            <a:r>
              <a:rPr lang="en-GB" dirty="0"/>
              <a:t>Integration and system testing</a:t>
            </a:r>
          </a:p>
          <a:p>
            <a:pPr marL="914400" lvl="1" indent="-457200">
              <a:buFont typeface="+mj-lt"/>
              <a:buAutoNum type="arabicPeriod"/>
            </a:pPr>
            <a:r>
              <a:rPr lang="en-GB" dirty="0"/>
              <a:t>Operation and maintenance</a:t>
            </a:r>
          </a:p>
          <a:p>
            <a:pPr marL="914400" lvl="1" indent="-457200">
              <a:buFont typeface="+mj-lt"/>
              <a:buAutoNum type="arabicPeriod"/>
            </a:pPr>
            <a:endParaRPr lang="en-GB" dirty="0"/>
          </a:p>
          <a:p>
            <a:pPr marL="457200" lvl="1" indent="0">
              <a:buNone/>
            </a:pPr>
            <a:r>
              <a:rPr lang="en-GB" dirty="0"/>
              <a:t>The main</a:t>
            </a:r>
            <a:r>
              <a:rPr lang="en-GB" u="sng" dirty="0"/>
              <a:t> drawback </a:t>
            </a:r>
            <a:r>
              <a:rPr lang="en-GB" dirty="0"/>
              <a:t>of the waterfall model is the difficulty of accommodating change after the process is underway. In principle, a phase has to be complete before moving onto the next phase.</a:t>
            </a:r>
          </a:p>
          <a:p>
            <a:pPr marL="914400" lvl="1" indent="-457200">
              <a:buFont typeface="+mj-lt"/>
              <a:buAutoNum type="arabicPeriod"/>
            </a:pPr>
            <a:endParaRPr lang="en-GB" dirty="0"/>
          </a:p>
          <a:p>
            <a:pPr marL="914400" lvl="1" indent="-457200">
              <a:buFont typeface="+mj-lt"/>
              <a:buAutoNum type="arabicPeriod"/>
            </a:pPr>
            <a:endParaRPr lang="en-GB" dirty="0"/>
          </a:p>
        </p:txBody>
      </p:sp>
      <p:sp>
        <p:nvSpPr>
          <p:cNvPr id="7" name="Footer Placeholder 6"/>
          <p:cNvSpPr>
            <a:spLocks noGrp="1"/>
          </p:cNvSpPr>
          <p:nvPr>
            <p:ph type="ftr" sz="quarter" idx="11"/>
          </p:nvPr>
        </p:nvSpPr>
        <p:spPr/>
        <p:txBody>
          <a:bodyPr/>
          <a:lstStyle/>
          <a:p>
            <a:pPr>
              <a:defRPr/>
            </a:pPr>
            <a:r>
              <a:rPr lang="en-US"/>
              <a:t>Chapter 2 Software Processes</a:t>
            </a:r>
          </a:p>
        </p:txBody>
      </p:sp>
      <p:sp>
        <p:nvSpPr>
          <p:cNvPr id="6" name="Slide Number Placeholder 5"/>
          <p:cNvSpPr>
            <a:spLocks noGrp="1"/>
          </p:cNvSpPr>
          <p:nvPr>
            <p:ph type="sldNum" sz="quarter" idx="12"/>
          </p:nvPr>
        </p:nvSpPr>
        <p:spPr/>
        <p:txBody>
          <a:bodyPr/>
          <a:lstStyle/>
          <a:p>
            <a:pPr>
              <a:defRPr/>
            </a:pPr>
            <a:fld id="{AFD720AD-0A16-4141-82CA-5619F80A2BC8}" type="slidenum">
              <a:rPr lang="en-US" smtClean="0"/>
              <a:pPr>
                <a:defRPr/>
              </a:pPr>
              <a:t>9</a:t>
            </a:fld>
            <a:endParaRPr lang="en-US"/>
          </a:p>
        </p:txBody>
      </p:sp>
      <p:sp>
        <p:nvSpPr>
          <p:cNvPr id="2" name="Date Placeholder 1"/>
          <p:cNvSpPr>
            <a:spLocks noGrp="1"/>
          </p:cNvSpPr>
          <p:nvPr>
            <p:ph type="dt" sz="half" idx="10"/>
          </p:nvPr>
        </p:nvSpPr>
        <p:spPr/>
        <p:txBody>
          <a:bodyPr/>
          <a:lstStyle/>
          <a:p>
            <a:pPr>
              <a:defRPr/>
            </a:pPr>
            <a:fld id="{A30B94CB-2F7B-48F6-B4AB-B74C3C6A9605}" type="datetime1">
              <a:rPr lang="en-US" smtClean="0"/>
              <a:t>4/3/2023</a:t>
            </a:fld>
            <a:endParaRPr lang="en-US"/>
          </a:p>
        </p:txBody>
      </p:sp>
    </p:spTree>
  </p:cSld>
  <p:clrMapOvr>
    <a:masterClrMapping/>
  </p:clrMapOvr>
  <p:transition/>
</p:sld>
</file>

<file path=ppt/theme/theme1.xml><?xml version="1.0" encoding="utf-8"?>
<a:theme xmlns:a="http://schemas.openxmlformats.org/drawingml/2006/main" name="SE10 slides">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customXml/_rels/item1.xml.rels><?xml version="1.0" encoding="UTF-8" standalone="yes"?>
<Relationships xmlns="http://schemas.openxmlformats.org/package/2006/relationships"><Relationship Id="rId1" Type="http://schemas.openxmlformats.org/officeDocument/2006/relationships/customXmlProps" Target="itemProps1.xml"/></Relationships>
</file>

<file path=customXml/_rels/item2.xml.rels><?xml version="1.0" encoding="UTF-8" standalone="yes"?>
<Relationships xmlns="http://schemas.openxmlformats.org/package/2006/relationships"><Relationship Id="rId1" Type="http://schemas.openxmlformats.org/officeDocument/2006/relationships/customXmlProps" Target="itemProps2.xml"/></Relationships>
</file>

<file path=customXml/_rels/item3.xml.rels><?xml version="1.0" encoding="UTF-8" standalone="yes"?>
<Relationships xmlns="http://schemas.openxmlformats.org/package/2006/relationships"><Relationship Id="rId1" Type="http://schemas.openxmlformats.org/officeDocument/2006/relationships/customXmlProps" Target="itemProps3.xml"/></Relationships>
</file>

<file path=customXml/item1.xml><?xml version="1.0" encoding="utf-8"?>
<p:properties xmlns:p="http://schemas.microsoft.com/office/2006/metadata/properties" xmlns:xsi="http://www.w3.org/2001/XMLSchema-instance" xmlns:pc="http://schemas.microsoft.com/office/infopath/2007/PartnerControls">
  <documentManagement/>
</p:properties>
</file>

<file path=customXml/item2.xml><?xml version="1.0" encoding="utf-8"?>
<ct:contentTypeSchema xmlns:ct="http://schemas.microsoft.com/office/2006/metadata/contentType" xmlns:ma="http://schemas.microsoft.com/office/2006/metadata/properties/metaAttributes" ct:_="" ma:_="" ma:contentTypeName="Document" ma:contentTypeID="0x0101005B8A6304EBC11C4CB0CFE0F3798C5213" ma:contentTypeVersion="3" ma:contentTypeDescription="Create a new document." ma:contentTypeScope="" ma:versionID="5fbc606b5e6ad004c469fa4d58be1a6b">
  <xsd:schema xmlns:xsd="http://www.w3.org/2001/XMLSchema" xmlns:xs="http://www.w3.org/2001/XMLSchema" xmlns:p="http://schemas.microsoft.com/office/2006/metadata/properties" xmlns:ns2="833bdabc-4c20-4266-84f3-9e3e536f14b8" targetNamespace="http://schemas.microsoft.com/office/2006/metadata/properties" ma:root="true" ma:fieldsID="150f10a5959254d7072758f64cac6d68" ns2:_="">
    <xsd:import namespace="833bdabc-4c20-4266-84f3-9e3e536f14b8"/>
    <xsd:element name="properties">
      <xsd:complexType>
        <xsd:sequence>
          <xsd:element name="documentManagement">
            <xsd:complexType>
              <xsd:all>
                <xsd:element ref="ns2:MediaServiceMetadata" minOccurs="0"/>
                <xsd:element ref="ns2:MediaServiceFastMetadata" minOccurs="0"/>
                <xsd:element ref="ns2:MediaServiceSearchProperties" minOccurs="0"/>
              </xsd:all>
            </xsd:complexType>
          </xsd:element>
        </xsd:sequence>
      </xsd:complexType>
    </xsd:element>
  </xsd:schema>
  <xsd:schema xmlns:xsd="http://www.w3.org/2001/XMLSchema" xmlns:xs="http://www.w3.org/2001/XMLSchema" xmlns:dms="http://schemas.microsoft.com/office/2006/documentManagement/types" xmlns:pc="http://schemas.microsoft.com/office/infopath/2007/PartnerControls" targetNamespace="833bdabc-4c20-4266-84f3-9e3e536f14b8" elementFormDefault="qualified">
    <xsd:import namespace="http://schemas.microsoft.com/office/2006/documentManagement/types"/>
    <xsd:import namespace="http://schemas.microsoft.com/office/infopath/2007/PartnerControls"/>
    <xsd:element name="MediaServiceMetadata" ma:index="8" nillable="true" ma:displayName="MediaServiceMetadata" ma:hidden="true" ma:internalName="MediaServiceMetadata" ma:readOnly="true">
      <xsd:simpleType>
        <xsd:restriction base="dms:Note"/>
      </xsd:simpleType>
    </xsd:element>
    <xsd:element name="MediaServiceFastMetadata" ma:index="9" nillable="true" ma:displayName="MediaServiceFastMetadata" ma:hidden="true" ma:internalName="MediaServiceFastMetadata" ma:readOnly="true">
      <xsd:simpleType>
        <xsd:restriction base="dms:Note"/>
      </xsd:simpleType>
    </xsd:element>
    <xsd:element name="MediaServiceSearchProperties" ma:index="10" nillable="true" ma:displayName="MediaServiceSearchProperties" ma:hidden="true" ma:internalName="MediaServiceSearchProperties" ma:readOnly="true">
      <xsd:simpleType>
        <xsd:restriction base="dms:Note"/>
      </xsd:simpleType>
    </xsd:element>
  </xsd:schema>
  <xsd:schema xmlns="http://schemas.openxmlformats.org/package/2006/metadata/core-properties" xmlns:xsd="http://www.w3.org/2001/XMLSchema" xmlns:xsi="http://www.w3.org/2001/XMLSchema-instance" xmlns:dc="http://purl.org/dc/elements/1.1/" xmlns:dcterms="http://purl.org/dc/terms/" xmlns:odoc="http://schemas.microsoft.com/internal/obd" targetNamespace="http://schemas.openxmlformats.org/package/2006/metadata/core-properties" elementFormDefault="qualified" attributeFormDefault="unqualified" blockDefault="#all">
    <xsd:import namespace="http://purl.org/dc/elements/1.1/" schemaLocation="http://dublincore.org/schemas/xmls/qdc/2003/04/02/dc.xsd"/>
    <xsd:import namespace="http://purl.org/dc/terms/" schemaLocation="http://dublincore.org/schemas/xmls/qdc/2003/04/02/dcterms.xsd"/>
    <xsd:element name="coreProperties" type="CT_coreProperties"/>
    <xsd:complexType name="CT_coreProperties">
      <xsd:all>
        <xsd:element ref="dc:creator" minOccurs="0" maxOccurs="1"/>
        <xsd:element ref="dcterms:created" minOccurs="0" maxOccurs="1"/>
        <xsd:element ref="dc:identifier" minOccurs="0" maxOccurs="1"/>
        <xsd:element name="contentType" minOccurs="0" maxOccurs="1" type="xsd:string" ma:index="0" ma:displayName="Content Type"/>
        <xsd:element ref="dc:title" minOccurs="0" maxOccurs="1" ma:index="4" ma:displayName="Title"/>
        <xsd:element ref="dc:subject" minOccurs="0" maxOccurs="1"/>
        <xsd:element ref="dc:description" minOccurs="0" maxOccurs="1"/>
        <xsd:element name="keywords" minOccurs="0" maxOccurs="1" type="xsd:string"/>
        <xsd:element ref="dc:language" minOccurs="0" maxOccurs="1"/>
        <xsd:element name="category" minOccurs="0" maxOccurs="1" type="xsd:string"/>
        <xsd:element name="version" minOccurs="0" maxOccurs="1" type="xsd:string"/>
        <xsd:element name="revision" minOccurs="0" maxOccurs="1" type="xsd:string">
          <xsd:annotation>
            <xsd:documentation>
                        This value indicates the number of saves or revisions. The application is responsible for updating this value after each revision.
                    </xsd:documentation>
          </xsd:annotation>
        </xsd:element>
        <xsd:element name="lastModifiedBy" minOccurs="0" maxOccurs="1" type="xsd:string"/>
        <xsd:element ref="dcterms:modified" minOccurs="0" maxOccurs="1"/>
        <xsd:element name="contentStatus" minOccurs="0" maxOccurs="1" type="xsd:string"/>
      </xsd:all>
    </xsd:complexType>
  </xsd:schema>
  <xs:schema xmlns:pc="http://schemas.microsoft.com/office/infopath/2007/PartnerControls" xmlns:xs="http://www.w3.org/2001/XMLSchema" targetNamespace="http://schemas.microsoft.com/office/infopath/2007/PartnerControls" elementFormDefault="qualified" attributeFormDefault="unqualified">
    <xs:element name="Person">
      <xs:complexType>
        <xs:sequence>
          <xs:element ref="pc:DisplayName" minOccurs="0"/>
          <xs:element ref="pc:AccountId" minOccurs="0"/>
          <xs:element ref="pc:AccountType" minOccurs="0"/>
        </xs:sequence>
      </xs:complexType>
    </xs:element>
    <xs:element name="DisplayName" type="xs:string"/>
    <xs:element name="AccountId" type="xs:string"/>
    <xs:element name="AccountType" type="xs:string"/>
    <xs:element name="BDCAssociatedEntity">
      <xs:complexType>
        <xs:sequence>
          <xs:element ref="pc:BDCEntity" minOccurs="0" maxOccurs="unbounded"/>
        </xs:sequence>
        <xs:attribute ref="pc:EntityNamespace"/>
        <xs:attribute ref="pc:EntityName"/>
        <xs:attribute ref="pc:SystemInstanceName"/>
        <xs:attribute ref="pc:AssociationName"/>
      </xs:complexType>
    </xs:element>
    <xs:attribute name="EntityNamespace" type="xs:string"/>
    <xs:attribute name="EntityName" type="xs:string"/>
    <xs:attribute name="SystemInstanceName" type="xs:string"/>
    <xs:attribute name="AssociationName" type="xs:string"/>
    <xs:element name="BDCEntity">
      <xs:complexType>
        <xs:sequence>
          <xs:element ref="pc:EntityDisplayName" minOccurs="0"/>
          <xs:element ref="pc:EntityInstanceReference" minOccurs="0"/>
          <xs:element ref="pc:EntityId1" minOccurs="0"/>
          <xs:element ref="pc:EntityId2" minOccurs="0"/>
          <xs:element ref="pc:EntityId3" minOccurs="0"/>
          <xs:element ref="pc:EntityId4" minOccurs="0"/>
          <xs:element ref="pc:EntityId5" minOccurs="0"/>
        </xs:sequence>
      </xs:complexType>
    </xs:element>
    <xs:element name="EntityDisplayName" type="xs:string"/>
    <xs:element name="EntityInstanceReference" type="xs:string"/>
    <xs:element name="EntityId1" type="xs:string"/>
    <xs:element name="EntityId2" type="xs:string"/>
    <xs:element name="EntityId3" type="xs:string"/>
    <xs:element name="EntityId4" type="xs:string"/>
    <xs:element name="EntityId5" type="xs:string"/>
    <xs:element name="Terms">
      <xs:complexType>
        <xs:sequence>
          <xs:element ref="pc:TermInfo" minOccurs="0" maxOccurs="unbounded"/>
        </xs:sequence>
      </xs:complexType>
    </xs:element>
    <xs:element name="TermInfo">
      <xs:complexType>
        <xs:sequence>
          <xs:element ref="pc:TermName" minOccurs="0"/>
          <xs:element ref="pc:TermId" minOccurs="0"/>
        </xs:sequence>
      </xs:complexType>
    </xs:element>
    <xs:element name="TermName" type="xs:string"/>
    <xs:element name="TermId" type="xs:string"/>
  </xs:schema>
</ct:contentTypeSchema>
</file>

<file path=customXml/item3.xml><?xml version="1.0" encoding="utf-8"?>
<?mso-contentType ?>
<FormTemplates xmlns="http://schemas.microsoft.com/sharepoint/v3/contenttype/forms">
  <Display>DocumentLibraryForm</Display>
  <Edit>DocumentLibraryForm</Edit>
  <New>DocumentLibraryForm</New>
</FormTemplates>
</file>

<file path=customXml/itemProps1.xml><?xml version="1.0" encoding="utf-8"?>
<ds:datastoreItem xmlns:ds="http://schemas.openxmlformats.org/officeDocument/2006/customXml" ds:itemID="{64F3EB32-3019-442A-9AAA-DD3D50BF5E6F}">
  <ds:schemaRefs>
    <ds:schemaRef ds:uri="http://schemas.microsoft.com/office/2006/metadata/properties"/>
    <ds:schemaRef ds:uri="http://schemas.microsoft.com/office/infopath/2007/PartnerControls"/>
  </ds:schemaRefs>
</ds:datastoreItem>
</file>

<file path=customXml/itemProps2.xml><?xml version="1.0" encoding="utf-8"?>
<ds:datastoreItem xmlns:ds="http://schemas.openxmlformats.org/officeDocument/2006/customXml" ds:itemID="{A22531A8-96BD-4DD8-B230-CAF2145A1B96}">
  <ds:schemaRefs>
    <ds:schemaRef ds:uri="http://schemas.microsoft.com/office/2006/metadata/contentType"/>
    <ds:schemaRef ds:uri="http://schemas.microsoft.com/office/2006/metadata/properties/metaAttributes"/>
    <ds:schemaRef ds:uri="http://www.w3.org/2001/XMLSchema"/>
    <ds:schemaRef ds:uri="http://schemas.microsoft.com/office/2006/metadata/properties"/>
    <ds:schemaRef ds:uri="833bdabc-4c20-4266-84f3-9e3e536f14b8"/>
    <ds:schemaRef ds:uri="http://schemas.microsoft.com/office/2006/documentManagement/types"/>
    <ds:schemaRef ds:uri="http://schemas.microsoft.com/office/infopath/2007/PartnerControls"/>
    <ds:schemaRef ds:uri="http://schemas.openxmlformats.org/package/2006/metadata/core-properties"/>
    <ds:schemaRef ds:uri="http://purl.org/dc/elements/1.1/"/>
    <ds:schemaRef ds:uri="http://purl.org/dc/terms/"/>
    <ds:schemaRef ds:uri="http://schemas.microsoft.com/internal/obd"/>
  </ds:schemaRefs>
</ds:datastoreItem>
</file>

<file path=customXml/itemProps3.xml><?xml version="1.0" encoding="utf-8"?>
<ds:datastoreItem xmlns:ds="http://schemas.openxmlformats.org/officeDocument/2006/customXml" ds:itemID="{0740F852-4073-4989-98B1-E64F75A65625}">
  <ds:schemaRefs>
    <ds:schemaRef ds:uri="http://schemas.microsoft.com/sharepoint/v3/contenttype/forms"/>
  </ds:schemaRefs>
</ds:datastoreItem>
</file>

<file path=docProps/app.xml><?xml version="1.0" encoding="utf-8"?>
<Properties xmlns="http://schemas.openxmlformats.org/officeDocument/2006/extended-properties" xmlns:vt="http://schemas.openxmlformats.org/officeDocument/2006/docPropsVTypes">
  <Template>SE10 slides.thmx</Template>
  <TotalTime>11651</TotalTime>
  <Words>3502</Words>
  <Application>Microsoft Office PowerPoint</Application>
  <PresentationFormat>On-screen Show (4:3)</PresentationFormat>
  <Paragraphs>453</Paragraphs>
  <Slides>55</Slides>
  <Notes>5</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55</vt:i4>
      </vt:variant>
    </vt:vector>
  </HeadingPairs>
  <TitlesOfParts>
    <vt:vector size="60" baseType="lpstr">
      <vt:lpstr>Arial</vt:lpstr>
      <vt:lpstr>Calibri</vt:lpstr>
      <vt:lpstr>Noto Sans</vt:lpstr>
      <vt:lpstr>Wingdings</vt:lpstr>
      <vt:lpstr>SE10 slides</vt:lpstr>
      <vt:lpstr>Chapter 2   – Software Processes</vt:lpstr>
      <vt:lpstr>Topics covered</vt:lpstr>
      <vt:lpstr>The software process</vt:lpstr>
      <vt:lpstr>Software process descriptions</vt:lpstr>
      <vt:lpstr>Plan-driven and agile processes</vt:lpstr>
      <vt:lpstr>Software process models</vt:lpstr>
      <vt:lpstr>Software process models</vt:lpstr>
      <vt:lpstr>1- The waterfall model</vt:lpstr>
      <vt:lpstr>Waterfall model phases</vt:lpstr>
      <vt:lpstr>Waterfall model problems</vt:lpstr>
      <vt:lpstr>2- Incremental development </vt:lpstr>
      <vt:lpstr>Incremental development benefits</vt:lpstr>
      <vt:lpstr>Incremental development problems</vt:lpstr>
      <vt:lpstr>3- Integration and configuration</vt:lpstr>
      <vt:lpstr>Types of reusable software</vt:lpstr>
      <vt:lpstr>Key process stages</vt:lpstr>
      <vt:lpstr>Advantages and disadvantages</vt:lpstr>
      <vt:lpstr>Process activities</vt:lpstr>
      <vt:lpstr>Process activities</vt:lpstr>
      <vt:lpstr>1- Software specification</vt:lpstr>
      <vt:lpstr>PowerPoint Presentation</vt:lpstr>
      <vt:lpstr>2- Software design and implementation</vt:lpstr>
      <vt:lpstr>A general model of the design process  </vt:lpstr>
      <vt:lpstr>Design activities</vt:lpstr>
      <vt:lpstr>System implementation</vt:lpstr>
      <vt:lpstr>3- Software validation</vt:lpstr>
      <vt:lpstr>PowerPoint Presentation</vt:lpstr>
      <vt:lpstr>Testing stages</vt:lpstr>
      <vt:lpstr>Testing phases in a plan-driven software process (V-model)</vt:lpstr>
      <vt:lpstr>4- Software evolution</vt:lpstr>
      <vt:lpstr>Coping with change</vt:lpstr>
      <vt:lpstr>Coping with change</vt:lpstr>
      <vt:lpstr>Reducing the costs of rework</vt:lpstr>
      <vt:lpstr>Coping with changing requirements</vt:lpstr>
      <vt:lpstr>Software prototyping</vt:lpstr>
      <vt:lpstr>Benefits of prototyping</vt:lpstr>
      <vt:lpstr>The process of prototype development </vt:lpstr>
      <vt:lpstr>Prototype development</vt:lpstr>
      <vt:lpstr>Throw-away prototypes</vt:lpstr>
      <vt:lpstr>Difference Between Evolutionary Prototyping and Throw-away Prototyping</vt:lpstr>
      <vt:lpstr>Incremental delivery</vt:lpstr>
      <vt:lpstr>PowerPoint Presentation</vt:lpstr>
      <vt:lpstr>Incremental development and delivery</vt:lpstr>
      <vt:lpstr>Incremental delivery advantages</vt:lpstr>
      <vt:lpstr>Incremental delivery problems</vt:lpstr>
      <vt:lpstr>Process improvement</vt:lpstr>
      <vt:lpstr>Process improvement</vt:lpstr>
      <vt:lpstr>Approaches to improvement</vt:lpstr>
      <vt:lpstr>Process improvement activities</vt:lpstr>
      <vt:lpstr>Process measurement</vt:lpstr>
      <vt:lpstr>Process metrics</vt:lpstr>
      <vt:lpstr>The (Software Engineering Institute) SEI capability maturity model</vt:lpstr>
      <vt:lpstr>Capability maturity levels …</vt:lpstr>
      <vt:lpstr>Key points</vt:lpstr>
      <vt:lpstr>Key points</vt:lpstr>
    </vt:vector>
  </TitlesOfParts>
  <Company>St Andrews University</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Figures-Chapter</dc:title>
  <dc:creator>Ian Sommerville</dc:creator>
  <cp:lastModifiedBy>zeinah aladayleh</cp:lastModifiedBy>
  <cp:revision>74</cp:revision>
  <dcterms:created xsi:type="dcterms:W3CDTF">2010-01-06T19:57:16Z</dcterms:created>
  <dcterms:modified xsi:type="dcterms:W3CDTF">2023-04-03T09:03:28Z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ontentTypeId">
    <vt:lpwstr>0x0101005B8A6304EBC11C4CB0CFE0F3798C5213</vt:lpwstr>
  </property>
</Properties>
</file>