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63"/>
  </p:notesMasterIdLst>
  <p:handoutMasterIdLst>
    <p:handoutMasterId r:id="rId64"/>
  </p:handoutMasterIdLst>
  <p:sldIdLst>
    <p:sldId id="256" r:id="rId5"/>
    <p:sldId id="266" r:id="rId6"/>
    <p:sldId id="296" r:id="rId7"/>
    <p:sldId id="323" r:id="rId8"/>
    <p:sldId id="324" r:id="rId9"/>
    <p:sldId id="268" r:id="rId10"/>
    <p:sldId id="297" r:id="rId11"/>
    <p:sldId id="257" r:id="rId12"/>
    <p:sldId id="298" r:id="rId13"/>
    <p:sldId id="320" r:id="rId14"/>
    <p:sldId id="271" r:id="rId15"/>
    <p:sldId id="260" r:id="rId16"/>
    <p:sldId id="265" r:id="rId17"/>
    <p:sldId id="275" r:id="rId18"/>
    <p:sldId id="330" r:id="rId19"/>
    <p:sldId id="276" r:id="rId20"/>
    <p:sldId id="261" r:id="rId21"/>
    <p:sldId id="262" r:id="rId22"/>
    <p:sldId id="278" r:id="rId23"/>
    <p:sldId id="303" r:id="rId24"/>
    <p:sldId id="279" r:id="rId25"/>
    <p:sldId id="282" r:id="rId26"/>
    <p:sldId id="340" r:id="rId27"/>
    <p:sldId id="339" r:id="rId28"/>
    <p:sldId id="305" r:id="rId29"/>
    <p:sldId id="263" r:id="rId30"/>
    <p:sldId id="306" r:id="rId31"/>
    <p:sldId id="307" r:id="rId32"/>
    <p:sldId id="283" r:id="rId33"/>
    <p:sldId id="318" r:id="rId34"/>
    <p:sldId id="287" r:id="rId35"/>
    <p:sldId id="309" r:id="rId36"/>
    <p:sldId id="331" r:id="rId37"/>
    <p:sldId id="332" r:id="rId38"/>
    <p:sldId id="293" r:id="rId39"/>
    <p:sldId id="310" r:id="rId40"/>
    <p:sldId id="311" r:id="rId41"/>
    <p:sldId id="314" r:id="rId42"/>
    <p:sldId id="321" r:id="rId43"/>
    <p:sldId id="288" r:id="rId44"/>
    <p:sldId id="312" r:id="rId45"/>
    <p:sldId id="325" r:id="rId46"/>
    <p:sldId id="333" r:id="rId47"/>
    <p:sldId id="326" r:id="rId48"/>
    <p:sldId id="334" r:id="rId49"/>
    <p:sldId id="327" r:id="rId50"/>
    <p:sldId id="335" r:id="rId51"/>
    <p:sldId id="315" r:id="rId52"/>
    <p:sldId id="328" r:id="rId53"/>
    <p:sldId id="329" r:id="rId54"/>
    <p:sldId id="337" r:id="rId55"/>
    <p:sldId id="289" r:id="rId56"/>
    <p:sldId id="316" r:id="rId57"/>
    <p:sldId id="317" r:id="rId58"/>
    <p:sldId id="291" r:id="rId59"/>
    <p:sldId id="338" r:id="rId60"/>
    <p:sldId id="290" r:id="rId61"/>
    <p:sldId id="319" r:id="rId6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3" autoAdjust="0"/>
    <p:restoredTop sz="94660"/>
  </p:normalViewPr>
  <p:slideViewPr>
    <p:cSldViewPr snapToGrid="0" snapToObjects="1">
      <p:cViewPr varScale="1">
        <p:scale>
          <a:sx n="50" d="100"/>
          <a:sy n="50" d="100"/>
        </p:scale>
        <p:origin x="32" y="28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4/5/2023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4/5/2023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2A884D3-3A4B-409D-87A4-7B78DC0C3A65}" type="datetime1">
              <a:rPr lang="en-US" smtClean="0"/>
              <a:t>4/5/2023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93DEACA5-53B8-4E85-8467-95A814A89229}" type="datetime1">
              <a:rPr lang="en-US" smtClean="0"/>
              <a:t>4/5/2023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B3E8ACCC-E675-4320-9CE4-DCF0B7C41DE4}" type="datetime1">
              <a:rPr lang="en-US" smtClean="0"/>
              <a:t>4/5/2023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DFABC00-D769-4F72-A8E2-386C2986DB16}" type="datetime1">
              <a:rPr lang="en-US" smtClean="0"/>
              <a:t>4/5/2023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91C01DB3-983F-4B3B-A5AF-2018748237E8}" type="datetime1">
              <a:rPr lang="en-US" smtClean="0"/>
              <a:t>4/5/2023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992D3675-FF80-4AC4-B65C-D1F2A445AF23}" type="datetime1">
              <a:rPr lang="en-US" smtClean="0"/>
              <a:t>4/5/2023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8561BF76-797D-4082-A712-B8BB42284FFF}" type="datetime1">
              <a:rPr lang="en-US" smtClean="0"/>
              <a:t>4/5/2023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FBEAA8E-4336-4128-8C10-A3186A12B12B}" type="datetime1">
              <a:rPr lang="en-US" smtClean="0"/>
              <a:t>4/5/2023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96EB408-5FE8-4385-8F2F-0E452FCDFF70}" type="datetime1">
              <a:rPr lang="en-US" smtClean="0"/>
              <a:t>4/5/2023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D3C2E6E8-DD3B-4D5E-901F-37E8F9C7326C}" type="datetime1">
              <a:rPr lang="en-US" smtClean="0"/>
              <a:t>4/5/2023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A613EF71-2286-44B0-AE9D-79DC6753AE7C}" type="datetime1">
              <a:rPr lang="en-US" smtClean="0"/>
              <a:t>4/5/2023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DC8AF95-7590-4F4D-9CE6-0D01E98CA77A}" type="datetime1">
              <a:rPr lang="en-US" smtClean="0"/>
              <a:t>4/5/2023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118241" y="2179802"/>
            <a:ext cx="8568559" cy="2819947"/>
          </a:xfrm>
        </p:spPr>
        <p:txBody>
          <a:bodyPr/>
          <a:lstStyle/>
          <a:p>
            <a:pPr algn="ctr"/>
            <a:r>
              <a:rPr lang="en-US" sz="4400" dirty="0">
                <a:solidFill>
                  <a:srgbClr val="C00000"/>
                </a:solidFill>
              </a:rPr>
              <a:t>Chapter 3</a:t>
            </a:r>
            <a:br>
              <a:rPr lang="en-US" sz="4400" dirty="0">
                <a:solidFill>
                  <a:srgbClr val="C00000"/>
                </a:solidFill>
              </a:rPr>
            </a:br>
            <a:br>
              <a:rPr lang="en-US" sz="4400" dirty="0">
                <a:solidFill>
                  <a:srgbClr val="C00000"/>
                </a:solidFill>
              </a:rPr>
            </a:br>
            <a:r>
              <a:rPr lang="en-US" sz="4400" dirty="0">
                <a:solidFill>
                  <a:srgbClr val="C00000"/>
                </a:solidFill>
              </a:rPr>
              <a:t> – Agile Software Development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fld id="{C1AB0DC5-A033-4EB5-ADC4-770E8A8E5D28}" type="datetime1">
              <a:rPr lang="en-US" smtClean="0"/>
              <a:t>4/5/2023</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94896"/>
            <a:ext cx="8229600" cy="1143000"/>
          </a:xfrm>
        </p:spPr>
        <p:txBody>
          <a:bodyPr/>
          <a:lstStyle/>
          <a:p>
            <a:pPr algn="ctr"/>
            <a:r>
              <a:rPr lang="en-US" dirty="0"/>
              <a:t>Agile development techniques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fld id="{9826C4F1-3AEC-4029-96DD-06E7F2BFD67E}" type="datetime1">
              <a:rPr lang="en-US" smtClean="0"/>
              <a:t>4/5/2023</a:t>
            </a:fld>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br>
              <a:rPr lang="en-US" dirty="0">
                <a:solidFill>
                  <a:srgbClr val="C00000"/>
                </a:solidFill>
              </a:rPr>
            </a:br>
            <a:r>
              <a:rPr lang="en-US" dirty="0">
                <a:solidFill>
                  <a:srgbClr val="C00000"/>
                </a:solidFill>
              </a:rPr>
              <a:t>Extreme programming</a:t>
            </a:r>
          </a:p>
        </p:txBody>
      </p:sp>
      <p:sp>
        <p:nvSpPr>
          <p:cNvPr id="1168387" name="Rectangle 3"/>
          <p:cNvSpPr>
            <a:spLocks noGrp="1" noChangeArrowheads="1"/>
          </p:cNvSpPr>
          <p:nvPr>
            <p:ph idx="1"/>
          </p:nvPr>
        </p:nvSpPr>
        <p:spPr>
          <a:xfrm>
            <a:off x="0" y="1600201"/>
            <a:ext cx="9144000" cy="2870200"/>
          </a:xfrm>
        </p:spPr>
        <p:txBody>
          <a:bodyPr/>
          <a:lstStyle/>
          <a:p>
            <a:pPr>
              <a:lnSpc>
                <a:spcPct val="90000"/>
              </a:lnSpc>
            </a:pPr>
            <a:r>
              <a:rPr lang="en-US" sz="2200" dirty="0"/>
              <a:t>A very influential agile method, developed in the late 1990s, that introduced a range of agile development techniques.</a:t>
            </a:r>
          </a:p>
          <a:p>
            <a:pPr>
              <a:lnSpc>
                <a:spcPct val="90000"/>
              </a:lnSpc>
            </a:pPr>
            <a:r>
              <a:rPr lang="en-US" sz="2200" b="1" dirty="0"/>
              <a:t>Extreme Programming (XP) takes an ‘extreme’ approach to iterative development. </a:t>
            </a:r>
          </a:p>
          <a:p>
            <a:pPr marL="914400" lvl="1" indent="-457200">
              <a:lnSpc>
                <a:spcPct val="90000"/>
              </a:lnSpc>
              <a:buFont typeface="+mj-lt"/>
              <a:buAutoNum type="arabicPeriod"/>
            </a:pPr>
            <a:r>
              <a:rPr lang="en-US" dirty="0"/>
              <a:t>New versions may be built several times per day;</a:t>
            </a:r>
          </a:p>
          <a:p>
            <a:pPr marL="914400" lvl="1" indent="-457200">
              <a:lnSpc>
                <a:spcPct val="90000"/>
              </a:lnSpc>
              <a:buFont typeface="+mj-lt"/>
              <a:buAutoNum type="arabicPeriod"/>
            </a:pPr>
            <a:r>
              <a:rPr lang="en-US" dirty="0"/>
              <a:t>Increments are delivered to customers every 2 weeks;</a:t>
            </a:r>
          </a:p>
          <a:p>
            <a:pPr marL="914400" lvl="1" indent="-457200">
              <a:lnSpc>
                <a:spcPct val="90000"/>
              </a:lnSpc>
              <a:buFont typeface="+mj-lt"/>
              <a:buAutoNum type="arabicPeriod"/>
            </a:pPr>
            <a:r>
              <a:rPr lang="en-US" dirty="0"/>
              <a:t>All tests must be run for every build and the build is only accepted if tests run successfully.</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2" name="Date Placeholder 1"/>
          <p:cNvSpPr>
            <a:spLocks noGrp="1"/>
          </p:cNvSpPr>
          <p:nvPr>
            <p:ph type="dt" sz="half" idx="10"/>
          </p:nvPr>
        </p:nvSpPr>
        <p:spPr/>
        <p:txBody>
          <a:bodyPr/>
          <a:lstStyle/>
          <a:p>
            <a:pPr>
              <a:defRPr/>
            </a:pPr>
            <a:fld id="{8B3BCEEF-4696-42B3-AD86-7820F7065860}" type="datetime1">
              <a:rPr lang="en-US" smtClean="0"/>
              <a:t>4/5/2023</a:t>
            </a:fld>
            <a:endParaRPr lang="en-US"/>
          </a:p>
        </p:txBody>
      </p:sp>
      <p:pic>
        <p:nvPicPr>
          <p:cNvPr id="7" name="Picture 6" descr="3.3-XP-ReleaseCycle.eps"/>
          <p:cNvPicPr>
            <a:picLocks noChangeAspect="1"/>
          </p:cNvPicPr>
          <p:nvPr/>
        </p:nvPicPr>
        <p:blipFill>
          <a:blip r:embed="rId2"/>
          <a:stretch>
            <a:fillRect/>
          </a:stretch>
        </p:blipFill>
        <p:spPr>
          <a:xfrm>
            <a:off x="1891613" y="4792133"/>
            <a:ext cx="5360773" cy="1788658"/>
          </a:xfrm>
          <a:prstGeom prst="rect">
            <a:avLst/>
          </a:prstGeom>
        </p:spPr>
      </p:pic>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solidFill>
                  <a:srgbClr val="C00000"/>
                </a:solidFill>
              </a:rPr>
              <a:t>Extreme programming practices (a)</a:t>
            </a:r>
            <a:r>
              <a:rPr lang="en-GB" dirty="0">
                <a:solidFill>
                  <a:srgbClr val="C00000"/>
                </a:solidFill>
              </a:rPr>
              <a:t> </a:t>
            </a:r>
            <a:endParaRPr lang="en-US" dirty="0">
              <a:solidFill>
                <a:srgbClr val="C00000"/>
              </a:solidFill>
            </a:endParaRP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414361051"/>
              </p:ext>
            </p:extLst>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Slide 17 &amp; 18.</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fld id="{96ABF0E9-D477-49FE-97C7-84751BA169DC}" type="datetime1">
              <a:rPr lang="en-US" smtClean="0"/>
              <a:t>4/5/2023</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solidFill>
                  <a:srgbClr val="C00000"/>
                </a:solidFill>
              </a:rPr>
              <a:t>Extreme programming practices (</a:t>
            </a:r>
            <a:r>
              <a:rPr lang="en-US" dirty="0" err="1">
                <a:solidFill>
                  <a:srgbClr val="C00000"/>
                </a:solidFill>
              </a:rPr>
              <a:t>b</a:t>
            </a:r>
            <a:r>
              <a:rPr lang="en-US" dirty="0">
                <a:solidFill>
                  <a:srgbClr val="C00000"/>
                </a:solidFill>
              </a:rPr>
              <a: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128430004"/>
              </p:ext>
            </p:extLst>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ctr">
                        <a:spcAft>
                          <a:spcPts val="0"/>
                        </a:spcAft>
                      </a:pPr>
                      <a:r>
                        <a:rPr lang="en-GB" sz="1600" b="1" dirty="0">
                          <a:latin typeface="Arial"/>
                          <a:cs typeface="Arial"/>
                        </a:rPr>
                        <a:t>Pair programming</a:t>
                      </a:r>
                      <a:endParaRPr lang="en-GB" sz="1600" b="1"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ctr">
                        <a:spcAft>
                          <a:spcPts val="0"/>
                        </a:spcAft>
                      </a:pPr>
                      <a:r>
                        <a:rPr lang="en-GB" sz="1600" b="1" dirty="0">
                          <a:latin typeface="Arial"/>
                          <a:cs typeface="Arial"/>
                        </a:rPr>
                        <a:t>Collective ownership</a:t>
                      </a:r>
                      <a:endParaRPr lang="en-GB" sz="1600" b="1"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ctr">
                        <a:spcAft>
                          <a:spcPts val="0"/>
                        </a:spcAft>
                      </a:pPr>
                      <a:r>
                        <a:rPr lang="en-GB" sz="1600" b="1" dirty="0">
                          <a:latin typeface="Arial"/>
                          <a:cs typeface="Arial"/>
                        </a:rPr>
                        <a:t>Continuous integration</a:t>
                      </a:r>
                      <a:endParaRPr lang="en-GB" sz="1600" b="1"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ctr">
                        <a:spcAft>
                          <a:spcPts val="0"/>
                        </a:spcAft>
                      </a:pPr>
                      <a:r>
                        <a:rPr lang="en-GB" sz="1600" b="1" dirty="0">
                          <a:latin typeface="Arial"/>
                          <a:cs typeface="Arial"/>
                        </a:rPr>
                        <a:t>Sustainable pace</a:t>
                      </a:r>
                      <a:endParaRPr lang="en-GB" sz="1600" b="1"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ctr">
                        <a:spcAft>
                          <a:spcPts val="0"/>
                        </a:spcAft>
                      </a:pPr>
                      <a:r>
                        <a:rPr lang="en-GB" sz="1600" b="1" dirty="0">
                          <a:latin typeface="Arial"/>
                          <a:cs typeface="Arial"/>
                        </a:rPr>
                        <a:t>On-site customer</a:t>
                      </a:r>
                      <a:endParaRPr lang="en-GB" sz="1600" b="1"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fld id="{7F1F807C-B991-43CA-8DBC-C6A05C90BB9B}" type="datetime1">
              <a:rPr lang="en-US" smtClean="0"/>
              <a:t>4/5/2023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dirty="0">
                <a:solidFill>
                  <a:srgbClr val="C00000"/>
                </a:solidFill>
              </a:rPr>
              <a:t>XP and agile principles</a:t>
            </a:r>
          </a:p>
        </p:txBody>
      </p:sp>
      <p:sp>
        <p:nvSpPr>
          <p:cNvPr id="1169411" name="Rectangle 3"/>
          <p:cNvSpPr>
            <a:spLocks noGrp="1" noChangeArrowheads="1"/>
          </p:cNvSpPr>
          <p:nvPr>
            <p:ph idx="1"/>
          </p:nvPr>
        </p:nvSpPr>
        <p:spPr/>
        <p:txBody>
          <a:bodyPr/>
          <a:lstStyle/>
          <a:p>
            <a:pPr marL="457200" indent="-457200">
              <a:buFont typeface="+mj-lt"/>
              <a:buAutoNum type="arabicPeriod"/>
            </a:pPr>
            <a:r>
              <a:rPr lang="en-US" sz="2400" dirty="0"/>
              <a:t>Incremental development is supported through small, frequent system releases.</a:t>
            </a:r>
          </a:p>
          <a:p>
            <a:pPr marL="457200" indent="-457200">
              <a:buFont typeface="+mj-lt"/>
              <a:buAutoNum type="arabicPeriod"/>
            </a:pPr>
            <a:r>
              <a:rPr lang="en-US" sz="2400" dirty="0"/>
              <a:t>Customer involvement means full-time customer engagement with the team.</a:t>
            </a:r>
          </a:p>
          <a:p>
            <a:pPr marL="457200" indent="-457200">
              <a:buFont typeface="+mj-lt"/>
              <a:buAutoNum type="arabicPeriod"/>
            </a:pPr>
            <a:r>
              <a:rPr lang="en-US" sz="2400" dirty="0"/>
              <a:t>People not process through pair programming, collective ownership and a process that avoids long working hours.</a:t>
            </a:r>
          </a:p>
          <a:p>
            <a:pPr marL="457200" indent="-457200">
              <a:buFont typeface="+mj-lt"/>
              <a:buAutoNum type="arabicPeriod"/>
            </a:pPr>
            <a:r>
              <a:rPr lang="en-US" sz="2400" dirty="0"/>
              <a:t>Change supported through regular system releases.</a:t>
            </a:r>
          </a:p>
          <a:p>
            <a:pPr marL="457200" indent="-457200">
              <a:buFont typeface="+mj-lt"/>
              <a:buAutoNum type="arabicPeriod"/>
            </a:pPr>
            <a:r>
              <a:rPr lang="en-US" sz="2400" dirty="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fld id="{AC71B246-85E3-4853-AD91-9000498CE2AC}" type="datetime1">
              <a:rPr lang="en-US" smtClean="0"/>
              <a:t>4/5/2023</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Influential XP practices</a:t>
            </a:r>
          </a:p>
        </p:txBody>
      </p:sp>
      <p:sp>
        <p:nvSpPr>
          <p:cNvPr id="3" name="Content Placeholder 2"/>
          <p:cNvSpPr>
            <a:spLocks noGrp="1"/>
          </p:cNvSpPr>
          <p:nvPr>
            <p:ph idx="1"/>
          </p:nvPr>
        </p:nvSpPr>
        <p:spPr/>
        <p:txBody>
          <a:bodyPr/>
          <a:lstStyle/>
          <a:p>
            <a:r>
              <a:rPr lang="en-US" dirty="0"/>
              <a:t>Extreme programming has a technical focus and is not easy to integrate with management practice in most organizations.</a:t>
            </a:r>
          </a:p>
          <a:p>
            <a:r>
              <a:rPr lang="en-US" dirty="0"/>
              <a:t>Consequently, while agile development uses practices from XP, the method as originally defined is not widely used.</a:t>
            </a:r>
          </a:p>
          <a:p>
            <a:r>
              <a:rPr lang="en-US" b="1" u="sng" dirty="0"/>
              <a:t>Key practices</a:t>
            </a:r>
          </a:p>
          <a:p>
            <a:pPr marL="914400" lvl="1" indent="-457200">
              <a:buFont typeface="+mj-lt"/>
              <a:buAutoNum type="arabicPeriod"/>
            </a:pPr>
            <a:r>
              <a:rPr lang="en-US" b="1" dirty="0">
                <a:solidFill>
                  <a:srgbClr val="00B050"/>
                </a:solidFill>
              </a:rPr>
              <a:t>User stories for specification</a:t>
            </a:r>
          </a:p>
          <a:p>
            <a:pPr marL="914400" lvl="1" indent="-457200">
              <a:buFont typeface="+mj-lt"/>
              <a:buAutoNum type="arabicPeriod"/>
            </a:pPr>
            <a:r>
              <a:rPr lang="en-US" b="1" dirty="0">
                <a:solidFill>
                  <a:srgbClr val="00B050"/>
                </a:solidFill>
              </a:rPr>
              <a:t>Refactoring</a:t>
            </a:r>
          </a:p>
          <a:p>
            <a:pPr marL="914400" lvl="1" indent="-457200">
              <a:buFont typeface="+mj-lt"/>
              <a:buAutoNum type="arabicPeriod"/>
            </a:pPr>
            <a:r>
              <a:rPr lang="en-US" b="1" dirty="0">
                <a:solidFill>
                  <a:srgbClr val="00B050"/>
                </a:solidFill>
              </a:rPr>
              <a:t>Test-first development</a:t>
            </a:r>
          </a:p>
          <a:p>
            <a:pPr marL="914400" lvl="1" indent="-457200">
              <a:buFont typeface="+mj-lt"/>
              <a:buAutoNum type="arabicPeriod"/>
            </a:pPr>
            <a:r>
              <a:rPr lang="en-US" b="1" dirty="0">
                <a:solidFill>
                  <a:srgbClr val="00B050"/>
                </a:solidFill>
              </a:rPr>
              <a:t>Pair programming</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fld id="{F0BE628D-511D-4989-B754-9DF8F93941E8}" type="datetime1">
              <a:rPr lang="en-US" smtClean="0"/>
              <a:t>4/5/2023</a:t>
            </a:fld>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a:solidFill>
                  <a:srgbClr val="00B050"/>
                </a:solidFill>
              </a:rPr>
              <a:t>1- User stories for requirements</a:t>
            </a:r>
          </a:p>
        </p:txBody>
      </p:sp>
      <p:sp>
        <p:nvSpPr>
          <p:cNvPr id="1170435" name="Rectangle 3"/>
          <p:cNvSpPr>
            <a:spLocks noGrp="1" noChangeArrowheads="1"/>
          </p:cNvSpPr>
          <p:nvPr>
            <p:ph idx="1"/>
          </p:nvPr>
        </p:nvSpPr>
        <p:spPr/>
        <p:txBody>
          <a:bodyPr/>
          <a:lstStyle/>
          <a:p>
            <a:r>
              <a:rPr lang="en-US" dirty="0"/>
              <a:t>In XP, a customer or user is part of the XP team and is responsible for making decisions on requirements.</a:t>
            </a:r>
          </a:p>
          <a:p>
            <a:r>
              <a:rPr lang="en-US" dirty="0"/>
              <a:t>User requirements are expressed as user stories or scenarios.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fld id="{F483BEAE-2386-4CA9-9A85-AA67F030A501}" type="datetime1">
              <a:rPr lang="en-US" smtClean="0"/>
              <a:t>4/5/2023</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solidFill>
                  <a:srgbClr val="00B050"/>
                </a:solidFill>
              </a:rPr>
              <a:t>A ‘prescribing medication’ story</a:t>
            </a:r>
            <a:r>
              <a:rPr lang="en-GB" dirty="0">
                <a:solidFill>
                  <a:srgbClr val="00B050"/>
                </a:solidFill>
              </a:rPr>
              <a:t> </a:t>
            </a:r>
            <a:endParaRPr lang="en-US" dirty="0">
              <a:solidFill>
                <a:srgbClr val="00B050"/>
              </a:solidFill>
            </a:endParaRP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fld id="{1BC7DAC2-1D56-483A-A527-FEA6557D66DE}" type="datetime1">
              <a:rPr lang="en-US" smtClean="0"/>
              <a:t>4/5/2023</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solidFill>
                  <a:srgbClr val="00B050"/>
                </a:solidFill>
              </a:rPr>
              <a:t>Examples of task cards for prescribing medication </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pic>
        <p:nvPicPr>
          <p:cNvPr id="4" name="Picture 3" descr="3.6 TaskCards.eps"/>
          <p:cNvPicPr>
            <a:picLocks noChangeAspect="1"/>
          </p:cNvPicPr>
          <p:nvPr/>
        </p:nvPicPr>
        <p:blipFill>
          <a:blip r:embed="rId2"/>
          <a:stretch>
            <a:fillRect/>
          </a:stretch>
        </p:blipFill>
        <p:spPr>
          <a:xfrm>
            <a:off x="1566898" y="1578078"/>
            <a:ext cx="5272680" cy="3712846"/>
          </a:xfrm>
          <a:prstGeom prst="rect">
            <a:avLst/>
          </a:prstGeom>
        </p:spPr>
      </p:pic>
      <p:sp>
        <p:nvSpPr>
          <p:cNvPr id="2" name="Date Placeholder 1"/>
          <p:cNvSpPr>
            <a:spLocks noGrp="1"/>
          </p:cNvSpPr>
          <p:nvPr>
            <p:ph type="dt" sz="half" idx="10"/>
          </p:nvPr>
        </p:nvSpPr>
        <p:spPr/>
        <p:txBody>
          <a:bodyPr/>
          <a:lstStyle/>
          <a:p>
            <a:pPr>
              <a:defRPr/>
            </a:pPr>
            <a:fld id="{3FB4E2AD-99E2-46DB-BEE0-EC715E288EEB}" type="datetime1">
              <a:rPr lang="en-US" smtClean="0"/>
              <a:t>4/5/2023</a:t>
            </a:fld>
            <a:endParaRPr lang="en-US"/>
          </a:p>
        </p:txBody>
      </p:sp>
      <p:sp>
        <p:nvSpPr>
          <p:cNvPr id="3" name="Rectangle 2"/>
          <p:cNvSpPr/>
          <p:nvPr/>
        </p:nvSpPr>
        <p:spPr>
          <a:xfrm>
            <a:off x="304799" y="5513571"/>
            <a:ext cx="8492359" cy="646331"/>
          </a:xfrm>
          <a:prstGeom prst="rect">
            <a:avLst/>
          </a:prstGeom>
        </p:spPr>
        <p:txBody>
          <a:bodyPr wrap="square">
            <a:spAutoFit/>
          </a:bodyPr>
          <a:lstStyle/>
          <a:p>
            <a:r>
              <a:rPr lang="ar-JO" b="1" dirty="0">
                <a:solidFill>
                  <a:srgbClr val="00B050"/>
                </a:solidFill>
              </a:rPr>
              <a:t>Each task generates one or more unit tests that check the implementation described in that task</a:t>
            </a:r>
            <a:r>
              <a:rPr lang="ar-JO" dirty="0"/>
              <a:t>. </a:t>
            </a: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a:solidFill>
                  <a:srgbClr val="00B050"/>
                </a:solidFill>
              </a:rPr>
              <a:t>2- Refactoring</a:t>
            </a:r>
          </a:p>
        </p:txBody>
      </p:sp>
      <p:sp>
        <p:nvSpPr>
          <p:cNvPr id="1171459" name="Rectangle 3"/>
          <p:cNvSpPr>
            <a:spLocks noGrp="1" noChangeArrowheads="1"/>
          </p:cNvSpPr>
          <p:nvPr>
            <p:ph idx="1"/>
          </p:nvPr>
        </p:nvSpPr>
        <p:spPr>
          <a:xfrm>
            <a:off x="118533" y="1600200"/>
            <a:ext cx="9025467" cy="4756150"/>
          </a:xfrm>
        </p:spPr>
        <p:txBody>
          <a:bodyPr/>
          <a:lstStyle/>
          <a:p>
            <a:pPr>
              <a:lnSpc>
                <a:spcPct val="90000"/>
              </a:lnSpc>
            </a:pPr>
            <a:r>
              <a:rPr lang="en-US" sz="1800" dirty="0"/>
              <a:t>Conventional wisdom in software engineering is to design for change. It is worth spending time and effort anticipating changes as this reduces costs later in the life cycle.</a:t>
            </a:r>
          </a:p>
          <a:p>
            <a:pPr>
              <a:lnSpc>
                <a:spcPct val="90000"/>
              </a:lnSpc>
            </a:pPr>
            <a:r>
              <a:rPr lang="en-US" sz="1800" dirty="0"/>
              <a:t>XP, however, maintains that this is not worthwhile as changes cannot be reliably anticipated.</a:t>
            </a:r>
          </a:p>
          <a:p>
            <a:pPr>
              <a:lnSpc>
                <a:spcPct val="90000"/>
              </a:lnSpc>
            </a:pPr>
            <a:r>
              <a:rPr lang="en-US" sz="1800" dirty="0"/>
              <a:t>Rather, it proposes constant code improvement (refactoring) to make changes easier when they have to be implemented.</a:t>
            </a:r>
          </a:p>
          <a:p>
            <a:r>
              <a:rPr lang="en-US" sz="1800" dirty="0"/>
              <a:t>Programming team look for possible software improvements and make these improvements even where there is no immediate need for them.</a:t>
            </a:r>
          </a:p>
          <a:p>
            <a:r>
              <a:rPr lang="en-US" sz="1800" dirty="0"/>
              <a:t>This improves the understandability of the software and so reduces the need for documentation.</a:t>
            </a:r>
          </a:p>
          <a:p>
            <a:r>
              <a:rPr lang="en-US" sz="1800" dirty="0"/>
              <a:t>Changes are easier to make because the code is well-structured and clear.</a:t>
            </a:r>
          </a:p>
          <a:p>
            <a:r>
              <a:rPr lang="en-US" sz="1800" dirty="0"/>
              <a:t>However, some changes requires architecture refactoring and this is much more expensive.</a:t>
            </a:r>
          </a:p>
          <a:p>
            <a:pPr>
              <a:lnSpc>
                <a:spcPct val="90000"/>
              </a:lnSpc>
            </a:pPr>
            <a:endParaRPr lang="en-US" sz="18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fld id="{B41F74D3-3A0B-4CA4-B35F-E7D8016DBCEA}" type="datetime1">
              <a:rPr lang="en-US" smtClean="0"/>
              <a:t>4/5/2023</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Topics covered</a:t>
            </a:r>
          </a:p>
        </p:txBody>
      </p:sp>
      <p:sp>
        <p:nvSpPr>
          <p:cNvPr id="3" name="Content Placeholder 2"/>
          <p:cNvSpPr>
            <a:spLocks noGrp="1"/>
          </p:cNvSpPr>
          <p:nvPr>
            <p:ph idx="1"/>
          </p:nvPr>
        </p:nvSpPr>
        <p:spPr/>
        <p:txBody>
          <a:bodyPr/>
          <a:lstStyle/>
          <a:p>
            <a:r>
              <a:rPr lang="en-US" dirty="0"/>
              <a:t>Agile methods</a:t>
            </a:r>
          </a:p>
          <a:p>
            <a:r>
              <a:rPr lang="en-US" dirty="0"/>
              <a:t>Agile development techniques</a:t>
            </a:r>
          </a:p>
          <a:p>
            <a:r>
              <a:rPr lang="en-US" dirty="0"/>
              <a:t>Agile project management</a:t>
            </a:r>
          </a:p>
          <a:p>
            <a:r>
              <a:rPr lang="en-US" dirty="0"/>
              <a:t>Scaling agile methods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fld id="{5A1D3858-7132-435C-AB8D-32DF714B694E}" type="datetime1">
              <a:rPr lang="en-US" smtClean="0"/>
              <a:t>4/5/2023</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Examples of refactoring</a:t>
            </a:r>
          </a:p>
        </p:txBody>
      </p:sp>
      <p:sp>
        <p:nvSpPr>
          <p:cNvPr id="3" name="Content Placeholder 2"/>
          <p:cNvSpPr>
            <a:spLocks noGrp="1"/>
          </p:cNvSpPr>
          <p:nvPr>
            <p:ph idx="1"/>
          </p:nvPr>
        </p:nvSpPr>
        <p:spPr>
          <a:xfrm>
            <a:off x="457200" y="1600201"/>
            <a:ext cx="8229600" cy="2862618"/>
          </a:xfrm>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fld id="{561F8A23-2065-4227-B4F8-A2611296D2DA}" type="datetime1">
              <a:rPr lang="en-US" smtClean="0"/>
              <a:t>4/5/2023</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a:solidFill>
                  <a:srgbClr val="00B050"/>
                </a:solidFill>
              </a:rPr>
              <a:t>3- Test-first development ..</a:t>
            </a:r>
          </a:p>
        </p:txBody>
      </p:sp>
      <p:sp>
        <p:nvSpPr>
          <p:cNvPr id="1172483" name="Rectangle 3"/>
          <p:cNvSpPr>
            <a:spLocks noGrp="1" noChangeArrowheads="1"/>
          </p:cNvSpPr>
          <p:nvPr>
            <p:ph idx="1"/>
          </p:nvPr>
        </p:nvSpPr>
        <p:spPr/>
        <p:txBody>
          <a:bodyPr/>
          <a:lstStyle/>
          <a:p>
            <a:r>
              <a:rPr lang="en-US" dirty="0"/>
              <a:t>Testing is central to XP and XP has developed an approach where the program is tested after every change has been made.</a:t>
            </a:r>
          </a:p>
          <a:p>
            <a:r>
              <a:rPr lang="en-US" b="1" u="sng" dirty="0"/>
              <a:t>XP testing features:</a:t>
            </a:r>
          </a:p>
          <a:p>
            <a:pPr marL="914400" lvl="1" indent="-457200">
              <a:buFont typeface="+mj-lt"/>
              <a:buAutoNum type="arabicPeriod"/>
            </a:pPr>
            <a:r>
              <a:rPr lang="en-US" dirty="0"/>
              <a:t>Test-first development.</a:t>
            </a:r>
          </a:p>
          <a:p>
            <a:pPr marL="914400" lvl="1" indent="-457200">
              <a:buFont typeface="+mj-lt"/>
              <a:buAutoNum type="arabicPeriod"/>
            </a:pPr>
            <a:r>
              <a:rPr lang="en-US" dirty="0"/>
              <a:t>Incremental test development from scenarios.</a:t>
            </a:r>
          </a:p>
          <a:p>
            <a:pPr marL="914400" lvl="1" indent="-457200">
              <a:buFont typeface="+mj-lt"/>
              <a:buAutoNum type="arabicPeriod"/>
            </a:pPr>
            <a:r>
              <a:rPr lang="en-US" dirty="0"/>
              <a:t>User involvement in test development and validation.</a:t>
            </a:r>
          </a:p>
          <a:p>
            <a:pPr marL="914400" lvl="1" indent="-457200">
              <a:buFont typeface="+mj-lt"/>
              <a:buAutoNum type="arabicPeriod"/>
            </a:pPr>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2" name="Date Placeholder 1"/>
          <p:cNvSpPr>
            <a:spLocks noGrp="1"/>
          </p:cNvSpPr>
          <p:nvPr>
            <p:ph type="dt" sz="half" idx="10"/>
          </p:nvPr>
        </p:nvSpPr>
        <p:spPr/>
        <p:txBody>
          <a:bodyPr/>
          <a:lstStyle/>
          <a:p>
            <a:pPr>
              <a:defRPr/>
            </a:pPr>
            <a:fld id="{CC5C3993-C84B-4B88-A5CA-CB857A7348D1}" type="datetime1">
              <a:rPr lang="en-US" smtClean="0"/>
              <a:t>4/5/2023</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solidFill>
                  <a:srgbClr val="00B050"/>
                </a:solidFill>
              </a:rPr>
              <a:t>Test-driven 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p>
          <a:p>
            <a:pPr lvl="1">
              <a:lnSpc>
                <a:spcPct val="90000"/>
              </a:lnSpc>
            </a:pPr>
            <a:r>
              <a:rPr lang="en-US" dirty="0"/>
              <a:t>Usually relies on a testing framework such as </a:t>
            </a:r>
            <a:r>
              <a:rPr lang="en-US" dirty="0" err="1"/>
              <a:t>Junit</a:t>
            </a:r>
            <a:r>
              <a:rPr lang="en-US" dirty="0"/>
              <a:t>.</a:t>
            </a:r>
          </a:p>
          <a:p>
            <a:pPr>
              <a:lnSpc>
                <a:spcPct val="90000"/>
              </a:lnSpc>
            </a:pPr>
            <a:r>
              <a:rPr lang="en-US" dirty="0"/>
              <a:t>All previous and new tests are run automatically when new functionality is added, thus checking that the new functionality has not introduced errors.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fld id="{255C5A13-A671-4EBA-9AB5-FA3F9DA7C398}" type="datetime1">
              <a:rPr lang="en-US" smtClean="0"/>
              <a:t>4/5/2023</a:t>
            </a:fld>
            <a:endParaRPr lang="en-US"/>
          </a:p>
        </p:txBody>
      </p:sp>
      <p:sp>
        <p:nvSpPr>
          <p:cNvPr id="8" name="Rectangle 7">
            <a:extLst>
              <a:ext uri="{FF2B5EF4-FFF2-40B4-BE49-F238E27FC236}">
                <a16:creationId xmlns:a16="http://schemas.microsoft.com/office/drawing/2014/main" id="{C2228185-9742-4BA5-9B4D-F310B4F0A9CA}"/>
              </a:ext>
            </a:extLst>
          </p:cNvPr>
          <p:cNvSpPr/>
          <p:nvPr/>
        </p:nvSpPr>
        <p:spPr>
          <a:xfrm>
            <a:off x="457200" y="5694229"/>
            <a:ext cx="5698761" cy="307777"/>
          </a:xfrm>
          <a:prstGeom prst="rect">
            <a:avLst/>
          </a:prstGeom>
        </p:spPr>
        <p:txBody>
          <a:bodyPr wrap="square">
            <a:spAutoFit/>
          </a:bodyPr>
          <a:lstStyle/>
          <a:p>
            <a:r>
              <a:rPr lang="en-US" sz="1400" u="sng" dirty="0">
                <a:solidFill>
                  <a:srgbClr val="FF0000"/>
                </a:solidFill>
                <a:latin typeface="Helvetica Neue"/>
              </a:rPr>
              <a:t>JUnit is a simple framework to write repeatable tests.</a:t>
            </a:r>
            <a:endParaRPr lang="en-US" sz="1400" u="sng" dirty="0">
              <a:solidFill>
                <a:srgbClr val="FF0000"/>
              </a:solidFill>
            </a:endParaRP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 Test example … </a:t>
            </a:r>
            <a:br>
              <a:rPr lang="en-US" dirty="0"/>
            </a:br>
            <a:endParaRPr lang="ar-JO" dirty="0"/>
          </a:p>
        </p:txBody>
      </p:sp>
      <p:pic>
        <p:nvPicPr>
          <p:cNvPr id="7" name="Content Placeholder 6"/>
          <p:cNvPicPr>
            <a:picLocks noGrp="1" noChangeAspect="1"/>
          </p:cNvPicPr>
          <p:nvPr>
            <p:ph idx="1"/>
          </p:nvPr>
        </p:nvPicPr>
        <p:blipFill>
          <a:blip r:embed="rId2"/>
          <a:stretch>
            <a:fillRect/>
          </a:stretch>
        </p:blipFill>
        <p:spPr>
          <a:xfrm>
            <a:off x="2272445" y="1600200"/>
            <a:ext cx="4599109" cy="4525963"/>
          </a:xfrm>
          <a:prstGeom prst="rect">
            <a:avLst/>
          </a:prstGeom>
        </p:spPr>
      </p:pic>
      <p:sp>
        <p:nvSpPr>
          <p:cNvPr id="4" name="Date Placeholder 3"/>
          <p:cNvSpPr>
            <a:spLocks noGrp="1"/>
          </p:cNvSpPr>
          <p:nvPr>
            <p:ph type="dt" sz="half" idx="10"/>
          </p:nvPr>
        </p:nvSpPr>
        <p:spPr/>
        <p:txBody>
          <a:bodyPr/>
          <a:lstStyle/>
          <a:p>
            <a:pPr>
              <a:defRPr/>
            </a:pPr>
            <a:fld id="{1DFABC00-D769-4F72-A8E2-386C2986DB16}" type="datetime1">
              <a:rPr lang="en-US" smtClean="0"/>
              <a:t>4/5/2023</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Tree>
    <p:extLst>
      <p:ext uri="{BB962C8B-B14F-4D97-AF65-F5344CB8AC3E}">
        <p14:creationId xmlns:p14="http://schemas.microsoft.com/office/powerpoint/2010/main" val="2856904148"/>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Junit. Test example </a:t>
            </a:r>
            <a:br>
              <a:rPr lang="en-US" dirty="0"/>
            </a:br>
            <a:endParaRPr lang="ar-JO" dirty="0"/>
          </a:p>
        </p:txBody>
      </p:sp>
      <p:sp>
        <p:nvSpPr>
          <p:cNvPr id="4" name="Date Placeholder 3"/>
          <p:cNvSpPr>
            <a:spLocks noGrp="1"/>
          </p:cNvSpPr>
          <p:nvPr>
            <p:ph type="dt" sz="half" idx="10"/>
          </p:nvPr>
        </p:nvSpPr>
        <p:spPr/>
        <p:txBody>
          <a:bodyPr/>
          <a:lstStyle/>
          <a:p>
            <a:pPr>
              <a:defRPr/>
            </a:pPr>
            <a:fld id="{1DFABC00-D769-4F72-A8E2-386C2986DB16}" type="datetime1">
              <a:rPr lang="en-US" smtClean="0"/>
              <a:t>4/5/2023</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pic>
        <p:nvPicPr>
          <p:cNvPr id="10" name="Picture 9"/>
          <p:cNvPicPr>
            <a:picLocks noChangeAspect="1"/>
          </p:cNvPicPr>
          <p:nvPr/>
        </p:nvPicPr>
        <p:blipFill>
          <a:blip r:embed="rId2"/>
          <a:stretch>
            <a:fillRect/>
          </a:stretch>
        </p:blipFill>
        <p:spPr>
          <a:xfrm>
            <a:off x="857250" y="1786731"/>
            <a:ext cx="5695950" cy="4152900"/>
          </a:xfrm>
          <a:prstGeom prst="rect">
            <a:avLst/>
          </a:prstGeom>
        </p:spPr>
      </p:pic>
    </p:spTree>
    <p:extLst>
      <p:ext uri="{BB962C8B-B14F-4D97-AF65-F5344CB8AC3E}">
        <p14:creationId xmlns:p14="http://schemas.microsoft.com/office/powerpoint/2010/main" val="3207076121"/>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Customer involvement</a:t>
            </a:r>
          </a:p>
        </p:txBody>
      </p:sp>
      <p:sp>
        <p:nvSpPr>
          <p:cNvPr id="3" name="Content Placeholder 2"/>
          <p:cNvSpPr>
            <a:spLocks noGrp="1"/>
          </p:cNvSpPr>
          <p:nvPr>
            <p:ph idx="1"/>
          </p:nvPr>
        </p:nvSpPr>
        <p:spPr/>
        <p:txBody>
          <a:bodyPr/>
          <a:lstStyle/>
          <a:p>
            <a:r>
              <a:rPr lang="en-GB" dirty="0"/>
              <a:t>The role of the customer in the testing process is to help develop acceptance tests for the stories that are to be implemented in the next release of the system. </a:t>
            </a:r>
          </a:p>
          <a:p>
            <a:r>
              <a:rPr lang="en-GB" dirty="0"/>
              <a:t>The customer who is part of the team writes tests as development proceeds. All new code is therefore validated to ensure that it is what the customer needs. </a:t>
            </a:r>
          </a:p>
          <a:p>
            <a:r>
              <a:rPr lang="en-GB"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fld id="{720C58DF-D439-4ADA-A24C-68E342E0D53C}" type="datetime1">
              <a:rPr lang="en-US" smtClean="0"/>
              <a:t>4/5/2023</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solidFill>
                  <a:srgbClr val="00B050"/>
                </a:solidFill>
              </a:rPr>
              <a:t>Test case description for dose checking</a:t>
            </a:r>
            <a:r>
              <a:rPr lang="en-GB" dirty="0">
                <a:solidFill>
                  <a:srgbClr val="00B050"/>
                </a:solidFill>
              </a:rPr>
              <a:t> </a:t>
            </a:r>
            <a:endParaRPr lang="en-US" dirty="0">
              <a:solidFill>
                <a:srgbClr val="00B050"/>
              </a:solidFill>
            </a:endParaRP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pic>
        <p:nvPicPr>
          <p:cNvPr id="4" name="Picture 3" descr="3.7 DoseChecking.eps"/>
          <p:cNvPicPr>
            <a:picLocks noChangeAspect="1"/>
          </p:cNvPicPr>
          <p:nvPr/>
        </p:nvPicPr>
        <p:blipFill>
          <a:blip r:embed="rId2"/>
          <a:stretch>
            <a:fillRect/>
          </a:stretch>
        </p:blipFill>
        <p:spPr>
          <a:xfrm>
            <a:off x="648080" y="1619154"/>
            <a:ext cx="7436363" cy="3678060"/>
          </a:xfrm>
          <a:prstGeom prst="rect">
            <a:avLst/>
          </a:prstGeom>
        </p:spPr>
      </p:pic>
      <p:sp>
        <p:nvSpPr>
          <p:cNvPr id="2" name="Date Placeholder 1"/>
          <p:cNvSpPr>
            <a:spLocks noGrp="1"/>
          </p:cNvSpPr>
          <p:nvPr>
            <p:ph type="dt" sz="half" idx="10"/>
          </p:nvPr>
        </p:nvSpPr>
        <p:spPr/>
        <p:txBody>
          <a:bodyPr/>
          <a:lstStyle/>
          <a:p>
            <a:pPr>
              <a:defRPr/>
            </a:pPr>
            <a:fld id="{B35F0CD3-F7A7-4EBF-B918-EBAFEA48FEC1}" type="datetime1">
              <a:rPr lang="en-US" smtClean="0"/>
              <a:t>4/5/2023</a:t>
            </a:fld>
            <a:endParaRPr lang="en-US"/>
          </a:p>
        </p:txBody>
      </p:sp>
      <p:sp>
        <p:nvSpPr>
          <p:cNvPr id="3" name="Rectangle 2"/>
          <p:cNvSpPr/>
          <p:nvPr/>
        </p:nvSpPr>
        <p:spPr>
          <a:xfrm>
            <a:off x="99847" y="5643521"/>
            <a:ext cx="8933793" cy="646331"/>
          </a:xfrm>
          <a:prstGeom prst="rect">
            <a:avLst/>
          </a:prstGeom>
        </p:spPr>
        <p:txBody>
          <a:bodyPr wrap="square">
            <a:spAutoFit/>
          </a:bodyPr>
          <a:lstStyle/>
          <a:p>
            <a:r>
              <a:rPr lang="en-US" b="1" dirty="0">
                <a:solidFill>
                  <a:srgbClr val="00B050"/>
                </a:solidFill>
              </a:rPr>
              <a:t>The f</a:t>
            </a:r>
            <a:r>
              <a:rPr lang="ar-JO" b="1" dirty="0">
                <a:solidFill>
                  <a:srgbClr val="00B050"/>
                </a:solidFill>
              </a:rPr>
              <a:t>igure is a shortened description of a test case that has been developed to check that the prescribed dose of a drug does not fall outside known safe limits</a:t>
            </a: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Test automation</a:t>
            </a:r>
          </a:p>
        </p:txBody>
      </p:sp>
      <p:sp>
        <p:nvSpPr>
          <p:cNvPr id="3" name="Content Placeholder 2"/>
          <p:cNvSpPr>
            <a:spLocks noGrp="1"/>
          </p:cNvSpPr>
          <p:nvPr>
            <p:ph idx="1"/>
          </p:nvPr>
        </p:nvSpPr>
        <p:spPr>
          <a:xfrm>
            <a:off x="0" y="1600200"/>
            <a:ext cx="9144000" cy="4936067"/>
          </a:xfrm>
        </p:spPr>
        <p:txBody>
          <a:bodyPr/>
          <a:lstStyle/>
          <a:p>
            <a:r>
              <a:rPr lang="en-GB" b="1" dirty="0"/>
              <a:t>Test automation means 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 An automated test framework (e.g. Junit) is a system that makes it easy to write executable tests and submit a set of tests for execution. </a:t>
            </a:r>
          </a:p>
          <a:p>
            <a:pPr lvl="1"/>
            <a:endParaRPr lang="en-GB" dirty="0"/>
          </a:p>
          <a:p>
            <a:r>
              <a:rPr lang="en-GB" b="1" dirty="0"/>
              <a:t>As testing is automated, there is 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fld id="{F3788DB9-BD11-4073-890A-68564CA27F95}" type="datetime1">
              <a:rPr lang="en-US" smtClean="0"/>
              <a:t>4/5/2023</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Problems with test-first development</a:t>
            </a:r>
          </a:p>
        </p:txBody>
      </p:sp>
      <p:sp>
        <p:nvSpPr>
          <p:cNvPr id="3" name="Content Placeholder 2"/>
          <p:cNvSpPr>
            <a:spLocks noGrp="1"/>
          </p:cNvSpPr>
          <p:nvPr>
            <p:ph idx="1"/>
          </p:nvPr>
        </p:nvSpPr>
        <p:spPr>
          <a:xfrm>
            <a:off x="118533" y="1600200"/>
            <a:ext cx="8856134" cy="4756150"/>
          </a:xfrm>
        </p:spPr>
        <p:txBody>
          <a:bodyPr/>
          <a:lstStyle/>
          <a:p>
            <a:pPr marL="457200" indent="-457200">
              <a:buFont typeface="+mj-lt"/>
              <a:buAutoNum type="arabicPeriod"/>
            </a:pPr>
            <a:r>
              <a:rPr lang="en-GB" dirty="0"/>
              <a:t>Programmers prefer programming to testing and sometimes they take short cuts when writing tests. For example, they may write incomplete tests that do not check for all possible exceptions that may occur. </a:t>
            </a:r>
          </a:p>
          <a:p>
            <a:pPr marL="457200" indent="-457200">
              <a:buFont typeface="+mj-lt"/>
              <a:buAutoNum type="arabicPeriod"/>
            </a:pPr>
            <a:r>
              <a:rPr lang="en-GB" dirty="0"/>
              <a:t>Some tests can be very difficult to write incrementally. For example, in a complex user interface, it is often difficult to write unit tests for the code that implements the ‘display logic’ and workflow between screens. </a:t>
            </a:r>
          </a:p>
          <a:p>
            <a:pPr marL="457200" indent="-457200">
              <a:buFont typeface="+mj-lt"/>
              <a:buAutoNum type="arabicPeriod"/>
            </a:pPr>
            <a:endParaRPr lang="en-GB" sz="800" dirty="0"/>
          </a:p>
          <a:p>
            <a:pPr marL="457200" indent="-457200">
              <a:buFont typeface="+mj-lt"/>
              <a:buAutoNum type="arabicPeriod"/>
            </a:pPr>
            <a:r>
              <a:rPr lang="en-GB" dirty="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6" name="Date Placeholder 5"/>
          <p:cNvSpPr>
            <a:spLocks noGrp="1"/>
          </p:cNvSpPr>
          <p:nvPr>
            <p:ph type="dt" sz="half" idx="10"/>
          </p:nvPr>
        </p:nvSpPr>
        <p:spPr/>
        <p:txBody>
          <a:bodyPr/>
          <a:lstStyle/>
          <a:p>
            <a:pPr>
              <a:defRPr/>
            </a:pPr>
            <a:fld id="{89CDCCD9-521E-4D52-8FCC-296BFEA4AB0B}" type="datetime1">
              <a:rPr lang="en-US" smtClean="0"/>
              <a:t>4/5/2023</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dirty="0">
                <a:solidFill>
                  <a:srgbClr val="00B050"/>
                </a:solidFill>
              </a:rPr>
              <a:t>4- Pair programming</a:t>
            </a:r>
          </a:p>
        </p:txBody>
      </p:sp>
      <p:sp>
        <p:nvSpPr>
          <p:cNvPr id="1174531" name="Rectangle 3"/>
          <p:cNvSpPr>
            <a:spLocks noGrp="1" noChangeArrowheads="1"/>
          </p:cNvSpPr>
          <p:nvPr>
            <p:ph idx="1"/>
          </p:nvPr>
        </p:nvSpPr>
        <p:spPr>
          <a:xfrm>
            <a:off x="1" y="1600200"/>
            <a:ext cx="9144000" cy="5121275"/>
          </a:xfrm>
        </p:spPr>
        <p:txBody>
          <a:bodyPr/>
          <a:lstStyle/>
          <a:p>
            <a:pPr>
              <a:lnSpc>
                <a:spcPct val="90000"/>
              </a:lnSpc>
            </a:pPr>
            <a:r>
              <a:rPr lang="en-US" sz="1700" b="1" dirty="0"/>
              <a:t>Pair programming involves programmers working in pairs, developing code together.</a:t>
            </a:r>
          </a:p>
          <a:p>
            <a:pPr>
              <a:lnSpc>
                <a:spcPct val="90000"/>
              </a:lnSpc>
            </a:pPr>
            <a:r>
              <a:rPr lang="en-US" sz="1700" dirty="0"/>
              <a:t>This helps develop common ownership of code and spreads knowledge across the team.</a:t>
            </a:r>
          </a:p>
          <a:p>
            <a:pPr>
              <a:lnSpc>
                <a:spcPct val="90000"/>
              </a:lnSpc>
            </a:pPr>
            <a:r>
              <a:rPr lang="en-US" sz="1700" dirty="0"/>
              <a:t>It serves as an informal review process as each line of code is looked at by more than 1 person.</a:t>
            </a:r>
          </a:p>
          <a:p>
            <a:pPr>
              <a:lnSpc>
                <a:spcPct val="90000"/>
              </a:lnSpc>
            </a:pPr>
            <a:r>
              <a:rPr lang="en-US" sz="1700" dirty="0"/>
              <a:t>It encourages refactoring as the whole team can benefit from improving the system code.</a:t>
            </a:r>
          </a:p>
          <a:p>
            <a:r>
              <a:rPr lang="en-GB" sz="1700" dirty="0"/>
              <a:t>In pair programming, programmers sit together at the same computer to develop the software.</a:t>
            </a:r>
          </a:p>
          <a:p>
            <a:r>
              <a:rPr lang="en-GB" sz="1700" dirty="0"/>
              <a:t>Pairs are created dynamically so that all team members work with each other during the development process.</a:t>
            </a:r>
          </a:p>
          <a:p>
            <a:r>
              <a:rPr lang="en-GB" sz="1700" dirty="0"/>
              <a:t>The sharing of knowledge that happens during pair programming is very important as it reduces the overall risks to a project when team members leave.</a:t>
            </a:r>
          </a:p>
          <a:p>
            <a:r>
              <a:rPr lang="en-GB" sz="1700" dirty="0"/>
              <a:t>Pair programming is not necessarily inefficient and there is some evidence that suggests that a pair working together is more efficient than 2 programmers working separately. </a:t>
            </a:r>
            <a:endParaRPr lang="en-US" sz="17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2" name="Date Placeholder 1"/>
          <p:cNvSpPr>
            <a:spLocks noGrp="1"/>
          </p:cNvSpPr>
          <p:nvPr>
            <p:ph type="dt" sz="half" idx="10"/>
          </p:nvPr>
        </p:nvSpPr>
        <p:spPr/>
        <p:txBody>
          <a:bodyPr/>
          <a:lstStyle/>
          <a:p>
            <a:pPr>
              <a:defRPr/>
            </a:pPr>
            <a:fld id="{D11A9733-6388-408E-BF7B-84D228D02203}" type="datetime1">
              <a:rPr lang="en-US" smtClean="0"/>
              <a:t>4/5/2023</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Rapid software development</a:t>
            </a:r>
          </a:p>
        </p:txBody>
      </p:sp>
      <p:sp>
        <p:nvSpPr>
          <p:cNvPr id="3" name="Content Placeholder 2"/>
          <p:cNvSpPr>
            <a:spLocks noGrp="1"/>
          </p:cNvSpPr>
          <p:nvPr>
            <p:ph idx="1"/>
          </p:nvPr>
        </p:nvSpPr>
        <p:spPr>
          <a:xfrm>
            <a:off x="457200" y="1600200"/>
            <a:ext cx="8407400" cy="4525963"/>
          </a:xfrm>
        </p:spPr>
        <p:txBody>
          <a:bodyPr/>
          <a:lstStyle/>
          <a:p>
            <a:r>
              <a:rPr lang="en-US" b="1"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b="1" dirty="0"/>
              <a:t>Plan-driven development </a:t>
            </a:r>
            <a:r>
              <a:rPr lang="en-US" dirty="0"/>
              <a:t>is essential for some types of system but does not meet these business needs.</a:t>
            </a:r>
          </a:p>
          <a:p>
            <a:r>
              <a:rPr lang="en-US" b="1" dirty="0">
                <a:highlight>
                  <a:srgbClr val="FFFF00"/>
                </a:highlight>
              </a:rPr>
              <a:t>Agile development </a:t>
            </a:r>
            <a:r>
              <a:rPr lang="en-US" dirty="0">
                <a:highlight>
                  <a:srgbClr val="FFFF00"/>
                </a:highlight>
              </a:rPr>
              <a:t>methods emerged in the late 1990s </a:t>
            </a:r>
            <a:r>
              <a:rPr lang="en-US" dirty="0"/>
              <a:t>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fld id="{B730F26F-8D2E-4801-9E3C-04AC0D42E958}" type="datetime1">
              <a:rPr lang="en-US" smtClean="0"/>
              <a:t>4/5/2023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4" y="2763838"/>
            <a:ext cx="8229600" cy="1143000"/>
          </a:xfrm>
        </p:spPr>
        <p:txBody>
          <a:bodyPr/>
          <a:lstStyle/>
          <a:p>
            <a:pPr algn="ctr"/>
            <a:r>
              <a:rPr lang="en-US" sz="4800" dirty="0"/>
              <a:t>Agile project management</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fld id="{BCF1363A-3C49-412D-868D-AFFF24E2CEA0}" type="datetime1">
              <a:rPr lang="en-US" smtClean="0"/>
              <a:t>4/5/2023</a:t>
            </a:fld>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Agile project management</a:t>
            </a:r>
          </a:p>
        </p:txBody>
      </p:sp>
      <p:sp>
        <p:nvSpPr>
          <p:cNvPr id="3" name="Content Placeholder 2"/>
          <p:cNvSpPr>
            <a:spLocks noGrp="1"/>
          </p:cNvSpPr>
          <p:nvPr>
            <p:ph idx="1"/>
          </p:nvPr>
        </p:nvSpPr>
        <p:spPr/>
        <p:txBody>
          <a:bodyPr/>
          <a:lstStyle/>
          <a:p>
            <a:r>
              <a:rPr lang="en-GB" dirty="0"/>
              <a:t>The principal responsibility of software project managers is to manage the project so that the software is delivered on time and within the planned budget for the project. </a:t>
            </a:r>
          </a:p>
          <a:p>
            <a:r>
              <a:rPr lang="en-GB" dirty="0"/>
              <a:t>The standard approach to project management is plan-driven. Managers draw up a plan for the project showing what should be delivered, when it should be delivered and who will work on the development of the project deliverables. </a:t>
            </a:r>
          </a:p>
          <a:p>
            <a:r>
              <a:rPr lang="en-GB" dirty="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6" name="Date Placeholder 5"/>
          <p:cNvSpPr>
            <a:spLocks noGrp="1"/>
          </p:cNvSpPr>
          <p:nvPr>
            <p:ph type="dt" sz="half" idx="10"/>
          </p:nvPr>
        </p:nvSpPr>
        <p:spPr/>
        <p:txBody>
          <a:bodyPr/>
          <a:lstStyle/>
          <a:p>
            <a:pPr>
              <a:defRPr/>
            </a:pPr>
            <a:fld id="{29416394-5FE3-4D66-A99F-C1D392908730}" type="datetime1">
              <a:rPr lang="en-US" smtClean="0"/>
              <a:t>4/5/2023</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Scrum</a:t>
            </a:r>
          </a:p>
        </p:txBody>
      </p:sp>
      <p:sp>
        <p:nvSpPr>
          <p:cNvPr id="3" name="Content Placeholder 2"/>
          <p:cNvSpPr>
            <a:spLocks noGrp="1"/>
          </p:cNvSpPr>
          <p:nvPr>
            <p:ph idx="1"/>
          </p:nvPr>
        </p:nvSpPr>
        <p:spPr>
          <a:xfrm>
            <a:off x="0" y="1600200"/>
            <a:ext cx="9144000" cy="4525963"/>
          </a:xfrm>
        </p:spPr>
        <p:txBody>
          <a:bodyPr/>
          <a:lstStyle/>
          <a:p>
            <a:r>
              <a:rPr lang="en-GB" b="1" dirty="0"/>
              <a:t>Scrum is an agile method that focuses on managing iterative development rather than specific agile practices.</a:t>
            </a:r>
          </a:p>
          <a:p>
            <a:endParaRPr lang="en-GB" u="sng" dirty="0"/>
          </a:p>
          <a:p>
            <a:r>
              <a:rPr lang="en-GB" u="sng" dirty="0"/>
              <a:t>There are three phases in Scrum</a:t>
            </a:r>
            <a:r>
              <a:rPr lang="en-GB" dirty="0"/>
              <a:t>. </a:t>
            </a:r>
          </a:p>
          <a:p>
            <a:pPr marL="914400" lvl="1" indent="-457200">
              <a:buFont typeface="+mj-lt"/>
              <a:buAutoNum type="arabicPeriod"/>
            </a:pPr>
            <a:r>
              <a:rPr lang="en-GB" dirty="0"/>
              <a:t>The initial phase is an outline planning phase where you establish the general objectives for the project and design the software architecture. </a:t>
            </a:r>
          </a:p>
          <a:p>
            <a:pPr marL="914400" lvl="1" indent="-457200">
              <a:buFont typeface="+mj-lt"/>
              <a:buAutoNum type="arabicPeriod"/>
            </a:pPr>
            <a:r>
              <a:rPr lang="en-GB" dirty="0"/>
              <a:t>This is followed by a series of sprint cycles, where each cycle develops an increment of the system. </a:t>
            </a:r>
          </a:p>
          <a:p>
            <a:pPr marL="914400" lvl="1" indent="-457200">
              <a:buFont typeface="+mj-lt"/>
              <a:buAutoNum type="arabicPeriod"/>
            </a:pPr>
            <a:r>
              <a:rPr lang="en-GB" dirty="0"/>
              <a:t>The project closure phase wraps up the project, completes required documentation such as system help frames and user manuals and assesses the lessons learned from the project.</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fld id="{1593B815-2B6E-4066-B984-82C9C2E2BE41}" type="datetime1">
              <a:rPr lang="en-US" smtClean="0"/>
              <a:t>4/5/2023</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Scrum terminology (a)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37161444"/>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745863">
                <a:tc>
                  <a:txBody>
                    <a:bodyPr/>
                    <a:lstStyle/>
                    <a:p>
                      <a:pPr indent="0" algn="ctr">
                        <a:spcAft>
                          <a:spcPts val="0"/>
                        </a:spcAft>
                        <a:tabLst>
                          <a:tab pos="342900" algn="l"/>
                          <a:tab pos="685800" algn="l"/>
                          <a:tab pos="1028700" algn="l"/>
                        </a:tabLst>
                      </a:pPr>
                      <a:r>
                        <a:rPr lang="en-GB" sz="1400" b="1"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ctr">
                        <a:spcAft>
                          <a:spcPts val="0"/>
                        </a:spcAft>
                        <a:tabLst>
                          <a:tab pos="342900" algn="l"/>
                          <a:tab pos="685800" algn="l"/>
                          <a:tab pos="1028700" algn="l"/>
                        </a:tabLst>
                      </a:pPr>
                      <a:r>
                        <a:rPr lang="en-GB" sz="1400" b="1"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ctr">
                        <a:spcAft>
                          <a:spcPts val="0"/>
                        </a:spcAft>
                        <a:tabLst>
                          <a:tab pos="342900" algn="l"/>
                          <a:tab pos="685800" algn="l"/>
                          <a:tab pos="1028700" algn="l"/>
                        </a:tabLst>
                      </a:pPr>
                      <a:r>
                        <a:rPr lang="en-GB" sz="1400" b="1"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ctr">
                        <a:spcAft>
                          <a:spcPts val="0"/>
                        </a:spcAft>
                        <a:tabLst>
                          <a:tab pos="342900" algn="l"/>
                          <a:tab pos="685800" algn="l"/>
                          <a:tab pos="1028700" algn="l"/>
                          <a:tab pos="1170305" algn="l"/>
                        </a:tabLst>
                      </a:pPr>
                      <a:r>
                        <a:rPr lang="en-GB" sz="1400" b="1"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3" name="Date Placeholder 2"/>
          <p:cNvSpPr>
            <a:spLocks noGrp="1"/>
          </p:cNvSpPr>
          <p:nvPr>
            <p:ph type="dt" sz="half" idx="10"/>
          </p:nvPr>
        </p:nvSpPr>
        <p:spPr/>
        <p:txBody>
          <a:bodyPr/>
          <a:lstStyle/>
          <a:p>
            <a:pPr>
              <a:defRPr/>
            </a:pPr>
            <a:fld id="{D22719E3-DA59-4695-A062-0485B06A74D3}" type="datetime1">
              <a:rPr lang="en-US" smtClean="0"/>
              <a:t>4/5/2023</a:t>
            </a:fld>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Scrum terminology (b)</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43795821"/>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pPr indent="347345" algn="ctr">
                        <a:spcAft>
                          <a:spcPts val="600"/>
                        </a:spcAft>
                        <a:tabLst>
                          <a:tab pos="342900" algn="l"/>
                          <a:tab pos="685800" algn="l"/>
                          <a:tab pos="1028700" algn="l"/>
                        </a:tabLst>
                      </a:pPr>
                      <a:r>
                        <a:rPr lang="en-GB" sz="1400" b="1"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ctr">
                        <a:spcAft>
                          <a:spcPts val="0"/>
                        </a:spcAft>
                        <a:tabLst>
                          <a:tab pos="342900" algn="l"/>
                          <a:tab pos="685800" algn="l"/>
                          <a:tab pos="1028700" algn="l"/>
                        </a:tabLst>
                      </a:pPr>
                      <a:r>
                        <a:rPr lang="en-GB" sz="1400" b="1" baseline="0" dirty="0">
                          <a:solidFill>
                            <a:srgbClr val="000000"/>
                          </a:solidFill>
                          <a:effectLst/>
                          <a:latin typeface="Arial"/>
                          <a:ea typeface="Times New Roman"/>
                          <a:cs typeface="Times New Roman"/>
                        </a:rPr>
                        <a:t>Scrum Master</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Scrum Master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Scrum Master should not be thought of as a project manager. Others, however, may not always find it easy to see the difference.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ctr">
                        <a:spcAft>
                          <a:spcPts val="0"/>
                        </a:spcAft>
                        <a:tabLst>
                          <a:tab pos="342900" algn="l"/>
                          <a:tab pos="685800" algn="l"/>
                          <a:tab pos="1028700" algn="l"/>
                        </a:tabLst>
                      </a:pPr>
                      <a:r>
                        <a:rPr lang="en-GB" sz="1400" b="1"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ctr">
                        <a:spcAft>
                          <a:spcPts val="0"/>
                        </a:spcAft>
                        <a:tabLst>
                          <a:tab pos="342900" algn="l"/>
                          <a:tab pos="685800" algn="l"/>
                          <a:tab pos="1028700" algn="l"/>
                        </a:tabLst>
                      </a:pPr>
                      <a:r>
                        <a:rPr lang="en-GB" sz="1400" b="1"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3" name="Date Placeholder 2"/>
          <p:cNvSpPr>
            <a:spLocks noGrp="1"/>
          </p:cNvSpPr>
          <p:nvPr>
            <p:ph type="dt" sz="half" idx="10"/>
          </p:nvPr>
        </p:nvSpPr>
        <p:spPr/>
        <p:txBody>
          <a:bodyPr/>
          <a:lstStyle/>
          <a:p>
            <a:pPr>
              <a:defRPr/>
            </a:pPr>
            <a:fld id="{3856EF2F-DC7C-44FA-8A15-07AEF709F52A}" type="datetime1">
              <a:rPr lang="en-US" smtClean="0"/>
              <a:t>4/5/2023</a:t>
            </a:fld>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The Scrum sprint cycle</a:t>
            </a:r>
          </a:p>
        </p:txBody>
      </p:sp>
      <p:sp>
        <p:nvSpPr>
          <p:cNvPr id="3" name="Content Placeholder 2"/>
          <p:cNvSpPr>
            <a:spLocks noGrp="1"/>
          </p:cNvSpPr>
          <p:nvPr>
            <p:ph idx="1"/>
          </p:nvPr>
        </p:nvSpPr>
        <p:spPr>
          <a:xfrm>
            <a:off x="0" y="1476905"/>
            <a:ext cx="9144000" cy="4653494"/>
          </a:xfrm>
        </p:spPr>
        <p:txBody>
          <a:bodyPr/>
          <a:lstStyle/>
          <a:p>
            <a:r>
              <a:rPr lang="en-GB" sz="1700" dirty="0"/>
              <a:t>Sprints are fixed length, normally 2–4 weeks.  </a:t>
            </a:r>
          </a:p>
          <a:p>
            <a:r>
              <a:rPr lang="en-GB" sz="1700" dirty="0"/>
              <a:t>The starting point for planning is the product backlog, which is the list of work to be done on the project.</a:t>
            </a:r>
          </a:p>
          <a:p>
            <a:r>
              <a:rPr lang="en-GB" sz="1700" dirty="0"/>
              <a:t>The selection phase involves all of the project team who work with the customer to select the features and functionality from the product backlog to be developed during the sprint. </a:t>
            </a:r>
          </a:p>
          <a:p>
            <a:r>
              <a:rPr lang="en-GB" sz="1700" dirty="0"/>
              <a:t>Once these are agreed, the team organize themselves to develop the software. </a:t>
            </a:r>
          </a:p>
          <a:p>
            <a:r>
              <a:rPr lang="en-GB" sz="1700" dirty="0"/>
              <a:t>During this stage the team is isolated from the customer and the organization, with all communications channelled through the so-called ‘Scrum master’. </a:t>
            </a:r>
          </a:p>
          <a:p>
            <a:r>
              <a:rPr lang="en-GB" sz="1700" dirty="0"/>
              <a:t>The role of the Scrum master is to protect the development team from external distractions. </a:t>
            </a:r>
          </a:p>
          <a:p>
            <a:r>
              <a:rPr lang="en-GB" sz="1700" dirty="0"/>
              <a:t> At the end of the sprint, the work done is reviewed and presented to stakeholders. The next sprint cycle then begins.</a:t>
            </a:r>
            <a:endParaRPr lang="en-US" sz="1700" dirty="0"/>
          </a:p>
          <a:p>
            <a:endParaRPr lang="en-GB" sz="18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fld id="{D3EEF98C-C24C-4A27-B6C1-D3DE1CDD60F8}" type="datetime1">
              <a:rPr lang="en-US" smtClean="0"/>
              <a:t>4/5/2023</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5436454"/>
            <a:ext cx="3449365" cy="1379746"/>
          </a:xfrm>
          <a:prstGeom prst="rect">
            <a:avLst/>
          </a:prstGeom>
        </p:spPr>
      </p:pic>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Teamwork in Scrum</a:t>
            </a:r>
          </a:p>
        </p:txBody>
      </p:sp>
      <p:sp>
        <p:nvSpPr>
          <p:cNvPr id="3" name="Content Placeholder 2"/>
          <p:cNvSpPr>
            <a:spLocks noGrp="1"/>
          </p:cNvSpPr>
          <p:nvPr>
            <p:ph idx="1"/>
          </p:nvPr>
        </p:nvSpPr>
        <p:spPr/>
        <p:txBody>
          <a:bodyPr/>
          <a:lstStyle/>
          <a:p>
            <a:r>
              <a:rPr lang="en-GB" dirty="0"/>
              <a:t>The ‘Scrum master’ is a facilitator who arranges daily meetings, tracks the backlog of work to be done, records decisions, measures progress against the backlog and communicates with customers and management outside of the team.</a:t>
            </a:r>
          </a:p>
          <a:p>
            <a:r>
              <a:rPr lang="en-GB" dirty="0"/>
              <a:t>The whole team attends short daily meetings (Scrums) where all team members share information, describe their progress since the last meeting, problems that have arisen and what is planned for the following day. </a:t>
            </a:r>
          </a:p>
          <a:p>
            <a:pPr lvl="1"/>
            <a:r>
              <a:rPr lang="en-GB" dirty="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fld id="{6044C0A9-60D6-4927-A214-5D0C9BE97793}" type="datetime1">
              <a:rPr lang="en-US" smtClean="0"/>
              <a:t>4/5/2023</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Scrum benefits</a:t>
            </a:r>
          </a:p>
        </p:txBody>
      </p:sp>
      <p:sp>
        <p:nvSpPr>
          <p:cNvPr id="3" name="Content Placeholder 2"/>
          <p:cNvSpPr>
            <a:spLocks noGrp="1"/>
          </p:cNvSpPr>
          <p:nvPr>
            <p:ph idx="1"/>
          </p:nvPr>
        </p:nvSpPr>
        <p:spPr>
          <a:xfrm>
            <a:off x="186267" y="1600200"/>
            <a:ext cx="8788400" cy="4525963"/>
          </a:xfrm>
        </p:spPr>
        <p:txBody>
          <a:bodyPr/>
          <a:lstStyle/>
          <a:p>
            <a:pPr marL="457200" indent="-457200">
              <a:buFont typeface="+mj-lt"/>
              <a:buAutoNum type="arabicPeriod"/>
            </a:pPr>
            <a:r>
              <a:rPr lang="en-GB" dirty="0"/>
              <a:t>The product is broken down into a set of manageable and understandable chunks.</a:t>
            </a:r>
          </a:p>
          <a:p>
            <a:pPr marL="457200" indent="-457200">
              <a:buFont typeface="+mj-lt"/>
              <a:buAutoNum type="arabicPeriod"/>
            </a:pPr>
            <a:r>
              <a:rPr lang="en-GB" dirty="0"/>
              <a:t>Unstable requirements do not hold up progress.</a:t>
            </a:r>
          </a:p>
          <a:p>
            <a:pPr marL="457200" indent="-457200">
              <a:buFont typeface="+mj-lt"/>
              <a:buAutoNum type="arabicPeriod"/>
            </a:pPr>
            <a:r>
              <a:rPr lang="en-GB" dirty="0"/>
              <a:t>The whole team have visibility of everything and consequently team communication is improved.</a:t>
            </a:r>
          </a:p>
          <a:p>
            <a:pPr marL="457200" indent="-457200">
              <a:buFont typeface="+mj-lt"/>
              <a:buAutoNum type="arabicPeriod"/>
            </a:pPr>
            <a:r>
              <a:rPr lang="en-GB" dirty="0"/>
              <a:t>Customers see on-time delivery of increments and gain feedback on how the product works.</a:t>
            </a:r>
          </a:p>
          <a:p>
            <a:pPr marL="457200" indent="-457200">
              <a:buFont typeface="+mj-lt"/>
              <a:buAutoNum type="arabicPeriod"/>
            </a:pPr>
            <a:r>
              <a:rPr lang="en-GB" dirty="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fld id="{C71F387C-3108-4AE8-AFCB-960A15E25DC0}" type="datetime1">
              <a:rPr lang="en-US" smtClean="0"/>
              <a:t>4/5/2023</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Distributed Scrum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74800"/>
            <a:ext cx="7950200" cy="4991668"/>
          </a:xfrm>
          <a:prstGeom prst="rect">
            <a:avLst/>
          </a:prstGeom>
        </p:spPr>
      </p:pic>
      <p:sp>
        <p:nvSpPr>
          <p:cNvPr id="3" name="Date Placeholder 2"/>
          <p:cNvSpPr>
            <a:spLocks noGrp="1"/>
          </p:cNvSpPr>
          <p:nvPr>
            <p:ph type="dt" sz="half" idx="10"/>
          </p:nvPr>
        </p:nvSpPr>
        <p:spPr/>
        <p:txBody>
          <a:bodyPr/>
          <a:lstStyle/>
          <a:p>
            <a:pPr>
              <a:defRPr/>
            </a:pPr>
            <a:fld id="{00FA1C59-5232-4ED7-9058-381DA6E4396C}" type="datetime1">
              <a:rPr lang="en-US" smtClean="0"/>
              <a:t>4/5/2023</a:t>
            </a:fld>
            <a:endParaRPr lang="en-US"/>
          </a:p>
        </p:txBody>
      </p:sp>
      <p:sp>
        <p:nvSpPr>
          <p:cNvPr id="6" name="Rectangle 5"/>
          <p:cNvSpPr/>
          <p:nvPr/>
        </p:nvSpPr>
        <p:spPr>
          <a:xfrm>
            <a:off x="962129" y="1574800"/>
            <a:ext cx="7216824" cy="523220"/>
          </a:xfrm>
          <a:prstGeom prst="rect">
            <a:avLst/>
          </a:prstGeom>
        </p:spPr>
        <p:txBody>
          <a:bodyPr wrap="square">
            <a:spAutoFit/>
          </a:bodyPr>
          <a:lstStyle/>
          <a:p>
            <a:r>
              <a:rPr lang="en-US" sz="2800" b="1" dirty="0">
                <a:solidFill>
                  <a:srgbClr val="00B050"/>
                </a:solidFill>
              </a:rPr>
              <a:t>R</a:t>
            </a:r>
            <a:r>
              <a:rPr lang="ar-JO" sz="2800" b="1" dirty="0">
                <a:solidFill>
                  <a:srgbClr val="00B050"/>
                </a:solidFill>
              </a:rPr>
              <a:t>equirements for Distributed Scru</a:t>
            </a:r>
            <a:r>
              <a:rPr lang="en-US" sz="2800" b="1" dirty="0">
                <a:solidFill>
                  <a:srgbClr val="00B050"/>
                </a:solidFill>
              </a:rPr>
              <a:t>m</a:t>
            </a:r>
            <a:endParaRPr lang="ar-JO" sz="2800" b="1" dirty="0">
              <a:solidFill>
                <a:srgbClr val="00B050"/>
              </a:solidFill>
            </a:endParaRPr>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83405"/>
            <a:ext cx="8229600" cy="1143000"/>
          </a:xfrm>
        </p:spPr>
        <p:txBody>
          <a:bodyPr/>
          <a:lstStyle/>
          <a:p>
            <a:pPr algn="ctr"/>
            <a:r>
              <a:rPr lang="en-US" sz="6000" dirty="0"/>
              <a:t>Scaling agile methods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3" name="Date Placeholder 2"/>
          <p:cNvSpPr>
            <a:spLocks noGrp="1"/>
          </p:cNvSpPr>
          <p:nvPr>
            <p:ph type="dt" sz="half" idx="10"/>
          </p:nvPr>
        </p:nvSpPr>
        <p:spPr/>
        <p:txBody>
          <a:bodyPr/>
          <a:lstStyle/>
          <a:p>
            <a:pPr>
              <a:defRPr/>
            </a:pPr>
            <a:fld id="{9BBE899D-68A7-4D59-9111-AB76FEAD60A5}" type="datetime1">
              <a:rPr lang="en-US" smtClean="0"/>
              <a:t>4/5/2023</a:t>
            </a:fld>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Agile development</a:t>
            </a:r>
          </a:p>
        </p:txBody>
      </p:sp>
      <p:sp>
        <p:nvSpPr>
          <p:cNvPr id="3" name="Content Placeholder 2"/>
          <p:cNvSpPr>
            <a:spLocks noGrp="1"/>
          </p:cNvSpPr>
          <p:nvPr>
            <p:ph idx="1"/>
          </p:nvPr>
        </p:nvSpPr>
        <p:spPr/>
        <p:txBody>
          <a:bodyPr/>
          <a:lstStyle/>
          <a:p>
            <a:r>
              <a:rPr lang="en-US" dirty="0"/>
              <a:t>Program specification, design and implementation are inter-leaved</a:t>
            </a:r>
          </a:p>
          <a:p>
            <a:r>
              <a:rPr lang="en-US" dirty="0"/>
              <a:t>The system is developed as a series of versions or increments with stakeholders involved in version specification and evaluation</a:t>
            </a:r>
          </a:p>
          <a:p>
            <a:r>
              <a:rPr lang="en-US" dirty="0"/>
              <a:t>Frequent delivery of new versions for evaluation</a:t>
            </a:r>
          </a:p>
          <a:p>
            <a:r>
              <a:rPr lang="en-US" dirty="0"/>
              <a:t>Extensive tool support (e.g. automated testing tools) used to support development.</a:t>
            </a:r>
          </a:p>
          <a:p>
            <a:r>
              <a:rPr lang="en-US" dirty="0"/>
              <a:t>Minimal documentation – focus on working code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fld id="{5D89369E-013C-4CAE-A869-83DD168477A4}" type="datetime1">
              <a:rPr lang="en-US" smtClean="0"/>
              <a:t>4/5/2023</a:t>
            </a:fld>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Scaling agile methods</a:t>
            </a:r>
          </a:p>
        </p:txBody>
      </p:sp>
      <p:sp>
        <p:nvSpPr>
          <p:cNvPr id="3" name="Content Placeholder 2"/>
          <p:cNvSpPr>
            <a:spLocks noGrp="1"/>
          </p:cNvSpPr>
          <p:nvPr>
            <p:ph idx="1"/>
          </p:nvPr>
        </p:nvSpPr>
        <p:spPr/>
        <p:txBody>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together.</a:t>
            </a:r>
          </a:p>
          <a:p>
            <a:r>
              <a:rPr lang="en-US" dirty="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fld id="{41FFBC43-13FA-427F-BC6A-3B555256B6B4}" type="datetime1">
              <a:rPr lang="en-US" smtClean="0"/>
              <a:t>4/5/2023</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Scaling out and scaling up</a:t>
            </a:r>
          </a:p>
        </p:txBody>
      </p:sp>
      <p:sp>
        <p:nvSpPr>
          <p:cNvPr id="3" name="Content Placeholder 2"/>
          <p:cNvSpPr>
            <a:spLocks noGrp="1"/>
          </p:cNvSpPr>
          <p:nvPr>
            <p:ph idx="1"/>
          </p:nvPr>
        </p:nvSpPr>
        <p:spPr>
          <a:xfrm>
            <a:off x="0" y="1600200"/>
            <a:ext cx="9144000" cy="4756150"/>
          </a:xfrm>
        </p:spPr>
        <p:txBody>
          <a:bodyPr/>
          <a:lstStyle/>
          <a:p>
            <a:r>
              <a:rPr lang="en-GB" dirty="0"/>
              <a:t>‘</a:t>
            </a:r>
            <a:r>
              <a:rPr lang="en-GB" b="1" u="sng" dirty="0"/>
              <a:t>Scaling up’ </a:t>
            </a:r>
            <a:r>
              <a:rPr lang="en-GB" dirty="0"/>
              <a:t>is concerned with using agile methods for developing large software systems that cannot be developed by a small team.</a:t>
            </a:r>
          </a:p>
          <a:p>
            <a:endParaRPr lang="en-GB" dirty="0"/>
          </a:p>
          <a:p>
            <a:r>
              <a:rPr lang="en-GB" dirty="0"/>
              <a:t>‘</a:t>
            </a:r>
            <a:r>
              <a:rPr lang="en-GB" b="1" u="sng" dirty="0"/>
              <a:t>Scaling out’ </a:t>
            </a:r>
            <a:r>
              <a:rPr lang="en-GB" dirty="0"/>
              <a:t>is concerned with how agile methods can be introduced across a large organization with many years of software development experience.</a:t>
            </a:r>
          </a:p>
          <a:p>
            <a:r>
              <a:rPr lang="en-GB" dirty="0"/>
              <a:t>When scaling agile methods it is important to maintain agile fundamentals:</a:t>
            </a:r>
          </a:p>
          <a:p>
            <a:pPr lvl="1"/>
            <a:r>
              <a:rPr lang="en-GB" dirty="0">
                <a:solidFill>
                  <a:srgbClr val="0070C0"/>
                </a:solidFill>
              </a:rPr>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fld id="{0441D803-5620-48A2-9A9D-C8D025F7013F}" type="datetime1">
              <a:rPr lang="en-US" smtClean="0"/>
              <a:t>4/5/2023</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a:solidFill>
                  <a:srgbClr val="C00000"/>
                </a:solidFill>
              </a:rPr>
              <a:t>Practical problems with agile methods</a:t>
            </a:r>
          </a:p>
        </p:txBody>
      </p:sp>
      <p:sp>
        <p:nvSpPr>
          <p:cNvPr id="1167363" name="Rectangle 3"/>
          <p:cNvSpPr>
            <a:spLocks noGrp="1" noChangeArrowheads="1"/>
          </p:cNvSpPr>
          <p:nvPr>
            <p:ph idx="1"/>
          </p:nvPr>
        </p:nvSpPr>
        <p:spPr>
          <a:xfrm>
            <a:off x="152400" y="1600200"/>
            <a:ext cx="8534400" cy="4525963"/>
          </a:xfrm>
        </p:spPr>
        <p:txBody>
          <a:bodyPr/>
          <a:lstStyle/>
          <a:p>
            <a:pPr marL="457200" indent="-457200">
              <a:buFont typeface="+mj-lt"/>
              <a:buAutoNum type="arabicPeriod"/>
            </a:pPr>
            <a:r>
              <a:rPr lang="en-GB" dirty="0"/>
              <a:t>The informality of agile development is incompatible with the legal approach to contract definition that is commonly used in large companies.</a:t>
            </a:r>
          </a:p>
          <a:p>
            <a:pPr marL="457200" indent="-457200">
              <a:buFont typeface="+mj-lt"/>
              <a:buAutoNum type="arabicPeriod"/>
            </a:pPr>
            <a:r>
              <a:rPr lang="en-GB" dirty="0"/>
              <a:t>Agile methods are most appropriate for new software development rather than software maintenance. Yet the majority of software costs in large companies come from maintaining their existing software systems.</a:t>
            </a:r>
          </a:p>
          <a:p>
            <a:pPr marL="457200" indent="-457200">
              <a:buFont typeface="+mj-lt"/>
              <a:buAutoNum type="arabicPeriod"/>
            </a:pPr>
            <a:r>
              <a:rPr lang="en-GB" dirty="0"/>
              <a:t>Agile 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fld id="{9E3AF22D-8477-4736-98E3-5AABB8EF0DC4}" type="datetime1">
              <a:rPr lang="en-US" smtClean="0"/>
              <a:t>4/5/2023</a:t>
            </a:fld>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Contractual issues</a:t>
            </a:r>
          </a:p>
        </p:txBody>
      </p:sp>
      <p:sp>
        <p:nvSpPr>
          <p:cNvPr id="3" name="Content Placeholder 2"/>
          <p:cNvSpPr>
            <a:spLocks noGrp="1"/>
          </p:cNvSpPr>
          <p:nvPr>
            <p:ph idx="1"/>
          </p:nvPr>
        </p:nvSpPr>
        <p:spPr/>
        <p:txBody>
          <a:bodyPr/>
          <a:lstStyle/>
          <a:p>
            <a:r>
              <a:rPr lang="en-US" dirty="0"/>
              <a:t>Most software contracts for custom systems are based around a </a:t>
            </a:r>
            <a:r>
              <a:rPr lang="en-US" dirty="0">
                <a:solidFill>
                  <a:srgbClr val="0070C0"/>
                </a:solidFill>
              </a:rPr>
              <a:t>specification</a:t>
            </a:r>
            <a:r>
              <a:rPr lang="en-US" dirty="0"/>
              <a:t>, which sets out what has to be implemented by the system developer for the system customer.</a:t>
            </a:r>
          </a:p>
          <a:p>
            <a:r>
              <a:rPr lang="en-US" dirty="0"/>
              <a:t>However, this precludes interleaving specification and development as is the norm in agile development.</a:t>
            </a:r>
          </a:p>
          <a:p>
            <a:r>
              <a:rPr lang="en-US" dirty="0"/>
              <a:t>A contract that pays for developer time rather than functionality is required. </a:t>
            </a:r>
          </a:p>
          <a:p>
            <a:pPr lvl="1"/>
            <a:r>
              <a:rPr lang="en-US" dirty="0"/>
              <a:t>However, this is seen as a high risk my many legal departments because what has to be delivered cannot be guaranteed.</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
        <p:nvSpPr>
          <p:cNvPr id="6" name="Date Placeholder 5"/>
          <p:cNvSpPr>
            <a:spLocks noGrp="1"/>
          </p:cNvSpPr>
          <p:nvPr>
            <p:ph type="dt" sz="half" idx="10"/>
          </p:nvPr>
        </p:nvSpPr>
        <p:spPr/>
        <p:txBody>
          <a:bodyPr/>
          <a:lstStyle/>
          <a:p>
            <a:pPr>
              <a:defRPr/>
            </a:pPr>
            <a:fld id="{885ABBFE-589E-448F-A8DB-8BB3DEC7AF8C}" type="datetime1">
              <a:rPr lang="en-US" smtClean="0"/>
              <a:t>4/5/2023</a:t>
            </a:fld>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Agile methods and software maintenance</a:t>
            </a:r>
          </a:p>
        </p:txBody>
      </p:sp>
      <p:sp>
        <p:nvSpPr>
          <p:cNvPr id="3" name="Content Placeholder 2"/>
          <p:cNvSpPr>
            <a:spLocks noGrp="1"/>
          </p:cNvSpPr>
          <p:nvPr>
            <p:ph idx="1"/>
          </p:nvPr>
        </p:nvSpPr>
        <p:spPr>
          <a:xfrm>
            <a:off x="0" y="1600200"/>
            <a:ext cx="9144000" cy="4986867"/>
          </a:xfrm>
        </p:spPr>
        <p:txBody>
          <a:bodyPr/>
          <a:lstStyle/>
          <a:p>
            <a:r>
              <a:rPr lang="en-US" sz="2200" dirty="0"/>
              <a:t>Most organizations spend more on maintaining existing software than they do on new software development. So, if agile methods are to be successful, they have to support maintenance as well as original development.</a:t>
            </a:r>
          </a:p>
          <a:p>
            <a:r>
              <a:rPr lang="en-US" b="1" u="sng" dirty="0"/>
              <a:t>Two key issues:</a:t>
            </a:r>
          </a:p>
          <a:p>
            <a:pPr marL="914400" lvl="1" indent="-457200">
              <a:buFont typeface="+mj-lt"/>
              <a:buAutoNum type="arabicPeriod"/>
            </a:pPr>
            <a:r>
              <a:rPr lang="en-GB" dirty="0"/>
              <a:t>Are systems that are developed using an agile approach maintainable, given the emphasis in the development process of minimizing formal documentation?</a:t>
            </a:r>
          </a:p>
          <a:p>
            <a:pPr marL="914400" lvl="1" indent="-457200">
              <a:buFont typeface="+mj-lt"/>
              <a:buAutoNum type="arabicPeriod"/>
            </a:pPr>
            <a:r>
              <a:rPr lang="en-GB" dirty="0"/>
              <a:t>Can agile methods be used effectively for evolving a system in response to customer change requests?</a:t>
            </a:r>
          </a:p>
          <a:p>
            <a:pPr marL="914400" lvl="1" indent="-457200">
              <a:buFont typeface="+mj-lt"/>
              <a:buAutoNum type="arabicPeriod"/>
            </a:pPr>
            <a:endParaRPr lang="en-GB" dirty="0"/>
          </a:p>
          <a:p>
            <a:r>
              <a:rPr lang="en-GB" sz="2200"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6" name="Date Placeholder 5"/>
          <p:cNvSpPr>
            <a:spLocks noGrp="1"/>
          </p:cNvSpPr>
          <p:nvPr>
            <p:ph type="dt" sz="half" idx="10"/>
          </p:nvPr>
        </p:nvSpPr>
        <p:spPr/>
        <p:txBody>
          <a:bodyPr/>
          <a:lstStyle/>
          <a:p>
            <a:pPr>
              <a:defRPr/>
            </a:pPr>
            <a:fld id="{055D9FE9-9165-4700-BFC9-B3E574DC1DA8}" type="datetime1">
              <a:rPr lang="en-US" smtClean="0"/>
              <a:t>4/5/2023</a:t>
            </a:fld>
            <a:endParaRPr lang="en-US" dirty="0"/>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Agile maintenance</a:t>
            </a:r>
          </a:p>
        </p:txBody>
      </p:sp>
      <p:sp>
        <p:nvSpPr>
          <p:cNvPr id="3" name="Content Placeholder 2"/>
          <p:cNvSpPr>
            <a:spLocks noGrp="1"/>
          </p:cNvSpPr>
          <p:nvPr>
            <p:ph idx="1"/>
          </p:nvPr>
        </p:nvSpPr>
        <p:spPr/>
        <p:txBody>
          <a:bodyPr/>
          <a:lstStyle/>
          <a:p>
            <a:r>
              <a:rPr lang="en-US" b="1" u="sng" dirty="0"/>
              <a:t>Key problems are:</a:t>
            </a:r>
          </a:p>
          <a:p>
            <a:pPr marL="914400" lvl="1" indent="-457200">
              <a:buFont typeface="+mj-lt"/>
              <a:buAutoNum type="arabicPeriod"/>
            </a:pPr>
            <a:r>
              <a:rPr lang="en-US" dirty="0"/>
              <a:t>Lack of product documentation</a:t>
            </a:r>
          </a:p>
          <a:p>
            <a:pPr marL="914400" lvl="1" indent="-457200">
              <a:buFont typeface="+mj-lt"/>
              <a:buAutoNum type="arabicPeriod"/>
            </a:pPr>
            <a:r>
              <a:rPr lang="en-US" dirty="0"/>
              <a:t>Keeping customers involved in the development process</a:t>
            </a:r>
          </a:p>
          <a:p>
            <a:pPr marL="914400" lvl="1" indent="-457200">
              <a:buFont typeface="+mj-lt"/>
              <a:buAutoNum type="arabicPeriod"/>
            </a:pPr>
            <a:r>
              <a:rPr lang="en-US" dirty="0"/>
              <a:t>Maintaining the continuity of the development team</a:t>
            </a:r>
          </a:p>
          <a:p>
            <a:pPr marL="914400" lvl="1" indent="-457200">
              <a:buFont typeface="+mj-lt"/>
              <a:buAutoNum type="arabicPeriod"/>
            </a:pPr>
            <a:endParaRPr lang="en-US" dirty="0"/>
          </a:p>
          <a:p>
            <a:r>
              <a:rPr lang="en-US" dirty="0"/>
              <a:t>Agile development relies on the development team knowing and understanding what has to be done. </a:t>
            </a:r>
          </a:p>
          <a:p>
            <a:endParaRPr lang="en-US" dirty="0"/>
          </a:p>
          <a:p>
            <a:r>
              <a:rPr lang="en-US" dirty="0"/>
              <a:t>For long-lifetime systems, this is a real problem as the original developers will not always work on the system.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fld id="{198659D7-E57C-462A-9827-EC0C496A9C73}" type="datetime1">
              <a:rPr lang="en-US" smtClean="0"/>
              <a:t>4/5/2023</a:t>
            </a:fld>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Agile and plan-driven methods</a:t>
            </a:r>
          </a:p>
        </p:txBody>
      </p:sp>
      <p:sp>
        <p:nvSpPr>
          <p:cNvPr id="3" name="Content Placeholder 2"/>
          <p:cNvSpPr>
            <a:spLocks noGrp="1"/>
          </p:cNvSpPr>
          <p:nvPr>
            <p:ph idx="1"/>
          </p:nvPr>
        </p:nvSpPr>
        <p:spPr>
          <a:xfrm>
            <a:off x="0" y="1600200"/>
            <a:ext cx="9144000" cy="4756150"/>
          </a:xfrm>
        </p:spPr>
        <p:txBody>
          <a:bodyPr/>
          <a:lstStyle/>
          <a:p>
            <a:r>
              <a:rPr lang="en-US" b="1" dirty="0"/>
              <a:t>Most projects include elements of plan-driven and agile processes. Deciding on the balance depends on:</a:t>
            </a:r>
          </a:p>
          <a:p>
            <a:pPr lvl="1"/>
            <a:r>
              <a:rPr lang="en-GB" dirty="0"/>
              <a:t>Is it important to have </a:t>
            </a:r>
            <a:r>
              <a:rPr lang="en-GB" u="sng" dirty="0"/>
              <a:t>a very detailed specification and design before moving to implementation? </a:t>
            </a:r>
            <a:r>
              <a:rPr lang="en-GB" dirty="0"/>
              <a:t>If so, you probably need to use </a:t>
            </a:r>
            <a:r>
              <a:rPr lang="en-GB" b="1" dirty="0">
                <a:solidFill>
                  <a:srgbClr val="00B050"/>
                </a:solidFill>
              </a:rPr>
              <a:t>a plan-driven approach.</a:t>
            </a:r>
          </a:p>
          <a:p>
            <a:pPr lvl="1"/>
            <a:r>
              <a:rPr lang="en-GB" dirty="0"/>
              <a:t>Is </a:t>
            </a:r>
            <a:r>
              <a:rPr lang="en-GB" u="sng" dirty="0"/>
              <a:t>an incremental delivery strategy</a:t>
            </a:r>
            <a:r>
              <a:rPr lang="en-GB" dirty="0"/>
              <a:t>, where you deliver the software to customers and get rapid feedback from them, realistic? If so, consider using </a:t>
            </a:r>
            <a:r>
              <a:rPr lang="en-GB" b="1" dirty="0">
                <a:solidFill>
                  <a:srgbClr val="00B050"/>
                </a:solidFill>
              </a:rPr>
              <a:t>agile methods</a:t>
            </a:r>
            <a:r>
              <a:rPr lang="en-GB" dirty="0"/>
              <a:t>.</a:t>
            </a:r>
          </a:p>
          <a:p>
            <a:pPr lvl="1"/>
            <a:r>
              <a:rPr lang="en-GB" dirty="0"/>
              <a:t>How large is the system that is being developed? </a:t>
            </a:r>
            <a:r>
              <a:rPr lang="en-GB" u="sng" dirty="0"/>
              <a:t>Agile methods are most effective when the system can be developed with a small co-located team who can communicate informally.</a:t>
            </a:r>
            <a:r>
              <a:rPr lang="en-GB" dirty="0"/>
              <a:t>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fld id="{F9A76DAA-9D3A-4D14-9925-071E65B4E7B9}" type="datetime1">
              <a:rPr lang="en-US" smtClean="0"/>
              <a:t>4/5/2023</a:t>
            </a:fld>
            <a:endParaRPr lang="en-US"/>
          </a:p>
        </p:txBody>
      </p:sp>
    </p:spTree>
    <p:extLst>
      <p:ext uri="{BB962C8B-B14F-4D97-AF65-F5344CB8AC3E}">
        <p14:creationId xmlns:p14="http://schemas.microsoft.com/office/powerpoint/2010/main" val="3231500397"/>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09696816"/>
              </p:ext>
            </p:extLst>
          </p:nvPr>
        </p:nvGraphicFramePr>
        <p:xfrm>
          <a:off x="0" y="1366520"/>
          <a:ext cx="9144000" cy="5491480"/>
        </p:xfrm>
        <a:graphic>
          <a:graphicData uri="http://schemas.openxmlformats.org/drawingml/2006/table">
            <a:tbl>
              <a:tblPr firstRow="1" bandRow="1">
                <a:tableStyleId>{5C22544A-7EE6-4342-B048-85BDC9FD1C3A}</a:tableStyleId>
              </a:tblPr>
              <a:tblGrid>
                <a:gridCol w="3245556">
                  <a:extLst>
                    <a:ext uri="{9D8B030D-6E8A-4147-A177-3AD203B41FA5}">
                      <a16:colId xmlns:a16="http://schemas.microsoft.com/office/drawing/2014/main" val="20000"/>
                    </a:ext>
                  </a:extLst>
                </a:gridCol>
                <a:gridCol w="5898444">
                  <a:extLst>
                    <a:ext uri="{9D8B030D-6E8A-4147-A177-3AD203B41FA5}">
                      <a16:colId xmlns:a16="http://schemas.microsoft.com/office/drawing/2014/main" val="20001"/>
                    </a:ext>
                  </a:extLst>
                </a:gridCol>
              </a:tblGrid>
              <a:tr h="370840">
                <a:tc>
                  <a:txBody>
                    <a:bodyPr/>
                    <a:lstStyle/>
                    <a:p>
                      <a:pPr algn="ctr"/>
                      <a:r>
                        <a:rPr lang="en-US" b="1"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ctr">
                        <a:spcAft>
                          <a:spcPts val="0"/>
                        </a:spcAft>
                        <a:tabLst>
                          <a:tab pos="342900" algn="l"/>
                          <a:tab pos="685800" algn="l"/>
                          <a:tab pos="1028700" algn="l"/>
                        </a:tabLst>
                      </a:pPr>
                      <a:r>
                        <a:rPr lang="en-GB" sz="1400" b="1"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ctr">
                        <a:spcAft>
                          <a:spcPts val="0"/>
                        </a:spcAft>
                        <a:tabLst>
                          <a:tab pos="342900" algn="l"/>
                          <a:tab pos="685800" algn="l"/>
                          <a:tab pos="1028700" algn="l"/>
                        </a:tabLst>
                      </a:pPr>
                      <a:r>
                        <a:rPr lang="en-GB" sz="1400" b="1"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0" algn="ctr">
                        <a:spcAft>
                          <a:spcPts val="0"/>
                        </a:spcAft>
                        <a:tabLst>
                          <a:tab pos="342900" algn="l"/>
                          <a:tab pos="685800" algn="l"/>
                          <a:tab pos="1028700" algn="l"/>
                        </a:tabLst>
                      </a:pPr>
                      <a:r>
                        <a:rPr lang="en-GB" sz="1400" b="1" dirty="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370840">
                <a:tc>
                  <a:txBody>
                    <a:bodyPr/>
                    <a:lstStyle/>
                    <a:p>
                      <a:pPr indent="0" algn="ctr">
                        <a:spcAft>
                          <a:spcPts val="0"/>
                        </a:spcAft>
                        <a:tabLst>
                          <a:tab pos="342900" algn="l"/>
                          <a:tab pos="685800" algn="l"/>
                          <a:tab pos="1028700" algn="l"/>
                        </a:tabLst>
                      </a:pPr>
                      <a:r>
                        <a:rPr lang="en-GB" sz="1400" b="1"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3690497677"/>
                  </a:ext>
                </a:extLst>
              </a:tr>
              <a:tr h="370840">
                <a:tc>
                  <a:txBody>
                    <a:bodyPr/>
                    <a:lstStyle/>
                    <a:p>
                      <a:pPr indent="0" algn="ctr">
                        <a:spcAft>
                          <a:spcPts val="0"/>
                        </a:spcAft>
                        <a:tabLst>
                          <a:tab pos="342900" algn="l"/>
                          <a:tab pos="685800" algn="l"/>
                          <a:tab pos="1028700" algn="l"/>
                        </a:tabLst>
                      </a:pPr>
                      <a:r>
                        <a:rPr lang="en-GB" sz="1400" b="1" baseline="0" dirty="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2133522939"/>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3" name="Date Placeholder 2"/>
          <p:cNvSpPr>
            <a:spLocks noGrp="1"/>
          </p:cNvSpPr>
          <p:nvPr>
            <p:ph type="dt" sz="half" idx="10"/>
          </p:nvPr>
        </p:nvSpPr>
        <p:spPr/>
        <p:txBody>
          <a:bodyPr/>
          <a:lstStyle/>
          <a:p>
            <a:pPr>
              <a:defRPr/>
            </a:pPr>
            <a:fld id="{08046427-5CAC-4FF5-9D42-1AAB0F92CE79}" type="datetime1">
              <a:rPr lang="en-US" smtClean="0"/>
              <a:t>4/5/2023</a:t>
            </a:fld>
            <a:endParaRPr lang="en-US"/>
          </a:p>
        </p:txBody>
      </p:sp>
    </p:spTree>
    <p:extLst>
      <p:ext uri="{BB962C8B-B14F-4D97-AF65-F5344CB8AC3E}">
        <p14:creationId xmlns:p14="http://schemas.microsoft.com/office/powerpoint/2010/main" val="67616883"/>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Agile and plan-based factors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fld id="{45B02231-7048-445C-B516-056218AF8197}" type="datetime1">
              <a:rPr lang="en-US" smtClean="0"/>
              <a:t>4/5/2023</a:t>
            </a:fld>
            <a:endParaRPr lang="en-US"/>
          </a:p>
        </p:txBody>
      </p:sp>
    </p:spTree>
    <p:extLst>
      <p:ext uri="{BB962C8B-B14F-4D97-AF65-F5344CB8AC3E}">
        <p14:creationId xmlns:p14="http://schemas.microsoft.com/office/powerpoint/2010/main" val="3099963659"/>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1-System issues</a:t>
            </a:r>
          </a:p>
        </p:txBody>
      </p:sp>
      <p:sp>
        <p:nvSpPr>
          <p:cNvPr id="3" name="Content Placeholder 2"/>
          <p:cNvSpPr>
            <a:spLocks noGrp="1"/>
          </p:cNvSpPr>
          <p:nvPr>
            <p:ph idx="1"/>
          </p:nvPr>
        </p:nvSpPr>
        <p:spPr>
          <a:xfrm>
            <a:off x="135467" y="1659467"/>
            <a:ext cx="9008533" cy="4696883"/>
          </a:xfrm>
        </p:spPr>
        <p:txBody>
          <a:bodyPr/>
          <a:lstStyle/>
          <a:p>
            <a:r>
              <a:rPr lang="en-GB" b="1" dirty="0"/>
              <a:t>How large is the system being developed?</a:t>
            </a:r>
          </a:p>
          <a:p>
            <a:pPr lvl="1"/>
            <a:r>
              <a:rPr lang="en-GB" dirty="0"/>
              <a:t>Agile methods are most effective a relatively small co-located team who can communicate informally. </a:t>
            </a:r>
          </a:p>
          <a:p>
            <a:r>
              <a:rPr lang="en-GB" b="1" dirty="0"/>
              <a:t>What type of system is being developed?</a:t>
            </a:r>
          </a:p>
          <a:p>
            <a:pPr lvl="1"/>
            <a:r>
              <a:rPr lang="en-GB" dirty="0"/>
              <a:t>Systems that require a lot of analysis before implementation need a fairly detailed design to carry out this analysis. </a:t>
            </a:r>
          </a:p>
          <a:p>
            <a:r>
              <a:rPr lang="en-GB" b="1" dirty="0"/>
              <a:t>What is the expected system lifetime?</a:t>
            </a:r>
          </a:p>
          <a:p>
            <a:pPr lvl="1"/>
            <a:r>
              <a:rPr lang="en-GB" dirty="0"/>
              <a:t>Long-lifetime systems require documentation to communicate the intentions of the system developers to the support team. </a:t>
            </a:r>
          </a:p>
          <a:p>
            <a:r>
              <a:rPr lang="en-GB" b="1" dirty="0"/>
              <a:t>Is the system subject to external regulation?</a:t>
            </a:r>
          </a:p>
          <a:p>
            <a:pPr lvl="1"/>
            <a:r>
              <a:rPr lang="en-GB" dirty="0"/>
              <a:t>If a system is regulated you will probably be required to produce detailed documentation as part of the system safety case. </a:t>
            </a:r>
          </a:p>
          <a:p>
            <a:pPr lvl="1">
              <a:buNone/>
            </a:pPr>
            <a:r>
              <a:rPr lang="en-GB" dirty="0"/>
              <a:t>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fld id="{6547CEF0-C94F-468B-BAF1-1ADC81EB5848}" type="datetime1">
              <a:rPr lang="en-US" smtClean="0"/>
              <a:t>4/5/2023</a:t>
            </a:fld>
            <a:endParaRPr lang="en-US"/>
          </a:p>
        </p:txBody>
      </p:sp>
    </p:spTree>
    <p:extLst>
      <p:ext uri="{BB962C8B-B14F-4D97-AF65-F5344CB8AC3E}">
        <p14:creationId xmlns:p14="http://schemas.microsoft.com/office/powerpoint/2010/main" val="2495282264"/>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Plan-driven and agile development</a:t>
            </a:r>
          </a:p>
        </p:txBody>
      </p:sp>
      <p:sp>
        <p:nvSpPr>
          <p:cNvPr id="3" name="Content Placeholder 2"/>
          <p:cNvSpPr>
            <a:spLocks noGrp="1"/>
          </p:cNvSpPr>
          <p:nvPr>
            <p:ph idx="1"/>
          </p:nvPr>
        </p:nvSpPr>
        <p:spPr>
          <a:xfrm>
            <a:off x="0" y="1457052"/>
            <a:ext cx="4761186" cy="4525963"/>
          </a:xfrm>
        </p:spPr>
        <p:txBody>
          <a:bodyPr/>
          <a:lstStyle/>
          <a:p>
            <a:r>
              <a:rPr lang="en-US" b="1" u="sng" dirty="0"/>
              <a:t>Plan-driven development</a:t>
            </a:r>
          </a:p>
          <a:p>
            <a:pPr marL="520700" lvl="1" indent="-236538"/>
            <a:r>
              <a:rPr lang="en-US" sz="1600" dirty="0"/>
              <a:t>A plan-driven approach to software engineering is based around separate development stages with the outputs to be produced at each of these stages planned in advance.</a:t>
            </a:r>
          </a:p>
          <a:p>
            <a:pPr marL="520700" lvl="1" indent="-236538"/>
            <a:r>
              <a:rPr lang="en-US" sz="1600" dirty="0"/>
              <a:t>Not necessarily waterfall model – plan-driven, incremental development is possible</a:t>
            </a:r>
          </a:p>
          <a:p>
            <a:pPr marL="520700" lvl="1" indent="-236538"/>
            <a:r>
              <a:rPr lang="en-US" sz="1600" dirty="0"/>
              <a:t>Iteration occurs within activities</a:t>
            </a:r>
            <a:r>
              <a:rPr lang="en-US" dirty="0"/>
              <a:t>. </a:t>
            </a:r>
          </a:p>
          <a:p>
            <a:r>
              <a:rPr lang="en-US" b="1" u="sng" dirty="0"/>
              <a:t>Agile development</a:t>
            </a:r>
          </a:p>
          <a:p>
            <a:pPr marL="520700" lvl="1" indent="-236538"/>
            <a:r>
              <a:rPr lang="en-US" sz="1600" dirty="0"/>
              <a:t>Specification, design, implementation and testing are inter-leaved and the outputs from the development process are decided through a process of negotiation during the software development process.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fld id="{92E1DC7D-3131-40BE-BD2E-D9F050C55E3F}" type="datetime1">
              <a:rPr lang="en-US" smtClean="0"/>
              <a:t>4/5/2023</a:t>
            </a:fld>
            <a:endParaRPr lang="en-US"/>
          </a:p>
        </p:txBody>
      </p:sp>
      <p:pic>
        <p:nvPicPr>
          <p:cNvPr id="7" name="Picture 6"/>
          <p:cNvPicPr>
            <a:picLocks noChangeAspect="1"/>
          </p:cNvPicPr>
          <p:nvPr/>
        </p:nvPicPr>
        <p:blipFill>
          <a:blip r:embed="rId2"/>
          <a:stretch>
            <a:fillRect/>
          </a:stretch>
        </p:blipFill>
        <p:spPr>
          <a:xfrm>
            <a:off x="4761186" y="2033751"/>
            <a:ext cx="4296524" cy="14977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stretch>
            <a:fillRect/>
          </a:stretch>
        </p:blipFill>
        <p:spPr>
          <a:xfrm>
            <a:off x="4968687" y="4575118"/>
            <a:ext cx="4089023" cy="14078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50143957"/>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2- People and teams</a:t>
            </a:r>
          </a:p>
        </p:txBody>
      </p:sp>
      <p:sp>
        <p:nvSpPr>
          <p:cNvPr id="3" name="Content Placeholder 2"/>
          <p:cNvSpPr>
            <a:spLocks noGrp="1"/>
          </p:cNvSpPr>
          <p:nvPr>
            <p:ph idx="1"/>
          </p:nvPr>
        </p:nvSpPr>
        <p:spPr>
          <a:xfrm>
            <a:off x="0" y="1600199"/>
            <a:ext cx="9144000" cy="5121275"/>
          </a:xfrm>
        </p:spPr>
        <p:txBody>
          <a:bodyPr/>
          <a:lstStyle/>
          <a:p>
            <a:r>
              <a:rPr lang="en-GB" b="1" dirty="0"/>
              <a:t>How good are the designers and programmers in the development team?</a:t>
            </a:r>
          </a:p>
          <a:p>
            <a:pPr lvl="1"/>
            <a:r>
              <a:rPr lang="en-GB" dirty="0"/>
              <a:t> It is sometimes argued that agile methods require higher skill levels than plan-based approaches in which programmers simply translate a detailed design into code.</a:t>
            </a:r>
          </a:p>
          <a:p>
            <a:r>
              <a:rPr lang="en-GB" b="1" dirty="0"/>
              <a:t>How is the development team organized?</a:t>
            </a:r>
          </a:p>
          <a:p>
            <a:pPr lvl="1"/>
            <a:r>
              <a:rPr lang="en-GB" dirty="0"/>
              <a:t>Design documents may be required if the team is distributed.</a:t>
            </a:r>
          </a:p>
          <a:p>
            <a:pPr lvl="1"/>
            <a:endParaRPr lang="en-GB" dirty="0"/>
          </a:p>
          <a:p>
            <a:r>
              <a:rPr lang="en-GB" b="1" dirty="0"/>
              <a:t>What support technologies are available?</a:t>
            </a:r>
          </a:p>
          <a:p>
            <a:pPr lvl="1"/>
            <a:r>
              <a:rPr lang="en-GB" dirty="0"/>
              <a:t>IDE support for visualisation and program analysis is essential if design documentation is not available.</a:t>
            </a:r>
          </a:p>
          <a:p>
            <a:pPr marL="457200" lvl="1" indent="0">
              <a:buNone/>
            </a:pPr>
            <a:r>
              <a:rPr lang="en-GB" dirty="0"/>
              <a:t>IDE = </a:t>
            </a:r>
            <a:r>
              <a:rPr lang="en-GB" dirty="0">
                <a:solidFill>
                  <a:srgbClr val="FF0000"/>
                </a:solidFill>
              </a:rPr>
              <a:t>Integrated development environment</a:t>
            </a:r>
          </a:p>
          <a:p>
            <a:pPr lvl="1"/>
            <a:endParaRPr lang="en-GB" dirty="0"/>
          </a:p>
          <a:p>
            <a:pPr lvl="1"/>
            <a:endParaRPr lang="en-GB"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fld id="{B474BD49-9867-4C03-AD4F-10FFF57EC4EA}" type="datetime1">
              <a:rPr lang="en-US" smtClean="0"/>
              <a:t>4/5/2023</a:t>
            </a:fld>
            <a:endParaRPr lang="en-US"/>
          </a:p>
        </p:txBody>
      </p:sp>
    </p:spTree>
    <p:extLst>
      <p:ext uri="{BB962C8B-B14F-4D97-AF65-F5344CB8AC3E}">
        <p14:creationId xmlns:p14="http://schemas.microsoft.com/office/powerpoint/2010/main" val="2280503184"/>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3- Organizational issues</a:t>
            </a:r>
          </a:p>
        </p:txBody>
      </p:sp>
      <p:sp>
        <p:nvSpPr>
          <p:cNvPr id="3" name="Content Placeholder 2"/>
          <p:cNvSpPr>
            <a:spLocks noGrp="1"/>
          </p:cNvSpPr>
          <p:nvPr>
            <p:ph idx="1"/>
          </p:nvPr>
        </p:nvSpPr>
        <p:spPr>
          <a:xfrm>
            <a:off x="0" y="1600200"/>
            <a:ext cx="9144000" cy="4756150"/>
          </a:xfrm>
        </p:spPr>
        <p:txBody>
          <a:bodyPr/>
          <a:lstStyle/>
          <a:p>
            <a:pPr>
              <a:lnSpc>
                <a:spcPct val="150000"/>
              </a:lnSpc>
            </a:pPr>
            <a:r>
              <a:rPr lang="en-GB" sz="2200" dirty="0"/>
              <a:t>Traditional engineering organizations have a culture of </a:t>
            </a:r>
            <a:r>
              <a:rPr lang="en-GB" sz="2200" u="sng" dirty="0"/>
              <a:t>plan-based developmen</a:t>
            </a:r>
            <a:r>
              <a:rPr lang="en-GB" sz="2200" dirty="0"/>
              <a:t>t, as this is the norm in engineering.</a:t>
            </a:r>
          </a:p>
          <a:p>
            <a:pPr>
              <a:lnSpc>
                <a:spcPct val="150000"/>
              </a:lnSpc>
            </a:pPr>
            <a:r>
              <a:rPr lang="en-GB" sz="2200" dirty="0"/>
              <a:t>Is it standard organizational practice to develop a detailed system specification?</a:t>
            </a:r>
          </a:p>
          <a:p>
            <a:pPr>
              <a:lnSpc>
                <a:spcPct val="150000"/>
              </a:lnSpc>
            </a:pPr>
            <a:r>
              <a:rPr lang="en-GB" sz="2200" dirty="0"/>
              <a:t>Will customer representatives be available to provide feedback of system increments?</a:t>
            </a:r>
          </a:p>
          <a:p>
            <a:pPr>
              <a:lnSpc>
                <a:spcPct val="150000"/>
              </a:lnSpc>
            </a:pPr>
            <a:r>
              <a:rPr lang="en-GB" sz="2200" dirty="0"/>
              <a:t>Can informal agile development fit into the organizational culture of detailed documentation?</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fld id="{10990DDB-364D-4193-AFD3-C6F133A18E8C}" type="datetime1">
              <a:rPr lang="en-US" smtClean="0"/>
              <a:t>4/5/2023</a:t>
            </a:fld>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Agile methods for large systems</a:t>
            </a:r>
          </a:p>
        </p:txBody>
      </p:sp>
      <p:sp>
        <p:nvSpPr>
          <p:cNvPr id="3" name="Content Placeholder 2"/>
          <p:cNvSpPr>
            <a:spLocks noGrp="1"/>
          </p:cNvSpPr>
          <p:nvPr>
            <p:ph idx="1"/>
          </p:nvPr>
        </p:nvSpPr>
        <p:spPr>
          <a:xfrm>
            <a:off x="0" y="1600200"/>
            <a:ext cx="9144000" cy="4756150"/>
          </a:xfrm>
        </p:spPr>
        <p:txBody>
          <a:bodyPr/>
          <a:lstStyle/>
          <a:p>
            <a:pPr marL="457200" indent="-457200">
              <a:buFont typeface="+mj-lt"/>
              <a:buAutoNum type="arabicPeriod"/>
            </a:pPr>
            <a:r>
              <a:rPr lang="en-GB" sz="1600" dirty="0"/>
              <a:t>Large systems are usually </a:t>
            </a:r>
            <a:r>
              <a:rPr lang="en-GB" sz="1600" b="1" dirty="0">
                <a:solidFill>
                  <a:srgbClr val="00B050"/>
                </a:solidFill>
              </a:rPr>
              <a:t>systems of systems </a:t>
            </a:r>
            <a:r>
              <a:rPr lang="en-GB" sz="1600" dirty="0"/>
              <a:t>- collections of separate, communicating systems, where separate teams develop each system. Frequently, these teams are working in different places, sometimes in different time zones. </a:t>
            </a:r>
          </a:p>
          <a:p>
            <a:pPr marL="457200" indent="-457200">
              <a:buFont typeface="+mj-lt"/>
              <a:buAutoNum type="arabicPeriod"/>
            </a:pPr>
            <a:r>
              <a:rPr lang="en-GB" sz="1600" dirty="0"/>
              <a:t>Large systems are </a:t>
            </a:r>
            <a:r>
              <a:rPr lang="en-GB" sz="1600" b="1" dirty="0">
                <a:solidFill>
                  <a:srgbClr val="00B050"/>
                </a:solidFill>
              </a:rPr>
              <a:t>‘brownfield systems’, </a:t>
            </a:r>
            <a:r>
              <a:rPr lang="en-GB" sz="1600" dirty="0"/>
              <a:t>that is they include and interact with a number of existing systems. Many of the system requirements are concerned with this interaction and so don’t really lend themselves to flexibility and incremental development. </a:t>
            </a:r>
          </a:p>
          <a:p>
            <a:pPr marL="457200" indent="-457200">
              <a:buFont typeface="+mj-lt"/>
              <a:buAutoNum type="arabicPeriod"/>
            </a:pPr>
            <a:r>
              <a:rPr lang="en-GB" sz="1600" dirty="0"/>
              <a:t>Where several systems are integrated to create a system, a significant fraction of the development is concerned with system </a:t>
            </a:r>
            <a:r>
              <a:rPr lang="en-GB" sz="1600" b="1" dirty="0">
                <a:solidFill>
                  <a:srgbClr val="00B050"/>
                </a:solidFill>
              </a:rPr>
              <a:t>configuration</a:t>
            </a:r>
            <a:r>
              <a:rPr lang="en-GB" sz="1600" dirty="0"/>
              <a:t> rather than original code development.</a:t>
            </a:r>
          </a:p>
          <a:p>
            <a:pPr marL="457200" indent="-457200">
              <a:buFont typeface="+mj-lt"/>
              <a:buAutoNum type="arabicPeriod" startAt="4"/>
            </a:pPr>
            <a:r>
              <a:rPr lang="en-GB" sz="1600" dirty="0"/>
              <a:t>Large systems and their development processes are often </a:t>
            </a:r>
            <a:r>
              <a:rPr lang="en-GB" sz="1600" b="1" dirty="0">
                <a:solidFill>
                  <a:srgbClr val="00B050"/>
                </a:solidFill>
              </a:rPr>
              <a:t>constrained </a:t>
            </a:r>
            <a:r>
              <a:rPr lang="en-GB" sz="1600" dirty="0"/>
              <a:t>by external rules and regulations limiting the way that they can be developed.</a:t>
            </a:r>
          </a:p>
          <a:p>
            <a:pPr marL="457200" indent="-457200">
              <a:buFont typeface="+mj-lt"/>
              <a:buAutoNum type="arabicPeriod" startAt="4"/>
            </a:pPr>
            <a:r>
              <a:rPr lang="en-GB" sz="1600" dirty="0"/>
              <a:t>Large systems have a </a:t>
            </a:r>
            <a:r>
              <a:rPr lang="en-GB" sz="1600" b="1" dirty="0">
                <a:solidFill>
                  <a:srgbClr val="00B050"/>
                </a:solidFill>
              </a:rPr>
              <a:t>long procurement </a:t>
            </a:r>
            <a:r>
              <a:rPr lang="en-GB" sz="1600" dirty="0"/>
              <a:t>and development time. It is difficult to maintain coherent teams who know about the system over that period as, inevitably, people move on to other jobs and projects. </a:t>
            </a:r>
          </a:p>
          <a:p>
            <a:pPr marL="457200" indent="-457200">
              <a:buFont typeface="+mj-lt"/>
              <a:buAutoNum type="arabicPeriod" startAt="4"/>
            </a:pPr>
            <a:r>
              <a:rPr lang="en-GB" sz="1600" dirty="0"/>
              <a:t>Large systems usually have a </a:t>
            </a:r>
            <a:r>
              <a:rPr lang="en-GB" sz="1600" b="1" dirty="0">
                <a:solidFill>
                  <a:srgbClr val="00B050"/>
                </a:solidFill>
              </a:rPr>
              <a:t>diverse set of stakeholders. </a:t>
            </a:r>
            <a:r>
              <a:rPr lang="en-GB" sz="1600" dirty="0"/>
              <a:t>It is practically impossible to involve all of these different stakeholders in the development process. </a:t>
            </a:r>
            <a:endParaRPr lang="en-US" sz="1600" dirty="0"/>
          </a:p>
          <a:p>
            <a:pPr marL="0" indent="0">
              <a:buNone/>
            </a:pPr>
            <a:r>
              <a:rPr lang="en-GB" sz="1600" dirty="0"/>
              <a:t> </a:t>
            </a:r>
            <a:endParaRPr lang="en-US" sz="16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6" name="Date Placeholder 5"/>
          <p:cNvSpPr>
            <a:spLocks noGrp="1"/>
          </p:cNvSpPr>
          <p:nvPr>
            <p:ph type="dt" sz="half" idx="10"/>
          </p:nvPr>
        </p:nvSpPr>
        <p:spPr/>
        <p:txBody>
          <a:bodyPr/>
          <a:lstStyle/>
          <a:p>
            <a:pPr>
              <a:defRPr/>
            </a:pPr>
            <a:fld id="{7208FA48-C2DB-4179-BE73-70CA53F8B447}" type="datetime1">
              <a:rPr lang="en-US" smtClean="0"/>
              <a:t>4/5/2023</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Factors in large systems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419" y="2931477"/>
            <a:ext cx="5943162" cy="3424873"/>
          </a:xfrm>
          <a:prstGeom prst="rect">
            <a:avLst/>
          </a:prstGeom>
        </p:spPr>
      </p:pic>
      <p:sp>
        <p:nvSpPr>
          <p:cNvPr id="3" name="Date Placeholder 2"/>
          <p:cNvSpPr>
            <a:spLocks noGrp="1"/>
          </p:cNvSpPr>
          <p:nvPr>
            <p:ph type="dt" sz="half" idx="10"/>
          </p:nvPr>
        </p:nvSpPr>
        <p:spPr/>
        <p:txBody>
          <a:bodyPr/>
          <a:lstStyle/>
          <a:p>
            <a:pPr>
              <a:defRPr/>
            </a:pPr>
            <a:fld id="{C7C9BE63-8077-4EFA-8020-403733DF79A6}" type="datetime1">
              <a:rPr lang="en-US" smtClean="0"/>
              <a:t>4/5/2023</a:t>
            </a:fld>
            <a:endParaRPr lang="en-US"/>
          </a:p>
        </p:txBody>
      </p:sp>
      <p:sp>
        <p:nvSpPr>
          <p:cNvPr id="7" name="Rectangle 6"/>
          <p:cNvSpPr/>
          <p:nvPr/>
        </p:nvSpPr>
        <p:spPr>
          <a:xfrm>
            <a:off x="110358" y="1438007"/>
            <a:ext cx="9033641" cy="1200329"/>
          </a:xfrm>
          <a:prstGeom prst="rect">
            <a:avLst/>
          </a:prstGeom>
        </p:spPr>
        <p:txBody>
          <a:bodyPr wrap="square">
            <a:spAutoFit/>
          </a:bodyPr>
          <a:lstStyle/>
          <a:p>
            <a:r>
              <a:rPr lang="ar-JO" b="1" dirty="0">
                <a:solidFill>
                  <a:srgbClr val="00B050"/>
                </a:solidFill>
              </a:rPr>
              <a:t>Agile methods have to evolve to be used for large-scale software development. The fundamental reason for this is that large-scale software systems are much more complex and difficult to understand and manage than small-scale systems or software products. Six principal factors contribute to this  complexity:</a:t>
            </a:r>
          </a:p>
        </p:txBody>
      </p:sp>
    </p:spTree>
    <p:extLst>
      <p:ext uri="{BB962C8B-B14F-4D97-AF65-F5344CB8AC3E}">
        <p14:creationId xmlns:p14="http://schemas.microsoft.com/office/powerpoint/2010/main" val="2913230988"/>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IBM’s agility at scale model</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fld id="{EF506E80-CCED-4E4A-A43F-9208F86551C4}" type="datetime1">
              <a:rPr lang="en-US" smtClean="0"/>
              <a:t>4/5/2023</a:t>
            </a:fld>
            <a:endParaRPr lang="en-US"/>
          </a:p>
        </p:txBody>
      </p:sp>
    </p:spTree>
    <p:extLst>
      <p:ext uri="{BB962C8B-B14F-4D97-AF65-F5344CB8AC3E}">
        <p14:creationId xmlns:p14="http://schemas.microsoft.com/office/powerpoint/2010/main" val="1863397935"/>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Scaling up to large systems</a:t>
            </a:r>
          </a:p>
        </p:txBody>
      </p:sp>
      <p:sp>
        <p:nvSpPr>
          <p:cNvPr id="3" name="Content Placeholder 2"/>
          <p:cNvSpPr>
            <a:spLocks noGrp="1"/>
          </p:cNvSpPr>
          <p:nvPr>
            <p:ph idx="1"/>
          </p:nvPr>
        </p:nvSpPr>
        <p:spPr>
          <a:xfrm>
            <a:off x="1" y="1600200"/>
            <a:ext cx="8957732" cy="4525963"/>
          </a:xfrm>
        </p:spPr>
        <p:txBody>
          <a:bodyPr/>
          <a:lstStyle/>
          <a:p>
            <a:r>
              <a:rPr lang="en-GB" sz="2200" dirty="0"/>
              <a:t>A completely incremental approach to requirements engineering is impossible.</a:t>
            </a:r>
          </a:p>
          <a:p>
            <a:r>
              <a:rPr lang="en-GB" sz="2200" dirty="0"/>
              <a:t>There cannot be a single product owner or customer representative.</a:t>
            </a:r>
          </a:p>
          <a:p>
            <a:r>
              <a:rPr lang="en-GB" sz="2200" dirty="0"/>
              <a:t>For large systems development, it is not possible to focus only on the code of the system.  </a:t>
            </a:r>
          </a:p>
          <a:p>
            <a:r>
              <a:rPr lang="en-GB" sz="2200" dirty="0"/>
              <a:t>Cross-team communication mechanisms have to be designed and used. </a:t>
            </a:r>
          </a:p>
          <a:p>
            <a:r>
              <a:rPr lang="en-GB" sz="2200" dirty="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fld id="{226A90FF-B108-4913-AEA0-C46C6E767D72}" type="datetime1">
              <a:rPr lang="en-US" smtClean="0"/>
              <a:t>4/5/2023</a:t>
            </a:fld>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Multi-team Scrum</a:t>
            </a:r>
          </a:p>
        </p:txBody>
      </p:sp>
      <p:sp>
        <p:nvSpPr>
          <p:cNvPr id="3" name="Content Placeholder 2"/>
          <p:cNvSpPr>
            <a:spLocks noGrp="1"/>
          </p:cNvSpPr>
          <p:nvPr>
            <p:ph idx="1"/>
          </p:nvPr>
        </p:nvSpPr>
        <p:spPr>
          <a:xfrm>
            <a:off x="457200" y="1600200"/>
            <a:ext cx="8229600" cy="4756150"/>
          </a:xfrm>
        </p:spPr>
        <p:txBody>
          <a:bodyPr/>
          <a:lstStyle/>
          <a:p>
            <a:r>
              <a:rPr lang="en-GB" b="1" i="1" dirty="0">
                <a:solidFill>
                  <a:srgbClr val="00B050"/>
                </a:solidFill>
              </a:rPr>
              <a:t>Role replication</a:t>
            </a:r>
            <a:r>
              <a:rPr lang="en-GB" b="1" dirty="0">
                <a:solidFill>
                  <a:srgbClr val="00B050"/>
                </a:solidFill>
              </a:rPr>
              <a:t> </a:t>
            </a:r>
          </a:p>
          <a:p>
            <a:pPr lvl="1"/>
            <a:r>
              <a:rPr lang="en-GB" dirty="0"/>
              <a:t>Each team has a Product Owner for their work component and Scrum Master. </a:t>
            </a:r>
          </a:p>
          <a:p>
            <a:r>
              <a:rPr lang="en-GB" b="1" i="1" dirty="0">
                <a:solidFill>
                  <a:srgbClr val="00B050"/>
                </a:solidFill>
              </a:rPr>
              <a:t>Product architects </a:t>
            </a:r>
          </a:p>
          <a:p>
            <a:pPr lvl="1"/>
            <a:r>
              <a:rPr lang="en-GB" dirty="0"/>
              <a:t>Each team chooses a product architect and these architects collaborate to design and evolve the overall system architecture.</a:t>
            </a:r>
          </a:p>
          <a:p>
            <a:r>
              <a:rPr lang="en-GB" b="1" i="1" dirty="0">
                <a:solidFill>
                  <a:srgbClr val="00B050"/>
                </a:solidFill>
              </a:rPr>
              <a:t>Release alignment </a:t>
            </a:r>
          </a:p>
          <a:p>
            <a:pPr lvl="1"/>
            <a:r>
              <a:rPr lang="en-GB" dirty="0"/>
              <a:t>The dates of product releases from each team are aligned so that a demonstrable and complete system is produced.</a:t>
            </a:r>
          </a:p>
          <a:p>
            <a:r>
              <a:rPr lang="en-GB" b="1" i="1" dirty="0">
                <a:solidFill>
                  <a:srgbClr val="00B050"/>
                </a:solidFill>
              </a:rPr>
              <a:t>Scrum of Scrums </a:t>
            </a:r>
          </a:p>
          <a:p>
            <a:pPr lvl="1"/>
            <a:r>
              <a:rPr lang="en-GB" dirty="0"/>
              <a:t>There is a daily Scrum of Scrums where representatives from each team meet to discuss progress and plan work to be done.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fld id="{3D77B244-7D0E-4580-B547-5DD67E054148}" type="datetime1">
              <a:rPr lang="en-US" smtClean="0"/>
              <a:t>4/5/2023</a:t>
            </a:fld>
            <a:endParaRPr lang="en-US"/>
          </a:p>
        </p:txBody>
      </p:sp>
    </p:spTree>
    <p:extLst>
      <p:ext uri="{BB962C8B-B14F-4D97-AF65-F5344CB8AC3E}">
        <p14:creationId xmlns:p14="http://schemas.microsoft.com/office/powerpoint/2010/main" val="1835549426"/>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Agile methods across organizations</a:t>
            </a:r>
          </a:p>
        </p:txBody>
      </p:sp>
      <p:sp>
        <p:nvSpPr>
          <p:cNvPr id="3" name="Content Placeholder 2"/>
          <p:cNvSpPr>
            <a:spLocks noGrp="1"/>
          </p:cNvSpPr>
          <p:nvPr>
            <p:ph idx="1"/>
          </p:nvPr>
        </p:nvSpPr>
        <p:spPr>
          <a:xfrm>
            <a:off x="457200" y="1600200"/>
            <a:ext cx="8407400" cy="4525963"/>
          </a:xfrm>
        </p:spPr>
        <p:txBody>
          <a:bodyPr/>
          <a:lstStyle/>
          <a:p>
            <a:r>
              <a:rPr lang="en-GB" sz="2200" dirty="0"/>
              <a:t>Project managers who do not have experience of agile methods may be reluctant to accept the risk of a new approach.</a:t>
            </a:r>
          </a:p>
          <a:p>
            <a:r>
              <a:rPr lang="en-GB" sz="2200" dirty="0"/>
              <a:t>Large organizations often have quality procedures and standards that all projects are expected to follow and, because of their </a:t>
            </a:r>
            <a:r>
              <a:rPr lang="en-GB" sz="2200" u="sng" dirty="0"/>
              <a:t>bureaucratic nature</a:t>
            </a:r>
            <a:r>
              <a:rPr lang="en-GB" sz="2200" dirty="0"/>
              <a:t>, these are likely to be incompatible with agile methods. </a:t>
            </a:r>
          </a:p>
          <a:p>
            <a:r>
              <a:rPr lang="en-GB" sz="2200" dirty="0"/>
              <a:t>Agile methods seem to work best when team members have a relatively high skill level. However, within large organizations, there are likely to be a wide range of skills and abilities. </a:t>
            </a:r>
          </a:p>
          <a:p>
            <a:r>
              <a:rPr lang="en-GB" sz="2200" dirty="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fld id="{8B3CE586-36A3-4C14-9BCF-9FFBC26387D2}" type="datetime1">
              <a:rPr lang="en-US" smtClean="0"/>
              <a:t>4/5/2023</a:t>
            </a:fld>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Key points</a:t>
            </a:r>
          </a:p>
        </p:txBody>
      </p:sp>
      <p:sp>
        <p:nvSpPr>
          <p:cNvPr id="3" name="Content Placeholder 2"/>
          <p:cNvSpPr>
            <a:spLocks noGrp="1"/>
          </p:cNvSpPr>
          <p:nvPr>
            <p:ph idx="1"/>
          </p:nvPr>
        </p:nvSpPr>
        <p:spPr>
          <a:xfrm>
            <a:off x="0" y="1457052"/>
            <a:ext cx="9144000" cy="5494283"/>
          </a:xfrm>
        </p:spPr>
        <p:txBody>
          <a:bodyPr/>
          <a:lstStyle/>
          <a:p>
            <a:r>
              <a:rPr lang="en-GB" sz="1600" dirty="0"/>
              <a:t>Agile methods are incremental development methods that focus on rapid software development, frequent releases of the software, reducing process overheads by minimizing documentation and producing high-quality code.  </a:t>
            </a:r>
          </a:p>
          <a:p>
            <a:r>
              <a:rPr lang="en-GB" sz="2000" b="1" dirty="0"/>
              <a:t>Agile development practices include </a:t>
            </a:r>
          </a:p>
          <a:p>
            <a:pPr marL="800100" lvl="1" indent="-342900">
              <a:buFont typeface="+mj-lt"/>
              <a:buAutoNum type="arabicPeriod"/>
            </a:pPr>
            <a:r>
              <a:rPr lang="en-GB" sz="1500" dirty="0"/>
              <a:t>User stories for system specification</a:t>
            </a:r>
          </a:p>
          <a:p>
            <a:pPr marL="800100" lvl="1" indent="-342900">
              <a:buFont typeface="+mj-lt"/>
              <a:buAutoNum type="arabicPeriod"/>
            </a:pPr>
            <a:r>
              <a:rPr lang="en-GB" sz="1500" dirty="0"/>
              <a:t> Frequent releases of the software, </a:t>
            </a:r>
          </a:p>
          <a:p>
            <a:pPr marL="800100" lvl="1" indent="-342900">
              <a:buFont typeface="+mj-lt"/>
              <a:buAutoNum type="arabicPeriod"/>
            </a:pPr>
            <a:r>
              <a:rPr lang="en-GB" sz="1500" dirty="0"/>
              <a:t>Continuous software improvement </a:t>
            </a:r>
          </a:p>
          <a:p>
            <a:pPr marL="800100" lvl="1" indent="-342900">
              <a:buFont typeface="+mj-lt"/>
              <a:buAutoNum type="arabicPeriod"/>
            </a:pPr>
            <a:r>
              <a:rPr lang="en-GB" sz="1500" dirty="0"/>
              <a:t>Test-first development</a:t>
            </a:r>
          </a:p>
          <a:p>
            <a:pPr marL="800100" lvl="1" indent="-342900">
              <a:buFont typeface="+mj-lt"/>
              <a:buAutoNum type="arabicPeriod"/>
            </a:pPr>
            <a:r>
              <a:rPr lang="en-GB" sz="1500" dirty="0"/>
              <a:t>Customer participation in the development team.</a:t>
            </a:r>
          </a:p>
          <a:p>
            <a:r>
              <a:rPr lang="en-GB" sz="1500" b="1" u="sng" dirty="0">
                <a:solidFill>
                  <a:srgbClr val="0070C0"/>
                </a:solidFill>
              </a:rPr>
              <a:t>Scrum</a:t>
            </a:r>
            <a:r>
              <a:rPr lang="en-GB" sz="1500" dirty="0"/>
              <a:t> is an agile method that provides a project management framework. </a:t>
            </a:r>
          </a:p>
          <a:p>
            <a:pPr marL="457200" lvl="1" indent="-220663"/>
            <a:r>
              <a:rPr lang="en-GB" sz="1500" dirty="0"/>
              <a:t>It is centred round a set of sprints, which are fixed time periods when a system increment is developed.</a:t>
            </a:r>
          </a:p>
          <a:p>
            <a:r>
              <a:rPr lang="en-GB" sz="1500" dirty="0"/>
              <a:t>Many practical development methods are a mixture of plan-based and agile development. </a:t>
            </a:r>
          </a:p>
          <a:p>
            <a:r>
              <a:rPr lang="en-GB" sz="1500" dirty="0"/>
              <a:t>Scaling agile methods </a:t>
            </a:r>
            <a:r>
              <a:rPr lang="en-GB" sz="1500" b="1" u="sng" dirty="0"/>
              <a:t>for large </a:t>
            </a:r>
            <a:r>
              <a:rPr lang="en-GB" sz="1500" dirty="0"/>
              <a:t>systems is </a:t>
            </a:r>
            <a:r>
              <a:rPr lang="en-GB" sz="1500" b="1" dirty="0">
                <a:solidFill>
                  <a:srgbClr val="0070C0"/>
                </a:solidFill>
              </a:rPr>
              <a:t>difficult.</a:t>
            </a:r>
          </a:p>
          <a:p>
            <a:pPr lvl="1"/>
            <a:r>
              <a:rPr lang="en-GB" sz="1500" dirty="0"/>
              <a:t> Large systems need up-front design and some documentation and organizational practice may conflict with the informality of agile approaches.</a:t>
            </a:r>
          </a:p>
          <a:p>
            <a:endParaRPr lang="en-US" dirty="0"/>
          </a:p>
        </p:txBody>
      </p:sp>
      <p:sp>
        <p:nvSpPr>
          <p:cNvPr id="4" name="Footer Placeholder 3"/>
          <p:cNvSpPr>
            <a:spLocks noGrp="1"/>
          </p:cNvSpPr>
          <p:nvPr>
            <p:ph type="ftr" sz="quarter" idx="11"/>
          </p:nvPr>
        </p:nvSpPr>
        <p:spPr/>
        <p:txBody>
          <a:bodyPr/>
          <a:lstStyle/>
          <a:p>
            <a:pPr>
              <a:defRPr/>
            </a:pPr>
            <a:r>
              <a:rPr lang="en-US" dirty="0"/>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fld id="{7643EB9C-B420-4F84-8E28-478E41D852F3}" type="datetime1">
              <a:rPr lang="en-US" smtClean="0"/>
              <a:t>4/5/2023</a:t>
            </a:fld>
            <a:endParaRPr lang="en-US" dirty="0"/>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dirty="0">
                <a:solidFill>
                  <a:srgbClr val="C00000"/>
                </a:solidFill>
              </a:rPr>
              <a:t>Agile methods</a:t>
            </a:r>
          </a:p>
        </p:txBody>
      </p:sp>
      <p:sp>
        <p:nvSpPr>
          <p:cNvPr id="1166339" name="Rectangle 3"/>
          <p:cNvSpPr>
            <a:spLocks noGrp="1" noChangeArrowheads="1"/>
          </p:cNvSpPr>
          <p:nvPr>
            <p:ph idx="1"/>
          </p:nvPr>
        </p:nvSpPr>
        <p:spPr>
          <a:xfrm>
            <a:off x="1" y="1600200"/>
            <a:ext cx="9144000" cy="4756150"/>
          </a:xfrm>
        </p:spPr>
        <p:txBody>
          <a:bodyPr/>
          <a:lstStyle/>
          <a:p>
            <a:r>
              <a:rPr lang="en-US" sz="2000" dirty="0"/>
              <a:t>Dissatisfaction with the overheads involved in software design methods of the 1980s and 1990s led to the creation of agile methods. </a:t>
            </a:r>
            <a:r>
              <a:rPr lang="en-US" sz="2000" b="1" u="sng" dirty="0"/>
              <a:t>These methods:</a:t>
            </a:r>
          </a:p>
          <a:p>
            <a:pPr lvl="1"/>
            <a:r>
              <a:rPr lang="en-US" sz="2000" dirty="0"/>
              <a:t>Focus on the code rather than the </a:t>
            </a:r>
            <a:r>
              <a:rPr lang="en-US" dirty="0"/>
              <a:t>design and documentation.</a:t>
            </a:r>
            <a:endParaRPr lang="en-US" sz="2000" dirty="0"/>
          </a:p>
          <a:p>
            <a:pPr lvl="1"/>
            <a:r>
              <a:rPr lang="en-US" dirty="0"/>
              <a:t> They are best suited to application development where the system requirements usually change rapidly during the development process. </a:t>
            </a:r>
          </a:p>
          <a:p>
            <a:pPr lvl="1"/>
            <a:r>
              <a:rPr lang="en-US" dirty="0"/>
              <a:t>Are </a:t>
            </a:r>
            <a:r>
              <a:rPr lang="en-US" sz="2000" dirty="0"/>
              <a:t>intended to deliver working software quickly and evolve this quickly to meet changing requirements.</a:t>
            </a:r>
          </a:p>
          <a:p>
            <a:pPr lvl="1"/>
            <a:endParaRPr lang="en-US" sz="2000" dirty="0"/>
          </a:p>
          <a:p>
            <a:r>
              <a:rPr lang="en-US" sz="2000" dirty="0"/>
              <a:t>The aim of agile methods is to reduce expenses in the software process (e.g. by limiting documentation) and to be able to respond quickly to changing requirements without excessive rework.</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fld id="{6F6BA05E-DF44-4E03-9813-A7B658B9A2C5}" type="datetime1">
              <a:rPr lang="en-US" smtClean="0"/>
              <a:t>4/5/2023</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Agile manifesto </a:t>
            </a:r>
          </a:p>
        </p:txBody>
      </p:sp>
      <p:sp>
        <p:nvSpPr>
          <p:cNvPr id="3" name="Content Placeholder 2"/>
          <p:cNvSpPr>
            <a:spLocks noGrp="1"/>
          </p:cNvSpPr>
          <p:nvPr>
            <p:ph idx="1"/>
          </p:nvPr>
        </p:nvSpPr>
        <p:spPr/>
        <p:txBody>
          <a:bodyPr/>
          <a:lstStyle/>
          <a:p>
            <a:r>
              <a:rPr lang="en-US" i="1" dirty="0"/>
              <a:t>We are uncovering better ways of developing software by doing it and helping others do it. Through this work we have come to value:</a:t>
            </a:r>
            <a:endParaRPr lang="en-GB" dirty="0"/>
          </a:p>
          <a:p>
            <a:pPr lvl="1"/>
            <a:r>
              <a:rPr lang="en-US" i="1" dirty="0"/>
              <a:t>Individuals and interactions over processes and tools</a:t>
            </a:r>
            <a:br>
              <a:rPr lang="en-US" i="1" dirty="0"/>
            </a:br>
            <a:r>
              <a:rPr lang="en-US" i="1" dirty="0"/>
              <a:t>Working software over comprehensive documentation </a:t>
            </a:r>
            <a:br>
              <a:rPr lang="en-US" i="1" dirty="0"/>
            </a:br>
            <a:r>
              <a:rPr lang="en-US" i="1" dirty="0"/>
              <a:t>Customer collaboration over contract negotiation </a:t>
            </a:r>
            <a:br>
              <a:rPr lang="en-US" i="1" dirty="0"/>
            </a:br>
            <a:r>
              <a:rPr lang="en-US" i="1" dirty="0"/>
              <a:t>Responding to change over following a plan </a:t>
            </a:r>
            <a:endParaRPr lang="en-GB" dirty="0"/>
          </a:p>
          <a:p>
            <a:r>
              <a:rPr lang="en-US" i="1" dirty="0"/>
              <a:t>That is, while there is value in the items on the right, we value the items on the left more.</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fld id="{66110082-0FE2-477D-AE76-22063816C160}" type="datetime1">
              <a:rPr lang="en-US" smtClean="0"/>
              <a:t>4/5/2023</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solidFill>
                  <a:srgbClr val="C00000"/>
                </a:solidFill>
              </a:rPr>
              <a:t>The principles of agile methods</a:t>
            </a:r>
            <a:r>
              <a:rPr lang="en-GB" dirty="0">
                <a:solidFill>
                  <a:srgbClr val="C00000"/>
                </a:solidFill>
              </a:rPr>
              <a:t> </a:t>
            </a:r>
            <a:endParaRPr lang="en-US" dirty="0">
              <a:solidFill>
                <a:srgbClr val="C00000"/>
              </a:solidFill>
            </a:endParaRP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035447695"/>
              </p:ext>
            </p:extLst>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fld id="{CB877158-C039-4FB2-8142-C4C862791C6E}" type="datetime1">
              <a:rPr lang="en-US" smtClean="0"/>
              <a:t>4/5/2023</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Agile method applicability</a:t>
            </a:r>
          </a:p>
        </p:txBody>
      </p:sp>
      <p:sp>
        <p:nvSpPr>
          <p:cNvPr id="3" name="Content Placeholder 2"/>
          <p:cNvSpPr>
            <a:spLocks noGrp="1"/>
          </p:cNvSpPr>
          <p:nvPr>
            <p:ph idx="1"/>
          </p:nvPr>
        </p:nvSpPr>
        <p:spPr>
          <a:xfrm>
            <a:off x="186267" y="1600200"/>
            <a:ext cx="8957733" cy="4525963"/>
          </a:xfrm>
        </p:spPr>
        <p:txBody>
          <a:bodyPr/>
          <a:lstStyle/>
          <a:p>
            <a:pPr marL="0" indent="0">
              <a:buNone/>
            </a:pPr>
            <a:r>
              <a:rPr lang="en-US" b="1" dirty="0"/>
              <a:t>Agile methods have been particularly successful for two kinds of system  development.</a:t>
            </a:r>
            <a:endParaRPr lang="en-GB" b="1" dirty="0"/>
          </a:p>
          <a:p>
            <a:pPr marL="406400" indent="-406400">
              <a:buNone/>
            </a:pPr>
            <a:r>
              <a:rPr lang="en-GB" b="1" dirty="0">
                <a:solidFill>
                  <a:srgbClr val="0070C0"/>
                </a:solidFill>
              </a:rPr>
              <a:t>1- Product development </a:t>
            </a:r>
            <a:r>
              <a:rPr lang="en-GB" dirty="0"/>
              <a:t>where a software company is developing a small or medium-sized product for sale. </a:t>
            </a:r>
          </a:p>
          <a:p>
            <a:pPr lvl="1"/>
            <a:r>
              <a:rPr lang="en-GB" dirty="0"/>
              <a:t>Virtually all software products and apps are now developed using an agile approach</a:t>
            </a:r>
          </a:p>
          <a:p>
            <a:pPr marL="457200" lvl="1" indent="0">
              <a:buNone/>
            </a:pPr>
            <a:endParaRPr lang="en-GB" dirty="0"/>
          </a:p>
          <a:p>
            <a:pPr marL="338138" indent="-338138">
              <a:buNone/>
            </a:pPr>
            <a:r>
              <a:rPr lang="en-GB" b="1" dirty="0">
                <a:solidFill>
                  <a:srgbClr val="0070C0"/>
                </a:solidFill>
              </a:rPr>
              <a:t>2- Custom system development </a:t>
            </a:r>
            <a:r>
              <a:rPr lang="en-GB" dirty="0"/>
              <a:t>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fld id="{8E40F01D-6179-4F21-B655-1EC6A39C4E0D}" type="datetime1">
              <a:rPr lang="en-US" smtClean="0"/>
              <a:t>4/5/2023</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B8A6304EBC11C4CB0CFE0F3798C5213" ma:contentTypeVersion="3" ma:contentTypeDescription="Create a new document." ma:contentTypeScope="" ma:versionID="5fbc606b5e6ad004c469fa4d58be1a6b">
  <xsd:schema xmlns:xsd="http://www.w3.org/2001/XMLSchema" xmlns:xs="http://www.w3.org/2001/XMLSchema" xmlns:p="http://schemas.microsoft.com/office/2006/metadata/properties" xmlns:ns2="833bdabc-4c20-4266-84f3-9e3e536f14b8" targetNamespace="http://schemas.microsoft.com/office/2006/metadata/properties" ma:root="true" ma:fieldsID="150f10a5959254d7072758f64cac6d68" ns2:_="">
    <xsd:import namespace="833bdabc-4c20-4266-84f3-9e3e536f14b8"/>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3bdabc-4c20-4266-84f3-9e3e536f14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C9F04D-D479-45CA-A21E-843441A82268}">
  <ds:schemaRefs>
    <ds:schemaRef ds:uri="http://schemas.microsoft.com/sharepoint/v3/contenttype/forms"/>
  </ds:schemaRefs>
</ds:datastoreItem>
</file>

<file path=customXml/itemProps2.xml><?xml version="1.0" encoding="utf-8"?>
<ds:datastoreItem xmlns:ds="http://schemas.openxmlformats.org/officeDocument/2006/customXml" ds:itemID="{CD5CA26D-C366-448F-8EE7-C5D8E95A321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7E25A46-5ABE-4F08-A4B1-2FEE7FFB34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3bdabc-4c20-4266-84f3-9e3e536f14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2251</TotalTime>
  <Words>5259</Words>
  <Application>Microsoft Office PowerPoint</Application>
  <PresentationFormat>On-screen Show (4:3)</PresentationFormat>
  <Paragraphs>514</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Helvetica Neue</vt:lpstr>
      <vt:lpstr>Times New Roman</vt:lpstr>
      <vt:lpstr>Wingdings</vt:lpstr>
      <vt:lpstr>SE10 slides</vt:lpstr>
      <vt:lpstr>Chapter 3   – Agile Software Development</vt:lpstr>
      <vt:lpstr>Topics covered</vt:lpstr>
      <vt:lpstr>Rapid software development</vt:lpstr>
      <vt:lpstr>Agile development</vt:lpstr>
      <vt:lpstr>Plan-driven and agile development</vt:lpstr>
      <vt:lpstr>Agile methods</vt:lpstr>
      <vt:lpstr>Agile manifesto </vt:lpstr>
      <vt:lpstr>The principles of agile methods </vt:lpstr>
      <vt:lpstr>Agile method applicability</vt:lpstr>
      <vt:lpstr>Agile development techniques</vt:lpstr>
      <vt:lpstr> Extreme programming</vt:lpstr>
      <vt:lpstr>Extreme programming practices (a) </vt:lpstr>
      <vt:lpstr>Extreme programming practices (b)</vt:lpstr>
      <vt:lpstr>XP and agile principles</vt:lpstr>
      <vt:lpstr>Influential XP practices</vt:lpstr>
      <vt:lpstr>1- User stories for requirements</vt:lpstr>
      <vt:lpstr>A ‘prescribing medication’ story </vt:lpstr>
      <vt:lpstr>Examples of task cards for prescribing medication </vt:lpstr>
      <vt:lpstr>2- Refactoring</vt:lpstr>
      <vt:lpstr>Examples of refactoring</vt:lpstr>
      <vt:lpstr>3- Test-first development ..</vt:lpstr>
      <vt:lpstr>Test-driven development</vt:lpstr>
      <vt:lpstr>Junit. Test example …  </vt:lpstr>
      <vt:lpstr>Junit. Test example  </vt:lpstr>
      <vt:lpstr>Customer involvement</vt:lpstr>
      <vt:lpstr>Test case description for dose checking </vt:lpstr>
      <vt:lpstr>Test automation</vt:lpstr>
      <vt:lpstr>Problems with test-first development</vt:lpstr>
      <vt:lpstr>4- Pair programming</vt:lpstr>
      <vt:lpstr>Agile project management</vt:lpstr>
      <vt:lpstr>Agile project management</vt:lpstr>
      <vt:lpstr>Scrum</vt:lpstr>
      <vt:lpstr>Scrum terminology (a)</vt:lpstr>
      <vt:lpstr>Scrum terminology (b)</vt:lpstr>
      <vt:lpstr>The Scrum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and plan-based factors</vt:lpstr>
      <vt:lpstr>1-System issues</vt:lpstr>
      <vt:lpstr>2- People and teams</vt:lpstr>
      <vt:lpstr>3- Organizational issues</vt:lpstr>
      <vt:lpstr>Agile methods for large systems</vt:lpstr>
      <vt:lpstr>Factors in large systems</vt:lpstr>
      <vt:lpstr>IBM’s agility at scale model</vt:lpstr>
      <vt:lpstr>Scaling up to large systems</vt:lpstr>
      <vt:lpstr>Multi-team Scrum</vt:lpstr>
      <vt:lpstr>Agile methods across organizations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zeinah aladayleh</cp:lastModifiedBy>
  <cp:revision>78</cp:revision>
  <dcterms:created xsi:type="dcterms:W3CDTF">2010-01-06T20:28:26Z</dcterms:created>
  <dcterms:modified xsi:type="dcterms:W3CDTF">2023-04-05T09:36:30Z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0x0101005B8A6304EBC11C4CB0CFE0F3798C5213</vt:lpwstr>
  </property>
</Properties>
</file>