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5"/>
  </p:notesMasterIdLst>
  <p:handoutMasterIdLst>
    <p:handoutMasterId r:id="rId96"/>
  </p:handoutMasterIdLst>
  <p:sldIdLst>
    <p:sldId id="256" r:id="rId2"/>
    <p:sldId id="401" r:id="rId3"/>
    <p:sldId id="276" r:id="rId4"/>
    <p:sldId id="277" r:id="rId5"/>
    <p:sldId id="278" r:id="rId6"/>
    <p:sldId id="279" r:id="rId7"/>
    <p:sldId id="411" r:id="rId8"/>
    <p:sldId id="280" r:id="rId9"/>
    <p:sldId id="258" r:id="rId10"/>
    <p:sldId id="378" r:id="rId11"/>
    <p:sldId id="379" r:id="rId12"/>
    <p:sldId id="381" r:id="rId13"/>
    <p:sldId id="402" r:id="rId14"/>
    <p:sldId id="281" r:id="rId15"/>
    <p:sldId id="410" r:id="rId16"/>
    <p:sldId id="282" r:id="rId17"/>
    <p:sldId id="283" r:id="rId18"/>
    <p:sldId id="285" r:id="rId19"/>
    <p:sldId id="286" r:id="rId20"/>
    <p:sldId id="287" r:id="rId21"/>
    <p:sldId id="310" r:id="rId22"/>
    <p:sldId id="259" r:id="rId23"/>
    <p:sldId id="288" r:id="rId24"/>
    <p:sldId id="260" r:id="rId25"/>
    <p:sldId id="289" r:id="rId26"/>
    <p:sldId id="311" r:id="rId27"/>
    <p:sldId id="261" r:id="rId28"/>
    <p:sldId id="353" r:id="rId29"/>
    <p:sldId id="302" r:id="rId30"/>
    <p:sldId id="403" r:id="rId31"/>
    <p:sldId id="404" r:id="rId32"/>
    <p:sldId id="303" r:id="rId33"/>
    <p:sldId id="333" r:id="rId34"/>
    <p:sldId id="304" r:id="rId35"/>
    <p:sldId id="340" r:id="rId36"/>
    <p:sldId id="335" r:id="rId37"/>
    <p:sldId id="405" r:id="rId38"/>
    <p:sldId id="345" r:id="rId39"/>
    <p:sldId id="383" r:id="rId40"/>
    <p:sldId id="406" r:id="rId41"/>
    <p:sldId id="407"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408" r:id="rId56"/>
    <p:sldId id="370" r:id="rId57"/>
    <p:sldId id="371" r:id="rId58"/>
    <p:sldId id="372" r:id="rId59"/>
    <p:sldId id="373" r:id="rId60"/>
    <p:sldId id="409" r:id="rId61"/>
    <p:sldId id="376" r:id="rId62"/>
    <p:sldId id="377" r:id="rId63"/>
    <p:sldId id="388" r:id="rId64"/>
    <p:sldId id="417" r:id="rId65"/>
    <p:sldId id="421" r:id="rId66"/>
    <p:sldId id="422" r:id="rId67"/>
    <p:sldId id="423" r:id="rId68"/>
    <p:sldId id="418" r:id="rId69"/>
    <p:sldId id="419" r:id="rId70"/>
    <p:sldId id="420" r:id="rId71"/>
    <p:sldId id="413" r:id="rId72"/>
    <p:sldId id="414" r:id="rId73"/>
    <p:sldId id="415" r:id="rId74"/>
    <p:sldId id="389" r:id="rId75"/>
    <p:sldId id="390" r:id="rId76"/>
    <p:sldId id="391" r:id="rId77"/>
    <p:sldId id="392" r:id="rId78"/>
    <p:sldId id="393" r:id="rId79"/>
    <p:sldId id="394" r:id="rId80"/>
    <p:sldId id="356" r:id="rId81"/>
    <p:sldId id="295" r:id="rId82"/>
    <p:sldId id="296" r:id="rId83"/>
    <p:sldId id="297" r:id="rId84"/>
    <p:sldId id="298" r:id="rId85"/>
    <p:sldId id="299" r:id="rId86"/>
    <p:sldId id="355" r:id="rId87"/>
    <p:sldId id="347" r:id="rId88"/>
    <p:sldId id="274" r:id="rId89"/>
    <p:sldId id="399" r:id="rId90"/>
    <p:sldId id="349" r:id="rId91"/>
    <p:sldId id="350" r:id="rId92"/>
    <p:sldId id="352" r:id="rId93"/>
    <p:sldId id="400" r:id="rId94"/>
  </p:sldIdLst>
  <p:sldSz cx="9144000" cy="6858000" type="screen4x3"/>
  <p:notesSz cx="9144000" cy="6858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1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84" autoAdjust="0"/>
    <p:restoredTop sz="94660"/>
  </p:normalViewPr>
  <p:slideViewPr>
    <p:cSldViewPr snapToObjects="1">
      <p:cViewPr varScale="1">
        <p:scale>
          <a:sx n="60" d="100"/>
          <a:sy n="60" d="100"/>
        </p:scale>
        <p:origin x="1784" y="4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35" tIns="45718" rIns="91435" bIns="45718" rtlCol="0"/>
          <a:lstStyle>
            <a:lvl1pPr algn="l">
              <a:defRPr sz="1200" smtClean="0"/>
            </a:lvl1pPr>
          </a:lstStyle>
          <a:p>
            <a:pPr>
              <a:defRPr/>
            </a:pP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35" tIns="45718" rIns="91435" bIns="45718" rtlCol="0"/>
          <a:lstStyle>
            <a:lvl1pPr algn="r">
              <a:defRPr sz="1200" smtClean="0"/>
            </a:lvl1pPr>
          </a:lstStyle>
          <a:p>
            <a:pPr>
              <a:defRPr/>
            </a:pPr>
            <a:fld id="{F13E72A6-F1CE-9A44-92E1-BCD7317752E8}" type="datetime1">
              <a:rPr lang="en-US"/>
              <a:pPr>
                <a:defRPr/>
              </a:pPr>
              <a:t>5/22/2023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35" tIns="45718" rIns="91435" bIns="45718"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35" tIns="45718" rIns="91435" bIns="45718"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35" tIns="45718" rIns="91435" bIns="45718" rtlCol="0"/>
          <a:lstStyle>
            <a:lvl1pPr algn="l">
              <a:defRPr sz="1200" smtClean="0"/>
            </a:lvl1pPr>
          </a:lstStyle>
          <a:p>
            <a:pPr>
              <a:defRPr/>
            </a:pPr>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35" tIns="45718" rIns="91435" bIns="45718" rtlCol="0"/>
          <a:lstStyle>
            <a:lvl1pPr algn="r">
              <a:defRPr sz="1200" smtClean="0"/>
            </a:lvl1pPr>
          </a:lstStyle>
          <a:p>
            <a:pPr>
              <a:defRPr/>
            </a:pPr>
            <a:fld id="{EB352ED9-E653-9A47-B7A3-C5AB53D5C0B6}" type="datetime1">
              <a:rPr lang="en-US"/>
              <a:pPr>
                <a:defRPr/>
              </a:pPr>
              <a:t>5/22/2023</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35" tIns="45718" rIns="91435" bIns="45718"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6513910"/>
            <a:ext cx="3962400" cy="342900"/>
          </a:xfrm>
          <a:prstGeom prst="rect">
            <a:avLst/>
          </a:prstGeom>
        </p:spPr>
        <p:txBody>
          <a:bodyPr vert="horz" lIns="91435" tIns="45718" rIns="91435" bIns="45718"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35" tIns="45718" rIns="91435" bIns="45718"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2A821E4-8E46-46BA-BF29-5431C322A171}" type="datetime1">
              <a:rPr lang="en-US" smtClean="0"/>
              <a:t>5/22/2023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D13D0993-B8E6-44CA-B897-EE8C69AB4C8C}" type="datetime1">
              <a:rPr lang="en-US" smtClean="0"/>
              <a:t>5/22/2023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744B9247-C611-4CC5-B02A-40643752B5A8}" type="datetime1">
              <a:rPr lang="en-US" smtClean="0"/>
              <a:t>5/22/2023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57EF31F-D108-482D-BD8D-AFCBFF9AB5CA}" type="datetime1">
              <a:rPr lang="en-US" smtClean="0"/>
              <a:t>5/22/2023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05BE0D31-159B-494C-AAD9-8BFF997CD33D}" type="datetime1">
              <a:rPr lang="en-US" smtClean="0"/>
              <a:t>5/22/2023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2065F591-0E9B-4846-AADF-DEC4EEC7B622}" type="datetime1">
              <a:rPr lang="en-US" smtClean="0"/>
              <a:t>5/22/2023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75929937-E252-42CE-AD57-53661069B57E}" type="datetime1">
              <a:rPr lang="en-US" smtClean="0"/>
              <a:t>5/22/2023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231D0FC9-C164-4306-B7F3-A0D1C697085F}" type="datetime1">
              <a:rPr lang="en-US" smtClean="0"/>
              <a:t>5/22/2023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CB37708-8C77-4A4E-B160-F11B8B41C07E}" type="datetime1">
              <a:rPr lang="en-US" smtClean="0"/>
              <a:t>5/22/2023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5EC8A09B-E36E-4B7F-AD4E-86F2DE7A607C}" type="datetime1">
              <a:rPr lang="en-US" smtClean="0"/>
              <a:t>5/22/2023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ED76957C-37EF-44D8-AF09-838A4C2A37AC}" type="datetime1">
              <a:rPr lang="en-US" smtClean="0"/>
              <a:t>5/22/2023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F5F60099-7E31-4341-9D4C-73CC07EEF36D}" type="datetime1">
              <a:rPr lang="en-US" smtClean="0"/>
              <a:t>5/22/2023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685800" y="2130425"/>
            <a:ext cx="7772400" cy="3170783"/>
          </a:xfrm>
        </p:spPr>
        <p:txBody>
          <a:bodyPr/>
          <a:lstStyle/>
          <a:p>
            <a:pPr algn="ctr" eaLnBrk="1" hangingPunct="1"/>
            <a:r>
              <a:rPr lang="en-US" sz="4000" dirty="0">
                <a:solidFill>
                  <a:srgbClr val="C00000"/>
                </a:solidFill>
              </a:rPr>
              <a:t>Chapter 4</a:t>
            </a:r>
            <a:br>
              <a:rPr lang="en-US" sz="4000" dirty="0">
                <a:solidFill>
                  <a:srgbClr val="C00000"/>
                </a:solidFill>
              </a:rPr>
            </a:br>
            <a:br>
              <a:rPr lang="en-US" sz="4000" dirty="0">
                <a:solidFill>
                  <a:srgbClr val="C00000"/>
                </a:solidFill>
              </a:rPr>
            </a:br>
            <a:r>
              <a:rPr lang="en-US" sz="4000" dirty="0">
                <a:solidFill>
                  <a:srgbClr val="C00000"/>
                </a:solidFill>
              </a:rPr>
              <a:t> – Requirements Engineering</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dirty="0"/>
          </a:p>
        </p:txBody>
      </p:sp>
      <p:sp>
        <p:nvSpPr>
          <p:cNvPr id="2" name="Date Placeholder 1"/>
          <p:cNvSpPr>
            <a:spLocks noGrp="1"/>
          </p:cNvSpPr>
          <p:nvPr>
            <p:ph type="dt" sz="half" idx="10"/>
          </p:nvPr>
        </p:nvSpPr>
        <p:spPr/>
        <p:txBody>
          <a:bodyPr/>
          <a:lstStyle/>
          <a:p>
            <a:pPr>
              <a:defRPr/>
            </a:pPr>
            <a:fld id="{D5C008E6-DE85-44BC-85EE-4914AA3AC4CA}" type="datetime1">
              <a:rPr lang="en-US" smtClean="0"/>
              <a:t>5/22/2023</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b="1" u="sng" dirty="0"/>
              <a:t>Stakeholder types</a:t>
            </a:r>
          </a:p>
          <a:p>
            <a:pPr marL="914400" lvl="1" indent="-457200">
              <a:buFont typeface="+mj-lt"/>
              <a:buAutoNum type="arabicPeriod"/>
            </a:pPr>
            <a:r>
              <a:rPr lang="en-US" dirty="0"/>
              <a:t>End users</a:t>
            </a:r>
          </a:p>
          <a:p>
            <a:pPr marL="914400" lvl="1" indent="-457200">
              <a:buFont typeface="+mj-lt"/>
              <a:buAutoNum type="arabicPeriod"/>
            </a:pPr>
            <a:r>
              <a:rPr lang="en-US" dirty="0"/>
              <a:t>System managers</a:t>
            </a:r>
          </a:p>
          <a:p>
            <a:pPr marL="914400" lvl="1" indent="-457200">
              <a:buFont typeface="+mj-lt"/>
              <a:buAutoNum type="arabicPeriod"/>
            </a:pPr>
            <a:r>
              <a:rPr lang="en-US" dirty="0"/>
              <a:t>System owners</a:t>
            </a:r>
          </a:p>
          <a:p>
            <a:pPr marL="914400" lvl="1" indent="-457200">
              <a:buFont typeface="+mj-lt"/>
              <a:buAutoNum type="arabicPeriod"/>
            </a:pPr>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fld id="{17FC4913-40E5-47D8-AC95-8C4789F08F8C}" type="datetime1">
              <a:rPr lang="en-US" smtClean="0"/>
              <a:t>5/22/2023</a:t>
            </a:fld>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Example:- Stakeholders in the Mentcare system</a:t>
            </a:r>
          </a:p>
        </p:txBody>
      </p:sp>
      <p:sp>
        <p:nvSpPr>
          <p:cNvPr id="3" name="Content Placeholder 2"/>
          <p:cNvSpPr>
            <a:spLocks noGrp="1"/>
          </p:cNvSpPr>
          <p:nvPr>
            <p:ph idx="1"/>
          </p:nvPr>
        </p:nvSpPr>
        <p:spPr>
          <a:xfrm>
            <a:off x="0" y="1417638"/>
            <a:ext cx="9144000" cy="4335511"/>
          </a:xfrm>
        </p:spPr>
        <p:txBody>
          <a:bodyPr/>
          <a:lstStyle/>
          <a:p>
            <a:pPr>
              <a:buFont typeface="+mj-lt"/>
              <a:buAutoNum type="arabicPeriod"/>
            </a:pPr>
            <a:r>
              <a:rPr lang="en-US" sz="1800" dirty="0"/>
              <a:t>Patients</a:t>
            </a:r>
            <a:r>
              <a:rPr lang="en-US" sz="1800" i="1" dirty="0"/>
              <a:t> </a:t>
            </a:r>
            <a:r>
              <a:rPr lang="en-US" sz="1800" dirty="0"/>
              <a:t>whose information is recorded in the system.</a:t>
            </a:r>
            <a:endParaRPr lang="en-GB" sz="1800" dirty="0"/>
          </a:p>
          <a:p>
            <a:pPr>
              <a:buFont typeface="+mj-lt"/>
              <a:buAutoNum type="arabicPeriod"/>
            </a:pPr>
            <a:r>
              <a:rPr lang="en-US" sz="1800" dirty="0"/>
              <a:t>Doctors</a:t>
            </a:r>
            <a:r>
              <a:rPr lang="en-US" sz="1800" i="1" dirty="0"/>
              <a:t> </a:t>
            </a:r>
            <a:r>
              <a:rPr lang="en-US" sz="1800" dirty="0"/>
              <a:t>who are responsible for assessing and treating patients.</a:t>
            </a:r>
            <a:endParaRPr lang="en-GB" sz="1800" dirty="0"/>
          </a:p>
          <a:p>
            <a:pPr>
              <a:buFont typeface="+mj-lt"/>
              <a:buAutoNum type="arabicPeriod"/>
            </a:pPr>
            <a:r>
              <a:rPr lang="en-US" sz="1800" dirty="0"/>
              <a:t>Nurses who coordinate the consultations with doctors and administer some treatments.</a:t>
            </a:r>
            <a:endParaRPr lang="en-GB" sz="1800" dirty="0"/>
          </a:p>
          <a:p>
            <a:pPr>
              <a:buFont typeface="+mj-lt"/>
              <a:buAutoNum type="arabicPeriod"/>
            </a:pPr>
            <a:r>
              <a:rPr lang="en-US" sz="1800" dirty="0"/>
              <a:t>Medical receptionists</a:t>
            </a:r>
            <a:r>
              <a:rPr lang="en-US" sz="1800" i="1" dirty="0"/>
              <a:t> </a:t>
            </a:r>
            <a:r>
              <a:rPr lang="en-US" sz="1800" dirty="0"/>
              <a:t>who manage patients’ appointments.</a:t>
            </a:r>
            <a:endParaRPr lang="en-GB" sz="1800" dirty="0"/>
          </a:p>
          <a:p>
            <a:pPr>
              <a:buFont typeface="+mj-lt"/>
              <a:buAutoNum type="arabicPeriod"/>
            </a:pPr>
            <a:r>
              <a:rPr lang="en-US" sz="1800" dirty="0"/>
              <a:t>IT staff who are responsible for installing and maintaining the system.</a:t>
            </a:r>
          </a:p>
          <a:p>
            <a:pPr>
              <a:buFont typeface="+mj-lt"/>
              <a:buAutoNum type="arabicPeriod"/>
            </a:pPr>
            <a:r>
              <a:rPr lang="en-US" sz="1800" dirty="0"/>
              <a:t>A medical ethics manager who must ensure that the system meets current ethical guidelines for patient care.</a:t>
            </a:r>
            <a:endParaRPr lang="en-GB" sz="1800" dirty="0"/>
          </a:p>
          <a:p>
            <a:pPr>
              <a:buFont typeface="+mj-lt"/>
              <a:buAutoNum type="arabicPeriod"/>
            </a:pPr>
            <a:r>
              <a:rPr lang="en-US" sz="1800" dirty="0"/>
              <a:t>Health care managers</a:t>
            </a:r>
            <a:r>
              <a:rPr lang="en-US" sz="1800" i="1" dirty="0"/>
              <a:t> </a:t>
            </a:r>
            <a:r>
              <a:rPr lang="en-US" sz="1800" dirty="0"/>
              <a:t>who obtain management information from the system.</a:t>
            </a:r>
            <a:endParaRPr lang="en-GB" sz="1800" dirty="0"/>
          </a:p>
          <a:p>
            <a:pPr>
              <a:buFont typeface="+mj-lt"/>
              <a:buAutoNum type="arabicPeriod"/>
            </a:pPr>
            <a:r>
              <a:rPr lang="en-US" sz="1800" dirty="0"/>
              <a:t>Medical records staff</a:t>
            </a:r>
            <a:r>
              <a:rPr lang="en-US" sz="1800" i="1" dirty="0"/>
              <a:t> </a:t>
            </a:r>
            <a:r>
              <a:rPr lang="en-US" sz="1800" dirty="0"/>
              <a:t>who are responsible for ensuring that system information can be maintained and preserved, and that record keeping procedures have been properly implemented.</a:t>
            </a:r>
            <a:endParaRPr lang="en-GB" sz="1800" dirty="0"/>
          </a:p>
          <a:p>
            <a:endParaRPr lang="en-GB" sz="1800"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fld id="{D0AC90AE-EA32-4086-A448-63CC2CEEE5CD}" type="datetime1">
              <a:rPr lang="en-US" smtClean="0"/>
              <a:t>5/22/2023</a:t>
            </a:fld>
            <a:endParaRPr lang="en-US"/>
          </a:p>
        </p:txBody>
      </p:sp>
      <p:sp>
        <p:nvSpPr>
          <p:cNvPr id="7" name="Rectangle 6">
            <a:extLst>
              <a:ext uri="{FF2B5EF4-FFF2-40B4-BE49-F238E27FC236}">
                <a16:creationId xmlns:a16="http://schemas.microsoft.com/office/drawing/2014/main" id="{997366BF-076F-4B6B-8D44-1C383BAAE565}"/>
              </a:ext>
            </a:extLst>
          </p:cNvPr>
          <p:cNvSpPr/>
          <p:nvPr/>
        </p:nvSpPr>
        <p:spPr>
          <a:xfrm>
            <a:off x="448072" y="5949107"/>
            <a:ext cx="8229600" cy="369332"/>
          </a:xfrm>
          <a:prstGeom prst="rect">
            <a:avLst/>
          </a:prstGeom>
        </p:spPr>
        <p:txBody>
          <a:bodyPr wrap="square">
            <a:spAutoFit/>
          </a:bodyPr>
          <a:lstStyle/>
          <a:p>
            <a:r>
              <a:rPr lang="en-US" sz="1800" b="1" dirty="0" err="1"/>
              <a:t>Ment</a:t>
            </a:r>
            <a:r>
              <a:rPr lang="en-US" sz="1800" b="1" dirty="0"/>
              <a:t> care: A patient information system for mental health care</a:t>
            </a:r>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Agile methods and requirements</a:t>
            </a:r>
          </a:p>
        </p:txBody>
      </p:sp>
      <p:sp>
        <p:nvSpPr>
          <p:cNvPr id="3" name="Content Placeholder 2"/>
          <p:cNvSpPr>
            <a:spLocks noGrp="1"/>
          </p:cNvSpPr>
          <p:nvPr>
            <p:ph idx="1"/>
          </p:nvPr>
        </p:nvSpPr>
        <p:spPr>
          <a:xfrm>
            <a:off x="179512" y="1600200"/>
            <a:ext cx="8784976" cy="4525963"/>
          </a:xfrm>
        </p:spPr>
        <p:txBody>
          <a:bodyPr/>
          <a:lstStyle/>
          <a:p>
            <a:r>
              <a:rPr lang="en-US" dirty="0"/>
              <a:t>Many agile methods argue that producing detailed system requirements is a waste of time as requirements change so quickly.</a:t>
            </a:r>
          </a:p>
          <a:p>
            <a:r>
              <a:rPr lang="en-US" dirty="0"/>
              <a:t>The requirements document is therefore always out of date.</a:t>
            </a:r>
          </a:p>
          <a:p>
            <a:r>
              <a:rPr lang="en-US" dirty="0"/>
              <a:t>Agile methods usually use incremental requirements engineering and may express requirements as ‘user stories’ (discussed in Chapter 3).</a:t>
            </a:r>
          </a:p>
          <a:p>
            <a:r>
              <a:rPr lang="en-US" dirty="0"/>
              <a:t>This is practical for business systems but problematic for systems that require pre-delivery analysis (e.g. critical systems) or systems developed by several teams.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fld id="{12908E5D-A431-4B56-93DF-D4C5BCEFC6B3}" type="datetime1">
              <a:rPr lang="en-US" smtClean="0"/>
              <a:t>5/22/2023</a:t>
            </a:fld>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201945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solidFill>
                  <a:srgbClr val="00B050"/>
                </a:solidFill>
              </a:rPr>
              <a:t>Functional and non-functional requirements</a:t>
            </a:r>
          </a:p>
        </p:txBody>
      </p:sp>
      <p:sp>
        <p:nvSpPr>
          <p:cNvPr id="34819" name="Rectangle 3"/>
          <p:cNvSpPr>
            <a:spLocks noGrp="1" noChangeArrowheads="1"/>
          </p:cNvSpPr>
          <p:nvPr>
            <p:ph idx="1"/>
          </p:nvPr>
        </p:nvSpPr>
        <p:spPr>
          <a:xfrm>
            <a:off x="179512" y="1484785"/>
            <a:ext cx="8507288" cy="4839816"/>
          </a:xfrm>
        </p:spPr>
        <p:txBody>
          <a:bodyPr/>
          <a:lstStyle/>
          <a:p>
            <a:pPr marL="0" indent="0">
              <a:lnSpc>
                <a:spcPct val="90000"/>
              </a:lnSpc>
              <a:buNone/>
            </a:pPr>
            <a:r>
              <a:rPr lang="en-GB" sz="2400" b="1" dirty="0">
                <a:solidFill>
                  <a:srgbClr val="5011CD"/>
                </a:solidFill>
              </a:rPr>
              <a:t>1- 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marL="0" indent="0">
              <a:lnSpc>
                <a:spcPct val="90000"/>
              </a:lnSpc>
              <a:buNone/>
            </a:pPr>
            <a:r>
              <a:rPr lang="en-GB" b="1" dirty="0">
                <a:solidFill>
                  <a:srgbClr val="5011CD"/>
                </a:solidFill>
              </a:rPr>
              <a:t>2- 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b="1" dirty="0">
                <a:solidFill>
                  <a:srgbClr val="5011CD"/>
                </a:solidFill>
              </a:rPr>
              <a:t>Domain requirements</a:t>
            </a:r>
          </a:p>
          <a:p>
            <a:pPr lvl="1">
              <a:lnSpc>
                <a:spcPct val="90000"/>
              </a:lnSpc>
            </a:pPr>
            <a:r>
              <a:rPr lang="en-GB" sz="2000" dirty="0"/>
              <a:t>Constraints on the system from the domain </a:t>
            </a:r>
            <a:r>
              <a:rPr lang="en-GB" dirty="0"/>
              <a:t>of operation</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fld id="{E45F131F-AEA2-4DAF-A4D3-3D9ED1476ADC}" type="datetime1">
              <a:rPr lang="en-US" smtClean="0"/>
              <a:t>5/22/2023</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388424" cy="562074"/>
          </a:xfrm>
        </p:spPr>
        <p:txBody>
          <a:bodyPr/>
          <a:lstStyle/>
          <a:p>
            <a:r>
              <a:rPr lang="en-US" dirty="0"/>
              <a:t>Examples: Functional and non-functional requirements </a:t>
            </a:r>
            <a:endParaRPr lang="ar-JO"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53842993"/>
              </p:ext>
            </p:extLst>
          </p:nvPr>
        </p:nvGraphicFramePr>
        <p:xfrm>
          <a:off x="84077" y="1504950"/>
          <a:ext cx="8975846" cy="4851400"/>
        </p:xfrm>
        <a:graphic>
          <a:graphicData uri="http://schemas.openxmlformats.org/drawingml/2006/table">
            <a:tbl>
              <a:tblPr rtl="1" firstRow="1" bandRow="1">
                <a:tableStyleId>{5C22544A-7EE6-4342-B048-85BDC9FD1C3A}</a:tableStyleId>
              </a:tblPr>
              <a:tblGrid>
                <a:gridCol w="4348159">
                  <a:extLst>
                    <a:ext uri="{9D8B030D-6E8A-4147-A177-3AD203B41FA5}">
                      <a16:colId xmlns:a16="http://schemas.microsoft.com/office/drawing/2014/main" val="3823451720"/>
                    </a:ext>
                  </a:extLst>
                </a:gridCol>
                <a:gridCol w="4627687">
                  <a:extLst>
                    <a:ext uri="{9D8B030D-6E8A-4147-A177-3AD203B41FA5}">
                      <a16:colId xmlns:a16="http://schemas.microsoft.com/office/drawing/2014/main" val="244057967"/>
                    </a:ext>
                  </a:extLst>
                </a:gridCol>
              </a:tblGrid>
              <a:tr h="370840">
                <a:tc>
                  <a:txBody>
                    <a:bodyPr/>
                    <a:lstStyle/>
                    <a:p>
                      <a:pPr marL="0" marR="0" indent="0" algn="l" defTabSz="457200" rtl="1" eaLnBrk="1" fontAlgn="auto" latinLnBrk="0" hangingPunct="1">
                        <a:lnSpc>
                          <a:spcPct val="100000"/>
                        </a:lnSpc>
                        <a:spcBef>
                          <a:spcPts val="0"/>
                        </a:spcBef>
                        <a:spcAft>
                          <a:spcPts val="0"/>
                        </a:spcAft>
                        <a:buClrTx/>
                        <a:buSzTx/>
                        <a:buFontTx/>
                        <a:buNone/>
                        <a:tabLst/>
                        <a:defRPr/>
                      </a:pPr>
                      <a:r>
                        <a:rPr lang="en-US" sz="1800" b="1" i="0" kern="1200" dirty="0" err="1">
                          <a:solidFill>
                            <a:schemeClr val="lt1"/>
                          </a:solidFill>
                          <a:effectLst/>
                          <a:latin typeface="+mn-lt"/>
                          <a:ea typeface="+mn-ea"/>
                          <a:cs typeface="+mn-cs"/>
                        </a:rPr>
                        <a:t>Non functional</a:t>
                      </a:r>
                      <a:r>
                        <a:rPr lang="en-US" sz="1800" b="1" i="0" kern="1200" dirty="0">
                          <a:solidFill>
                            <a:schemeClr val="lt1"/>
                          </a:solidFill>
                          <a:effectLst/>
                          <a:latin typeface="+mn-lt"/>
                          <a:ea typeface="+mn-ea"/>
                          <a:cs typeface="+mn-cs"/>
                        </a:rPr>
                        <a:t> requirements</a:t>
                      </a:r>
                    </a:p>
                  </a:txBody>
                  <a:tcPr/>
                </a:tc>
                <a:tc>
                  <a:txBody>
                    <a:bodyPr/>
                    <a:lstStyle/>
                    <a:p>
                      <a:pPr marL="0" marR="0" indent="0" algn="l" defTabSz="457200" rtl="1"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Functional</a:t>
                      </a:r>
                      <a:r>
                        <a:rPr lang="en-US" sz="1800" b="1" i="0" kern="1200" baseline="0" dirty="0">
                          <a:solidFill>
                            <a:schemeClr val="lt1"/>
                          </a:solidFill>
                          <a:effectLst/>
                          <a:latin typeface="+mn-lt"/>
                          <a:ea typeface="+mn-ea"/>
                          <a:cs typeface="+mn-cs"/>
                        </a:rPr>
                        <a:t> </a:t>
                      </a:r>
                      <a:r>
                        <a:rPr lang="en-US" sz="1800" b="1" i="0" kern="1200" dirty="0">
                          <a:solidFill>
                            <a:schemeClr val="lt1"/>
                          </a:solidFill>
                          <a:effectLst/>
                          <a:latin typeface="+mn-lt"/>
                          <a:ea typeface="+mn-ea"/>
                          <a:cs typeface="+mn-cs"/>
                        </a:rPr>
                        <a:t> requirements</a:t>
                      </a:r>
                    </a:p>
                  </a:txBody>
                  <a:tcPr/>
                </a:tc>
                <a:extLst>
                  <a:ext uri="{0D108BD9-81ED-4DB2-BD59-A6C34878D82A}">
                    <a16:rowId xmlns:a16="http://schemas.microsoft.com/office/drawing/2014/main" val="3347510340"/>
                  </a:ext>
                </a:extLst>
              </a:tr>
              <a:tr h="370840">
                <a:tc>
                  <a:txBody>
                    <a:bodyPr/>
                    <a:lstStyle/>
                    <a:p>
                      <a:pPr fontAlgn="base"/>
                      <a:r>
                        <a:rPr lang="en-US" sz="1800" b="0" i="0" kern="1200" dirty="0">
                          <a:solidFill>
                            <a:schemeClr val="dk1"/>
                          </a:solidFill>
                          <a:effectLst/>
                          <a:latin typeface="+mn-lt"/>
                          <a:ea typeface="+mn-ea"/>
                          <a:cs typeface="+mn-cs"/>
                        </a:rPr>
                        <a:t>Performance – for example Response Time, Throughput, Utilization, Static Volumetric</a:t>
                      </a:r>
                    </a:p>
                    <a:p>
                      <a:pPr fontAlgn="base"/>
                      <a:r>
                        <a:rPr lang="en-US" sz="1800" b="0" i="0" kern="1200" dirty="0">
                          <a:solidFill>
                            <a:schemeClr val="dk1"/>
                          </a:solidFill>
                          <a:effectLst/>
                          <a:latin typeface="+mn-lt"/>
                          <a:ea typeface="+mn-ea"/>
                          <a:cs typeface="+mn-cs"/>
                        </a:rPr>
                        <a:t>Scalability</a:t>
                      </a:r>
                    </a:p>
                    <a:p>
                      <a:pPr fontAlgn="base"/>
                      <a:r>
                        <a:rPr lang="en-US" sz="1800" b="0" i="0" kern="1200" dirty="0">
                          <a:solidFill>
                            <a:schemeClr val="dk1"/>
                          </a:solidFill>
                          <a:effectLst/>
                          <a:latin typeface="+mn-lt"/>
                          <a:ea typeface="+mn-ea"/>
                          <a:cs typeface="+mn-cs"/>
                        </a:rPr>
                        <a:t>Capacity</a:t>
                      </a:r>
                    </a:p>
                    <a:p>
                      <a:pPr fontAlgn="base"/>
                      <a:r>
                        <a:rPr lang="en-US" sz="1800" b="0" i="0" kern="1200" dirty="0">
                          <a:solidFill>
                            <a:schemeClr val="dk1"/>
                          </a:solidFill>
                          <a:effectLst/>
                          <a:latin typeface="+mn-lt"/>
                          <a:ea typeface="+mn-ea"/>
                          <a:cs typeface="+mn-cs"/>
                        </a:rPr>
                        <a:t>Availability</a:t>
                      </a:r>
                    </a:p>
                    <a:p>
                      <a:pPr fontAlgn="base"/>
                      <a:r>
                        <a:rPr lang="en-US" sz="1800" b="0" i="0" kern="1200" dirty="0">
                          <a:solidFill>
                            <a:schemeClr val="dk1"/>
                          </a:solidFill>
                          <a:effectLst/>
                          <a:latin typeface="+mn-lt"/>
                          <a:ea typeface="+mn-ea"/>
                          <a:cs typeface="+mn-cs"/>
                        </a:rPr>
                        <a:t>Reliability</a:t>
                      </a:r>
                    </a:p>
                    <a:p>
                      <a:pPr fontAlgn="base"/>
                      <a:r>
                        <a:rPr lang="en-US" sz="1800" b="0" i="0" kern="1200" dirty="0">
                          <a:solidFill>
                            <a:schemeClr val="dk1"/>
                          </a:solidFill>
                          <a:effectLst/>
                          <a:latin typeface="+mn-lt"/>
                          <a:ea typeface="+mn-ea"/>
                          <a:cs typeface="+mn-cs"/>
                        </a:rPr>
                        <a:t>Recoverability</a:t>
                      </a:r>
                    </a:p>
                    <a:p>
                      <a:pPr fontAlgn="base"/>
                      <a:r>
                        <a:rPr lang="en-US" sz="1800" b="0" i="0" kern="1200" dirty="0">
                          <a:solidFill>
                            <a:schemeClr val="dk1"/>
                          </a:solidFill>
                          <a:effectLst/>
                          <a:latin typeface="+mn-lt"/>
                          <a:ea typeface="+mn-ea"/>
                          <a:cs typeface="+mn-cs"/>
                        </a:rPr>
                        <a:t>Maintainability</a:t>
                      </a:r>
                    </a:p>
                    <a:p>
                      <a:pPr fontAlgn="base"/>
                      <a:r>
                        <a:rPr lang="en-US" sz="1800" b="0" i="0" kern="1200" dirty="0">
                          <a:solidFill>
                            <a:schemeClr val="dk1"/>
                          </a:solidFill>
                          <a:effectLst/>
                          <a:latin typeface="+mn-lt"/>
                          <a:ea typeface="+mn-ea"/>
                          <a:cs typeface="+mn-cs"/>
                        </a:rPr>
                        <a:t>Serviceability</a:t>
                      </a:r>
                    </a:p>
                    <a:p>
                      <a:pPr fontAlgn="base"/>
                      <a:r>
                        <a:rPr lang="en-US" sz="1800" b="0" i="0" kern="1200" dirty="0">
                          <a:solidFill>
                            <a:schemeClr val="dk1"/>
                          </a:solidFill>
                          <a:effectLst/>
                          <a:latin typeface="+mn-lt"/>
                          <a:ea typeface="+mn-ea"/>
                          <a:cs typeface="+mn-cs"/>
                        </a:rPr>
                        <a:t>Security</a:t>
                      </a:r>
                    </a:p>
                    <a:p>
                      <a:pPr fontAlgn="base"/>
                      <a:r>
                        <a:rPr lang="en-US" sz="1800" b="0" i="0" kern="1200" dirty="0">
                          <a:solidFill>
                            <a:schemeClr val="dk1"/>
                          </a:solidFill>
                          <a:effectLst/>
                          <a:latin typeface="+mn-lt"/>
                          <a:ea typeface="+mn-ea"/>
                          <a:cs typeface="+mn-cs"/>
                        </a:rPr>
                        <a:t>Regulatory</a:t>
                      </a:r>
                    </a:p>
                    <a:p>
                      <a:pPr fontAlgn="base"/>
                      <a:r>
                        <a:rPr lang="en-US" sz="1800" b="0" i="0" kern="1200" dirty="0">
                          <a:solidFill>
                            <a:schemeClr val="dk1"/>
                          </a:solidFill>
                          <a:effectLst/>
                          <a:latin typeface="+mn-lt"/>
                          <a:ea typeface="+mn-ea"/>
                          <a:cs typeface="+mn-cs"/>
                        </a:rPr>
                        <a:t>Manageability</a:t>
                      </a:r>
                    </a:p>
                    <a:p>
                      <a:pPr fontAlgn="base"/>
                      <a:r>
                        <a:rPr lang="en-US" sz="1800" b="0" i="0" kern="1200" dirty="0">
                          <a:solidFill>
                            <a:schemeClr val="dk1"/>
                          </a:solidFill>
                          <a:effectLst/>
                          <a:latin typeface="+mn-lt"/>
                          <a:ea typeface="+mn-ea"/>
                          <a:cs typeface="+mn-cs"/>
                        </a:rPr>
                        <a:t>Environmental</a:t>
                      </a:r>
                    </a:p>
                    <a:p>
                      <a:pPr fontAlgn="base"/>
                      <a:r>
                        <a:rPr lang="en-US" sz="1800" b="0" i="0" kern="1200" dirty="0">
                          <a:solidFill>
                            <a:schemeClr val="dk1"/>
                          </a:solidFill>
                          <a:effectLst/>
                          <a:latin typeface="+mn-lt"/>
                          <a:ea typeface="+mn-ea"/>
                          <a:cs typeface="+mn-cs"/>
                        </a:rPr>
                        <a:t>Data Integrity</a:t>
                      </a:r>
                    </a:p>
                    <a:p>
                      <a:pPr fontAlgn="base"/>
                      <a:r>
                        <a:rPr lang="en-US" sz="1800" b="0" i="0" kern="1200" dirty="0">
                          <a:solidFill>
                            <a:schemeClr val="dk1"/>
                          </a:solidFill>
                          <a:effectLst/>
                          <a:latin typeface="+mn-lt"/>
                          <a:ea typeface="+mn-ea"/>
                          <a:cs typeface="+mn-cs"/>
                        </a:rPr>
                        <a:t>Usability</a:t>
                      </a:r>
                    </a:p>
                    <a:p>
                      <a:pPr fontAlgn="base"/>
                      <a:r>
                        <a:rPr lang="en-US" sz="1800" b="0" i="0" kern="1200" dirty="0">
                          <a:solidFill>
                            <a:schemeClr val="dk1"/>
                          </a:solidFill>
                          <a:effectLst/>
                          <a:latin typeface="+mn-lt"/>
                          <a:ea typeface="+mn-ea"/>
                          <a:cs typeface="+mn-cs"/>
                        </a:rPr>
                        <a:t>Interoperability</a:t>
                      </a:r>
                    </a:p>
                  </a:txBody>
                  <a:tcPr/>
                </a:tc>
                <a:tc>
                  <a:txBody>
                    <a:bodyPr/>
                    <a:lstStyle/>
                    <a:p>
                      <a:pPr fontAlgn="base"/>
                      <a:r>
                        <a:rPr lang="en-US" sz="1800" b="0" i="0" kern="1200" dirty="0">
                          <a:solidFill>
                            <a:schemeClr val="dk1"/>
                          </a:solidFill>
                          <a:effectLst/>
                          <a:latin typeface="+mn-lt"/>
                          <a:ea typeface="+mn-ea"/>
                          <a:cs typeface="+mn-cs"/>
                        </a:rPr>
                        <a:t>Business Rules</a:t>
                      </a:r>
                    </a:p>
                    <a:p>
                      <a:pPr fontAlgn="base"/>
                      <a:r>
                        <a:rPr lang="en-US" sz="1800" b="0" i="0" kern="1200" dirty="0">
                          <a:solidFill>
                            <a:schemeClr val="dk1"/>
                          </a:solidFill>
                          <a:effectLst/>
                          <a:latin typeface="+mn-lt"/>
                          <a:ea typeface="+mn-ea"/>
                          <a:cs typeface="+mn-cs"/>
                        </a:rPr>
                        <a:t>Transaction corrections, adjustments and cancellations</a:t>
                      </a:r>
                    </a:p>
                    <a:p>
                      <a:pPr fontAlgn="base"/>
                      <a:r>
                        <a:rPr lang="en-US" sz="1800" b="0" i="0" kern="1200" dirty="0">
                          <a:solidFill>
                            <a:schemeClr val="dk1"/>
                          </a:solidFill>
                          <a:effectLst/>
                          <a:latin typeface="+mn-lt"/>
                          <a:ea typeface="+mn-ea"/>
                          <a:cs typeface="+mn-cs"/>
                        </a:rPr>
                        <a:t>Administrative functions</a:t>
                      </a:r>
                    </a:p>
                    <a:p>
                      <a:pPr fontAlgn="base"/>
                      <a:r>
                        <a:rPr lang="en-US" sz="1800" b="0" i="0" kern="1200" dirty="0">
                          <a:solidFill>
                            <a:schemeClr val="dk1"/>
                          </a:solidFill>
                          <a:effectLst/>
                          <a:latin typeface="+mn-lt"/>
                          <a:ea typeface="+mn-ea"/>
                          <a:cs typeface="+mn-cs"/>
                        </a:rPr>
                        <a:t>Authentication</a:t>
                      </a:r>
                    </a:p>
                    <a:p>
                      <a:pPr fontAlgn="base"/>
                      <a:r>
                        <a:rPr lang="en-US" sz="1800" b="0" i="0" kern="1200" dirty="0">
                          <a:solidFill>
                            <a:schemeClr val="dk1"/>
                          </a:solidFill>
                          <a:effectLst/>
                          <a:latin typeface="+mn-lt"/>
                          <a:ea typeface="+mn-ea"/>
                          <a:cs typeface="+mn-cs"/>
                        </a:rPr>
                        <a:t>Authorization levels</a:t>
                      </a:r>
                    </a:p>
                    <a:p>
                      <a:pPr fontAlgn="base"/>
                      <a:r>
                        <a:rPr lang="en-US" sz="1800" b="0" i="0" kern="1200" dirty="0">
                          <a:solidFill>
                            <a:schemeClr val="dk1"/>
                          </a:solidFill>
                          <a:effectLst/>
                          <a:latin typeface="+mn-lt"/>
                          <a:ea typeface="+mn-ea"/>
                          <a:cs typeface="+mn-cs"/>
                        </a:rPr>
                        <a:t>Audit Tracking</a:t>
                      </a:r>
                    </a:p>
                    <a:p>
                      <a:pPr fontAlgn="base"/>
                      <a:r>
                        <a:rPr lang="en-US" sz="1800" b="0" i="0" kern="1200" dirty="0">
                          <a:solidFill>
                            <a:schemeClr val="dk1"/>
                          </a:solidFill>
                          <a:effectLst/>
                          <a:latin typeface="+mn-lt"/>
                          <a:ea typeface="+mn-ea"/>
                          <a:cs typeface="+mn-cs"/>
                        </a:rPr>
                        <a:t>External Interfaces</a:t>
                      </a:r>
                    </a:p>
                    <a:p>
                      <a:pPr fontAlgn="base"/>
                      <a:r>
                        <a:rPr lang="en-US" sz="1800" b="0" i="0" kern="1200" dirty="0">
                          <a:solidFill>
                            <a:schemeClr val="dk1"/>
                          </a:solidFill>
                          <a:effectLst/>
                          <a:latin typeface="+mn-lt"/>
                          <a:ea typeface="+mn-ea"/>
                          <a:cs typeface="+mn-cs"/>
                        </a:rPr>
                        <a:t>Certification Requirements</a:t>
                      </a:r>
                    </a:p>
                    <a:p>
                      <a:pPr fontAlgn="base"/>
                      <a:r>
                        <a:rPr lang="en-US" sz="1800" b="0" i="0" kern="1200" dirty="0">
                          <a:solidFill>
                            <a:schemeClr val="dk1"/>
                          </a:solidFill>
                          <a:effectLst/>
                          <a:latin typeface="+mn-lt"/>
                          <a:ea typeface="+mn-ea"/>
                          <a:cs typeface="+mn-cs"/>
                        </a:rPr>
                        <a:t>Reporting Requirements</a:t>
                      </a:r>
                    </a:p>
                    <a:p>
                      <a:pPr fontAlgn="base"/>
                      <a:r>
                        <a:rPr lang="en-US" sz="1800" b="0" i="0" kern="1200" dirty="0">
                          <a:solidFill>
                            <a:schemeClr val="dk1"/>
                          </a:solidFill>
                          <a:effectLst/>
                          <a:latin typeface="+mn-lt"/>
                          <a:ea typeface="+mn-ea"/>
                          <a:cs typeface="+mn-cs"/>
                        </a:rPr>
                        <a:t>Historical Data</a:t>
                      </a:r>
                    </a:p>
                    <a:p>
                      <a:pPr fontAlgn="base"/>
                      <a:r>
                        <a:rPr lang="en-US" sz="1800" b="0" i="0" kern="1200" dirty="0">
                          <a:solidFill>
                            <a:schemeClr val="dk1"/>
                          </a:solidFill>
                          <a:effectLst/>
                          <a:latin typeface="+mn-lt"/>
                          <a:ea typeface="+mn-ea"/>
                          <a:cs typeface="+mn-cs"/>
                        </a:rPr>
                        <a:t>Legal or Regulatory Requirements</a:t>
                      </a:r>
                    </a:p>
                    <a:p>
                      <a:pPr rtl="1"/>
                      <a:endParaRPr lang="ar-JO" dirty="0"/>
                    </a:p>
                  </a:txBody>
                  <a:tcPr/>
                </a:tc>
                <a:extLst>
                  <a:ext uri="{0D108BD9-81ED-4DB2-BD59-A6C34878D82A}">
                    <a16:rowId xmlns:a16="http://schemas.microsoft.com/office/drawing/2014/main" val="2501469190"/>
                  </a:ext>
                </a:extLst>
              </a:tr>
            </a:tbl>
          </a:graphicData>
        </a:graphic>
      </p:graphicFrame>
      <p:sp>
        <p:nvSpPr>
          <p:cNvPr id="4" name="Date Placeholder 3"/>
          <p:cNvSpPr>
            <a:spLocks noGrp="1"/>
          </p:cNvSpPr>
          <p:nvPr>
            <p:ph type="dt" sz="half" idx="10"/>
          </p:nvPr>
        </p:nvSpPr>
        <p:spPr/>
        <p:txBody>
          <a:bodyPr/>
          <a:lstStyle/>
          <a:p>
            <a:pPr>
              <a:defRPr/>
            </a:pPr>
            <a:fld id="{957EF31F-D108-482D-BD8D-AFCBFF9AB5CA}" type="datetime1">
              <a:rPr lang="en-US" smtClean="0"/>
              <a:t>5/22/2023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Tree>
    <p:extLst>
      <p:ext uri="{BB962C8B-B14F-4D97-AF65-F5344CB8AC3E}">
        <p14:creationId xmlns:p14="http://schemas.microsoft.com/office/powerpoint/2010/main" val="898151939"/>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a:solidFill>
                  <a:srgbClr val="00B050"/>
                </a:solidFill>
              </a:rPr>
              <a:t>1- Functional requirements</a:t>
            </a:r>
          </a:p>
        </p:txBody>
      </p:sp>
      <p:sp>
        <p:nvSpPr>
          <p:cNvPr id="39939" name="Rectangle 3"/>
          <p:cNvSpPr>
            <a:spLocks noGrp="1" noChangeArrowheads="1"/>
          </p:cNvSpPr>
          <p:nvPr>
            <p:ph idx="1"/>
          </p:nvPr>
        </p:nvSpPr>
        <p:spPr/>
        <p:txBody>
          <a:bodyPr/>
          <a:lstStyle/>
          <a:p>
            <a:pPr marL="457200" indent="-457200">
              <a:buFont typeface="+mj-lt"/>
              <a:buAutoNum type="arabicPeriod"/>
            </a:pPr>
            <a:r>
              <a:rPr lang="en-GB" dirty="0"/>
              <a:t>Describe functionality or system services.</a:t>
            </a:r>
          </a:p>
          <a:p>
            <a:pPr marL="457200" indent="-457200">
              <a:buFont typeface="+mj-lt"/>
              <a:buAutoNum type="arabicPeriod"/>
            </a:pPr>
            <a:r>
              <a:rPr lang="en-GB" dirty="0"/>
              <a:t>Depend on the type of software, expected users and the type of system where the software is used.</a:t>
            </a:r>
          </a:p>
          <a:p>
            <a:pPr marL="457200" indent="-457200">
              <a:buFont typeface="+mj-lt"/>
              <a:buAutoNum type="arabicPeriod"/>
            </a:pPr>
            <a:r>
              <a:rPr lang="en-GB" dirty="0"/>
              <a:t>Functional user requirements may be high-level statements of what the system should do.</a:t>
            </a:r>
          </a:p>
          <a:p>
            <a:pPr marL="457200" indent="-457200">
              <a:buFont typeface="+mj-lt"/>
              <a:buAutoNum type="arabicPeriod"/>
            </a:pPr>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fld id="{E469E5DB-75F4-4214-B422-BD5714278AC3}" type="datetime1">
              <a:rPr lang="en-US" smtClean="0"/>
              <a:t>5/22/2023</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solidFill>
                  <a:srgbClr val="C00000"/>
                </a:solidFill>
              </a:rPr>
              <a:t>Mentcare system: functional requirements</a:t>
            </a:r>
          </a:p>
        </p:txBody>
      </p:sp>
      <p:sp>
        <p:nvSpPr>
          <p:cNvPr id="77827" name="Rectangle 3"/>
          <p:cNvSpPr>
            <a:spLocks noGrp="1" noChangeArrowheads="1"/>
          </p:cNvSpPr>
          <p:nvPr>
            <p:ph idx="1"/>
          </p:nvPr>
        </p:nvSpPr>
        <p:spPr>
          <a:xfrm>
            <a:off x="179512" y="1600200"/>
            <a:ext cx="8964488" cy="4525963"/>
          </a:xfrm>
        </p:spPr>
        <p:txBody>
          <a:bodyPr/>
          <a:lstStyle/>
          <a:p>
            <a:pPr marL="0" indent="0">
              <a:buNone/>
            </a:pPr>
            <a:r>
              <a:rPr lang="en-US" sz="2000" b="1" dirty="0"/>
              <a:t>The functional requirements for the </a:t>
            </a:r>
            <a:r>
              <a:rPr lang="en-US" sz="2000" b="1" dirty="0" err="1"/>
              <a:t>Mentcare</a:t>
            </a:r>
            <a:r>
              <a:rPr lang="en-US" sz="2000" b="1" dirty="0"/>
              <a:t> system, used to maintain information about patients receiving treatment for mental health problems:</a:t>
            </a:r>
          </a:p>
          <a:p>
            <a:pPr marL="457200" indent="-457200">
              <a:lnSpc>
                <a:spcPct val="150000"/>
              </a:lnSpc>
              <a:buFont typeface="+mj-lt"/>
              <a:buAutoNum type="arabicPeriod"/>
            </a:pPr>
            <a:r>
              <a:rPr lang="en-US" sz="1800" dirty="0"/>
              <a:t>A user shall be able to search the appointments lists for all clinics.</a:t>
            </a:r>
            <a:endParaRPr lang="en-GB" sz="1800" dirty="0"/>
          </a:p>
          <a:p>
            <a:pPr marL="457200" indent="-457200">
              <a:lnSpc>
                <a:spcPct val="150000"/>
              </a:lnSpc>
              <a:buFont typeface="+mj-lt"/>
              <a:buAutoNum type="arabicPeriod"/>
            </a:pPr>
            <a:r>
              <a:rPr lang="en-US" sz="1800" dirty="0"/>
              <a:t>The system shall generate each day, for each clinic, a list of patients who are expected to attend appointments that day. </a:t>
            </a:r>
            <a:endParaRPr lang="en-GB" sz="1800" dirty="0"/>
          </a:p>
          <a:p>
            <a:pPr marL="457200" indent="-457200">
              <a:lnSpc>
                <a:spcPct val="150000"/>
              </a:lnSpc>
              <a:buFont typeface="+mj-lt"/>
              <a:buAutoNum type="arabicPeriod"/>
            </a:pPr>
            <a:r>
              <a:rPr lang="en-US" sz="1800" dirty="0"/>
              <a:t>Each staff member using the system shall be uniquely identified by his or her 8-digit employee number.</a:t>
            </a:r>
            <a:r>
              <a:rPr lang="en-GB" sz="1800" dirty="0"/>
              <a:t> </a:t>
            </a:r>
            <a:endParaRPr lang="en-US" sz="18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fld id="{B83EFF11-241D-412F-A0CE-FF1A7D12FCAF}" type="datetime1">
              <a:rPr lang="en-US" smtClean="0"/>
              <a:t>5/22/2023</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solidFill>
                  <a:srgbClr val="C00000"/>
                </a:solidFill>
              </a:rPr>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endParaRPr lang="en-GB" dirty="0"/>
          </a:p>
          <a:p>
            <a:r>
              <a:rPr lang="en-GB" b="1" i="1" dirty="0"/>
              <a:t>Consider the term ‘search’ in requirement 1</a:t>
            </a:r>
          </a:p>
          <a:p>
            <a:pPr lvl="1"/>
            <a:r>
              <a:rPr lang="en-GB" b="1" dirty="0">
                <a:solidFill>
                  <a:srgbClr val="5011CD"/>
                </a:solidFill>
              </a:rPr>
              <a:t>User intention </a:t>
            </a:r>
            <a:r>
              <a:rPr lang="en-GB" dirty="0"/>
              <a:t>– search for a patient name across all appointments in all clinics;</a:t>
            </a:r>
          </a:p>
          <a:p>
            <a:pPr lvl="1"/>
            <a:r>
              <a:rPr lang="en-GB" b="1" dirty="0">
                <a:solidFill>
                  <a:srgbClr val="5011CD"/>
                </a:solidFill>
              </a:rPr>
              <a:t>Developer interpretation </a:t>
            </a:r>
            <a:r>
              <a:rPr lang="en-GB" dirty="0"/>
              <a:t>–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fld id="{282DACAF-7770-4758-9E28-F117259FEBFD}" type="datetime1">
              <a:rPr lang="en-US" smtClean="0"/>
              <a:t>5/22/2023</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solidFill>
                  <a:srgbClr val="C00000"/>
                </a:solidFill>
              </a:rPr>
              <a:t>Requirements completeness and consistency</a:t>
            </a:r>
          </a:p>
        </p:txBody>
      </p:sp>
      <p:sp>
        <p:nvSpPr>
          <p:cNvPr id="43011" name="Rectangle 3"/>
          <p:cNvSpPr>
            <a:spLocks noGrp="1" noChangeArrowheads="1"/>
          </p:cNvSpPr>
          <p:nvPr>
            <p:ph idx="1"/>
          </p:nvPr>
        </p:nvSpPr>
        <p:spPr/>
        <p:txBody>
          <a:bodyPr/>
          <a:lstStyle/>
          <a:p>
            <a:r>
              <a:rPr lang="en-GB" sz="2400" b="1" dirty="0"/>
              <a:t>In principle, requirements should be both complete and consistent.</a:t>
            </a:r>
          </a:p>
          <a:p>
            <a:r>
              <a:rPr lang="en-GB" sz="2400" b="1" dirty="0">
                <a:solidFill>
                  <a:srgbClr val="5011CD"/>
                </a:solidFill>
              </a:rPr>
              <a:t>Complete</a:t>
            </a:r>
          </a:p>
          <a:p>
            <a:pPr lvl="1"/>
            <a:r>
              <a:rPr lang="en-GB" dirty="0"/>
              <a:t>They should include descriptions of all facilities required.</a:t>
            </a:r>
          </a:p>
          <a:p>
            <a:r>
              <a:rPr lang="en-GB" b="1" dirty="0">
                <a:solidFill>
                  <a:srgbClr val="5011CD"/>
                </a:solidFill>
              </a:rPr>
              <a:t>Consistent</a:t>
            </a:r>
          </a:p>
          <a:p>
            <a:pPr lvl="1"/>
            <a:r>
              <a:rPr lang="en-GB" dirty="0"/>
              <a:t>There should be no conflicts or contradictions in the descriptions of the system facilities.</a:t>
            </a:r>
          </a:p>
          <a:p>
            <a:pPr lvl="1"/>
            <a:endParaRPr lang="en-GB" dirty="0"/>
          </a:p>
          <a:p>
            <a:r>
              <a:rPr lang="en-GB" sz="2400"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fld id="{D0C4428C-DCC1-412A-B9CE-C1706BCF561A}" type="datetime1">
              <a:rPr lang="en-US" smtClean="0"/>
              <a:t>5/22/2023</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3F41-CFD4-408C-80EB-4C9C4F057E1C}"/>
              </a:ext>
            </a:extLst>
          </p:cNvPr>
          <p:cNvSpPr>
            <a:spLocks noGrp="1"/>
          </p:cNvSpPr>
          <p:nvPr>
            <p:ph type="title"/>
          </p:nvPr>
        </p:nvSpPr>
        <p:spPr>
          <a:xfrm>
            <a:off x="2771800" y="274638"/>
            <a:ext cx="4978632" cy="1143000"/>
          </a:xfrm>
        </p:spPr>
        <p:txBody>
          <a:bodyPr/>
          <a:lstStyle/>
          <a:p>
            <a:r>
              <a:rPr lang="en-US" u="sng" dirty="0">
                <a:solidFill>
                  <a:srgbClr val="0070C0"/>
                </a:solidFill>
              </a:rPr>
              <a:t>Objectives</a:t>
            </a:r>
          </a:p>
        </p:txBody>
      </p:sp>
      <p:sp>
        <p:nvSpPr>
          <p:cNvPr id="3" name="Content Placeholder 2">
            <a:extLst>
              <a:ext uri="{FF2B5EF4-FFF2-40B4-BE49-F238E27FC236}">
                <a16:creationId xmlns:a16="http://schemas.microsoft.com/office/drawing/2014/main" id="{FCEBFFC3-6109-430A-BE8D-3354AB1EBE66}"/>
              </a:ext>
            </a:extLst>
          </p:cNvPr>
          <p:cNvSpPr>
            <a:spLocks noGrp="1"/>
          </p:cNvSpPr>
          <p:nvPr>
            <p:ph idx="1"/>
          </p:nvPr>
        </p:nvSpPr>
        <p:spPr>
          <a:xfrm>
            <a:off x="457200" y="1744216"/>
            <a:ext cx="8229600" cy="4565104"/>
          </a:xfrm>
        </p:spPr>
        <p:txBody>
          <a:bodyPr/>
          <a:lstStyle/>
          <a:p>
            <a:pPr algn="just"/>
            <a:r>
              <a:rPr lang="en-US" sz="2000" dirty="0">
                <a:solidFill>
                  <a:srgbClr val="0070C0"/>
                </a:solidFill>
              </a:rPr>
              <a:t>The </a:t>
            </a:r>
            <a:r>
              <a:rPr lang="en-US" sz="2000" dirty="0">
                <a:solidFill>
                  <a:srgbClr val="FF0000"/>
                </a:solidFill>
              </a:rPr>
              <a:t>objective</a:t>
            </a:r>
            <a:r>
              <a:rPr lang="en-US" sz="2000" dirty="0">
                <a:solidFill>
                  <a:srgbClr val="0070C0"/>
                </a:solidFill>
              </a:rPr>
              <a:t> of this chapter is to introduce software requirements and to explain the processes involved in discovering and documenting these requirements. When you have read the chapter, you will:</a:t>
            </a:r>
          </a:p>
          <a:p>
            <a:pPr lvl="1">
              <a:buFont typeface="Wingdings" panose="05000000000000000000" pitchFamily="2" charset="2"/>
              <a:buChar char="ü"/>
            </a:pPr>
            <a:r>
              <a:rPr lang="en-US" dirty="0"/>
              <a:t>understand the concepts of user and system requirements and why these requirements should be written in different ways;</a:t>
            </a:r>
          </a:p>
          <a:p>
            <a:pPr lvl="1">
              <a:buFont typeface="Wingdings" panose="05000000000000000000" pitchFamily="2" charset="2"/>
              <a:buChar char="ü"/>
            </a:pPr>
            <a:r>
              <a:rPr lang="en-US" dirty="0"/>
              <a:t>understand the differences between functional and non-functional software requirements;</a:t>
            </a:r>
          </a:p>
          <a:p>
            <a:pPr lvl="1">
              <a:buFont typeface="Wingdings" panose="05000000000000000000" pitchFamily="2" charset="2"/>
              <a:buChar char="ü"/>
            </a:pPr>
            <a:r>
              <a:rPr lang="en-US" dirty="0"/>
              <a:t>understand the main requirements engineering activities of elicitation, analysis, and validation, and the relationships between these activities;</a:t>
            </a:r>
          </a:p>
          <a:p>
            <a:pPr lvl="1">
              <a:buFont typeface="Wingdings" panose="05000000000000000000" pitchFamily="2" charset="2"/>
              <a:buChar char="ü"/>
            </a:pPr>
            <a:r>
              <a:rPr lang="en-US" dirty="0"/>
              <a:t>understand why requirements management is necessary and how it supports other requirements engineering activities.</a:t>
            </a:r>
          </a:p>
        </p:txBody>
      </p:sp>
      <p:sp>
        <p:nvSpPr>
          <p:cNvPr id="4" name="Date Placeholder 3">
            <a:extLst>
              <a:ext uri="{FF2B5EF4-FFF2-40B4-BE49-F238E27FC236}">
                <a16:creationId xmlns:a16="http://schemas.microsoft.com/office/drawing/2014/main" id="{67938837-80A4-4366-90B2-00C290C68979}"/>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74B29D91-3E69-493D-9CB3-C6B26F39BD2F}"/>
              </a:ext>
            </a:extLst>
          </p:cNvPr>
          <p:cNvSpPr>
            <a:spLocks noGrp="1"/>
          </p:cNvSpPr>
          <p:nvPr>
            <p:ph type="ftr" sz="quarter" idx="11"/>
          </p:nvPr>
        </p:nvSpPr>
        <p:spPr/>
        <p:txBody>
          <a:bodyPr/>
          <a:lstStyle/>
          <a:p>
            <a:pPr>
              <a:defRPr/>
            </a:pPr>
            <a:r>
              <a:rPr lang="en-US"/>
              <a:t>Chapter 4 Requirements Engineering</a:t>
            </a:r>
          </a:p>
        </p:txBody>
      </p:sp>
      <p:sp>
        <p:nvSpPr>
          <p:cNvPr id="6" name="Slide Number Placeholder 5">
            <a:extLst>
              <a:ext uri="{FF2B5EF4-FFF2-40B4-BE49-F238E27FC236}">
                <a16:creationId xmlns:a16="http://schemas.microsoft.com/office/drawing/2014/main" id="{DD0D10DE-54DA-4A10-8E04-114A2517DCFE}"/>
              </a:ext>
            </a:extLst>
          </p:cNvPr>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pic>
        <p:nvPicPr>
          <p:cNvPr id="7" name="Picture 6">
            <a:extLst>
              <a:ext uri="{FF2B5EF4-FFF2-40B4-BE49-F238E27FC236}">
                <a16:creationId xmlns:a16="http://schemas.microsoft.com/office/drawing/2014/main" id="{7D91C8BD-3F20-47D4-88D9-AD9642C54F8D}"/>
              </a:ext>
            </a:extLst>
          </p:cNvPr>
          <p:cNvPicPr>
            <a:picLocks noChangeAspect="1"/>
          </p:cNvPicPr>
          <p:nvPr/>
        </p:nvPicPr>
        <p:blipFill>
          <a:blip r:embed="rId2"/>
          <a:stretch>
            <a:fillRect/>
          </a:stretch>
        </p:blipFill>
        <p:spPr>
          <a:xfrm>
            <a:off x="-4564" y="0"/>
            <a:ext cx="2400362" cy="1385487"/>
          </a:xfrm>
          <a:prstGeom prst="rect">
            <a:avLst/>
          </a:prstGeom>
        </p:spPr>
      </p:pic>
    </p:spTree>
    <p:extLst>
      <p:ext uri="{BB962C8B-B14F-4D97-AF65-F5344CB8AC3E}">
        <p14:creationId xmlns:p14="http://schemas.microsoft.com/office/powerpoint/2010/main" val="1795563249"/>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62933"/>
            <a:ext cx="7293232" cy="1143000"/>
          </a:xfrm>
          <a:noFill/>
          <a:ln/>
        </p:spPr>
        <p:txBody>
          <a:bodyPr lIns="90487" tIns="44450" rIns="90487" bIns="44450"/>
          <a:lstStyle/>
          <a:p>
            <a:r>
              <a:rPr lang="en-GB" dirty="0">
                <a:solidFill>
                  <a:srgbClr val="00B050"/>
                </a:solidFill>
              </a:rPr>
              <a:t>2- Non-functional requirements</a:t>
            </a:r>
          </a:p>
        </p:txBody>
      </p:sp>
      <p:sp>
        <p:nvSpPr>
          <p:cNvPr id="35843" name="Rectangle 3"/>
          <p:cNvSpPr>
            <a:spLocks noGrp="1" noChangeArrowheads="1"/>
          </p:cNvSpPr>
          <p:nvPr>
            <p:ph idx="1"/>
          </p:nvPr>
        </p:nvSpPr>
        <p:spPr>
          <a:xfrm>
            <a:off x="0" y="1600200"/>
            <a:ext cx="9144000" cy="4756150"/>
          </a:xfrm>
          <a:noFill/>
          <a:ln/>
        </p:spPr>
        <p:txBody>
          <a:bodyPr lIns="90487" tIns="44450" rIns="90487" bIns="44450"/>
          <a:lstStyle/>
          <a:p>
            <a:pPr marL="0" indent="0">
              <a:lnSpc>
                <a:spcPct val="90000"/>
              </a:lnSpc>
              <a:buNone/>
            </a:pPr>
            <a:r>
              <a:rPr lang="en-US" sz="2000" b="1" dirty="0"/>
              <a:t>Non-functional requirements, as the name suggests, are requirements that are not directly concerned with the specific services delivered by the system to its users. These non-functional requirements usually specify or constrain characteristics of the system as a whole.</a:t>
            </a:r>
            <a:endParaRPr lang="en-GB" sz="2000" b="1" dirty="0"/>
          </a:p>
          <a:p>
            <a:pPr marL="457200" indent="-457200">
              <a:lnSpc>
                <a:spcPct val="150000"/>
              </a:lnSpc>
              <a:buFont typeface="+mj-lt"/>
              <a:buAutoNum type="arabicPeriod"/>
            </a:pPr>
            <a:r>
              <a:rPr lang="en-GB" sz="1800" dirty="0"/>
              <a:t>These define system properties and constraints e.g. reliability, response time and storage requirements. Constraints are I/O device capability, system representations, etc.</a:t>
            </a:r>
          </a:p>
          <a:p>
            <a:pPr marL="457200" indent="-457200">
              <a:lnSpc>
                <a:spcPct val="150000"/>
              </a:lnSpc>
              <a:buFont typeface="+mj-lt"/>
              <a:buAutoNum type="arabicPeriod"/>
            </a:pPr>
            <a:r>
              <a:rPr lang="en-GB" sz="1800" dirty="0"/>
              <a:t>Process requirements may also be specified mandating a particular IDE, programming language or development method.</a:t>
            </a:r>
          </a:p>
          <a:p>
            <a:pPr marL="457200" indent="-457200">
              <a:lnSpc>
                <a:spcPct val="150000"/>
              </a:lnSpc>
              <a:buFont typeface="+mj-lt"/>
              <a:buAutoNum type="arabicPeriod"/>
            </a:pPr>
            <a:r>
              <a:rPr lang="en-GB" sz="1800"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fld id="{11FF0A6F-6DB6-45B3-A622-13B959F0259A}" type="datetime1">
              <a:rPr lang="en-US" smtClean="0"/>
              <a:t>5/22/2023</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Non-functional requirements implementation</a:t>
            </a:r>
          </a:p>
        </p:txBody>
      </p:sp>
      <p:sp>
        <p:nvSpPr>
          <p:cNvPr id="3" name="Content Placeholder 2"/>
          <p:cNvSpPr>
            <a:spLocks noGrp="1"/>
          </p:cNvSpPr>
          <p:nvPr>
            <p:ph idx="1"/>
          </p:nvPr>
        </p:nvSpPr>
        <p:spPr>
          <a:xfrm>
            <a:off x="0" y="1600200"/>
            <a:ext cx="9144000" cy="4756150"/>
          </a:xfrm>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p>
          <a:p>
            <a:pPr lvl="1"/>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fld id="{365737D1-2B2D-4EF4-BCAE-765B3AC959E3}" type="datetime1">
              <a:rPr lang="en-US" smtClean="0"/>
              <a:t>5/22/2023</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solidFill>
                  <a:srgbClr val="C00000"/>
                </a:solidFill>
              </a:rPr>
              <a:t>Types of nonfunctional requirement</a:t>
            </a:r>
            <a:r>
              <a:rPr lang="en-GB" dirty="0">
                <a:solidFill>
                  <a:srgbClr val="C00000"/>
                </a:solidFill>
              </a:rPr>
              <a:t> </a:t>
            </a:r>
            <a:endParaRPr lang="en-US" dirty="0">
              <a:solidFill>
                <a:srgbClr val="C00000"/>
              </a:solidFill>
            </a:endParaRP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pic>
        <p:nvPicPr>
          <p:cNvPr id="4" name="Picture 3" descr="4.3 Non-functionalReq.eps"/>
          <p:cNvPicPr>
            <a:picLocks noChangeAspect="1"/>
          </p:cNvPicPr>
          <p:nvPr/>
        </p:nvPicPr>
        <p:blipFill>
          <a:blip r:embed="rId2"/>
          <a:stretch>
            <a:fillRect/>
          </a:stretch>
        </p:blipFill>
        <p:spPr>
          <a:xfrm>
            <a:off x="323528" y="1537101"/>
            <a:ext cx="8363272" cy="4692070"/>
          </a:xfrm>
          <a:prstGeom prst="rect">
            <a:avLst/>
          </a:prstGeom>
        </p:spPr>
      </p:pic>
      <p:sp>
        <p:nvSpPr>
          <p:cNvPr id="2" name="Date Placeholder 1"/>
          <p:cNvSpPr>
            <a:spLocks noGrp="1"/>
          </p:cNvSpPr>
          <p:nvPr>
            <p:ph type="dt" sz="half" idx="10"/>
          </p:nvPr>
        </p:nvSpPr>
        <p:spPr/>
        <p:txBody>
          <a:bodyPr/>
          <a:lstStyle/>
          <a:p>
            <a:pPr>
              <a:defRPr/>
            </a:pPr>
            <a:fld id="{5D131501-AED3-4F5A-8338-02EA4F73B153}" type="datetime1">
              <a:rPr lang="en-US" smtClean="0"/>
              <a:t>5/22/2023</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solidFill>
                  <a:srgbClr val="C00000"/>
                </a:solidFill>
              </a:rPr>
              <a:t>Non-functional classifications</a:t>
            </a:r>
          </a:p>
        </p:txBody>
      </p:sp>
      <p:sp>
        <p:nvSpPr>
          <p:cNvPr id="36867" name="Rectangle 3"/>
          <p:cNvSpPr>
            <a:spLocks noGrp="1" noChangeArrowheads="1"/>
          </p:cNvSpPr>
          <p:nvPr>
            <p:ph idx="1"/>
          </p:nvPr>
        </p:nvSpPr>
        <p:spPr>
          <a:noFill/>
          <a:ln/>
        </p:spPr>
        <p:txBody>
          <a:bodyPr lIns="90487" tIns="44450" rIns="90487" bIns="44450"/>
          <a:lstStyle/>
          <a:p>
            <a:pPr marL="457200" indent="-457200">
              <a:buFont typeface="+mj-lt"/>
              <a:buAutoNum type="arabicPeriod"/>
            </a:pPr>
            <a:r>
              <a:rPr lang="en-GB" sz="2400" b="1" dirty="0">
                <a:solidFill>
                  <a:srgbClr val="5011CD"/>
                </a:solidFill>
              </a:rPr>
              <a:t>Product requirements</a:t>
            </a:r>
          </a:p>
          <a:p>
            <a:pPr lvl="1"/>
            <a:r>
              <a:rPr lang="en-GB" sz="2000" dirty="0"/>
              <a:t>Requirements which specify that the delivered product must behave in a particular way e.g. execution speed, reliability, etc.</a:t>
            </a:r>
          </a:p>
          <a:p>
            <a:pPr marL="457200" indent="-457200">
              <a:buFont typeface="+mj-lt"/>
              <a:buAutoNum type="arabicPeriod"/>
            </a:pPr>
            <a:r>
              <a:rPr lang="en-GB" b="1" dirty="0">
                <a:solidFill>
                  <a:srgbClr val="5011CD"/>
                </a:solidFill>
              </a:rPr>
              <a:t>Organisational requirements</a:t>
            </a:r>
          </a:p>
          <a:p>
            <a:pPr lvl="1"/>
            <a:r>
              <a:rPr lang="en-GB" sz="2000" dirty="0"/>
              <a:t>Requirements which are a consequence of organisational policies and procedures e.g. process standards used, implementation requirements, etc.</a:t>
            </a:r>
          </a:p>
          <a:p>
            <a:pPr marL="457200" indent="-457200">
              <a:buFont typeface="+mj-lt"/>
              <a:buAutoNum type="arabicPeriod"/>
            </a:pPr>
            <a:r>
              <a:rPr lang="en-GB" b="1" dirty="0">
                <a:solidFill>
                  <a:srgbClr val="5011CD"/>
                </a:solidFill>
              </a:rPr>
              <a:t>External requirements</a:t>
            </a:r>
          </a:p>
          <a:p>
            <a:pPr lvl="1"/>
            <a:r>
              <a:rPr lang="en-GB" sz="2000" dirty="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2" name="Date Placeholder 1"/>
          <p:cNvSpPr>
            <a:spLocks noGrp="1"/>
          </p:cNvSpPr>
          <p:nvPr>
            <p:ph type="dt" sz="half" idx="10"/>
          </p:nvPr>
        </p:nvSpPr>
        <p:spPr/>
        <p:txBody>
          <a:bodyPr/>
          <a:lstStyle/>
          <a:p>
            <a:pPr>
              <a:defRPr/>
            </a:pPr>
            <a:fld id="{5F0DE61F-C757-463B-8E0F-5A2E7DC3308E}" type="datetime1">
              <a:rPr lang="en-US" smtClean="0"/>
              <a:t>5/22/2023</a:t>
            </a:fld>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solidFill>
                  <a:srgbClr val="C00000"/>
                </a:solidFill>
              </a:rPr>
              <a:t>Examples of nonfunctional requirements in the </a:t>
            </a:r>
            <a:r>
              <a:rPr lang="en-GB" dirty="0">
                <a:solidFill>
                  <a:srgbClr val="C00000"/>
                </a:solidFill>
              </a:rPr>
              <a:t>Mentcare system</a:t>
            </a:r>
            <a:endParaRPr lang="en-US" dirty="0">
              <a:solidFill>
                <a:srgbClr val="C00000"/>
              </a:solidFill>
            </a:endParaRP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993579333"/>
              </p:ext>
            </p:extLst>
          </p:nvPr>
        </p:nvGraphicFramePr>
        <p:xfrm>
          <a:off x="323528" y="1628800"/>
          <a:ext cx="8363272" cy="4032448"/>
        </p:xfrm>
        <a:graphic>
          <a:graphicData uri="http://schemas.openxmlformats.org/drawingml/2006/table">
            <a:tbl>
              <a:tblPr firstRow="1" bandRow="1">
                <a:tableStyleId>{69CF1AB2-1976-4502-BF36-3FF5EA218861}</a:tableStyleId>
              </a:tblPr>
              <a:tblGrid>
                <a:gridCol w="8363272">
                  <a:extLst>
                    <a:ext uri="{9D8B030D-6E8A-4147-A177-3AD203B41FA5}">
                      <a16:colId xmlns:a16="http://schemas.microsoft.com/office/drawing/2014/main" val="20000"/>
                    </a:ext>
                  </a:extLst>
                </a:gridCol>
              </a:tblGrid>
              <a:tr h="4032448">
                <a:tc>
                  <a:txBody>
                    <a:bodyPr/>
                    <a:lstStyle/>
                    <a:p>
                      <a:r>
                        <a:rPr lang="en-GB" sz="2400" b="1" kern="1200" dirty="0">
                          <a:solidFill>
                            <a:srgbClr val="5011CD"/>
                          </a:solidFill>
                        </a:rPr>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2400" b="1" kern="1200" dirty="0">
                          <a:solidFill>
                            <a:srgbClr val="5011CD"/>
                          </a:solidFill>
                          <a:latin typeface="+mn-lt"/>
                          <a:ea typeface="+mn-ea"/>
                          <a:cs typeface="+mn-cs"/>
                        </a:rPr>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2400" b="1" kern="1200" dirty="0">
                          <a:solidFill>
                            <a:srgbClr val="5011CD"/>
                          </a:solidFill>
                          <a:latin typeface="+mn-lt"/>
                          <a:ea typeface="+mn-ea"/>
                          <a:cs typeface="+mn-cs"/>
                        </a:rPr>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fld id="{A0B1618D-685A-40CC-8C2E-3F54D10D6EE7}" type="datetime1">
              <a:rPr lang="en-US" smtClean="0"/>
              <a:t>5/22/2023</a:t>
            </a:fld>
            <a:endParaRPr lang="en-US"/>
          </a:p>
        </p:txBody>
      </p:sp>
      <p:sp>
        <p:nvSpPr>
          <p:cNvPr id="10" name="Rectangle 9">
            <a:extLst>
              <a:ext uri="{FF2B5EF4-FFF2-40B4-BE49-F238E27FC236}">
                <a16:creationId xmlns:a16="http://schemas.microsoft.com/office/drawing/2014/main" id="{0070E726-050A-400C-8A47-EC067CCD8B48}"/>
              </a:ext>
            </a:extLst>
          </p:cNvPr>
          <p:cNvSpPr/>
          <p:nvPr/>
        </p:nvSpPr>
        <p:spPr>
          <a:xfrm>
            <a:off x="342342" y="5353471"/>
            <a:ext cx="6781800" cy="307777"/>
          </a:xfrm>
          <a:prstGeom prst="rect">
            <a:avLst/>
          </a:prstGeom>
        </p:spPr>
        <p:txBody>
          <a:bodyPr wrap="square">
            <a:spAutoFit/>
          </a:bodyPr>
          <a:lstStyle/>
          <a:p>
            <a:pPr algn="ctr"/>
            <a:r>
              <a:rPr lang="en-US" sz="1400" b="1" dirty="0">
                <a:solidFill>
                  <a:srgbClr val="FF0000"/>
                </a:solidFill>
              </a:rPr>
              <a:t>Examples of possible non-functional requirements for the </a:t>
            </a:r>
            <a:r>
              <a:rPr lang="en-US" sz="1400" b="1" dirty="0" err="1">
                <a:solidFill>
                  <a:srgbClr val="FF0000"/>
                </a:solidFill>
              </a:rPr>
              <a:t>Mentcare</a:t>
            </a:r>
            <a:r>
              <a:rPr lang="en-US" sz="1400" b="1" dirty="0">
                <a:solidFill>
                  <a:srgbClr val="FF0000"/>
                </a:solidFill>
              </a:rPr>
              <a:t> system</a:t>
            </a: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solidFill>
                  <a:srgbClr val="C00000"/>
                </a:solidFill>
              </a:rPr>
              <a:t>Goals and requirements</a:t>
            </a:r>
          </a:p>
        </p:txBody>
      </p:sp>
      <p:sp>
        <p:nvSpPr>
          <p:cNvPr id="44035" name="Rectangle 3"/>
          <p:cNvSpPr>
            <a:spLocks noGrp="1" noChangeArrowheads="1"/>
          </p:cNvSpPr>
          <p:nvPr>
            <p:ph idx="1"/>
          </p:nvPr>
        </p:nvSpPr>
        <p:spPr/>
        <p:txBody>
          <a:bodyPr/>
          <a:lstStyle/>
          <a:p>
            <a:r>
              <a:rPr lang="en-GB" sz="2400" dirty="0"/>
              <a:t>Non-functional requirements may be very difficult to state precisely and imprecise requirements may be difficult to verify. </a:t>
            </a:r>
          </a:p>
          <a:p>
            <a:r>
              <a:rPr lang="en-GB" b="1" dirty="0">
                <a:solidFill>
                  <a:srgbClr val="5011CD"/>
                </a:solidFill>
              </a:rPr>
              <a:t>Goal</a:t>
            </a:r>
          </a:p>
          <a:p>
            <a:pPr lvl="1"/>
            <a:r>
              <a:rPr lang="en-GB" sz="2000" dirty="0"/>
              <a:t>A general intention of the user such as ease of use.</a:t>
            </a:r>
          </a:p>
          <a:p>
            <a:r>
              <a:rPr lang="en-GB" sz="2400" b="1" dirty="0">
                <a:solidFill>
                  <a:srgbClr val="5011CD"/>
                </a:solidFill>
              </a:rPr>
              <a:t>Verifiable non-functional requirement</a:t>
            </a:r>
          </a:p>
          <a:p>
            <a:pPr lvl="1"/>
            <a:r>
              <a:rPr lang="en-GB" sz="2000" dirty="0"/>
              <a:t>A statement using some measure that can be objectively tested.</a:t>
            </a:r>
          </a:p>
          <a:p>
            <a:pPr lvl="1"/>
            <a:endParaRPr lang="en-GB" sz="2000" dirty="0"/>
          </a:p>
          <a:p>
            <a:r>
              <a:rPr lang="en-GB" sz="2400" dirty="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fld id="{5420FC38-F965-4F08-B14B-04E2BBF6E3DF}" type="datetime1">
              <a:rPr lang="en-US" smtClean="0"/>
              <a:t>5/22/2023</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a:t>
            </a:r>
            <a:r>
              <a:rPr lang="en-US" dirty="0">
                <a:solidFill>
                  <a:srgbClr val="FF0000"/>
                </a:solidFill>
              </a:rPr>
              <a:t>(Goal)</a:t>
            </a:r>
          </a:p>
          <a:p>
            <a:endParaRPr lang="en-US" dirty="0"/>
          </a:p>
          <a:p>
            <a:r>
              <a:rPr lang="en-US" dirty="0"/>
              <a:t>Medical staff shall be able to use all the system functions after four hours of training. After this training, the average number of errors made by experienced users shall not exceed two per hour of system use. </a:t>
            </a:r>
            <a:r>
              <a:rPr lang="en-US" dirty="0">
                <a:solidFill>
                  <a:srgbClr val="FF0000"/>
                </a:solidFill>
              </a:rPr>
              <a:t>(Testable non-functional requirement)</a:t>
            </a:r>
            <a:endParaRPr lang="en-GB" dirty="0">
              <a:solidFill>
                <a:srgbClr val="FF0000"/>
              </a:solidFill>
            </a:endParaRPr>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6" name="Date Placeholder 5"/>
          <p:cNvSpPr>
            <a:spLocks noGrp="1"/>
          </p:cNvSpPr>
          <p:nvPr>
            <p:ph type="dt" sz="half" idx="10"/>
          </p:nvPr>
        </p:nvSpPr>
        <p:spPr/>
        <p:txBody>
          <a:bodyPr/>
          <a:lstStyle/>
          <a:p>
            <a:pPr>
              <a:defRPr/>
            </a:pPr>
            <a:fld id="{CB1DBB06-ABFB-458A-BADD-C2834E917BA3}" type="datetime1">
              <a:rPr lang="en-US" smtClean="0"/>
              <a:t>5/22/2023</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solidFill>
                  <a:srgbClr val="C00000"/>
                </a:solidFill>
              </a:rPr>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92233264"/>
              </p:ext>
            </p:extLst>
          </p:nvPr>
        </p:nvGraphicFramePr>
        <p:xfrm>
          <a:off x="762000" y="1629816"/>
          <a:ext cx="7620000" cy="512064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p>
                      <a:pPr marL="0" marR="0" lvl="0" indent="0" algn="just" defTabSz="457200" rtl="0" eaLnBrk="1" fontAlgn="base" latinLnBrk="0" hangingPunct="1">
                        <a:lnSpc>
                          <a:spcPct val="100000"/>
                        </a:lnSpc>
                        <a:spcBef>
                          <a:spcPct val="0"/>
                        </a:spcBef>
                        <a:spcAft>
                          <a:spcPct val="0"/>
                        </a:spcAft>
                        <a:buClrTx/>
                        <a:buSzTx/>
                        <a:buFontTx/>
                        <a:buNone/>
                        <a:tabLst/>
                      </a:pP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fld id="{05F55724-720E-4425-803D-87BA8182DCEA}" type="datetime1">
              <a:rPr lang="en-US" smtClean="0"/>
              <a:t>5/22/2023</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2592288"/>
          </a:xfrm>
        </p:spPr>
        <p:txBody>
          <a:bodyPr/>
          <a:lstStyle/>
          <a:p>
            <a:pPr algn="ctr"/>
            <a:r>
              <a:rPr lang="en-US" sz="4400" dirty="0">
                <a:solidFill>
                  <a:srgbClr val="00B050"/>
                </a:solidFill>
              </a:rPr>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3" name="Date Placeholder 2"/>
          <p:cNvSpPr>
            <a:spLocks noGrp="1"/>
          </p:cNvSpPr>
          <p:nvPr>
            <p:ph type="dt" sz="half" idx="10"/>
          </p:nvPr>
        </p:nvSpPr>
        <p:spPr/>
        <p:txBody>
          <a:bodyPr/>
          <a:lstStyle/>
          <a:p>
            <a:pPr>
              <a:defRPr/>
            </a:pPr>
            <a:fld id="{87CF54BF-06B6-4D85-8968-B86B2192E77C}" type="datetime1">
              <a:rPr lang="en-US" smtClean="0"/>
              <a:t>5/22/2023</a:t>
            </a:fld>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solidFill>
                  <a:srgbClr val="C00000"/>
                </a:solidFill>
              </a:rPr>
              <a:t>Requirements engineering processes</a:t>
            </a:r>
          </a:p>
        </p:txBody>
      </p:sp>
      <p:sp>
        <p:nvSpPr>
          <p:cNvPr id="44035" name="Rectangle 3"/>
          <p:cNvSpPr>
            <a:spLocks noGrp="1" noChangeArrowheads="1"/>
          </p:cNvSpPr>
          <p:nvPr>
            <p:ph idx="1"/>
          </p:nvPr>
        </p:nvSpPr>
        <p:spPr>
          <a:xfrm>
            <a:off x="457200" y="1600200"/>
            <a:ext cx="8229600" cy="4997152"/>
          </a:xfrm>
        </p:spPr>
        <p:txBody>
          <a:bodyPr/>
          <a:lstStyle/>
          <a:p>
            <a:pPr>
              <a:lnSpc>
                <a:spcPct val="90000"/>
              </a:lnSpc>
            </a:pPr>
            <a:r>
              <a:rPr lang="en-GB" dirty="0"/>
              <a:t>The processes used for RE vary widely depending on the </a:t>
            </a:r>
            <a:r>
              <a:rPr lang="en-GB" dirty="0">
                <a:solidFill>
                  <a:srgbClr val="FF0000"/>
                </a:solidFill>
              </a:rPr>
              <a:t>application domain, the people involved and the organisation developing the requirements.</a:t>
            </a:r>
          </a:p>
          <a:p>
            <a:pPr>
              <a:lnSpc>
                <a:spcPct val="90000"/>
              </a:lnSpc>
            </a:pPr>
            <a:endParaRPr lang="en-GB" sz="800" dirty="0"/>
          </a:p>
          <a:p>
            <a:pPr>
              <a:lnSpc>
                <a:spcPct val="90000"/>
              </a:lnSpc>
            </a:pPr>
            <a:r>
              <a:rPr lang="en-GB" b="1" dirty="0"/>
              <a:t>However, there are a number of generic activities common to all processes</a:t>
            </a:r>
          </a:p>
          <a:p>
            <a:pPr marL="914400" lvl="1" indent="-457200">
              <a:lnSpc>
                <a:spcPct val="90000"/>
              </a:lnSpc>
              <a:buFont typeface="+mj-lt"/>
              <a:buAutoNum type="arabicPeriod"/>
            </a:pPr>
            <a:r>
              <a:rPr lang="en-GB" dirty="0"/>
              <a:t>Requirements elicitation;</a:t>
            </a:r>
          </a:p>
          <a:p>
            <a:pPr marL="914400" lvl="1" indent="-457200">
              <a:lnSpc>
                <a:spcPct val="90000"/>
              </a:lnSpc>
              <a:buFont typeface="+mj-lt"/>
              <a:buAutoNum type="arabicPeriod"/>
            </a:pPr>
            <a:r>
              <a:rPr lang="en-GB" dirty="0"/>
              <a:t>Requirements analysis;</a:t>
            </a:r>
          </a:p>
          <a:p>
            <a:pPr marL="914400" lvl="1" indent="-457200">
              <a:lnSpc>
                <a:spcPct val="90000"/>
              </a:lnSpc>
              <a:buFont typeface="+mj-lt"/>
              <a:buAutoNum type="arabicPeriod"/>
            </a:pPr>
            <a:r>
              <a:rPr lang="en-GB" dirty="0"/>
              <a:t>Requirements validation;</a:t>
            </a:r>
          </a:p>
          <a:p>
            <a:pPr marL="914400" lvl="1" indent="-457200">
              <a:lnSpc>
                <a:spcPct val="90000"/>
              </a:lnSpc>
              <a:buFont typeface="+mj-lt"/>
              <a:buAutoNum type="arabicPeriod"/>
            </a:pPr>
            <a:r>
              <a:rPr lang="en-GB" dirty="0"/>
              <a:t>Requirements management.</a:t>
            </a:r>
          </a:p>
          <a:p>
            <a:pPr marL="914400" lvl="1" indent="-457200">
              <a:lnSpc>
                <a:spcPct val="90000"/>
              </a:lnSpc>
              <a:buFont typeface="+mj-lt"/>
              <a:buAutoNum type="arabicPeriod"/>
            </a:pPr>
            <a:endParaRPr lang="en-GB" sz="800" dirty="0"/>
          </a:p>
          <a:p>
            <a:pPr>
              <a:lnSpc>
                <a:spcPct val="90000"/>
              </a:lnSpc>
            </a:pPr>
            <a:r>
              <a:rPr lang="en-GB"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2" name="Date Placeholder 1"/>
          <p:cNvSpPr>
            <a:spLocks noGrp="1"/>
          </p:cNvSpPr>
          <p:nvPr>
            <p:ph type="dt" sz="half" idx="10"/>
          </p:nvPr>
        </p:nvSpPr>
        <p:spPr/>
        <p:txBody>
          <a:bodyPr/>
          <a:lstStyle/>
          <a:p>
            <a:pPr>
              <a:defRPr/>
            </a:pPr>
            <a:fld id="{B01DBED1-6F7F-4319-9A4B-C5BE2541ECE5}" type="datetime1">
              <a:rPr lang="en-US" smtClean="0"/>
              <a:t>5/22/2023</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Topics covered</a:t>
            </a:r>
          </a:p>
        </p:txBody>
      </p:sp>
      <p:sp>
        <p:nvSpPr>
          <p:cNvPr id="3" name="Content Placeholder 2"/>
          <p:cNvSpPr>
            <a:spLocks noGrp="1"/>
          </p:cNvSpPr>
          <p:nvPr>
            <p:ph idx="1"/>
          </p:nvPr>
        </p:nvSpPr>
        <p:spPr>
          <a:xfrm>
            <a:off x="457200" y="1772816"/>
            <a:ext cx="8229600" cy="3268960"/>
          </a:xfrm>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fld id="{83CC74EA-C7B8-49E3-8E91-220357192C28}" type="datetime1">
              <a:rPr lang="en-US" smtClean="0"/>
              <a:t>5/22/2023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pic>
        <p:nvPicPr>
          <p:cNvPr id="4" name="Picture 3" descr="4.12 ReqEngSpiral.eps"/>
          <p:cNvPicPr>
            <a:picLocks noChangeAspect="1"/>
          </p:cNvPicPr>
          <p:nvPr/>
        </p:nvPicPr>
        <p:blipFill>
          <a:blip r:embed="rId2"/>
          <a:stretch>
            <a:fillRect/>
          </a:stretch>
        </p:blipFill>
        <p:spPr>
          <a:xfrm>
            <a:off x="2915816" y="1476056"/>
            <a:ext cx="6235737" cy="5381944"/>
          </a:xfrm>
          <a:prstGeom prst="rect">
            <a:avLst/>
          </a:prstGeom>
        </p:spPr>
      </p:pic>
      <p:sp>
        <p:nvSpPr>
          <p:cNvPr id="3" name="Rectangle 2">
            <a:extLst>
              <a:ext uri="{FF2B5EF4-FFF2-40B4-BE49-F238E27FC236}">
                <a16:creationId xmlns:a16="http://schemas.microsoft.com/office/drawing/2014/main" id="{6D76C485-607F-4842-A313-9C7FD3EAC555}"/>
              </a:ext>
            </a:extLst>
          </p:cNvPr>
          <p:cNvSpPr/>
          <p:nvPr/>
        </p:nvSpPr>
        <p:spPr>
          <a:xfrm>
            <a:off x="107504" y="1731580"/>
            <a:ext cx="2952328" cy="3785652"/>
          </a:xfrm>
          <a:prstGeom prst="rect">
            <a:avLst/>
          </a:prstGeom>
        </p:spPr>
        <p:txBody>
          <a:bodyPr wrap="square">
            <a:spAutoFit/>
          </a:bodyPr>
          <a:lstStyle/>
          <a:p>
            <a:pPr marL="342900" indent="-342900">
              <a:buFont typeface="Wingdings" panose="05000000000000000000" pitchFamily="2" charset="2"/>
              <a:buChar char="Ø"/>
            </a:pPr>
            <a:r>
              <a:rPr lang="en-US" sz="2000" dirty="0"/>
              <a:t>Figure x shows this interleaving. </a:t>
            </a:r>
          </a:p>
          <a:p>
            <a:endParaRPr lang="en-US" sz="2000" dirty="0"/>
          </a:p>
          <a:p>
            <a:pPr marL="342900" indent="-342900">
              <a:buFont typeface="Wingdings" panose="05000000000000000000" pitchFamily="2" charset="2"/>
              <a:buChar char="Ø"/>
            </a:pPr>
            <a:r>
              <a:rPr lang="en-US" sz="2000" dirty="0"/>
              <a:t>The activities are organized as an iterative process around a spiral. </a:t>
            </a:r>
          </a:p>
          <a:p>
            <a:endParaRPr lang="en-US" sz="2000" dirty="0"/>
          </a:p>
          <a:p>
            <a:pPr marL="342900" indent="-342900">
              <a:buFont typeface="Wingdings" panose="05000000000000000000" pitchFamily="2" charset="2"/>
              <a:buChar char="Ø"/>
            </a:pPr>
            <a:r>
              <a:rPr lang="en-US" sz="2000" dirty="0"/>
              <a:t>The output of the RE process is a system requirements document. </a:t>
            </a:r>
          </a:p>
        </p:txBody>
      </p:sp>
      <p:sp>
        <p:nvSpPr>
          <p:cNvPr id="7" name="Rectangle 6">
            <a:extLst>
              <a:ext uri="{FF2B5EF4-FFF2-40B4-BE49-F238E27FC236}">
                <a16:creationId xmlns:a16="http://schemas.microsoft.com/office/drawing/2014/main" id="{26ECDE3F-16FE-4C55-A9B7-CA6FED9F4023}"/>
              </a:ext>
            </a:extLst>
          </p:cNvPr>
          <p:cNvSpPr/>
          <p:nvPr/>
        </p:nvSpPr>
        <p:spPr>
          <a:xfrm>
            <a:off x="107504" y="6165304"/>
            <a:ext cx="4464496" cy="646331"/>
          </a:xfrm>
          <a:prstGeom prst="rect">
            <a:avLst/>
          </a:prstGeom>
        </p:spPr>
        <p:txBody>
          <a:bodyPr wrap="square">
            <a:spAutoFit/>
          </a:bodyPr>
          <a:lstStyle/>
          <a:p>
            <a:pPr algn="ctr"/>
            <a:r>
              <a:rPr lang="en-US" sz="1800" dirty="0"/>
              <a:t>Figure x  A spiral view of the requirements engineering process</a:t>
            </a:r>
          </a:p>
        </p:txBody>
      </p:sp>
    </p:spTree>
    <p:extLst>
      <p:ext uri="{BB962C8B-B14F-4D97-AF65-F5344CB8AC3E}">
        <p14:creationId xmlns:p14="http://schemas.microsoft.com/office/powerpoint/2010/main" val="3763428975"/>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98834455"/>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solidFill>
                  <a:srgbClr val="00B050"/>
                </a:solidFill>
              </a:rPr>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dirty="0"/>
              <a:t>Sometimes called requirements elicitation or requirements discovery.</a:t>
            </a:r>
          </a:p>
          <a:p>
            <a:r>
              <a:rPr lang="en-GB" sz="2400" dirty="0"/>
              <a:t>Involves technical staff working with customers to find out about the application domain, the services that the system should provide and the system’s operational constraints.</a:t>
            </a:r>
          </a:p>
          <a:p>
            <a:r>
              <a:rPr lang="en-GB" sz="2400" dirty="0"/>
              <a:t>May involve end-users, managers, engineers involved in maintenance, domain experts, trade unions, etc. These are called </a:t>
            </a:r>
            <a:r>
              <a:rPr lang="en-GB" sz="2400" i="1" dirty="0">
                <a:solidFill>
                  <a:srgbClr val="FF0000"/>
                </a:solidFill>
              </a:rPr>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2" name="Date Placeholder 1"/>
          <p:cNvSpPr>
            <a:spLocks noGrp="1"/>
          </p:cNvSpPr>
          <p:nvPr>
            <p:ph type="dt" sz="half" idx="10"/>
          </p:nvPr>
        </p:nvSpPr>
        <p:spPr/>
        <p:txBody>
          <a:bodyPr/>
          <a:lstStyle/>
          <a:p>
            <a:pPr>
              <a:defRPr/>
            </a:pPr>
            <a:fld id="{79B7785A-18A9-4C6F-9807-ACA0C5531D9C}" type="datetime1">
              <a:rPr lang="en-US" smtClean="0"/>
              <a:t>5/22/2023</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Requirements elicitation</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b="1" dirty="0"/>
              <a:t>Stages include:</a:t>
            </a:r>
          </a:p>
          <a:p>
            <a:pPr marL="914400" lvl="1" indent="-457200">
              <a:buFont typeface="+mj-lt"/>
              <a:buAutoNum type="arabicPeriod"/>
            </a:pPr>
            <a:r>
              <a:rPr lang="en-US" dirty="0"/>
              <a:t>Requirements</a:t>
            </a:r>
            <a:r>
              <a:rPr lang="en-US" dirty="0">
                <a:solidFill>
                  <a:srgbClr val="FF0000"/>
                </a:solidFill>
              </a:rPr>
              <a:t> </a:t>
            </a:r>
            <a:r>
              <a:rPr lang="en-US" b="1" dirty="0">
                <a:solidFill>
                  <a:srgbClr val="FF0000"/>
                </a:solidFill>
              </a:rPr>
              <a:t>discovery,</a:t>
            </a:r>
          </a:p>
          <a:p>
            <a:pPr marL="914400" lvl="1" indent="-457200">
              <a:buFont typeface="+mj-lt"/>
              <a:buAutoNum type="arabicPeriod"/>
            </a:pPr>
            <a:r>
              <a:rPr lang="en-US" dirty="0"/>
              <a:t>Requirements </a:t>
            </a:r>
            <a:r>
              <a:rPr lang="en-US" b="1" dirty="0">
                <a:solidFill>
                  <a:srgbClr val="FF0000"/>
                </a:solidFill>
              </a:rPr>
              <a:t>classification and organization,</a:t>
            </a:r>
          </a:p>
          <a:p>
            <a:pPr marL="914400" lvl="1" indent="-457200">
              <a:buFont typeface="+mj-lt"/>
              <a:buAutoNum type="arabicPeriod"/>
            </a:pPr>
            <a:r>
              <a:rPr lang="en-US" dirty="0"/>
              <a:t>Requirements </a:t>
            </a:r>
            <a:r>
              <a:rPr lang="en-US" b="1" dirty="0">
                <a:solidFill>
                  <a:srgbClr val="FF0000"/>
                </a:solidFill>
              </a:rPr>
              <a:t>prioritization and negotiation,</a:t>
            </a:r>
          </a:p>
          <a:p>
            <a:pPr marL="914400" lvl="1" indent="-457200">
              <a:buFont typeface="+mj-lt"/>
              <a:buAutoNum type="arabicPeriod"/>
            </a:pPr>
            <a:r>
              <a:rPr lang="en-US" dirty="0"/>
              <a:t>Requirements </a:t>
            </a:r>
            <a:r>
              <a:rPr lang="en-US" b="1" dirty="0">
                <a:solidFill>
                  <a:srgbClr val="FF0000"/>
                </a:solidFill>
              </a:rPr>
              <a:t>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fld id="{D63E01B9-62FD-48B8-BBF2-FF4A6B3FDD77}" type="datetime1">
              <a:rPr lang="en-US" smtClean="0"/>
              <a:t>5/22/2023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solidFill>
                  <a:srgbClr val="00B050"/>
                </a:solidFill>
              </a:rPr>
              <a:t>Problems of requirements elicitation</a:t>
            </a:r>
          </a:p>
        </p:txBody>
      </p:sp>
      <p:sp>
        <p:nvSpPr>
          <p:cNvPr id="8195" name="Rectangle 3"/>
          <p:cNvSpPr>
            <a:spLocks noGrp="1" noChangeArrowheads="1"/>
          </p:cNvSpPr>
          <p:nvPr>
            <p:ph idx="1"/>
          </p:nvPr>
        </p:nvSpPr>
        <p:spPr>
          <a:noFill/>
          <a:ln/>
        </p:spPr>
        <p:txBody>
          <a:bodyPr lIns="90487" tIns="44450" rIns="90487" bIns="44450"/>
          <a:lstStyle/>
          <a:p>
            <a:pPr marL="457200" indent="-457200">
              <a:buFont typeface="+mj-lt"/>
              <a:buAutoNum type="arabicPeriod"/>
            </a:pPr>
            <a:r>
              <a:rPr lang="en-GB" sz="2400" dirty="0"/>
              <a:t>Stakeholders don’t know what they </a:t>
            </a:r>
            <a:r>
              <a:rPr lang="en-GB" sz="2400" dirty="0">
                <a:solidFill>
                  <a:srgbClr val="FF0000"/>
                </a:solidFill>
              </a:rPr>
              <a:t>really want.</a:t>
            </a:r>
          </a:p>
          <a:p>
            <a:pPr marL="457200" indent="-457200">
              <a:buFont typeface="+mj-lt"/>
              <a:buAutoNum type="arabicPeriod"/>
            </a:pPr>
            <a:r>
              <a:rPr lang="en-GB" sz="2400" dirty="0"/>
              <a:t>Stakeholders express requirements in their </a:t>
            </a:r>
            <a:r>
              <a:rPr lang="en-GB" sz="2400" dirty="0">
                <a:solidFill>
                  <a:srgbClr val="FF0000"/>
                </a:solidFill>
              </a:rPr>
              <a:t>own terms.</a:t>
            </a:r>
          </a:p>
          <a:p>
            <a:pPr marL="457200" indent="-457200">
              <a:buFont typeface="+mj-lt"/>
              <a:buAutoNum type="arabicPeriod"/>
            </a:pPr>
            <a:r>
              <a:rPr lang="en-GB" sz="2400" dirty="0"/>
              <a:t>Different stakeholders may have </a:t>
            </a:r>
            <a:r>
              <a:rPr lang="en-GB" sz="2400" dirty="0">
                <a:solidFill>
                  <a:srgbClr val="FF0000"/>
                </a:solidFill>
              </a:rPr>
              <a:t>conflicting requirements.</a:t>
            </a:r>
          </a:p>
          <a:p>
            <a:pPr marL="457200" indent="-457200">
              <a:buFont typeface="+mj-lt"/>
              <a:buAutoNum type="arabicPeriod"/>
            </a:pPr>
            <a:r>
              <a:rPr lang="en-GB" sz="2400" dirty="0"/>
              <a:t>Organizational and political factors may influence the </a:t>
            </a:r>
            <a:r>
              <a:rPr lang="en-GB" sz="2400" dirty="0">
                <a:solidFill>
                  <a:srgbClr val="FF0000"/>
                </a:solidFill>
              </a:rPr>
              <a:t>system requirements.</a:t>
            </a:r>
          </a:p>
          <a:p>
            <a:pPr marL="457200" indent="-457200">
              <a:buFont typeface="+mj-lt"/>
              <a:buAutoNum type="arabicPeriod"/>
            </a:pPr>
            <a:r>
              <a:rPr lang="en-GB" sz="2400" u="sng" dirty="0"/>
              <a:t>The requirements change during the analysis process</a:t>
            </a:r>
            <a:r>
              <a:rPr lang="en-GB" sz="2400" dirty="0"/>
              <a:t>.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fld id="{D513AA86-4C93-46A3-89C4-BBB73844921B}" type="datetime1">
              <a:rPr lang="en-US" smtClean="0"/>
              <a:t>5/22/2023</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7293232" cy="808855"/>
          </a:xfrm>
          <a:noFill/>
          <a:ln/>
        </p:spPr>
        <p:txBody>
          <a:bodyPr lIns="90487" tIns="44450" rIns="90487" bIns="44450"/>
          <a:lstStyle/>
          <a:p>
            <a:r>
              <a:rPr lang="en-GB" dirty="0">
                <a:solidFill>
                  <a:srgbClr val="C00000"/>
                </a:solidFill>
              </a:rPr>
              <a:t>Process activities</a:t>
            </a:r>
          </a:p>
        </p:txBody>
      </p:sp>
      <p:sp>
        <p:nvSpPr>
          <p:cNvPr id="10243" name="Rectangle 3"/>
          <p:cNvSpPr>
            <a:spLocks noGrp="1" noChangeArrowheads="1"/>
          </p:cNvSpPr>
          <p:nvPr>
            <p:ph idx="1"/>
          </p:nvPr>
        </p:nvSpPr>
        <p:spPr>
          <a:xfrm>
            <a:off x="0" y="1600200"/>
            <a:ext cx="5562600" cy="5121275"/>
          </a:xfrm>
          <a:noFill/>
          <a:ln/>
        </p:spPr>
        <p:txBody>
          <a:bodyPr lIns="90487" tIns="44450" rIns="90487" bIns="44450"/>
          <a:lstStyle/>
          <a:p>
            <a:pPr>
              <a:lnSpc>
                <a:spcPct val="90000"/>
              </a:lnSpc>
            </a:pPr>
            <a:r>
              <a:rPr lang="en-GB" sz="2200" b="1" dirty="0">
                <a:solidFill>
                  <a:srgbClr val="5011CD"/>
                </a:solidFill>
              </a:rPr>
              <a:t>Requirements discovery</a:t>
            </a:r>
          </a:p>
          <a:p>
            <a:pPr lvl="1">
              <a:lnSpc>
                <a:spcPct val="90000"/>
              </a:lnSpc>
            </a:pPr>
            <a:r>
              <a:rPr lang="en-GB" sz="1800" dirty="0"/>
              <a:t>Interacting with stakeholders to discover their requirements. Domain requirements are also discovered at this stage.</a:t>
            </a:r>
          </a:p>
          <a:p>
            <a:pPr>
              <a:lnSpc>
                <a:spcPct val="90000"/>
              </a:lnSpc>
            </a:pPr>
            <a:r>
              <a:rPr lang="en-GB" sz="2200" b="1" dirty="0">
                <a:solidFill>
                  <a:srgbClr val="5011CD"/>
                </a:solidFill>
              </a:rPr>
              <a:t>Requirements classification and organisation</a:t>
            </a:r>
          </a:p>
          <a:p>
            <a:pPr lvl="1">
              <a:lnSpc>
                <a:spcPct val="90000"/>
              </a:lnSpc>
            </a:pPr>
            <a:r>
              <a:rPr lang="en-GB" sz="1800" dirty="0"/>
              <a:t>Groups related requirements and organises them into coherent clusters.</a:t>
            </a:r>
          </a:p>
          <a:p>
            <a:pPr>
              <a:lnSpc>
                <a:spcPct val="90000"/>
              </a:lnSpc>
            </a:pPr>
            <a:r>
              <a:rPr lang="en-GB" sz="2200" b="1" dirty="0">
                <a:solidFill>
                  <a:srgbClr val="5011CD"/>
                </a:solidFill>
              </a:rPr>
              <a:t>Prioritisation and negotiation</a:t>
            </a:r>
          </a:p>
          <a:p>
            <a:pPr lvl="1">
              <a:lnSpc>
                <a:spcPct val="90000"/>
              </a:lnSpc>
            </a:pPr>
            <a:r>
              <a:rPr lang="en-GB" sz="1800" dirty="0"/>
              <a:t>Prioritising requirements and resolving requirements conflicts.</a:t>
            </a:r>
          </a:p>
          <a:p>
            <a:pPr>
              <a:lnSpc>
                <a:spcPct val="90000"/>
              </a:lnSpc>
            </a:pPr>
            <a:r>
              <a:rPr lang="en-GB" sz="2200" b="1" dirty="0">
                <a:solidFill>
                  <a:srgbClr val="5011CD"/>
                </a:solidFill>
              </a:rPr>
              <a:t>Requirements specification</a:t>
            </a:r>
          </a:p>
          <a:p>
            <a:pPr lvl="1">
              <a:lnSpc>
                <a:spcPct val="90000"/>
              </a:lnSpc>
            </a:pPr>
            <a:r>
              <a:rPr lang="en-GB" sz="18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fld id="{80D40383-77EB-43FF-B765-B73AC94FC54C}" type="datetime1">
              <a:rPr lang="en-US" smtClean="0"/>
              <a:t>5/22/2023</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7" name="Picture 6" descr="4.13 RequirementsElicitation.eps"/>
          <p:cNvPicPr>
            <a:picLocks noChangeAspect="1"/>
          </p:cNvPicPr>
          <p:nvPr/>
        </p:nvPicPr>
        <p:blipFill>
          <a:blip r:embed="rId2"/>
          <a:stretch>
            <a:fillRect/>
          </a:stretch>
        </p:blipFill>
        <p:spPr>
          <a:xfrm>
            <a:off x="5739445" y="2996952"/>
            <a:ext cx="3404554" cy="26125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Requirements discovery</a:t>
            </a:r>
          </a:p>
        </p:txBody>
      </p:sp>
      <p:sp>
        <p:nvSpPr>
          <p:cNvPr id="3" name="Content Placeholder 2"/>
          <p:cNvSpPr>
            <a:spLocks noGrp="1"/>
          </p:cNvSpPr>
          <p:nvPr>
            <p:ph idx="1"/>
          </p:nvPr>
        </p:nvSpPr>
        <p:spPr/>
        <p:txBody>
          <a:bodyPr/>
          <a:lstStyle/>
          <a:p>
            <a:r>
              <a:rPr lang="en-US" dirty="0"/>
              <a:t>The process of </a:t>
            </a:r>
            <a:r>
              <a:rPr lang="en-US" dirty="0">
                <a:solidFill>
                  <a:srgbClr val="FF0000"/>
                </a:solidFill>
              </a:rPr>
              <a:t>gathering</a:t>
            </a:r>
            <a:r>
              <a:rPr lang="en-US" dirty="0"/>
              <a:t> </a:t>
            </a:r>
            <a:r>
              <a:rPr lang="en-US" u="sng" dirty="0"/>
              <a:t>information about the required and existing systems and </a:t>
            </a:r>
            <a:r>
              <a:rPr lang="en-US" dirty="0">
                <a:solidFill>
                  <a:srgbClr val="FF0000"/>
                </a:solidFill>
              </a:rPr>
              <a:t>distilling </a:t>
            </a:r>
            <a:r>
              <a:rPr lang="en-US" u="sng" dirty="0"/>
              <a:t>the user and system requirements from this information.</a:t>
            </a:r>
          </a:p>
          <a:p>
            <a:r>
              <a:rPr lang="en-US" dirty="0"/>
              <a:t>Interaction is with system stakeholders from managers to external regulators.</a:t>
            </a:r>
          </a:p>
          <a:p>
            <a:r>
              <a:rPr lang="en-US" dirty="0">
                <a:solidFill>
                  <a:srgbClr val="5011CD"/>
                </a:solidFill>
              </a:rPr>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fld id="{0DC7E676-546E-4798-9A75-BE1125C4BC00}" type="datetime1">
              <a:rPr lang="en-US" smtClean="0"/>
              <a:t>5/22/2023</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solidFill>
                  <a:srgbClr val="0070C0"/>
                </a:solidFill>
              </a:rPr>
              <a:t>Formal or informal interviews</a:t>
            </a:r>
            <a:r>
              <a:rPr lang="en-US" dirty="0"/>
              <a:t> with stakeholders are part of most </a:t>
            </a:r>
            <a:r>
              <a:rPr lang="en-US" b="1" dirty="0">
                <a:solidFill>
                  <a:srgbClr val="FF0000"/>
                </a:solidFill>
              </a:rPr>
              <a:t>Requirements processes</a:t>
            </a:r>
            <a:r>
              <a:rPr lang="en-US" dirty="0"/>
              <a:t>.</a:t>
            </a:r>
          </a:p>
          <a:p>
            <a:r>
              <a:rPr lang="en-US" dirty="0"/>
              <a:t>Types of interview</a:t>
            </a:r>
          </a:p>
          <a:p>
            <a:pPr lvl="1"/>
            <a:r>
              <a:rPr lang="en-US" dirty="0">
                <a:solidFill>
                  <a:srgbClr val="00B050"/>
                </a:solidFill>
              </a:rPr>
              <a:t>Closed interviews</a:t>
            </a:r>
            <a:r>
              <a:rPr lang="en-US" dirty="0"/>
              <a:t> based on </a:t>
            </a:r>
            <a:r>
              <a:rPr lang="en-US" dirty="0">
                <a:solidFill>
                  <a:srgbClr val="0070C0"/>
                </a:solidFill>
              </a:rPr>
              <a:t>pre-determined list of questions</a:t>
            </a:r>
          </a:p>
          <a:p>
            <a:pPr lvl="1"/>
            <a:r>
              <a:rPr lang="en-US" dirty="0">
                <a:solidFill>
                  <a:srgbClr val="00B050"/>
                </a:solidFill>
              </a:rPr>
              <a:t>Open interviews</a:t>
            </a:r>
            <a:r>
              <a:rPr lang="en-US" dirty="0"/>
              <a:t> where </a:t>
            </a:r>
            <a:r>
              <a:rPr lang="en-US" dirty="0">
                <a:solidFill>
                  <a:srgbClr val="0070C0"/>
                </a:solidFill>
              </a:rPr>
              <a:t>various issues are explored with stakeholders</a:t>
            </a:r>
            <a:r>
              <a:rPr lang="en-US" dirty="0"/>
              <a:t>.</a:t>
            </a:r>
          </a:p>
          <a:p>
            <a:r>
              <a:rPr lang="en-US" dirty="0">
                <a:solidFill>
                  <a:schemeClr val="accent6">
                    <a:lumMod val="75000"/>
                  </a:schemeClr>
                </a:solidFill>
              </a:rPr>
              <a:t>Effective interviewing</a:t>
            </a:r>
          </a:p>
          <a:p>
            <a:pPr lvl="1"/>
            <a:r>
              <a:rPr lang="en-US" dirty="0">
                <a:solidFill>
                  <a:schemeClr val="accent2"/>
                </a:solidFill>
              </a:rPr>
              <a:t>Be open-minded</a:t>
            </a:r>
            <a:r>
              <a:rPr lang="en-US" dirty="0"/>
              <a:t>, </a:t>
            </a:r>
            <a:r>
              <a:rPr lang="en-US" dirty="0">
                <a:solidFill>
                  <a:srgbClr val="C00000"/>
                </a:solidFill>
              </a:rPr>
              <a:t>avoid pre-conceived ideas about the requirements and </a:t>
            </a:r>
            <a:r>
              <a:rPr lang="en-US" dirty="0">
                <a:solidFill>
                  <a:schemeClr val="accent5">
                    <a:lumMod val="75000"/>
                  </a:schemeClr>
                </a:solidFill>
              </a:rPr>
              <a:t>are willing to listen to stakeholders</a:t>
            </a:r>
            <a:r>
              <a:rPr lang="en-US" dirty="0"/>
              <a:t>. </a:t>
            </a:r>
            <a:endParaRPr lang="en-GB" dirty="0"/>
          </a:p>
          <a:p>
            <a:pPr lvl="1"/>
            <a:r>
              <a:rPr lang="en-US" dirty="0">
                <a:solidFill>
                  <a:srgbClr val="FF0000"/>
                </a:solidFill>
              </a:rPr>
              <a:t>Prompt the interviewee to get discussions going using a springboard question</a:t>
            </a:r>
            <a:r>
              <a:rPr lang="en-US" dirty="0"/>
              <a:t>, </a:t>
            </a:r>
            <a:r>
              <a:rPr lang="en-US" dirty="0">
                <a:solidFill>
                  <a:schemeClr val="accent2"/>
                </a:solidFill>
              </a:rPr>
              <a:t>a requirements proposal</a:t>
            </a:r>
            <a:r>
              <a:rPr lang="en-US" dirty="0"/>
              <a:t>, or by </a:t>
            </a:r>
            <a:r>
              <a:rPr lang="en-US" dirty="0">
                <a:solidFill>
                  <a:schemeClr val="accent1">
                    <a:lumMod val="75000"/>
                  </a:schemeClr>
                </a:solidFill>
              </a:rPr>
              <a:t>working together on a prototype system</a:t>
            </a: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80055875"/>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a:solidFill>
                  <a:srgbClr val="C00000"/>
                </a:solidFill>
              </a:rPr>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a:t>
            </a:r>
            <a:r>
              <a:rPr lang="en-US" sz="2400" dirty="0">
                <a:solidFill>
                  <a:srgbClr val="5011CD"/>
                </a:solidFill>
              </a:rPr>
              <a:t>mix </a:t>
            </a:r>
            <a:r>
              <a:rPr lang="en-US" sz="2400" dirty="0"/>
              <a:t>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fld id="{14079F05-C46D-473D-91BD-ECE896C44FFA}" type="datetime1">
              <a:rPr lang="en-US" smtClean="0"/>
              <a:t>5/22/2023</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Problems with interviews</a:t>
            </a:r>
          </a:p>
        </p:txBody>
      </p:sp>
      <p:sp>
        <p:nvSpPr>
          <p:cNvPr id="3" name="Content Placeholder 2"/>
          <p:cNvSpPr>
            <a:spLocks noGrp="1"/>
          </p:cNvSpPr>
          <p:nvPr>
            <p:ph idx="1"/>
          </p:nvPr>
        </p:nvSpPr>
        <p:spPr>
          <a:xfrm>
            <a:off x="457200" y="1600201"/>
            <a:ext cx="8229600" cy="3484984"/>
          </a:xfrm>
        </p:spPr>
        <p:txBody>
          <a:bodyPr/>
          <a:lstStyle/>
          <a:p>
            <a:pPr marL="457200" indent="-457200">
              <a:lnSpc>
                <a:spcPct val="90000"/>
              </a:lnSpc>
              <a:buFont typeface="+mj-lt"/>
              <a:buAutoNum type="arabicPeriod"/>
            </a:pPr>
            <a:r>
              <a:rPr lang="en-US" dirty="0"/>
              <a:t>Application specialists may use language to describe their work that isn’t easy for the requirements engineer to understand.</a:t>
            </a:r>
          </a:p>
          <a:p>
            <a:pPr marL="457200" indent="-457200">
              <a:lnSpc>
                <a:spcPct val="90000"/>
              </a:lnSpc>
              <a:buFont typeface="+mj-lt"/>
              <a:buAutoNum type="arabicPeriod"/>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fld id="{8EEC0140-2993-42B2-BE8E-7CBA15CD04FC}" type="datetime1">
              <a:rPr lang="en-US" smtClean="0"/>
              <a:t>5/22/2023</a:t>
            </a:fld>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solidFill>
                  <a:srgbClr val="C00000"/>
                </a:solidFill>
              </a:rPr>
              <a:t>Requirements engineering</a:t>
            </a:r>
          </a:p>
        </p:txBody>
      </p:sp>
      <p:sp>
        <p:nvSpPr>
          <p:cNvPr id="7171" name="Rectangle 3"/>
          <p:cNvSpPr>
            <a:spLocks noGrp="1" noChangeArrowheads="1"/>
          </p:cNvSpPr>
          <p:nvPr>
            <p:ph idx="1"/>
          </p:nvPr>
        </p:nvSpPr>
        <p:spPr>
          <a:xfrm>
            <a:off x="457200" y="1600201"/>
            <a:ext cx="8229600" cy="2980928"/>
          </a:xfrm>
          <a:noFill/>
          <a:ln/>
        </p:spPr>
        <p:txBody>
          <a:bodyPr lIns="90487" tIns="44450" rIns="90487" bIns="44450"/>
          <a:lstStyle/>
          <a:p>
            <a:r>
              <a:rPr lang="en-GB" dirty="0"/>
              <a:t>The process of establishing the services that a customer requires from a system and the constraints under which it operates and is developed.</a:t>
            </a:r>
          </a:p>
          <a:p>
            <a:endParaRPr lang="en-GB" sz="800" dirty="0"/>
          </a:p>
          <a:p>
            <a:r>
              <a:rPr lang="en-GB" b="1" i="1" dirty="0">
                <a:solidFill>
                  <a:srgbClr val="5011CD"/>
                </a:solidFill>
              </a:rPr>
              <a:t>The system requirements </a:t>
            </a:r>
            <a:r>
              <a:rPr lang="en-GB" dirty="0"/>
              <a:t>are 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fld id="{5862FC45-BD08-45BA-B7A6-A5F4874758F8}" type="datetime1">
              <a:rPr lang="en-US" smtClean="0"/>
              <a:t>5/22/2023</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a:t>
            </a:r>
            <a:r>
              <a:rPr lang="en-GB" sz="2400" u="sng" dirty="0"/>
              <a:t>social scientist </a:t>
            </a:r>
            <a:r>
              <a:rPr lang="en-GB" sz="2400" dirty="0"/>
              <a:t>spends a considerable time </a:t>
            </a:r>
            <a:r>
              <a:rPr lang="en-GB" sz="2400" dirty="0">
                <a:solidFill>
                  <a:srgbClr val="0070C0"/>
                </a:solidFill>
              </a:rPr>
              <a:t>observing and analysing how people actually work</a:t>
            </a:r>
            <a:r>
              <a:rPr lang="en-GB" sz="2400" dirty="0"/>
              <a:t>.</a:t>
            </a:r>
          </a:p>
          <a:p>
            <a:r>
              <a:rPr lang="en-GB" sz="2400" dirty="0"/>
              <a:t>People do not have to explain or articulate their work.</a:t>
            </a:r>
          </a:p>
          <a:p>
            <a:r>
              <a:rPr lang="en-GB" sz="2400" dirty="0"/>
              <a:t>Social and organisational factors of importance may be observed.</a:t>
            </a:r>
          </a:p>
          <a:p>
            <a:r>
              <a:rPr lang="en-GB" sz="2400" dirty="0">
                <a:solidFill>
                  <a:srgbClr val="0070C0"/>
                </a:solidFill>
              </a:rPr>
              <a:t>Ethnographic studies</a:t>
            </a:r>
            <a:r>
              <a:rPr lang="en-GB" sz="2400" dirty="0"/>
              <a:t>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0473E9D2-46DE-4E8C-88DA-CE7D34F75144}"/>
              </a:ext>
            </a:extLst>
          </p:cNvPr>
          <p:cNvSpPr/>
          <p:nvPr/>
        </p:nvSpPr>
        <p:spPr>
          <a:xfrm>
            <a:off x="3194456" y="543958"/>
            <a:ext cx="4572000" cy="646331"/>
          </a:xfrm>
          <a:prstGeom prst="rect">
            <a:avLst/>
          </a:prstGeom>
        </p:spPr>
        <p:txBody>
          <a:bodyPr>
            <a:spAutoFit/>
          </a:bodyPr>
          <a:lstStyle/>
          <a:p>
            <a:r>
              <a:rPr lang="en-US" sz="1800" dirty="0"/>
              <a:t>A branch of anthropology dealing with the scientific description of individual cultures.</a:t>
            </a:r>
          </a:p>
        </p:txBody>
      </p:sp>
    </p:spTree>
    <p:extLst>
      <p:ext uri="{BB962C8B-B14F-4D97-AF65-F5344CB8AC3E}">
        <p14:creationId xmlns:p14="http://schemas.microsoft.com/office/powerpoint/2010/main" val="138821773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dirty="0"/>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a:t>
            </a:r>
            <a:r>
              <a:rPr lang="en-GB" sz="2400" u="sng" dirty="0"/>
              <a:t>social scientist </a:t>
            </a:r>
            <a:r>
              <a:rPr lang="en-GB" sz="2400" dirty="0"/>
              <a:t>spends a considerable time </a:t>
            </a:r>
            <a:r>
              <a:rPr lang="en-GB" sz="2400" dirty="0">
                <a:solidFill>
                  <a:srgbClr val="0070C0"/>
                </a:solidFill>
              </a:rPr>
              <a:t>observing and analysing how people actually work</a:t>
            </a:r>
            <a:r>
              <a:rPr lang="en-GB" sz="2400" dirty="0"/>
              <a:t>.</a:t>
            </a:r>
          </a:p>
          <a:p>
            <a:r>
              <a:rPr lang="en-GB" sz="2400" dirty="0"/>
              <a:t>People do not have to explain or articulate their work.</a:t>
            </a:r>
          </a:p>
          <a:p>
            <a:r>
              <a:rPr lang="en-GB" sz="2400" dirty="0"/>
              <a:t>Social and organisational factors of importance may be observed.</a:t>
            </a:r>
          </a:p>
          <a:p>
            <a:r>
              <a:rPr lang="en-GB" sz="2400" dirty="0">
                <a:solidFill>
                  <a:srgbClr val="0070C0"/>
                </a:solidFill>
              </a:rPr>
              <a:t>Ethnographic studies</a:t>
            </a:r>
            <a:r>
              <a:rPr lang="en-GB" sz="2400" dirty="0"/>
              <a:t>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Rectangle 2">
            <a:extLst>
              <a:ext uri="{FF2B5EF4-FFF2-40B4-BE49-F238E27FC236}">
                <a16:creationId xmlns:a16="http://schemas.microsoft.com/office/drawing/2014/main" id="{0473E9D2-46DE-4E8C-88DA-CE7D34F75144}"/>
              </a:ext>
            </a:extLst>
          </p:cNvPr>
          <p:cNvSpPr/>
          <p:nvPr/>
        </p:nvSpPr>
        <p:spPr>
          <a:xfrm>
            <a:off x="3194456" y="543958"/>
            <a:ext cx="4572000" cy="646331"/>
          </a:xfrm>
          <a:prstGeom prst="rect">
            <a:avLst/>
          </a:prstGeom>
        </p:spPr>
        <p:txBody>
          <a:bodyPr>
            <a:spAutoFit/>
          </a:bodyPr>
          <a:lstStyle/>
          <a:p>
            <a:r>
              <a:rPr lang="en-US" sz="1800" dirty="0"/>
              <a:t>A branch of anthropology dealing with the scientific description of individual cultures.</a:t>
            </a:r>
          </a:p>
        </p:txBody>
      </p:sp>
    </p:spTree>
    <p:extLst>
      <p:ext uri="{BB962C8B-B14F-4D97-AF65-F5344CB8AC3E}">
        <p14:creationId xmlns:p14="http://schemas.microsoft.com/office/powerpoint/2010/main" val="412424887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dirty="0">
                <a:solidFill>
                  <a:srgbClr val="C00000"/>
                </a:solidFill>
              </a:rPr>
              <a:t>Scope of ethnography</a:t>
            </a:r>
          </a:p>
        </p:txBody>
      </p:sp>
      <p:sp>
        <p:nvSpPr>
          <p:cNvPr id="76803" name="Rectangle 3"/>
          <p:cNvSpPr>
            <a:spLocks noGrp="1" noChangeArrowheads="1"/>
          </p:cNvSpPr>
          <p:nvPr>
            <p:ph idx="1"/>
          </p:nvPr>
        </p:nvSpPr>
        <p:spPr/>
        <p:txBody>
          <a:bodyPr/>
          <a:lstStyle/>
          <a:p>
            <a:r>
              <a:rPr lang="en-GB" b="1" dirty="0">
                <a:solidFill>
                  <a:srgbClr val="00B050"/>
                </a:solidFill>
              </a:rPr>
              <a:t>Requirements that are derived from the way that people actually work </a:t>
            </a:r>
            <a:r>
              <a:rPr lang="en-GB" dirty="0"/>
              <a:t>rather than the way I which process definitions suggest that they ought to work.</a:t>
            </a:r>
          </a:p>
          <a:p>
            <a:r>
              <a:rPr lang="en-GB" b="1" dirty="0">
                <a:solidFill>
                  <a:srgbClr val="00B050"/>
                </a:solidFill>
              </a:rPr>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a:t>
            </a:r>
            <a:r>
              <a:rPr lang="en-GB" dirty="0">
                <a:solidFill>
                  <a:srgbClr val="5011CD"/>
                </a:solidFill>
              </a:rPr>
              <a:t>understanding existing processes</a:t>
            </a:r>
            <a:r>
              <a:rPr lang="en-GB" dirty="0"/>
              <a:t> but </a:t>
            </a:r>
            <a:r>
              <a:rPr lang="en-GB" u="sng" dirty="0"/>
              <a:t>cannot identify new features that should be added to a system</a:t>
            </a:r>
            <a:r>
              <a:rPr lang="en-GB" dirty="0"/>
              <a: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fld id="{A4ADADBA-9AFB-4A0E-B016-3B53E8304630}" type="datetime1">
              <a:rPr lang="en-US" smtClean="0"/>
              <a:t>5/22/2023</a:t>
            </a:fld>
            <a:endParaRPr lang="en-US"/>
          </a:p>
        </p:txBody>
      </p:sp>
      <p:sp>
        <p:nvSpPr>
          <p:cNvPr id="7" name="Rectangle 6">
            <a:extLst>
              <a:ext uri="{FF2B5EF4-FFF2-40B4-BE49-F238E27FC236}">
                <a16:creationId xmlns:a16="http://schemas.microsoft.com/office/drawing/2014/main" id="{52EE5F82-C993-432D-AB51-4D0539DB4920}"/>
              </a:ext>
            </a:extLst>
          </p:cNvPr>
          <p:cNvSpPr/>
          <p:nvPr/>
        </p:nvSpPr>
        <p:spPr>
          <a:xfrm>
            <a:off x="4080826" y="217309"/>
            <a:ext cx="3371494" cy="1015663"/>
          </a:xfrm>
          <a:prstGeom prst="rect">
            <a:avLst/>
          </a:prstGeom>
        </p:spPr>
        <p:txBody>
          <a:bodyPr wrap="square">
            <a:spAutoFit/>
          </a:bodyPr>
          <a:lstStyle/>
          <a:p>
            <a:r>
              <a:rPr lang="en-US" sz="2000" dirty="0">
                <a:solidFill>
                  <a:srgbClr val="FF0000"/>
                </a:solidFill>
              </a:rPr>
              <a:t>Ethnography is particularly effective for discovering two types of requirements:</a:t>
            </a:r>
          </a:p>
        </p:txBody>
      </p:sp>
    </p:spTree>
    <p:extLst>
      <p:ext uri="{BB962C8B-B14F-4D97-AF65-F5344CB8AC3E}">
        <p14:creationId xmlns:p14="http://schemas.microsoft.com/office/powerpoint/2010/main" val="2107369606"/>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dirty="0">
                <a:solidFill>
                  <a:srgbClr val="C00000"/>
                </a:solidFill>
              </a:rPr>
              <a:t>Focused ethnography</a:t>
            </a:r>
          </a:p>
        </p:txBody>
      </p:sp>
      <p:sp>
        <p:nvSpPr>
          <p:cNvPr id="37891" name="Rectangle 3"/>
          <p:cNvSpPr>
            <a:spLocks noGrp="1" noChangeArrowheads="1"/>
          </p:cNvSpPr>
          <p:nvPr>
            <p:ph idx="1"/>
          </p:nvPr>
        </p:nvSpPr>
        <p:spPr>
          <a:xfrm>
            <a:off x="457200" y="1600201"/>
            <a:ext cx="8507288" cy="3556992"/>
          </a:xfrm>
          <a:noFill/>
          <a:ln/>
        </p:spPr>
        <p:txBody>
          <a:bodyPr lIns="90487" tIns="44450" rIns="90487" bIns="44450"/>
          <a:lstStyle/>
          <a:p>
            <a:pPr marL="457200" indent="-457200">
              <a:lnSpc>
                <a:spcPct val="90000"/>
              </a:lnSpc>
              <a:buFont typeface="+mj-lt"/>
              <a:buAutoNum type="arabicPeriod"/>
            </a:pPr>
            <a:r>
              <a:rPr lang="en-GB" dirty="0"/>
              <a:t>Developed in a project studying the air traffic control process</a:t>
            </a:r>
          </a:p>
          <a:p>
            <a:pPr marL="457200" indent="-457200">
              <a:lnSpc>
                <a:spcPct val="90000"/>
              </a:lnSpc>
              <a:buFont typeface="+mj-lt"/>
              <a:buAutoNum type="arabicPeriod"/>
            </a:pPr>
            <a:r>
              <a:rPr lang="en-GB" dirty="0"/>
              <a:t>Combines ethnography with prototyping</a:t>
            </a:r>
          </a:p>
          <a:p>
            <a:pPr marL="457200" indent="-457200">
              <a:lnSpc>
                <a:spcPct val="90000"/>
              </a:lnSpc>
              <a:buFont typeface="+mj-lt"/>
              <a:buAutoNum type="arabicPeriod"/>
            </a:pPr>
            <a:r>
              <a:rPr lang="en-GB" dirty="0"/>
              <a:t>Prototype development results in unanswered questions which focus the ethnographic analysis.</a:t>
            </a:r>
          </a:p>
          <a:p>
            <a:pPr marL="457200" indent="-457200">
              <a:lnSpc>
                <a:spcPct val="90000"/>
              </a:lnSpc>
              <a:buFont typeface="+mj-lt"/>
              <a:buAutoNum type="arabicPeriod"/>
            </a:pPr>
            <a:r>
              <a:rPr lang="en-GB" dirty="0"/>
              <a:t>The problem with ethnography is that it studies existing practices which may have some historical basis which is no longer relevant.</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fld id="{55F604AB-5263-4AC1-B74E-2436872E4B8D}" type="datetime1">
              <a:rPr lang="en-US" smtClean="0"/>
              <a:t>5/22/2023</a:t>
            </a:fld>
            <a:endParaRPr lang="en-US"/>
          </a:p>
        </p:txBody>
      </p:sp>
    </p:spTree>
    <p:extLst>
      <p:ext uri="{BB962C8B-B14F-4D97-AF65-F5344CB8AC3E}">
        <p14:creationId xmlns:p14="http://schemas.microsoft.com/office/powerpoint/2010/main" val="337112353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solidFill>
                  <a:srgbClr val="C00000"/>
                </a:solidFill>
              </a:rPr>
              <a:t>Ethnography and prototyping for requirements analysis</a:t>
            </a:r>
            <a:r>
              <a:rPr lang="en-GB" dirty="0">
                <a:solidFill>
                  <a:srgbClr val="C00000"/>
                </a:solidFill>
              </a:rPr>
              <a:t> </a:t>
            </a:r>
            <a:endParaRPr lang="en-US" dirty="0">
              <a:solidFill>
                <a:srgbClr val="C00000"/>
              </a:solidFill>
            </a:endParaRP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fld id="{78330356-5884-4869-B83E-9FE858ADC9A3}" type="datetime1">
              <a:rPr lang="en-US" smtClean="0"/>
              <a:t>5/22/2023</a:t>
            </a:fld>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solidFill>
                  <a:srgbClr val="C00000"/>
                </a:solidFill>
              </a:rPr>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2" name="Date Placeholder 1"/>
          <p:cNvSpPr>
            <a:spLocks noGrp="1"/>
          </p:cNvSpPr>
          <p:nvPr>
            <p:ph type="dt" sz="half" idx="10"/>
          </p:nvPr>
        </p:nvSpPr>
        <p:spPr/>
        <p:txBody>
          <a:bodyPr/>
          <a:lstStyle/>
          <a:p>
            <a:pPr>
              <a:defRPr/>
            </a:pPr>
            <a:fld id="{59883F74-8245-4688-AFCC-4EBBA509A605}" type="datetime1">
              <a:rPr lang="en-US" smtClean="0"/>
              <a:t>5/22/2023</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Photo sharing in the classroom (</a:t>
            </a:r>
            <a:r>
              <a:rPr lang="en-US" dirty="0" err="1">
                <a:solidFill>
                  <a:srgbClr val="C00000"/>
                </a:solidFill>
              </a:rPr>
              <a:t>iLearn</a:t>
            </a:r>
            <a:r>
              <a:rPr lang="en-US" dirty="0">
                <a:solidFill>
                  <a:srgbClr val="C00000"/>
                </a:solidFill>
              </a:rPr>
              <a:t>)</a:t>
            </a:r>
            <a:br>
              <a:rPr lang="en-US" dirty="0">
                <a:solidFill>
                  <a:srgbClr val="C00000"/>
                </a:solidFill>
              </a:rPr>
            </a:br>
            <a:r>
              <a:rPr lang="en-US" dirty="0">
                <a:solidFill>
                  <a:srgbClr val="5011CD"/>
                </a:solidFill>
              </a:rPr>
              <a:t>home work </a:t>
            </a:r>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families.</a:t>
            </a:r>
            <a:br>
              <a:rPr lang="en-GB" sz="1600" dirty="0"/>
            </a:br>
            <a:br>
              <a:rPr lang="en-GB" sz="1600" dirty="0"/>
            </a:br>
            <a:r>
              <a:rPr lang="en-GB" sz="1600" dirty="0"/>
              <a:t>Jack 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fld id="{0D92FFFF-FB3A-4D77-A20A-B28711D7FE7C}" type="datetime1">
              <a:rPr lang="en-US" smtClean="0"/>
              <a:t>5/22/2023</a:t>
            </a:fld>
            <a:endParaRPr lang="en-US"/>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Scenarios</a:t>
            </a:r>
          </a:p>
        </p:txBody>
      </p:sp>
      <p:sp>
        <p:nvSpPr>
          <p:cNvPr id="3" name="Content Placeholder 2"/>
          <p:cNvSpPr>
            <a:spLocks noGrp="1"/>
          </p:cNvSpPr>
          <p:nvPr>
            <p:ph idx="1"/>
          </p:nvPr>
        </p:nvSpPr>
        <p:spPr>
          <a:xfrm>
            <a:off x="457200" y="1600201"/>
            <a:ext cx="8229600" cy="3196952"/>
          </a:xfrm>
        </p:spPr>
        <p:txBody>
          <a:bodyPr/>
          <a:lstStyle/>
          <a:p>
            <a:r>
              <a:rPr lang="en-US" b="1" dirty="0">
                <a:solidFill>
                  <a:srgbClr val="5011CD"/>
                </a:solidFill>
              </a:rPr>
              <a:t>A structured form of user story</a:t>
            </a:r>
          </a:p>
          <a:p>
            <a:r>
              <a:rPr lang="en-US" b="1" dirty="0">
                <a:solidFill>
                  <a:srgbClr val="5011CD"/>
                </a:solidFill>
              </a:rPr>
              <a:t>Scenarios should include:</a:t>
            </a:r>
          </a:p>
          <a:p>
            <a:pPr marL="914400" lvl="1" indent="-457200">
              <a:buFont typeface="+mj-lt"/>
              <a:buAutoNum type="arabicPeriod"/>
            </a:pPr>
            <a:r>
              <a:rPr lang="en-US" dirty="0"/>
              <a:t>A description of the starting situation;</a:t>
            </a:r>
          </a:p>
          <a:p>
            <a:pPr marL="914400" lvl="1" indent="-457200">
              <a:buFont typeface="+mj-lt"/>
              <a:buAutoNum type="arabicPeriod"/>
            </a:pPr>
            <a:r>
              <a:rPr lang="en-US" dirty="0"/>
              <a:t>A description of the normal flow of events;</a:t>
            </a:r>
          </a:p>
          <a:p>
            <a:pPr marL="914400" lvl="1" indent="-457200">
              <a:buFont typeface="+mj-lt"/>
              <a:buAutoNum type="arabicPeriod"/>
            </a:pPr>
            <a:r>
              <a:rPr lang="en-US" dirty="0"/>
              <a:t>A description of what can go wrong;</a:t>
            </a:r>
          </a:p>
          <a:p>
            <a:pPr marL="914400" lvl="1" indent="-457200">
              <a:buFont typeface="+mj-lt"/>
              <a:buAutoNum type="arabicPeriod"/>
            </a:pPr>
            <a:r>
              <a:rPr lang="en-US" dirty="0"/>
              <a:t>Information about other concurrent activities;</a:t>
            </a:r>
          </a:p>
          <a:p>
            <a:pPr marL="914400" lvl="1" indent="-457200">
              <a:buFont typeface="+mj-lt"/>
              <a:buAutoNum type="arabicPeriod"/>
            </a:pPr>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fld id="{903F0576-0E8B-419A-B883-6B9BF7AE5892}" type="datetime1">
              <a:rPr lang="en-US" smtClean="0"/>
              <a:t>5/22/2023</a:t>
            </a:fld>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Uploading photos </a:t>
            </a:r>
            <a:r>
              <a:rPr lang="en-US" dirty="0" err="1">
                <a:solidFill>
                  <a:srgbClr val="C00000"/>
                </a:solidFill>
              </a:rPr>
              <a:t>iLearn</a:t>
            </a:r>
            <a:r>
              <a:rPr lang="en-US" dirty="0">
                <a:solidFill>
                  <a:srgbClr val="C00000"/>
                </a:solidFill>
              </a:rPr>
              <a:t>)</a:t>
            </a:r>
          </a:p>
        </p:txBody>
      </p:sp>
      <p:sp>
        <p:nvSpPr>
          <p:cNvPr id="3" name="Content Placeholder 2"/>
          <p:cNvSpPr>
            <a:spLocks noGrp="1"/>
          </p:cNvSpPr>
          <p:nvPr>
            <p:ph idx="1"/>
          </p:nvPr>
        </p:nvSpPr>
        <p:spPr>
          <a:xfrm>
            <a:off x="251520" y="1600201"/>
            <a:ext cx="8784976" cy="3989040"/>
          </a:xfrm>
        </p:spPr>
        <p:txBody>
          <a:bodyPr/>
          <a:lstStyle/>
          <a:p>
            <a:r>
              <a:rPr lang="en-US" sz="1800" b="1" dirty="0">
                <a:solidFill>
                  <a:srgbClr val="5011CD"/>
                </a:solidFill>
              </a:rPr>
              <a:t>Initial assumption</a:t>
            </a:r>
            <a:r>
              <a:rPr lang="en-US" sz="1800" dirty="0"/>
              <a:t>: A user or a group of users have one or more digital photographs to be uploaded to the picture sharing site. These are saved on either a tablet or laptop computer. They have successfully logged on to </a:t>
            </a:r>
            <a:r>
              <a:rPr lang="en-US" sz="1800" dirty="0" err="1"/>
              <a:t>KidsTakePics</a:t>
            </a:r>
            <a:r>
              <a:rPr lang="en-US" sz="1800" dirty="0"/>
              <a:t>.</a:t>
            </a:r>
          </a:p>
          <a:p>
            <a:r>
              <a:rPr lang="en-US" sz="1800" b="1" dirty="0">
                <a:solidFill>
                  <a:srgbClr val="5011CD"/>
                </a:solidFill>
              </a:rPr>
              <a:t>Normal:  </a:t>
            </a:r>
            <a:r>
              <a:rPr lang="en-US" sz="1800" dirty="0"/>
              <a:t>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800" b="1" dirty="0">
                <a:solidFill>
                  <a:srgbClr val="5011CD"/>
                </a:solidFill>
              </a:rPr>
              <a:t>On completion of the upload</a:t>
            </a:r>
            <a:r>
              <a:rPr lang="en-US" sz="1800" dirty="0"/>
              <a:t>, the system automatically sends an email to the project moderator asking them to check new content and generates an on-screen message to the user that this has been done. </a:t>
            </a:r>
          </a:p>
          <a:p>
            <a:endParaRPr lang="en-US" sz="18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fld id="{C5B29669-A431-406B-B74D-AF7423217CBA}" type="datetime1">
              <a:rPr lang="en-US" smtClean="0"/>
              <a:t>5/22/2023</a:t>
            </a:fld>
            <a:endParaRPr lang="en-US"/>
          </a:p>
        </p:txBody>
      </p:sp>
      <p:sp>
        <p:nvSpPr>
          <p:cNvPr id="7" name="Rectangle 6">
            <a:extLst>
              <a:ext uri="{FF2B5EF4-FFF2-40B4-BE49-F238E27FC236}">
                <a16:creationId xmlns:a16="http://schemas.microsoft.com/office/drawing/2014/main" id="{DF20E008-614B-40B0-8B7C-24AE00D60888}"/>
              </a:ext>
            </a:extLst>
          </p:cNvPr>
          <p:cNvSpPr/>
          <p:nvPr/>
        </p:nvSpPr>
        <p:spPr>
          <a:xfrm>
            <a:off x="1182452" y="5736622"/>
            <a:ext cx="6779096" cy="369332"/>
          </a:xfrm>
          <a:prstGeom prst="rect">
            <a:avLst/>
          </a:prstGeom>
        </p:spPr>
        <p:txBody>
          <a:bodyPr wrap="square">
            <a:spAutoFit/>
          </a:bodyPr>
          <a:lstStyle/>
          <a:p>
            <a:pPr algn="ctr"/>
            <a:r>
              <a:rPr lang="en-US" sz="1800" dirty="0">
                <a:solidFill>
                  <a:srgbClr val="FF0000"/>
                </a:solidFill>
              </a:rPr>
              <a:t>“Scenario for uploading photos in KidsTakePics”</a:t>
            </a:r>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Uploading photos</a:t>
            </a:r>
          </a:p>
        </p:txBody>
      </p:sp>
      <p:sp>
        <p:nvSpPr>
          <p:cNvPr id="3" name="Content Placeholder 2"/>
          <p:cNvSpPr>
            <a:spLocks noGrp="1"/>
          </p:cNvSpPr>
          <p:nvPr>
            <p:ph idx="1"/>
          </p:nvPr>
        </p:nvSpPr>
        <p:spPr/>
        <p:txBody>
          <a:bodyPr/>
          <a:lstStyle/>
          <a:p>
            <a:r>
              <a:rPr lang="en-US" sz="1800" b="1" dirty="0">
                <a:solidFill>
                  <a:srgbClr val="5011CD"/>
                </a:solidFill>
              </a:rPr>
              <a:t>What can go wrong: </a:t>
            </a:r>
          </a:p>
          <a:p>
            <a:r>
              <a:rPr lang="en-US" sz="1600" dirty="0"/>
              <a:t>No 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p>
          <a:p>
            <a:r>
              <a:rPr lang="en-US" sz="1800" b="1" dirty="0">
                <a:solidFill>
                  <a:srgbClr val="5011CD"/>
                </a:solidFill>
              </a:rPr>
              <a:t>Other activities:  </a:t>
            </a:r>
            <a:r>
              <a:rPr lang="en-US" sz="1600" dirty="0"/>
              <a:t>The moderator may be logged on to the system and may approve photos as they are uploaded.</a:t>
            </a:r>
          </a:p>
          <a:p>
            <a:r>
              <a:rPr lang="en-US" sz="1800" b="1" dirty="0">
                <a:solidFill>
                  <a:srgbClr val="5011CD"/>
                </a:solidFill>
              </a:rPr>
              <a:t>System state on completion: </a:t>
            </a:r>
            <a:r>
              <a:rPr lang="en-US" sz="1600" dirty="0"/>
              <a:t>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fld id="{8FBBEB3D-8050-4425-B9DA-E407AEF164C6}" type="datetime1">
              <a:rPr lang="en-US" smtClean="0"/>
              <a:t>5/22/2023</a:t>
            </a:fld>
            <a:endParaRPr lang="en-US"/>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dirty="0">
                <a:solidFill>
                  <a:srgbClr val="C00000"/>
                </a:solidFill>
              </a:rPr>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dirty="0"/>
              <a:t>It may range from a high-level abstract statement of a service or of a system constraint to a detailed mathematical functional specification.</a:t>
            </a:r>
          </a:p>
          <a:p>
            <a:pPr>
              <a:lnSpc>
                <a:spcPct val="90000"/>
              </a:lnSpc>
            </a:pPr>
            <a:r>
              <a:rPr lang="en-GB" dirty="0"/>
              <a:t>This is inevitable as requirements may serve a dual function</a:t>
            </a:r>
          </a:p>
          <a:p>
            <a:pPr lvl="1">
              <a:lnSpc>
                <a:spcPct val="90000"/>
              </a:lnSpc>
            </a:pPr>
            <a:r>
              <a:rPr lang="en-GB" dirty="0"/>
              <a:t>May be the basis for a bid for a contract - therefore must be open to interpretation;</a:t>
            </a:r>
          </a:p>
          <a:p>
            <a:pPr lvl="1">
              <a:lnSpc>
                <a:spcPct val="90000"/>
              </a:lnSpc>
            </a:pPr>
            <a:r>
              <a:rPr lang="en-GB" dirty="0"/>
              <a:t>May be the basis for the contract itself - therefore must be defined in detail;</a:t>
            </a:r>
          </a:p>
          <a:p>
            <a:pPr lvl="1">
              <a:lnSpc>
                <a:spcPct val="90000"/>
              </a:lnSpc>
            </a:pPr>
            <a:r>
              <a:rPr lang="en-GB" dirty="0"/>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2" name="Date Placeholder 1"/>
          <p:cNvSpPr>
            <a:spLocks noGrp="1"/>
          </p:cNvSpPr>
          <p:nvPr>
            <p:ph type="dt" sz="half" idx="10"/>
          </p:nvPr>
        </p:nvSpPr>
        <p:spPr/>
        <p:txBody>
          <a:bodyPr/>
          <a:lstStyle/>
          <a:p>
            <a:pPr>
              <a:defRPr/>
            </a:pPr>
            <a:fld id="{057B21FA-BC20-41D2-821A-53BC8B7414F0}" type="datetime1">
              <a:rPr lang="en-US" smtClean="0"/>
              <a:t>5/22/2023</a:t>
            </a:fld>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fld id="{2CA90ACC-5DC1-4CDC-9C85-08C381E66F9D}" type="datetime1">
              <a:rPr lang="en-US" smtClean="0"/>
              <a:t>5/22/2023</a:t>
            </a:fld>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Requirements specification</a:t>
            </a:r>
          </a:p>
        </p:txBody>
      </p:sp>
      <p:sp>
        <p:nvSpPr>
          <p:cNvPr id="3" name="Content Placeholder 2"/>
          <p:cNvSpPr>
            <a:spLocks noGrp="1"/>
          </p:cNvSpPr>
          <p:nvPr>
            <p:ph idx="1"/>
          </p:nvPr>
        </p:nvSpPr>
        <p:spPr/>
        <p:txBody>
          <a:bodyPr/>
          <a:lstStyle/>
          <a:p>
            <a:r>
              <a:rPr lang="en-US" dirty="0"/>
              <a:t>The process of writing down the user and system requirements in a </a:t>
            </a:r>
            <a:r>
              <a:rPr lang="en-US" dirty="0">
                <a:solidFill>
                  <a:srgbClr val="5011CD"/>
                </a:solidFill>
              </a:rPr>
              <a:t>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fld id="{D8475D18-2156-4E13-8245-BD73CBD06440}" type="datetime1">
              <a:rPr lang="en-US" smtClean="0"/>
              <a:t>5/22/2023</a:t>
            </a:fld>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solidFill>
                  <a:srgbClr val="00B050"/>
                </a:solidFill>
              </a:rPr>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59802812"/>
              </p:ext>
            </p:extLst>
          </p:nvPr>
        </p:nvGraphicFramePr>
        <p:xfrm>
          <a:off x="457200" y="1595479"/>
          <a:ext cx="8435280" cy="4701647"/>
        </p:xfrm>
        <a:graphic>
          <a:graphicData uri="http://schemas.openxmlformats.org/drawingml/2006/table">
            <a:tbl>
              <a:tblPr/>
              <a:tblGrid>
                <a:gridCol w="1845217">
                  <a:extLst>
                    <a:ext uri="{9D8B030D-6E8A-4147-A177-3AD203B41FA5}">
                      <a16:colId xmlns:a16="http://schemas.microsoft.com/office/drawing/2014/main" val="20000"/>
                    </a:ext>
                  </a:extLst>
                </a:gridCol>
                <a:gridCol w="6590063">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fld id="{3543B65F-BABA-4D34-A84D-8154F09B97E0}" type="datetime1">
              <a:rPr lang="en-US" smtClean="0"/>
              <a:t>5/22/2023</a:t>
            </a:fld>
            <a:endParaRPr lang="en-US"/>
          </a:p>
        </p:txBody>
      </p:sp>
      <p:sp>
        <p:nvSpPr>
          <p:cNvPr id="7" name="Rectangle 6">
            <a:extLst>
              <a:ext uri="{FF2B5EF4-FFF2-40B4-BE49-F238E27FC236}">
                <a16:creationId xmlns:a16="http://schemas.microsoft.com/office/drawing/2014/main" id="{19C5FA76-139C-4F25-BDE7-08993138B6E8}"/>
              </a:ext>
            </a:extLst>
          </p:cNvPr>
          <p:cNvSpPr/>
          <p:nvPr/>
        </p:nvSpPr>
        <p:spPr>
          <a:xfrm>
            <a:off x="2915816" y="1070144"/>
            <a:ext cx="4402568" cy="338554"/>
          </a:xfrm>
          <a:prstGeom prst="rect">
            <a:avLst/>
          </a:prstGeom>
        </p:spPr>
        <p:txBody>
          <a:bodyPr wrap="square">
            <a:spAutoFit/>
          </a:bodyPr>
          <a:lstStyle/>
          <a:p>
            <a:r>
              <a:rPr lang="en-US" sz="1600" b="1" dirty="0">
                <a:solidFill>
                  <a:srgbClr val="FF0000"/>
                </a:solidFill>
              </a:rPr>
              <a:t>Notations for writing system requirements</a:t>
            </a:r>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dirty="0">
                <a:solidFill>
                  <a:srgbClr val="00B050"/>
                </a:solidFill>
              </a:rPr>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a:t>
            </a:r>
            <a:r>
              <a:rPr lang="en-GB" dirty="0">
                <a:solidFill>
                  <a:srgbClr val="FF0000"/>
                </a:solidFill>
              </a:rPr>
              <a:t>requirements</a:t>
            </a:r>
            <a:r>
              <a:rPr lang="en-GB" dirty="0"/>
              <a:t> should state what the system </a:t>
            </a:r>
            <a:r>
              <a:rPr lang="en-GB" dirty="0">
                <a:solidFill>
                  <a:srgbClr val="FF0000"/>
                </a:solidFill>
              </a:rPr>
              <a:t>should do </a:t>
            </a:r>
            <a:r>
              <a:rPr lang="en-GB" dirty="0"/>
              <a:t>and the </a:t>
            </a:r>
            <a:r>
              <a:rPr lang="en-GB" dirty="0">
                <a:solidFill>
                  <a:srgbClr val="5011CD"/>
                </a:solidFill>
              </a:rPr>
              <a:t>design</a:t>
            </a:r>
            <a:r>
              <a:rPr lang="en-GB" dirty="0"/>
              <a:t> should</a:t>
            </a:r>
            <a:r>
              <a:rPr lang="en-GB" dirty="0">
                <a:solidFill>
                  <a:srgbClr val="5011CD"/>
                </a:solidFill>
              </a:rPr>
              <a:t> describe </a:t>
            </a:r>
            <a:r>
              <a:rPr lang="en-GB" dirty="0"/>
              <a:t>how it does this.</a:t>
            </a:r>
          </a:p>
          <a:p>
            <a:pPr>
              <a:lnSpc>
                <a:spcPct val="90000"/>
              </a:lnSpc>
            </a:pPr>
            <a:r>
              <a:rPr lang="en-GB" b="1" u="sng" dirty="0"/>
              <a:t>In practice, requirements and design are inseparable</a:t>
            </a:r>
          </a:p>
          <a:p>
            <a:pPr marL="914400" lvl="1" indent="-457200">
              <a:lnSpc>
                <a:spcPct val="90000"/>
              </a:lnSpc>
              <a:buFont typeface="+mj-lt"/>
              <a:buAutoNum type="arabicPeriod"/>
            </a:pPr>
            <a:r>
              <a:rPr lang="en-GB" dirty="0"/>
              <a:t>A system architecture may be designed to structure the requirements;</a:t>
            </a:r>
          </a:p>
          <a:p>
            <a:pPr marL="914400" lvl="1" indent="-457200">
              <a:lnSpc>
                <a:spcPct val="90000"/>
              </a:lnSpc>
              <a:buFont typeface="+mj-lt"/>
              <a:buAutoNum type="arabicPeriod"/>
            </a:pPr>
            <a:r>
              <a:rPr lang="en-GB" dirty="0"/>
              <a:t>The system may inter-operate with other systems that generate design requirements;</a:t>
            </a:r>
          </a:p>
          <a:p>
            <a:pPr marL="914400" lvl="1" indent="-457200">
              <a:lnSpc>
                <a:spcPct val="90000"/>
              </a:lnSpc>
              <a:buFont typeface="+mj-lt"/>
              <a:buAutoNum type="arabicPeriod"/>
            </a:pPr>
            <a:r>
              <a:rPr lang="en-GB" dirty="0"/>
              <a:t>The use of a specific architecture to satisfy non-functional requirements may be a domain requirement.</a:t>
            </a:r>
            <a:endParaRPr lang="en-GB" sz="1800" dirty="0"/>
          </a:p>
          <a:p>
            <a:pPr marL="800100" lvl="1" indent="-342900">
              <a:lnSpc>
                <a:spcPct val="90000"/>
              </a:lnSpc>
              <a:buFont typeface="+mj-lt"/>
              <a:buAutoNum type="arabicPeriod"/>
            </a:pPr>
            <a:r>
              <a:rPr lang="en-GB" sz="1800" dirty="0"/>
              <a:t>This may be the consequence of a regulatory requirement.</a:t>
            </a:r>
            <a:endParaRPr lang="en-GB" dirty="0"/>
          </a:p>
        </p:txBody>
      </p:sp>
      <p:sp>
        <p:nvSpPr>
          <p:cNvPr id="2" name="Date Placeholder 1"/>
          <p:cNvSpPr>
            <a:spLocks noGrp="1"/>
          </p:cNvSpPr>
          <p:nvPr>
            <p:ph type="dt" sz="half" idx="10"/>
          </p:nvPr>
        </p:nvSpPr>
        <p:spPr/>
        <p:txBody>
          <a:bodyPr/>
          <a:lstStyle/>
          <a:p>
            <a:pPr>
              <a:defRPr/>
            </a:pPr>
            <a:fld id="{FC0A9D5C-45C2-4D31-9DCD-095E9AA8B9A9}" type="datetime1">
              <a:rPr lang="en-US" smtClean="0"/>
              <a:t>5/22/2023</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1- 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a:t>
            </a:r>
            <a:r>
              <a:rPr lang="en-US" dirty="0">
                <a:solidFill>
                  <a:srgbClr val="5011CD"/>
                </a:solidFill>
              </a:rPr>
              <a:t>diagrams</a:t>
            </a:r>
            <a:r>
              <a:rPr lang="en-US" dirty="0"/>
              <a:t> and </a:t>
            </a:r>
            <a:r>
              <a:rPr lang="en-US" dirty="0">
                <a:solidFill>
                  <a:srgbClr val="5011CD"/>
                </a:solidFill>
              </a:rPr>
              <a:t>tables</a:t>
            </a:r>
            <a:r>
              <a:rPr lang="en-US" dirty="0"/>
              <a:t>.</a:t>
            </a:r>
          </a:p>
          <a:p>
            <a:endParaRPr lang="en-US" dirty="0"/>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fld id="{568196AF-0A5B-43D5-973B-369B3CD77340}" type="datetime1">
              <a:rPr lang="en-US" smtClean="0"/>
              <a:t>5/22/2023</a:t>
            </a:fld>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dirty="0"/>
              <a:t>Guidelines for writing requirements</a:t>
            </a:r>
          </a:p>
        </p:txBody>
      </p:sp>
      <p:sp>
        <p:nvSpPr>
          <p:cNvPr id="61443" name="Rectangle 3"/>
          <p:cNvSpPr>
            <a:spLocks noGrp="1" noChangeArrowheads="1"/>
          </p:cNvSpPr>
          <p:nvPr>
            <p:ph idx="1"/>
          </p:nvPr>
        </p:nvSpPr>
        <p:spPr>
          <a:xfrm>
            <a:off x="457200" y="1600201"/>
            <a:ext cx="8229600" cy="4017486"/>
          </a:xfrm>
        </p:spPr>
        <p:txBody>
          <a:bodyPr/>
          <a:lstStyle/>
          <a:p>
            <a:r>
              <a:rPr lang="en-GB" dirty="0"/>
              <a:t>Invent a </a:t>
            </a:r>
            <a:r>
              <a:rPr lang="en-GB" u="sng" dirty="0"/>
              <a:t>standard format</a:t>
            </a:r>
            <a:r>
              <a:rPr lang="en-GB" dirty="0"/>
              <a:t> and use it for all requirements.</a:t>
            </a:r>
          </a:p>
          <a:p>
            <a:r>
              <a:rPr lang="en-GB" dirty="0"/>
              <a:t>Use language in a </a:t>
            </a:r>
            <a:r>
              <a:rPr lang="en-GB" u="sng" dirty="0"/>
              <a:t>consistent way</a:t>
            </a:r>
            <a:r>
              <a:rPr lang="en-GB" dirty="0"/>
              <a:t>. Use </a:t>
            </a:r>
            <a:r>
              <a:rPr lang="en-GB" b="1" dirty="0">
                <a:solidFill>
                  <a:srgbClr val="5011CD"/>
                </a:solidFill>
              </a:rPr>
              <a:t>shall</a:t>
            </a:r>
            <a:r>
              <a:rPr lang="en-GB" dirty="0"/>
              <a:t> for mandatory requirements, </a:t>
            </a:r>
            <a:r>
              <a:rPr lang="en-GB" b="1" dirty="0">
                <a:solidFill>
                  <a:srgbClr val="00B050"/>
                </a:solidFill>
              </a:rPr>
              <a:t>should</a:t>
            </a:r>
            <a:r>
              <a:rPr lang="en-GB" dirty="0"/>
              <a:t> for desirable requirements </a:t>
            </a:r>
            <a:r>
              <a:rPr lang="en-GB" b="1" dirty="0"/>
              <a:t>*</a:t>
            </a:r>
            <a:r>
              <a:rPr lang="en-GB" dirty="0"/>
              <a:t>.</a:t>
            </a:r>
          </a:p>
          <a:p>
            <a:r>
              <a:rPr lang="en-GB" dirty="0"/>
              <a:t>Use </a:t>
            </a:r>
            <a:r>
              <a:rPr lang="en-GB" u="sng" dirty="0"/>
              <a:t>text highlighting</a:t>
            </a:r>
            <a:r>
              <a:rPr lang="en-GB" dirty="0"/>
              <a:t> to identify key parts of the requirement.</a:t>
            </a:r>
          </a:p>
          <a:p>
            <a:r>
              <a:rPr lang="en-GB" dirty="0"/>
              <a:t>Avoid the use of </a:t>
            </a:r>
            <a:r>
              <a:rPr lang="en-GB" u="sng" dirty="0"/>
              <a:t>computer jargon</a:t>
            </a:r>
            <a:r>
              <a:rPr lang="en-GB" dirty="0"/>
              <a:t>.</a:t>
            </a:r>
          </a:p>
          <a:p>
            <a:r>
              <a:rPr lang="en-GB" dirty="0"/>
              <a:t>Include an </a:t>
            </a:r>
            <a:r>
              <a:rPr lang="en-GB" u="sng" dirty="0"/>
              <a:t>explanation</a:t>
            </a:r>
            <a:r>
              <a:rPr lang="en-GB" dirty="0"/>
              <a:t> (rationale) of why a requirement is necessary.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
        <p:nvSpPr>
          <p:cNvPr id="5" name="Rectangle 4">
            <a:extLst>
              <a:ext uri="{FF2B5EF4-FFF2-40B4-BE49-F238E27FC236}">
                <a16:creationId xmlns:a16="http://schemas.microsoft.com/office/drawing/2014/main" id="{1743A1D5-CC67-4E99-A775-0FAAFF749F07}"/>
              </a:ext>
            </a:extLst>
          </p:cNvPr>
          <p:cNvSpPr/>
          <p:nvPr/>
        </p:nvSpPr>
        <p:spPr>
          <a:xfrm>
            <a:off x="457200" y="5617686"/>
            <a:ext cx="8507288" cy="738664"/>
          </a:xfrm>
          <a:prstGeom prst="rect">
            <a:avLst/>
          </a:prstGeom>
          <a:ln>
            <a:solidFill>
              <a:schemeClr val="accent1"/>
            </a:solidFill>
          </a:ln>
        </p:spPr>
        <p:txBody>
          <a:bodyPr wrap="square">
            <a:spAutoFit/>
          </a:bodyPr>
          <a:lstStyle/>
          <a:p>
            <a:r>
              <a:rPr lang="en-GB" sz="1400" b="1" dirty="0"/>
              <a:t>* </a:t>
            </a:r>
            <a:r>
              <a:rPr lang="en-US" sz="1400" b="1" dirty="0"/>
              <a:t>Use language consistently to distinguish between mandatory and desirable  requirements. Mandatory requirements are requirements that the system must support and are usually written using “shall.” Desirable requirements are not essential and are written using “should.”</a:t>
            </a:r>
          </a:p>
        </p:txBody>
      </p:sp>
      <p:sp>
        <p:nvSpPr>
          <p:cNvPr id="6" name="Rectangle 5">
            <a:extLst>
              <a:ext uri="{FF2B5EF4-FFF2-40B4-BE49-F238E27FC236}">
                <a16:creationId xmlns:a16="http://schemas.microsoft.com/office/drawing/2014/main" id="{296F45A0-20D5-4B39-80FB-A6494D1A6AF4}"/>
              </a:ext>
            </a:extLst>
          </p:cNvPr>
          <p:cNvSpPr/>
          <p:nvPr/>
        </p:nvSpPr>
        <p:spPr>
          <a:xfrm>
            <a:off x="2605238" y="3849173"/>
            <a:ext cx="2326278" cy="369332"/>
          </a:xfrm>
          <a:prstGeom prst="rect">
            <a:avLst/>
          </a:prstGeom>
        </p:spPr>
        <p:txBody>
          <a:bodyPr wrap="none">
            <a:spAutoFit/>
          </a:bodyPr>
          <a:lstStyle/>
          <a:p>
            <a:r>
              <a:rPr lang="en-US" sz="1800" dirty="0">
                <a:solidFill>
                  <a:srgbClr val="FF0000"/>
                </a:solidFill>
              </a:rPr>
              <a:t> (bold, italic, or color)</a:t>
            </a:r>
          </a:p>
        </p:txBody>
      </p:sp>
      <p:sp>
        <p:nvSpPr>
          <p:cNvPr id="7" name="Rectangle 6">
            <a:extLst>
              <a:ext uri="{FF2B5EF4-FFF2-40B4-BE49-F238E27FC236}">
                <a16:creationId xmlns:a16="http://schemas.microsoft.com/office/drawing/2014/main" id="{9DB349EF-4FC9-42E7-830C-3C3F524D226C}"/>
              </a:ext>
            </a:extLst>
          </p:cNvPr>
          <p:cNvSpPr/>
          <p:nvPr/>
        </p:nvSpPr>
        <p:spPr>
          <a:xfrm>
            <a:off x="5615608" y="4218505"/>
            <a:ext cx="3528392" cy="584775"/>
          </a:xfrm>
          <a:prstGeom prst="rect">
            <a:avLst/>
          </a:prstGeom>
        </p:spPr>
        <p:txBody>
          <a:bodyPr wrap="square">
            <a:spAutoFit/>
          </a:bodyPr>
          <a:lstStyle/>
          <a:p>
            <a:r>
              <a:rPr lang="en-US" sz="1600" dirty="0">
                <a:solidFill>
                  <a:srgbClr val="FF0000"/>
                </a:solidFill>
              </a:rPr>
              <a:t>you should avoid the use of jargon, abbreviations, and acronyms.</a:t>
            </a:r>
          </a:p>
        </p:txBody>
      </p:sp>
    </p:spTree>
    <p:extLst>
      <p:ext uri="{BB962C8B-B14F-4D97-AF65-F5344CB8AC3E}">
        <p14:creationId xmlns:p14="http://schemas.microsoft.com/office/powerpoint/2010/main" val="91693721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solidFill>
                  <a:srgbClr val="00B050"/>
                </a:solidFill>
              </a:rPr>
              <a:t>Problems with natural language</a:t>
            </a:r>
          </a:p>
        </p:txBody>
      </p:sp>
      <p:sp>
        <p:nvSpPr>
          <p:cNvPr id="55299" name="Rectangle 3"/>
          <p:cNvSpPr>
            <a:spLocks noGrp="1" noChangeArrowheads="1"/>
          </p:cNvSpPr>
          <p:nvPr>
            <p:ph idx="1"/>
          </p:nvPr>
        </p:nvSpPr>
        <p:spPr/>
        <p:txBody>
          <a:bodyPr/>
          <a:lstStyle/>
          <a:p>
            <a:r>
              <a:rPr lang="en-GB" b="1" dirty="0">
                <a:solidFill>
                  <a:srgbClr val="5011CD"/>
                </a:solidFill>
              </a:rPr>
              <a:t>Lack of clarity </a:t>
            </a:r>
          </a:p>
          <a:p>
            <a:pPr lvl="1"/>
            <a:r>
              <a:rPr lang="en-GB" dirty="0"/>
              <a:t>Precision is difficult without making the document difficult to read.</a:t>
            </a:r>
          </a:p>
          <a:p>
            <a:r>
              <a:rPr lang="en-GB" b="1" dirty="0">
                <a:solidFill>
                  <a:srgbClr val="5011CD"/>
                </a:solidFill>
              </a:rPr>
              <a:t>Requirements confusion</a:t>
            </a:r>
          </a:p>
          <a:p>
            <a:pPr lvl="1"/>
            <a:r>
              <a:rPr lang="en-GB" dirty="0"/>
              <a:t>Functional and non-functional requirements tend to be mixed-up.</a:t>
            </a:r>
          </a:p>
          <a:p>
            <a:r>
              <a:rPr lang="en-GB" b="1" dirty="0">
                <a:solidFill>
                  <a:srgbClr val="5011CD"/>
                </a:solidFill>
              </a:rPr>
              <a:t>Requirements amalgamation</a:t>
            </a:r>
          </a:p>
          <a:p>
            <a:pPr lvl="1"/>
            <a:r>
              <a:rPr lang="en-GB" dirty="0"/>
              <a:t>Several different requirements may be expressed together.</a:t>
            </a:r>
          </a:p>
        </p:txBody>
      </p:sp>
      <p:sp>
        <p:nvSpPr>
          <p:cNvPr id="2" name="Date Placeholder 1"/>
          <p:cNvSpPr>
            <a:spLocks noGrp="1"/>
          </p:cNvSpPr>
          <p:nvPr>
            <p:ph type="dt" sz="half" idx="10"/>
          </p:nvPr>
        </p:nvSpPr>
        <p:spPr/>
        <p:txBody>
          <a:bodyPr/>
          <a:lstStyle/>
          <a:p>
            <a:pPr>
              <a:defRPr/>
            </a:pPr>
            <a:fld id="{DA69423B-ECEE-401D-B8D6-9D497384CDDB}" type="datetime1">
              <a:rPr lang="en-US" smtClean="0"/>
              <a:t>5/22/2023</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solidFill>
                  <a:srgbClr val="00B050"/>
                </a:solidFill>
              </a:rPr>
              <a:t>Example requirements for the insulin pump software system</a:t>
            </a:r>
            <a:r>
              <a:rPr lang="en-GB" dirty="0">
                <a:solidFill>
                  <a:srgbClr val="00B050"/>
                </a:solidFill>
              </a:rPr>
              <a:t> </a:t>
            </a:r>
            <a:endParaRPr lang="en-US" dirty="0">
              <a:solidFill>
                <a:srgbClr val="00B050"/>
              </a:solidFill>
            </a:endParaRP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fld id="{7AB15772-B81C-4B95-A03C-5968E5B7FDD2}" type="datetime1">
              <a:rPr lang="en-US" smtClean="0"/>
              <a:t>5/22/2023</a:t>
            </a:fld>
            <a:endParaRPr lang="en-US"/>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2- Structured specifications</a:t>
            </a:r>
          </a:p>
        </p:txBody>
      </p:sp>
      <p:sp>
        <p:nvSpPr>
          <p:cNvPr id="3" name="Content Placeholder 2"/>
          <p:cNvSpPr>
            <a:spLocks noGrp="1"/>
          </p:cNvSpPr>
          <p:nvPr>
            <p:ph idx="1"/>
          </p:nvPr>
        </p:nvSpPr>
        <p:spPr/>
        <p:txBody>
          <a:bodyPr/>
          <a:lstStyle/>
          <a:p>
            <a:pPr marL="457200" indent="-457200">
              <a:buFont typeface="+mj-lt"/>
              <a:buAutoNum type="arabicPeriod"/>
            </a:pPr>
            <a:r>
              <a:rPr lang="en-US" dirty="0"/>
              <a:t>An approach to writing requirements where the freedom of the requirements writer is limited, and requirements are written in a </a:t>
            </a:r>
            <a:r>
              <a:rPr lang="en-US" dirty="0">
                <a:solidFill>
                  <a:srgbClr val="5011CD"/>
                </a:solidFill>
              </a:rPr>
              <a:t>standard way.</a:t>
            </a:r>
          </a:p>
          <a:p>
            <a:pPr marL="457200" indent="-457200">
              <a:buFont typeface="+mj-lt"/>
              <a:buAutoNum type="arabicPeriod"/>
            </a:pPr>
            <a:endParaRPr lang="en-US" dirty="0"/>
          </a:p>
          <a:p>
            <a:pPr marL="457200" indent="-457200">
              <a:buFont typeface="+mj-lt"/>
              <a:buAutoNum type="arabicPeriod"/>
            </a:pPr>
            <a:r>
              <a:rPr lang="en-US" dirty="0"/>
              <a:t>This works </a:t>
            </a:r>
            <a:r>
              <a:rPr lang="en-US" dirty="0">
                <a:solidFill>
                  <a:srgbClr val="5011CD"/>
                </a:solidFill>
              </a:rPr>
              <a:t>well </a:t>
            </a:r>
            <a:r>
              <a:rPr lang="en-US" dirty="0"/>
              <a:t>for some types of requirements e.g., requirements for embedded control system but is sometimes </a:t>
            </a:r>
            <a:r>
              <a:rPr lang="en-US" dirty="0">
                <a:solidFill>
                  <a:srgbClr val="5011CD"/>
                </a:solidFill>
              </a:rPr>
              <a:t>too rigid </a:t>
            </a:r>
            <a:r>
              <a:rPr lang="en-US" dirty="0"/>
              <a:t>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fld id="{B4979C7E-65C2-47F8-B552-9D33F29765F3}" type="datetime1">
              <a:rPr lang="en-US" smtClean="0"/>
              <a:t>5/22/2023</a:t>
            </a:fld>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dirty="0">
                <a:solidFill>
                  <a:srgbClr val="00B050"/>
                </a:solidFill>
              </a:rPr>
              <a:t>Form-based specifications</a:t>
            </a:r>
          </a:p>
        </p:txBody>
      </p:sp>
      <p:sp>
        <p:nvSpPr>
          <p:cNvPr id="67587" name="Rectangle 3"/>
          <p:cNvSpPr>
            <a:spLocks noGrp="1" noChangeArrowheads="1"/>
          </p:cNvSpPr>
          <p:nvPr>
            <p:ph idx="1"/>
          </p:nvPr>
        </p:nvSpPr>
        <p:spPr>
          <a:noFill/>
          <a:ln/>
        </p:spPr>
        <p:txBody>
          <a:bodyPr lIns="90487" tIns="44450" rIns="90487" bIns="44450"/>
          <a:lstStyle/>
          <a:p>
            <a:pPr marL="457200" indent="-457200">
              <a:buFont typeface="+mj-lt"/>
              <a:buAutoNum type="arabicPeriod"/>
            </a:pPr>
            <a:r>
              <a:rPr lang="en-GB" dirty="0"/>
              <a:t>Definition of the function or entity.</a:t>
            </a:r>
          </a:p>
          <a:p>
            <a:pPr marL="457200" indent="-457200">
              <a:buFont typeface="+mj-lt"/>
              <a:buAutoNum type="arabicPeriod"/>
            </a:pPr>
            <a:r>
              <a:rPr lang="en-GB" dirty="0"/>
              <a:t>Description of inputs and where they come from.</a:t>
            </a:r>
          </a:p>
          <a:p>
            <a:pPr marL="457200" indent="-457200">
              <a:buFont typeface="+mj-lt"/>
              <a:buAutoNum type="arabicPeriod"/>
            </a:pPr>
            <a:r>
              <a:rPr lang="en-GB" dirty="0"/>
              <a:t>Description of outputs and where they go to.</a:t>
            </a:r>
          </a:p>
          <a:p>
            <a:pPr marL="457200" indent="-457200">
              <a:buFont typeface="+mj-lt"/>
              <a:buAutoNum type="arabicPeriod"/>
            </a:pPr>
            <a:r>
              <a:rPr lang="en-GB" dirty="0"/>
              <a:t>Information about the information needed for the computation and other entities used.</a:t>
            </a:r>
          </a:p>
          <a:p>
            <a:pPr marL="457200" indent="-457200">
              <a:buFont typeface="+mj-lt"/>
              <a:buAutoNum type="arabicPeriod"/>
            </a:pPr>
            <a:r>
              <a:rPr lang="en-GB" dirty="0"/>
              <a:t>Description of the action to be taken.</a:t>
            </a:r>
          </a:p>
          <a:p>
            <a:pPr marL="457200" indent="-457200">
              <a:buFont typeface="+mj-lt"/>
              <a:buAutoNum type="arabicPeriod"/>
            </a:pPr>
            <a:r>
              <a:rPr lang="en-GB" dirty="0"/>
              <a:t>Pre and post conditions (if appropriate).</a:t>
            </a:r>
          </a:p>
          <a:p>
            <a:pPr marL="457200" indent="-457200">
              <a:buFont typeface="+mj-lt"/>
              <a:buAutoNum type="arabicPeriod"/>
            </a:pPr>
            <a:r>
              <a:rPr lang="en-GB" dirty="0"/>
              <a:t>The side effects (if any) of the function.</a:t>
            </a:r>
          </a:p>
        </p:txBody>
      </p:sp>
      <p:sp>
        <p:nvSpPr>
          <p:cNvPr id="2" name="Date Placeholder 1"/>
          <p:cNvSpPr>
            <a:spLocks noGrp="1"/>
          </p:cNvSpPr>
          <p:nvPr>
            <p:ph type="dt" sz="half" idx="10"/>
          </p:nvPr>
        </p:nvSpPr>
        <p:spPr/>
        <p:txBody>
          <a:bodyPr/>
          <a:lstStyle/>
          <a:p>
            <a:pPr>
              <a:defRPr/>
            </a:pPr>
            <a:fld id="{3D8A5324-AA4E-4E87-9160-8C1CFDC590FE}" type="datetime1">
              <a:rPr lang="en-US" smtClean="0"/>
              <a:t>5/22/2023</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solidFill>
                  <a:srgbClr val="C00000"/>
                </a:solidFill>
              </a:rPr>
              <a:t>Requirements abstraction (Davis)</a:t>
            </a:r>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a:t>
            </a:r>
            <a:r>
              <a:rPr lang="en-US" sz="2000" dirty="0">
                <a:solidFill>
                  <a:srgbClr val="FF0000"/>
                </a:solidFill>
                <a:latin typeface="Arial"/>
                <a:ea typeface="Times New Roman"/>
                <a:cs typeface="Arial"/>
              </a:rPr>
              <a:t>requirements document </a:t>
            </a:r>
            <a:r>
              <a:rPr lang="en-US" sz="2000" dirty="0">
                <a:solidFill>
                  <a:srgbClr val="000000"/>
                </a:solidFill>
                <a:latin typeface="Arial"/>
                <a:ea typeface="Times New Roman"/>
                <a:cs typeface="Arial"/>
              </a:rPr>
              <a:t>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fld id="{B879A2D1-3CC4-4CF6-8507-0724956968A0}" type="datetime1">
              <a:rPr lang="en-US" smtClean="0"/>
              <a:t>5/22/2023</a:t>
            </a:fld>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4749D-3546-47E6-957F-A9E4DA3BB1D9}"/>
              </a:ext>
            </a:extLst>
          </p:cNvPr>
          <p:cNvSpPr>
            <a:spLocks noGrp="1"/>
          </p:cNvSpPr>
          <p:nvPr>
            <p:ph type="title"/>
          </p:nvPr>
        </p:nvSpPr>
        <p:spPr/>
        <p:txBody>
          <a:bodyPr/>
          <a:lstStyle/>
          <a:p>
            <a:r>
              <a:rPr lang="en-US" dirty="0"/>
              <a:t>A structured specification of a requirement for an insulin pump</a:t>
            </a:r>
            <a:r>
              <a:rPr lang="en-GB" dirty="0"/>
              <a:t> …</a:t>
            </a:r>
            <a:endParaRPr lang="en-US" dirty="0"/>
          </a:p>
        </p:txBody>
      </p:sp>
      <p:pic>
        <p:nvPicPr>
          <p:cNvPr id="7" name="Content Placeholder 6">
            <a:extLst>
              <a:ext uri="{FF2B5EF4-FFF2-40B4-BE49-F238E27FC236}">
                <a16:creationId xmlns:a16="http://schemas.microsoft.com/office/drawing/2014/main" id="{8921E4B2-4345-41F0-A0E8-CEFC6B65C00E}"/>
              </a:ext>
            </a:extLst>
          </p:cNvPr>
          <p:cNvPicPr>
            <a:picLocks noGrp="1" noChangeAspect="1"/>
          </p:cNvPicPr>
          <p:nvPr>
            <p:ph idx="1"/>
          </p:nvPr>
        </p:nvPicPr>
        <p:blipFill>
          <a:blip r:embed="rId2"/>
          <a:stretch>
            <a:fillRect/>
          </a:stretch>
        </p:blipFill>
        <p:spPr>
          <a:xfrm>
            <a:off x="457201" y="1570462"/>
            <a:ext cx="7293232" cy="4810866"/>
          </a:xfrm>
          <a:prstGeom prst="rect">
            <a:avLst/>
          </a:prstGeom>
        </p:spPr>
      </p:pic>
      <p:sp>
        <p:nvSpPr>
          <p:cNvPr id="4" name="Date Placeholder 3">
            <a:extLst>
              <a:ext uri="{FF2B5EF4-FFF2-40B4-BE49-F238E27FC236}">
                <a16:creationId xmlns:a16="http://schemas.microsoft.com/office/drawing/2014/main" id="{AD8C4087-C69A-4621-A92B-2F0169D40A4D}"/>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317A762B-0149-44A4-A4F1-1CF94E433AEA}"/>
              </a:ext>
            </a:extLst>
          </p:cNvPr>
          <p:cNvSpPr>
            <a:spLocks noGrp="1"/>
          </p:cNvSpPr>
          <p:nvPr>
            <p:ph type="ftr" sz="quarter" idx="11"/>
          </p:nvPr>
        </p:nvSpPr>
        <p:spPr/>
        <p:txBody>
          <a:bodyPr/>
          <a:lstStyle/>
          <a:p>
            <a:pPr>
              <a:defRPr/>
            </a:pPr>
            <a:r>
              <a:rPr lang="en-US"/>
              <a:t>Chapter 4 Requirements Engineering</a:t>
            </a:r>
          </a:p>
        </p:txBody>
      </p:sp>
      <p:sp>
        <p:nvSpPr>
          <p:cNvPr id="6" name="Slide Number Placeholder 5">
            <a:extLst>
              <a:ext uri="{FF2B5EF4-FFF2-40B4-BE49-F238E27FC236}">
                <a16:creationId xmlns:a16="http://schemas.microsoft.com/office/drawing/2014/main" id="{6F168BB6-FA2A-4539-831F-D8ACC055393A}"/>
              </a:ext>
            </a:extLst>
          </p:cNvPr>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spTree>
    <p:extLst>
      <p:ext uri="{BB962C8B-B14F-4D97-AF65-F5344CB8AC3E}">
        <p14:creationId xmlns:p14="http://schemas.microsoft.com/office/powerpoint/2010/main" val="388051957"/>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solidFill>
                  <a:srgbClr val="00B050"/>
                </a:solidFill>
              </a:rPr>
              <a:t>3- Tabular specification</a:t>
            </a:r>
          </a:p>
        </p:txBody>
      </p:sp>
      <p:sp>
        <p:nvSpPr>
          <p:cNvPr id="82947" name="Rectangle 3"/>
          <p:cNvSpPr>
            <a:spLocks noGrp="1" noChangeArrowheads="1"/>
          </p:cNvSpPr>
          <p:nvPr>
            <p:ph idx="1"/>
          </p:nvPr>
        </p:nvSpPr>
        <p:spPr>
          <a:xfrm>
            <a:off x="457200" y="1600201"/>
            <a:ext cx="8229600" cy="3484984"/>
          </a:xfrm>
        </p:spPr>
        <p:txBody>
          <a:bodyPr/>
          <a:lstStyle/>
          <a:p>
            <a:pPr marL="457200" indent="-457200">
              <a:buFont typeface="+mj-lt"/>
              <a:buAutoNum type="arabicPeriod"/>
            </a:pPr>
            <a:r>
              <a:rPr lang="en-US" dirty="0"/>
              <a:t>Used to supplement </a:t>
            </a:r>
            <a:r>
              <a:rPr lang="en-US" b="1" dirty="0">
                <a:solidFill>
                  <a:srgbClr val="5011CD"/>
                </a:solidFill>
              </a:rPr>
              <a:t>natural language.</a:t>
            </a:r>
          </a:p>
          <a:p>
            <a:pPr marL="457200" indent="-457200">
              <a:buFont typeface="+mj-lt"/>
              <a:buAutoNum type="arabicPeriod"/>
            </a:pPr>
            <a:r>
              <a:rPr lang="en-US" dirty="0"/>
              <a:t>Particularly useful when you must define several possible alternative courses of action.</a:t>
            </a:r>
          </a:p>
          <a:p>
            <a:pPr marL="457200" indent="-457200">
              <a:buFont typeface="+mj-lt"/>
              <a:buAutoNum type="arabicPeriod"/>
            </a:pPr>
            <a:r>
              <a:rPr lang="en-US" dirty="0"/>
              <a:t>For example, the insulin pump systems bases its computations on the rate of change of blood sugar level and the tabular specification explains how to calculate the insulin requirement for different scenarios.</a:t>
            </a:r>
          </a:p>
        </p:txBody>
      </p:sp>
      <p:sp>
        <p:nvSpPr>
          <p:cNvPr id="2" name="Date Placeholder 1"/>
          <p:cNvSpPr>
            <a:spLocks noGrp="1"/>
          </p:cNvSpPr>
          <p:nvPr>
            <p:ph type="dt" sz="half" idx="10"/>
          </p:nvPr>
        </p:nvSpPr>
        <p:spPr/>
        <p:txBody>
          <a:bodyPr/>
          <a:lstStyle/>
          <a:p>
            <a:pPr>
              <a:defRPr/>
            </a:pPr>
            <a:fld id="{6B98BBFF-1D6F-4D63-A19F-8FBBF50EB46C}" type="datetime1">
              <a:rPr lang="en-US" smtClean="0"/>
              <a:t>5/22/2023</a:t>
            </a:fld>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solidFill>
                  <a:srgbClr val="00B050"/>
                </a:solidFill>
              </a:rPr>
              <a:t>Tabular specification of computation for an insulin pump</a:t>
            </a:r>
            <a:r>
              <a:rPr lang="en-GB" dirty="0">
                <a:solidFill>
                  <a:srgbClr val="00B050"/>
                </a:solidFill>
              </a:rPr>
              <a:t> </a:t>
            </a:r>
            <a:endParaRPr lang="en-US" dirty="0">
              <a:solidFill>
                <a:srgbClr val="00B050"/>
              </a:solidFill>
            </a:endParaRP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fld id="{31CF1AED-C4B2-4FB8-B4C7-D60C57603AC5}" type="datetime1">
              <a:rPr lang="en-US" smtClean="0"/>
              <a:t>5/22/2023</a:t>
            </a:fld>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dirty="0">
                <a:solidFill>
                  <a:srgbClr val="00B050"/>
                </a:solidFill>
              </a:rPr>
              <a:t>4- Use cases</a:t>
            </a:r>
          </a:p>
        </p:txBody>
      </p:sp>
      <p:sp>
        <p:nvSpPr>
          <p:cNvPr id="48131" name="Rectangle 3"/>
          <p:cNvSpPr>
            <a:spLocks noGrp="1" noChangeArrowheads="1"/>
          </p:cNvSpPr>
          <p:nvPr>
            <p:ph idx="1"/>
          </p:nvPr>
        </p:nvSpPr>
        <p:spPr>
          <a:xfrm>
            <a:off x="457200" y="1600200"/>
            <a:ext cx="8229600" cy="4756150"/>
          </a:xfrm>
        </p:spPr>
        <p:txBody>
          <a:bodyPr/>
          <a:lstStyle/>
          <a:p>
            <a:pPr marL="457200" indent="-457200">
              <a:buFont typeface="+mj-lt"/>
              <a:buAutoNum type="arabicPeriod"/>
            </a:pPr>
            <a:r>
              <a:rPr lang="en-GB" dirty="0"/>
              <a:t>Use-cases are a kind of scenario that are included in the UML. </a:t>
            </a:r>
          </a:p>
          <a:p>
            <a:pPr marL="457200" indent="-457200">
              <a:buFont typeface="+mj-lt"/>
              <a:buAutoNum type="arabicPeriod"/>
            </a:pPr>
            <a:r>
              <a:rPr lang="en-GB" dirty="0"/>
              <a:t>Use cases identify the actors in an interaction and which describe the interaction itself.</a:t>
            </a:r>
          </a:p>
          <a:p>
            <a:pPr marL="457200" indent="-457200">
              <a:buFont typeface="+mj-lt"/>
              <a:buAutoNum type="arabicPeriod"/>
            </a:pPr>
            <a:r>
              <a:rPr lang="en-GB" dirty="0"/>
              <a:t>A set of use cases should describe all possible interactions with the system.</a:t>
            </a:r>
          </a:p>
          <a:p>
            <a:pPr marL="457200" indent="-457200">
              <a:buFont typeface="+mj-lt"/>
              <a:buAutoNum type="arabicPeriod"/>
            </a:pPr>
            <a:r>
              <a:rPr lang="en-GB" dirty="0"/>
              <a:t>High-level graphical model supplemented by more detailed tabular description (see Chapter 5).</a:t>
            </a:r>
          </a:p>
          <a:p>
            <a:pPr marL="457200" indent="-457200">
              <a:buFont typeface="+mj-lt"/>
              <a:buAutoNum type="arabicPeriod"/>
            </a:pPr>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sp>
        <p:nvSpPr>
          <p:cNvPr id="2" name="Date Placeholder 1"/>
          <p:cNvSpPr>
            <a:spLocks noGrp="1"/>
          </p:cNvSpPr>
          <p:nvPr>
            <p:ph type="dt" sz="half" idx="10"/>
          </p:nvPr>
        </p:nvSpPr>
        <p:spPr/>
        <p:txBody>
          <a:bodyPr/>
          <a:lstStyle/>
          <a:p>
            <a:pPr>
              <a:defRPr/>
            </a:pPr>
            <a:fld id="{4EBEB267-ED96-4227-BEDF-B2D95218CA17}" type="datetime1">
              <a:rPr lang="en-US" smtClean="0"/>
              <a:t>5/22/2023</a:t>
            </a:fld>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notations</a:t>
            </a:r>
            <a:endParaRPr lang="ar-JO" dirty="0"/>
          </a:p>
        </p:txBody>
      </p:sp>
      <p:sp>
        <p:nvSpPr>
          <p:cNvPr id="4" name="Date Placeholder 3"/>
          <p:cNvSpPr>
            <a:spLocks noGrp="1"/>
          </p:cNvSpPr>
          <p:nvPr>
            <p:ph type="dt" sz="half" idx="10"/>
          </p:nvPr>
        </p:nvSpPr>
        <p:spPr/>
        <p:txBody>
          <a:bodyPr/>
          <a:lstStyle/>
          <a:p>
            <a:pPr>
              <a:defRPr/>
            </a:pPr>
            <a:fld id="{957EF31F-D108-482D-BD8D-AFCBFF9AB5CA}" type="datetime1">
              <a:rPr lang="en-US" smtClean="0"/>
              <a:t>5/22/2023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pic>
        <p:nvPicPr>
          <p:cNvPr id="133122" name="Picture 2" descr="Use case for Logi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7657" y="1844825"/>
            <a:ext cx="2990247"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33124" name="Picture 4" descr="Use C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047" y="1819672"/>
            <a:ext cx="3742082" cy="17373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stretch>
            <a:fillRect/>
          </a:stretch>
        </p:blipFill>
        <p:spPr>
          <a:xfrm>
            <a:off x="2123728" y="4416507"/>
            <a:ext cx="6043642" cy="2256705"/>
          </a:xfrm>
          <a:prstGeom prst="rect">
            <a:avLst/>
          </a:prstGeom>
        </p:spPr>
      </p:pic>
    </p:spTree>
    <p:extLst>
      <p:ext uri="{BB962C8B-B14F-4D97-AF65-F5344CB8AC3E}">
        <p14:creationId xmlns:p14="http://schemas.microsoft.com/office/powerpoint/2010/main" val="479923086"/>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..Include – Extended Relationships</a:t>
            </a:r>
            <a:endParaRPr lang="ar-JO" dirty="0"/>
          </a:p>
        </p:txBody>
      </p:sp>
      <p:pic>
        <p:nvPicPr>
          <p:cNvPr id="7" name="Content Placeholder 6"/>
          <p:cNvPicPr>
            <a:picLocks noGrp="1" noChangeAspect="1"/>
          </p:cNvPicPr>
          <p:nvPr>
            <p:ph idx="1"/>
          </p:nvPr>
        </p:nvPicPr>
        <p:blipFill>
          <a:blip r:embed="rId2"/>
          <a:stretch>
            <a:fillRect/>
          </a:stretch>
        </p:blipFill>
        <p:spPr>
          <a:xfrm>
            <a:off x="1281112" y="1639094"/>
            <a:ext cx="7107312" cy="4448175"/>
          </a:xfrm>
          <a:prstGeom prst="rect">
            <a:avLst/>
          </a:prstGeom>
        </p:spPr>
      </p:pic>
      <p:sp>
        <p:nvSpPr>
          <p:cNvPr id="4" name="Date Placeholder 3"/>
          <p:cNvSpPr>
            <a:spLocks noGrp="1"/>
          </p:cNvSpPr>
          <p:nvPr>
            <p:ph type="dt" sz="half" idx="10"/>
          </p:nvPr>
        </p:nvSpPr>
        <p:spPr/>
        <p:txBody>
          <a:bodyPr/>
          <a:lstStyle/>
          <a:p>
            <a:pPr>
              <a:defRPr/>
            </a:pPr>
            <a:fld id="{957EF31F-D108-482D-BD8D-AFCBFF9AB5CA}" type="datetime1">
              <a:rPr lang="en-US" smtClean="0"/>
              <a:t>5/22/2023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spTree>
    <p:extLst>
      <p:ext uri="{BB962C8B-B14F-4D97-AF65-F5344CB8AC3E}">
        <p14:creationId xmlns:p14="http://schemas.microsoft.com/office/powerpoint/2010/main" val="4128379357"/>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..Include  Relationships</a:t>
            </a:r>
            <a:endParaRPr lang="ar-JO" dirty="0"/>
          </a:p>
        </p:txBody>
      </p:sp>
      <p:sp>
        <p:nvSpPr>
          <p:cNvPr id="4" name="Date Placeholder 3"/>
          <p:cNvSpPr>
            <a:spLocks noGrp="1"/>
          </p:cNvSpPr>
          <p:nvPr>
            <p:ph type="dt" sz="half" idx="10"/>
          </p:nvPr>
        </p:nvSpPr>
        <p:spPr/>
        <p:txBody>
          <a:bodyPr/>
          <a:lstStyle/>
          <a:p>
            <a:pPr>
              <a:defRPr/>
            </a:pPr>
            <a:fld id="{957EF31F-D108-482D-BD8D-AFCBFF9AB5CA}" type="datetime1">
              <a:rPr lang="en-US" smtClean="0"/>
              <a:t>5/22/2023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pic>
        <p:nvPicPr>
          <p:cNvPr id="137218" name="Picture 2" descr="Online shopping UML use case diagram example - top level use cases. | Use  case, Flow diagram example, Onlin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1844823"/>
            <a:ext cx="6192688" cy="4605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727342"/>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..Include – Extended Relationships</a:t>
            </a:r>
            <a:endParaRPr lang="ar-JO" dirty="0"/>
          </a:p>
        </p:txBody>
      </p:sp>
      <p:sp>
        <p:nvSpPr>
          <p:cNvPr id="4" name="Date Placeholder 3"/>
          <p:cNvSpPr>
            <a:spLocks noGrp="1"/>
          </p:cNvSpPr>
          <p:nvPr>
            <p:ph type="dt" sz="half" idx="10"/>
          </p:nvPr>
        </p:nvSpPr>
        <p:spPr/>
        <p:txBody>
          <a:bodyPr/>
          <a:lstStyle/>
          <a:p>
            <a:pPr>
              <a:defRPr/>
            </a:pPr>
            <a:fld id="{957EF31F-D108-482D-BD8D-AFCBFF9AB5CA}" type="datetime1">
              <a:rPr lang="en-US" smtClean="0"/>
              <a:t>5/22/2023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138242" name="Picture 2" descr="Use case diagram tutorial lazy bag | Develop Pap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5809" y="1710800"/>
            <a:ext cx="5952381" cy="430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560705"/>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 School login system</a:t>
            </a:r>
            <a:endParaRPr lang="ar-JO" dirty="0"/>
          </a:p>
        </p:txBody>
      </p:sp>
      <p:sp>
        <p:nvSpPr>
          <p:cNvPr id="4" name="Date Placeholder 3"/>
          <p:cNvSpPr>
            <a:spLocks noGrp="1"/>
          </p:cNvSpPr>
          <p:nvPr>
            <p:ph type="dt" sz="half" idx="10"/>
          </p:nvPr>
        </p:nvSpPr>
        <p:spPr/>
        <p:txBody>
          <a:bodyPr/>
          <a:lstStyle/>
          <a:p>
            <a:pPr>
              <a:defRPr/>
            </a:pPr>
            <a:fld id="{957EF31F-D108-482D-BD8D-AFCBFF9AB5CA}" type="datetime1">
              <a:rPr lang="en-US" smtClean="0"/>
              <a:t>5/22/2023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pic>
        <p:nvPicPr>
          <p:cNvPr id="134146" name="Picture 2" descr="https://cdn.softwaretestinghelp.com/wp-content/qa/uploads/2018/02/School-Login-Syste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343942"/>
            <a:ext cx="7416824" cy="372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458852"/>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defTabSz="914400" eaLnBrk="0" hangingPunct="0"/>
            <a:r>
              <a:rPr lang="ar-JO" altLang="ar-JO" dirty="0">
                <a:solidFill>
                  <a:srgbClr val="FF6600"/>
                </a:solidFill>
                <a:latin typeface="Work Sans"/>
              </a:rPr>
              <a:t>Use Case for ‘Show Student Marks’:</a:t>
            </a:r>
            <a:br>
              <a:rPr lang="ar-JO" altLang="ar-JO" sz="1400" b="0" dirty="0">
                <a:solidFill>
                  <a:schemeClr val="tx1"/>
                </a:solidFill>
              </a:rPr>
            </a:br>
            <a:r>
              <a:rPr lang="ar-JO" altLang="ar-JO" dirty="0">
                <a:solidFill>
                  <a:srgbClr val="FF6600"/>
                </a:solidFill>
                <a:latin typeface="Work Sans"/>
              </a:rPr>
              <a:t>Corresponding Test Case for ‘Show Student Marks’ case:</a:t>
            </a:r>
            <a:br>
              <a:rPr lang="ar-JO" altLang="ar-JO" sz="1400" b="0" dirty="0">
                <a:solidFill>
                  <a:schemeClr val="tx1"/>
                </a:solidFill>
              </a:rPr>
            </a:br>
            <a:endParaRPr lang="ar-JO"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2494358"/>
              </p:ext>
            </p:extLst>
          </p:nvPr>
        </p:nvGraphicFramePr>
        <p:xfrm>
          <a:off x="305703" y="1738160"/>
          <a:ext cx="8381097" cy="4378084"/>
        </p:xfrm>
        <a:graphic>
          <a:graphicData uri="http://schemas.openxmlformats.org/drawingml/2006/table">
            <a:tbl>
              <a:tblPr/>
              <a:tblGrid>
                <a:gridCol w="2793699">
                  <a:extLst>
                    <a:ext uri="{9D8B030D-6E8A-4147-A177-3AD203B41FA5}">
                      <a16:colId xmlns:a16="http://schemas.microsoft.com/office/drawing/2014/main" val="1203352880"/>
                    </a:ext>
                  </a:extLst>
                </a:gridCol>
                <a:gridCol w="2793699">
                  <a:extLst>
                    <a:ext uri="{9D8B030D-6E8A-4147-A177-3AD203B41FA5}">
                      <a16:colId xmlns:a16="http://schemas.microsoft.com/office/drawing/2014/main" val="495633903"/>
                    </a:ext>
                  </a:extLst>
                </a:gridCol>
                <a:gridCol w="2793699">
                  <a:extLst>
                    <a:ext uri="{9D8B030D-6E8A-4147-A177-3AD203B41FA5}">
                      <a16:colId xmlns:a16="http://schemas.microsoft.com/office/drawing/2014/main" val="1246491135"/>
                    </a:ext>
                  </a:extLst>
                </a:gridCol>
              </a:tblGrid>
              <a:tr h="289038">
                <a:tc>
                  <a:txBody>
                    <a:bodyPr/>
                    <a:lstStyle/>
                    <a:p>
                      <a:pPr algn="l" fontAlgn="ctr" latinLnBrk="0"/>
                      <a:r>
                        <a:rPr lang="en-US" sz="1300" b="1">
                          <a:effectLst/>
                        </a:rPr>
                        <a:t>Main Scenario</a:t>
                      </a:r>
                    </a:p>
                  </a:txBody>
                  <a:tcPr marL="53625" marR="53625" marT="53625" marB="5362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300" b="1">
                          <a:effectLst/>
                        </a:rPr>
                        <a:t>Serial Number</a:t>
                      </a:r>
                    </a:p>
                  </a:txBody>
                  <a:tcPr marL="53625" marR="53625" marT="53625" marB="5362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300" b="1">
                          <a:effectLst/>
                        </a:rPr>
                        <a:t>Steps</a:t>
                      </a:r>
                    </a:p>
                  </a:txBody>
                  <a:tcPr marL="53625" marR="53625" marT="53625" marB="53625"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262081718"/>
                  </a:ext>
                </a:extLst>
              </a:tr>
              <a:tr h="664087">
                <a:tc>
                  <a:txBody>
                    <a:bodyPr/>
                    <a:lstStyle/>
                    <a:p>
                      <a:pPr algn="l" fontAlgn="t" latinLnBrk="0"/>
                      <a:r>
                        <a:rPr lang="en-US" sz="1300" b="0">
                          <a:effectLst/>
                        </a:rPr>
                        <a:t>A: Actor/</a:t>
                      </a:r>
                      <a:br>
                        <a:rPr lang="en-US" sz="1300" b="0">
                          <a:effectLst/>
                        </a:rPr>
                      </a:br>
                      <a:r>
                        <a:rPr lang="en-US" sz="1300" b="0">
                          <a:effectLst/>
                        </a:rPr>
                        <a:t>S: System</a:t>
                      </a:r>
                      <a:br>
                        <a:rPr lang="en-US" sz="1300" b="0">
                          <a:effectLst/>
                        </a:rPr>
                      </a:br>
                      <a:endParaRPr lang="en-US" sz="1300" b="0">
                        <a:effectLst/>
                      </a:endParaRP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ar-JO" sz="1300" b="0" dirty="0">
                          <a:effectLst/>
                        </a:rPr>
                        <a:t>1</a:t>
                      </a: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300" b="0">
                          <a:effectLst/>
                        </a:rPr>
                        <a:t>Enter Student Name</a:t>
                      </a: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7892894"/>
                  </a:ext>
                </a:extLst>
              </a:tr>
              <a:tr h="466966">
                <a:tc>
                  <a:txBody>
                    <a:bodyPr/>
                    <a:lstStyle/>
                    <a:p>
                      <a:pPr algn="l" fontAlgn="t" latinLnBrk="0"/>
                      <a:endParaRPr lang="ar-JO" sz="1300" b="0">
                        <a:effectLst/>
                      </a:endParaRP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ar-JO" sz="1300" b="0">
                          <a:effectLst/>
                        </a:rPr>
                        <a:t>2</a:t>
                      </a: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300" b="0">
                          <a:effectLst/>
                        </a:rPr>
                        <a:t>System Validates Student Name</a:t>
                      </a: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327266981"/>
                  </a:ext>
                </a:extLst>
              </a:tr>
              <a:tr h="289038">
                <a:tc>
                  <a:txBody>
                    <a:bodyPr/>
                    <a:lstStyle/>
                    <a:p>
                      <a:pPr algn="l" fontAlgn="t" latinLnBrk="0"/>
                      <a:endParaRPr lang="ar-JO" sz="1300" b="0">
                        <a:effectLst/>
                      </a:endParaRP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ar-JO" sz="1300" b="0">
                          <a:effectLst/>
                        </a:rPr>
                        <a:t>3</a:t>
                      </a: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300" b="0">
                          <a:effectLst/>
                        </a:rPr>
                        <a:t>Enter Student ID</a:t>
                      </a: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13865300"/>
                  </a:ext>
                </a:extLst>
              </a:tr>
              <a:tr h="466966">
                <a:tc>
                  <a:txBody>
                    <a:bodyPr/>
                    <a:lstStyle/>
                    <a:p>
                      <a:pPr algn="l" fontAlgn="t" latinLnBrk="0"/>
                      <a:endParaRPr lang="ar-JO" sz="1300" b="0">
                        <a:effectLst/>
                      </a:endParaRP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ar-JO" sz="1300" b="0">
                          <a:effectLst/>
                        </a:rPr>
                        <a:t>4</a:t>
                      </a: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300" b="0">
                          <a:effectLst/>
                        </a:rPr>
                        <a:t>System Validates Student ID</a:t>
                      </a: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830198160"/>
                  </a:ext>
                </a:extLst>
              </a:tr>
              <a:tr h="466966">
                <a:tc>
                  <a:txBody>
                    <a:bodyPr/>
                    <a:lstStyle/>
                    <a:p>
                      <a:pPr algn="l" fontAlgn="t" latinLnBrk="0"/>
                      <a:endParaRPr lang="ar-JO" sz="1300" b="0">
                        <a:effectLst/>
                      </a:endParaRP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ar-JO" sz="1300" b="0">
                          <a:effectLst/>
                        </a:rPr>
                        <a:t>5</a:t>
                      </a: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sz="1300" b="0">
                          <a:effectLst/>
                        </a:rPr>
                        <a:t>System shows Student Marks</a:t>
                      </a: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87731382"/>
                  </a:ext>
                </a:extLst>
              </a:tr>
              <a:tr h="832418">
                <a:tc>
                  <a:txBody>
                    <a:bodyPr/>
                    <a:lstStyle/>
                    <a:p>
                      <a:pPr algn="l" fontAlgn="t" latinLnBrk="0"/>
                      <a:r>
                        <a:rPr lang="en-US" sz="1300" b="0">
                          <a:effectLst/>
                        </a:rPr>
                        <a:t>Extensions</a:t>
                      </a: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300" b="0">
                          <a:effectLst/>
                        </a:rPr>
                        <a:t>3a</a:t>
                      </a: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sz="1300" b="0">
                          <a:effectLst/>
                        </a:rPr>
                        <a:t>Invalid Student ID</a:t>
                      </a:r>
                      <a:br>
                        <a:rPr lang="en-US" sz="1300" b="0">
                          <a:effectLst/>
                        </a:rPr>
                      </a:br>
                      <a:r>
                        <a:rPr lang="en-US" sz="1300" b="0">
                          <a:effectLst/>
                        </a:rPr>
                        <a:t>S: Shows an error message</a:t>
                      </a:r>
                      <a:br>
                        <a:rPr lang="en-US" sz="1300" b="0">
                          <a:effectLst/>
                        </a:rPr>
                      </a:br>
                      <a:endParaRPr lang="en-US" sz="1300" b="0">
                        <a:effectLst/>
                      </a:endParaRPr>
                    </a:p>
                  </a:txBody>
                  <a:tcPr marL="53625" marR="53625" marT="53625" marB="53625">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048931767"/>
                  </a:ext>
                </a:extLst>
              </a:tr>
              <a:tr h="832418">
                <a:tc>
                  <a:txBody>
                    <a:bodyPr/>
                    <a:lstStyle/>
                    <a:p>
                      <a:pPr algn="l" fontAlgn="t" latinLnBrk="0"/>
                      <a:endParaRPr lang="ar-JO" sz="1300" b="0">
                        <a:effectLst/>
                      </a:endParaRPr>
                    </a:p>
                  </a:txBody>
                  <a:tcPr marL="53625" marR="53625" marT="53625" marB="53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latinLnBrk="0"/>
                      <a:r>
                        <a:rPr lang="en-US" sz="1300" b="0">
                          <a:effectLst/>
                        </a:rPr>
                        <a:t>3b</a:t>
                      </a:r>
                    </a:p>
                  </a:txBody>
                  <a:tcPr marL="53625" marR="53625" marT="53625" marB="53625">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latinLnBrk="0"/>
                      <a:r>
                        <a:rPr lang="en-US" sz="1300" b="0" dirty="0">
                          <a:effectLst/>
                        </a:rPr>
                        <a:t>Invalid Student ID entered 4 times.</a:t>
                      </a:r>
                      <a:br>
                        <a:rPr lang="en-US" sz="1300" b="0" dirty="0">
                          <a:effectLst/>
                        </a:rPr>
                      </a:br>
                      <a:r>
                        <a:rPr lang="en-US" sz="1300" b="0" dirty="0">
                          <a:effectLst/>
                        </a:rPr>
                        <a:t>S: Application Closes</a:t>
                      </a:r>
                      <a:br>
                        <a:rPr lang="en-US" sz="1300" b="0" dirty="0">
                          <a:effectLst/>
                        </a:rPr>
                      </a:br>
                      <a:endParaRPr lang="en-US" sz="1300" b="0" dirty="0">
                        <a:effectLst/>
                      </a:endParaRPr>
                    </a:p>
                  </a:txBody>
                  <a:tcPr marL="53625" marR="53625" marT="53625" marB="53625">
                    <a:lnL>
                      <a:noFill/>
                    </a:lnL>
                    <a:lnR>
                      <a:noFill/>
                    </a:lnR>
                    <a:lnT w="9525"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597610669"/>
                  </a:ext>
                </a:extLst>
              </a:tr>
            </a:tbl>
          </a:graphicData>
        </a:graphic>
      </p:graphicFrame>
      <p:sp>
        <p:nvSpPr>
          <p:cNvPr id="4" name="Date Placeholder 3"/>
          <p:cNvSpPr>
            <a:spLocks noGrp="1"/>
          </p:cNvSpPr>
          <p:nvPr>
            <p:ph type="dt" sz="half" idx="10"/>
          </p:nvPr>
        </p:nvSpPr>
        <p:spPr/>
        <p:txBody>
          <a:bodyPr/>
          <a:lstStyle/>
          <a:p>
            <a:pPr>
              <a:defRPr/>
            </a:pPr>
            <a:fld id="{957EF31F-D108-482D-BD8D-AFCBFF9AB5CA}" type="datetime1">
              <a:rPr lang="en-US" smtClean="0"/>
              <a:t>5/22/2023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sp>
        <p:nvSpPr>
          <p:cNvPr id="10" name="Rectangle 1"/>
          <p:cNvSpPr>
            <a:spLocks noChangeArrowheads="1"/>
          </p:cNvSpPr>
          <p:nvPr/>
        </p:nvSpPr>
        <p:spPr bwMode="auto">
          <a:xfrm>
            <a:off x="6019800" y="-87338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JO" altLang="ar-J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5199335"/>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tx1"/>
                </a:solidFill>
              </a:rPr>
              <a:t>Types of requirement</a:t>
            </a:r>
            <a:endParaRPr lang="ar-JO" dirty="0">
              <a:solidFill>
                <a:schemeClr val="tx1"/>
              </a:solidFill>
            </a:endParaRPr>
          </a:p>
        </p:txBody>
      </p:sp>
      <p:sp>
        <p:nvSpPr>
          <p:cNvPr id="4" name="Date Placeholder 3"/>
          <p:cNvSpPr>
            <a:spLocks noGrp="1"/>
          </p:cNvSpPr>
          <p:nvPr>
            <p:ph type="dt" sz="half" idx="10"/>
          </p:nvPr>
        </p:nvSpPr>
        <p:spPr/>
        <p:txBody>
          <a:bodyPr/>
          <a:lstStyle/>
          <a:p>
            <a:pPr>
              <a:defRPr/>
            </a:pPr>
            <a:fld id="{957EF31F-D108-482D-BD8D-AFCBFF9AB5CA}" type="datetime1">
              <a:rPr lang="en-US" smtClean="0"/>
              <a:t>5/22/2023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133122" name="Picture 2" descr="Requirements classification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7549" y="3553350"/>
            <a:ext cx="4785651" cy="31614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79512" y="1351508"/>
            <a:ext cx="8712968" cy="1938992"/>
          </a:xfrm>
          <a:prstGeom prst="rect">
            <a:avLst/>
          </a:prstGeom>
        </p:spPr>
        <p:txBody>
          <a:bodyPr wrap="square">
            <a:spAutoFit/>
          </a:bodyPr>
          <a:lstStyle/>
          <a:p>
            <a:r>
              <a:rPr lang="en-US" sz="2000" b="1" dirty="0">
                <a:solidFill>
                  <a:srgbClr val="5D5D5D"/>
                </a:solidFill>
                <a:latin typeface="inherit"/>
              </a:rPr>
              <a:t>Business requirements</a:t>
            </a:r>
            <a:r>
              <a:rPr lang="en-US" sz="2000" dirty="0">
                <a:solidFill>
                  <a:srgbClr val="5D5D5D"/>
                </a:solidFill>
                <a:latin typeface="Poppins"/>
              </a:rPr>
              <a:t> include high-level statements of goals, objectives, and needs of your project.</a:t>
            </a:r>
          </a:p>
          <a:p>
            <a:r>
              <a:rPr lang="en-US" sz="2000" b="1" dirty="0">
                <a:solidFill>
                  <a:srgbClr val="5D5D5D"/>
                </a:solidFill>
                <a:latin typeface="inherit"/>
              </a:rPr>
              <a:t>Stakeholder requirements</a:t>
            </a:r>
            <a:r>
              <a:rPr lang="en-US" sz="2000" dirty="0">
                <a:solidFill>
                  <a:srgbClr val="5D5D5D"/>
                </a:solidFill>
                <a:latin typeface="Poppins"/>
              </a:rPr>
              <a:t> help to find what you expect from a particular solution.</a:t>
            </a:r>
          </a:p>
          <a:p>
            <a:r>
              <a:rPr lang="en-US" sz="2000" b="1" dirty="0">
                <a:solidFill>
                  <a:srgbClr val="5D5D5D"/>
                </a:solidFill>
                <a:latin typeface="inherit"/>
              </a:rPr>
              <a:t>Solution requirements</a:t>
            </a:r>
            <a:r>
              <a:rPr lang="en-US" sz="2000" dirty="0">
                <a:solidFill>
                  <a:srgbClr val="5D5D5D"/>
                </a:solidFill>
                <a:latin typeface="Poppins"/>
              </a:rPr>
              <a:t> describe the product characteristics that will meet your expectations and business needs.</a:t>
            </a:r>
            <a:endParaRPr lang="en-US" sz="2000" b="0" i="0" dirty="0">
              <a:solidFill>
                <a:srgbClr val="5D5D5D"/>
              </a:solidFill>
              <a:effectLst/>
              <a:latin typeface="Poppins"/>
            </a:endParaRPr>
          </a:p>
        </p:txBody>
      </p:sp>
    </p:spTree>
    <p:extLst>
      <p:ext uri="{BB962C8B-B14F-4D97-AF65-F5344CB8AC3E}">
        <p14:creationId xmlns:p14="http://schemas.microsoft.com/office/powerpoint/2010/main" val="2987863349"/>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JO"/>
          </a:p>
        </p:txBody>
      </p:sp>
      <p:sp>
        <p:nvSpPr>
          <p:cNvPr id="4" name="Date Placeholder 3"/>
          <p:cNvSpPr>
            <a:spLocks noGrp="1"/>
          </p:cNvSpPr>
          <p:nvPr>
            <p:ph type="dt" sz="half" idx="10"/>
          </p:nvPr>
        </p:nvSpPr>
        <p:spPr/>
        <p:txBody>
          <a:bodyPr/>
          <a:lstStyle/>
          <a:p>
            <a:pPr>
              <a:defRPr/>
            </a:pPr>
            <a:fld id="{957EF31F-D108-482D-BD8D-AFCBFF9AB5CA}" type="datetime1">
              <a:rPr lang="en-US" smtClean="0"/>
              <a:t>5/22/2023</a:t>
            </a:fld>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24101558"/>
              </p:ext>
            </p:extLst>
          </p:nvPr>
        </p:nvGraphicFramePr>
        <p:xfrm>
          <a:off x="156729" y="620688"/>
          <a:ext cx="8987271" cy="3230880"/>
        </p:xfrm>
        <a:graphic>
          <a:graphicData uri="http://schemas.openxmlformats.org/drawingml/2006/table">
            <a:tbl>
              <a:tblPr/>
              <a:tblGrid>
                <a:gridCol w="2995757">
                  <a:extLst>
                    <a:ext uri="{9D8B030D-6E8A-4147-A177-3AD203B41FA5}">
                      <a16:colId xmlns:a16="http://schemas.microsoft.com/office/drawing/2014/main" val="3059410806"/>
                    </a:ext>
                  </a:extLst>
                </a:gridCol>
                <a:gridCol w="2995757">
                  <a:extLst>
                    <a:ext uri="{9D8B030D-6E8A-4147-A177-3AD203B41FA5}">
                      <a16:colId xmlns:a16="http://schemas.microsoft.com/office/drawing/2014/main" val="1071841863"/>
                    </a:ext>
                  </a:extLst>
                </a:gridCol>
                <a:gridCol w="2995757">
                  <a:extLst>
                    <a:ext uri="{9D8B030D-6E8A-4147-A177-3AD203B41FA5}">
                      <a16:colId xmlns:a16="http://schemas.microsoft.com/office/drawing/2014/main" val="4026135693"/>
                    </a:ext>
                  </a:extLst>
                </a:gridCol>
              </a:tblGrid>
              <a:tr h="759371">
                <a:tc>
                  <a:txBody>
                    <a:bodyPr/>
                    <a:lstStyle/>
                    <a:p>
                      <a:pPr algn="l" fontAlgn="ctr" latinLnBrk="0"/>
                      <a:r>
                        <a:rPr lang="en-US" b="1" dirty="0">
                          <a:effectLst/>
                        </a:rPr>
                        <a:t>Test Cases</a:t>
                      </a:r>
                      <a:br>
                        <a:rPr lang="en-US" b="1" dirty="0">
                          <a:effectLst/>
                        </a:rPr>
                      </a:br>
                      <a:br>
                        <a:rPr lang="en-US" b="1" dirty="0">
                          <a:effectLst/>
                        </a:rPr>
                      </a:br>
                      <a:endParaRPr lang="en-US" b="1" dirty="0">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b="1" dirty="0">
                          <a:effectLst/>
                        </a:rPr>
                        <a:t>Steps</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b="1">
                          <a:effectLst/>
                        </a:rPr>
                        <a:t>Expected Result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2095461875"/>
                  </a:ext>
                </a:extLst>
              </a:tr>
              <a:tr h="545798">
                <a:tc>
                  <a:txBody>
                    <a:bodyPr/>
                    <a:lstStyle/>
                    <a:p>
                      <a:pPr algn="l" fontAlgn="t" latinLnBrk="0"/>
                      <a:r>
                        <a:rPr lang="en-US" b="0">
                          <a:effectLst/>
                        </a:rPr>
                        <a:t>A</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b="0">
                          <a:effectLst/>
                        </a:rPr>
                        <a:t>View Student Mark List 1 -Normal Flow</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endParaRPr lang="ar-JO" b="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33466592"/>
                  </a:ext>
                </a:extLst>
              </a:tr>
              <a:tr h="332225">
                <a:tc>
                  <a:txBody>
                    <a:bodyPr/>
                    <a:lstStyle/>
                    <a:p>
                      <a:pPr algn="l" fontAlgn="t" latinLnBrk="0"/>
                      <a:r>
                        <a:rPr lang="ar-JO" b="0">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b="0">
                          <a:effectLst/>
                        </a:rPr>
                        <a:t>Enter Student Name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US" b="0">
                          <a:effectLst/>
                        </a:rPr>
                        <a:t>User can enter Student name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541555"/>
                  </a:ext>
                </a:extLst>
              </a:tr>
              <a:tr h="332225">
                <a:tc>
                  <a:txBody>
                    <a:bodyPr/>
                    <a:lstStyle/>
                    <a:p>
                      <a:pPr algn="l" fontAlgn="t" latinLnBrk="0"/>
                      <a:r>
                        <a:rPr lang="ar-JO" b="0">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b="0">
                          <a:effectLst/>
                        </a:rPr>
                        <a:t>Enter Student ID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b="0">
                          <a:effectLst/>
                        </a:rPr>
                        <a:t>User can enter Student ID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74999423"/>
                  </a:ext>
                </a:extLst>
              </a:tr>
              <a:tr h="545798">
                <a:tc>
                  <a:txBody>
                    <a:bodyPr/>
                    <a:lstStyle/>
                    <a:p>
                      <a:pPr algn="l" fontAlgn="t" latinLnBrk="0"/>
                      <a:r>
                        <a:rPr lang="ar-JO" b="0">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US" b="0">
                          <a:effectLst/>
                        </a:rPr>
                        <a:t>Click on View Mark</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US" b="0" dirty="0">
                          <a:effectLst/>
                        </a:rPr>
                        <a:t>System displays Student Marks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19967748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03482223"/>
              </p:ext>
            </p:extLst>
          </p:nvPr>
        </p:nvGraphicFramePr>
        <p:xfrm>
          <a:off x="156729" y="4161472"/>
          <a:ext cx="8987271" cy="1828800"/>
        </p:xfrm>
        <a:graphic>
          <a:graphicData uri="http://schemas.openxmlformats.org/drawingml/2006/table">
            <a:tbl>
              <a:tblPr/>
              <a:tblGrid>
                <a:gridCol w="2995757">
                  <a:extLst>
                    <a:ext uri="{9D8B030D-6E8A-4147-A177-3AD203B41FA5}">
                      <a16:colId xmlns:a16="http://schemas.microsoft.com/office/drawing/2014/main" val="642359747"/>
                    </a:ext>
                  </a:extLst>
                </a:gridCol>
                <a:gridCol w="2995757">
                  <a:extLst>
                    <a:ext uri="{9D8B030D-6E8A-4147-A177-3AD203B41FA5}">
                      <a16:colId xmlns:a16="http://schemas.microsoft.com/office/drawing/2014/main" val="2276277926"/>
                    </a:ext>
                  </a:extLst>
                </a:gridCol>
                <a:gridCol w="2995757">
                  <a:extLst>
                    <a:ext uri="{9D8B030D-6E8A-4147-A177-3AD203B41FA5}">
                      <a16:colId xmlns:a16="http://schemas.microsoft.com/office/drawing/2014/main" val="1286537765"/>
                    </a:ext>
                  </a:extLst>
                </a:gridCol>
              </a:tblGrid>
              <a:tr h="0">
                <a:tc>
                  <a:txBody>
                    <a:bodyPr/>
                    <a:lstStyle/>
                    <a:p>
                      <a:pPr algn="l" fontAlgn="ctr" latinLnBrk="0"/>
                      <a:r>
                        <a:rPr lang="en-US" b="1">
                          <a:effectLst/>
                        </a:rPr>
                        <a:t>B</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b="1">
                          <a:effectLst/>
                        </a:rPr>
                        <a:t>View Student Mark List 2-Invalid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ar-JO" b="1">
                          <a:effectLst/>
                        </a:rPr>
                        <a:t> </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864463561"/>
                  </a:ext>
                </a:extLst>
              </a:tr>
              <a:tr h="0">
                <a:tc>
                  <a:txBody>
                    <a:bodyPr/>
                    <a:lstStyle/>
                    <a:p>
                      <a:pPr algn="l" fontAlgn="t" latinLnBrk="0"/>
                      <a:r>
                        <a:rPr lang="ar-JO" b="0">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US" b="0">
                          <a:effectLst/>
                        </a:rPr>
                        <a:t>Repeat steps 1 and 2 of View Student Mark List 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latinLnBrk="0"/>
                      <a:endParaRPr lang="ar-JO" b="0">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96662414"/>
                  </a:ext>
                </a:extLst>
              </a:tr>
              <a:tr h="0">
                <a:tc>
                  <a:txBody>
                    <a:bodyPr/>
                    <a:lstStyle/>
                    <a:p>
                      <a:pPr algn="l" fontAlgn="t" latinLnBrk="0"/>
                      <a:r>
                        <a:rPr lang="ar-JO" b="0">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US" b="0" dirty="0">
                          <a:effectLst/>
                        </a:rPr>
                        <a:t>Enter Student ID</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latinLnBrk="0"/>
                      <a:r>
                        <a:rPr lang="en-US" b="0" dirty="0">
                          <a:effectLst/>
                        </a:rPr>
                        <a:t>System displays Error message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3718998869"/>
                  </a:ext>
                </a:extLst>
              </a:tr>
            </a:tbl>
          </a:graphicData>
        </a:graphic>
      </p:graphicFrame>
    </p:spTree>
    <p:extLst>
      <p:ext uri="{BB962C8B-B14F-4D97-AF65-F5344CB8AC3E}">
        <p14:creationId xmlns:p14="http://schemas.microsoft.com/office/powerpoint/2010/main" val="2643603679"/>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solidFill>
                  <a:srgbClr val="00B050"/>
                </a:solidFill>
              </a:rPr>
              <a:t>Transfer-data use case</a:t>
            </a:r>
            <a:r>
              <a:rPr lang="en-GB" dirty="0">
                <a:solidFill>
                  <a:srgbClr val="00B050"/>
                </a:solidFill>
              </a:rPr>
              <a:t> </a:t>
            </a:r>
            <a:endParaRPr lang="en-US" dirty="0">
              <a:solidFill>
                <a:srgbClr val="00B050"/>
              </a:solidFill>
            </a:endParaRPr>
          </a:p>
        </p:txBody>
      </p:sp>
      <p:sp>
        <p:nvSpPr>
          <p:cNvPr id="5" name="Content Placeholder 4"/>
          <p:cNvSpPr>
            <a:spLocks noGrp="1"/>
          </p:cNvSpPr>
          <p:nvPr>
            <p:ph idx="1"/>
          </p:nvPr>
        </p:nvSpPr>
        <p:spPr/>
        <p:txBody>
          <a:bodyPr/>
          <a:lstStyle/>
          <a:p>
            <a:r>
              <a:rPr lang="en-US" dirty="0"/>
              <a:t>A use case in the </a:t>
            </a:r>
            <a:r>
              <a:rPr lang="en-US" dirty="0" err="1"/>
              <a:t>Mentcare</a:t>
            </a:r>
            <a:r>
              <a:rPr lang="en-US" dirty="0"/>
              <a:t> system</a:t>
            </a:r>
          </a:p>
        </p:txBody>
      </p:sp>
      <p:sp>
        <p:nvSpPr>
          <p:cNvPr id="7" name="Footer Placeholder 6"/>
          <p:cNvSpPr>
            <a:spLocks noGrp="1"/>
          </p:cNvSpPr>
          <p:nvPr>
            <p:ph type="ftr" sz="quarter" idx="11"/>
          </p:nvPr>
        </p:nvSpPr>
        <p:spPr/>
        <p:txBody>
          <a:bodyPr/>
          <a:lstStyle/>
          <a:p>
            <a:pPr>
              <a:defRPr/>
            </a:pPr>
            <a:r>
              <a:rPr lang="en-US"/>
              <a:t>Chapter 5 System Modeling</a:t>
            </a:r>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71</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2" name="Date Placeholder 1"/>
          <p:cNvSpPr>
            <a:spLocks noGrp="1"/>
          </p:cNvSpPr>
          <p:nvPr>
            <p:ph type="dt" sz="half" idx="10"/>
          </p:nvPr>
        </p:nvSpPr>
        <p:spPr/>
        <p:txBody>
          <a:bodyPr/>
          <a:lstStyle/>
          <a:p>
            <a:pPr>
              <a:defRPr/>
            </a:pPr>
            <a:fld id="{887903D9-C37A-4EFA-83AE-9A0C70D1193E}" type="datetime1">
              <a:rPr lang="en-US" smtClean="0"/>
              <a:t>5/22/2023</a:t>
            </a:fld>
            <a:endParaRPr lang="en-US"/>
          </a:p>
        </p:txBody>
      </p:sp>
    </p:spTree>
    <p:extLst>
      <p:ext uri="{BB962C8B-B14F-4D97-AF65-F5344CB8AC3E}">
        <p14:creationId xmlns:p14="http://schemas.microsoft.com/office/powerpoint/2010/main" val="261328260"/>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solidFill>
                  <a:srgbClr val="00B050"/>
                </a:solidFill>
              </a:rPr>
              <a:t>Tabular description of the ‘Transfer data’ use-case</a:t>
            </a:r>
            <a:r>
              <a:rPr lang="en-GB" dirty="0">
                <a:solidFill>
                  <a:srgbClr val="00B050"/>
                </a:solidFill>
              </a:rPr>
              <a:t> </a:t>
            </a:r>
            <a:endParaRPr lang="en-US" dirty="0">
              <a:solidFill>
                <a:srgbClr val="00B050"/>
              </a:solidFill>
            </a:endParaRPr>
          </a:p>
        </p:txBody>
      </p:sp>
      <p:sp>
        <p:nvSpPr>
          <p:cNvPr id="5" name="Footer Placeholder 4"/>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72</a:t>
            </a:fld>
            <a:endParaRPr lang="en-US"/>
          </a:p>
        </p:txBody>
      </p:sp>
      <p:graphicFrame>
        <p:nvGraphicFramePr>
          <p:cNvPr id="3" name="Table 2"/>
          <p:cNvGraphicFramePr>
            <a:graphicFrameLocks noGrp="1"/>
          </p:cNvGraphicFramePr>
          <p:nvPr/>
        </p:nvGraphicFramePr>
        <p:xfrm>
          <a:off x="204952" y="1417639"/>
          <a:ext cx="8939047" cy="4778208"/>
        </p:xfrm>
        <a:graphic>
          <a:graphicData uri="http://schemas.openxmlformats.org/drawingml/2006/table">
            <a:tbl>
              <a:tblPr/>
              <a:tblGrid>
                <a:gridCol w="2400682">
                  <a:extLst>
                    <a:ext uri="{9D8B030D-6E8A-4147-A177-3AD203B41FA5}">
                      <a16:colId xmlns:a16="http://schemas.microsoft.com/office/drawing/2014/main" val="20000"/>
                    </a:ext>
                  </a:extLst>
                </a:gridCol>
                <a:gridCol w="6538365">
                  <a:extLst>
                    <a:ext uri="{9D8B030D-6E8A-4147-A177-3AD203B41FA5}">
                      <a16:colId xmlns:a16="http://schemas.microsoft.com/office/drawing/2014/main" val="20001"/>
                    </a:ext>
                  </a:extLst>
                </a:gridCol>
              </a:tblGrid>
              <a:tr h="497996">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49799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63444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a:ln>
                            <a:noFill/>
                          </a:ln>
                          <a:solidFill>
                            <a:srgbClr val="000000"/>
                          </a:solidFill>
                          <a:effectLst/>
                          <a:latin typeface="Arial" charset="0"/>
                          <a:ea typeface="Times New Roman" charset="0"/>
                        </a:rPr>
                        <a:t>Mentcase</a:t>
                      </a:r>
                      <a:r>
                        <a:rPr kumimoji="0" lang="en-GB" sz="1600" b="0" i="0" u="none" strike="noStrike" cap="none" normalizeH="0" baseline="0" dirty="0">
                          <a:ln>
                            <a:noFill/>
                          </a:ln>
                          <a:solidFill>
                            <a:srgbClr val="000000"/>
                          </a:solidFill>
                          <a:effectLst/>
                          <a:latin typeface="Arial" charset="0"/>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9799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9799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9799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5377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fld id="{0817B4AA-7D7F-45D6-BCCF-69CEE4D7D3D6}" type="datetime1">
              <a:rPr lang="en-US" smtClean="0"/>
              <a:t>5/22/2023</a:t>
            </a:fld>
            <a:endParaRPr lang="en-US"/>
          </a:p>
        </p:txBody>
      </p:sp>
    </p:spTree>
    <p:extLst>
      <p:ext uri="{BB962C8B-B14F-4D97-AF65-F5344CB8AC3E}">
        <p14:creationId xmlns:p14="http://schemas.microsoft.com/office/powerpoint/2010/main" val="1847101228"/>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solidFill>
                  <a:srgbClr val="00B050"/>
                </a:solidFill>
              </a:rPr>
              <a:t>Use cases in the </a:t>
            </a:r>
            <a:r>
              <a:rPr lang="en-US" dirty="0" err="1">
                <a:solidFill>
                  <a:srgbClr val="00B050"/>
                </a:solidFill>
              </a:rPr>
              <a:t>Mentcare</a:t>
            </a:r>
            <a:r>
              <a:rPr lang="en-US" dirty="0">
                <a:solidFill>
                  <a:srgbClr val="00B050"/>
                </a:solidFill>
              </a:rPr>
              <a:t> system involving the role ‘Medical Receptionist’</a:t>
            </a:r>
            <a:r>
              <a:rPr lang="en-GB" dirty="0">
                <a:solidFill>
                  <a:srgbClr val="00B050"/>
                </a:solidFill>
              </a:rPr>
              <a:t> </a:t>
            </a:r>
            <a:endParaRPr lang="en-US" dirty="0">
              <a:solidFill>
                <a:srgbClr val="00B050"/>
              </a:solidFill>
            </a:endParaRPr>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73</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p:spPr>
      </p:pic>
      <p:sp>
        <p:nvSpPr>
          <p:cNvPr id="2" name="Date Placeholder 1"/>
          <p:cNvSpPr>
            <a:spLocks noGrp="1"/>
          </p:cNvSpPr>
          <p:nvPr>
            <p:ph type="dt" sz="half" idx="10"/>
          </p:nvPr>
        </p:nvSpPr>
        <p:spPr/>
        <p:txBody>
          <a:bodyPr/>
          <a:lstStyle/>
          <a:p>
            <a:pPr>
              <a:defRPr/>
            </a:pPr>
            <a:fld id="{059EA857-7B84-4212-94C6-4DAF76B750C9}" type="datetime1">
              <a:rPr lang="en-US" smtClean="0"/>
              <a:t>5/22/2023</a:t>
            </a:fld>
            <a:endParaRPr lang="en-US"/>
          </a:p>
        </p:txBody>
      </p:sp>
    </p:spTree>
    <p:extLst>
      <p:ext uri="{BB962C8B-B14F-4D97-AF65-F5344CB8AC3E}">
        <p14:creationId xmlns:p14="http://schemas.microsoft.com/office/powerpoint/2010/main" val="2675177602"/>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solidFill>
                  <a:srgbClr val="00B050"/>
                </a:solidFill>
              </a:rPr>
              <a:t>Use cases for the </a:t>
            </a:r>
            <a:r>
              <a:rPr lang="en-GB" dirty="0">
                <a:solidFill>
                  <a:srgbClr val="00B050"/>
                </a:solidFill>
              </a:rPr>
              <a:t>Mentcare system</a:t>
            </a:r>
            <a:endParaRPr lang="en-US" dirty="0">
              <a:solidFill>
                <a:srgbClr val="00B050"/>
              </a:solidFill>
            </a:endParaRP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pic>
        <p:nvPicPr>
          <p:cNvPr id="4" name="Picture 3" descr="4.15 UseCases.eps"/>
          <p:cNvPicPr>
            <a:picLocks noChangeAspect="1"/>
          </p:cNvPicPr>
          <p:nvPr/>
        </p:nvPicPr>
        <p:blipFill>
          <a:blip r:embed="rId2"/>
          <a:stretch>
            <a:fillRect/>
          </a:stretch>
        </p:blipFill>
        <p:spPr>
          <a:xfrm>
            <a:off x="1043609" y="1828800"/>
            <a:ext cx="6959700" cy="4125810"/>
          </a:xfrm>
          <a:prstGeom prst="rect">
            <a:avLst/>
          </a:prstGeom>
        </p:spPr>
      </p:pic>
      <p:sp>
        <p:nvSpPr>
          <p:cNvPr id="2" name="Date Placeholder 1"/>
          <p:cNvSpPr>
            <a:spLocks noGrp="1"/>
          </p:cNvSpPr>
          <p:nvPr>
            <p:ph type="dt" sz="half" idx="10"/>
          </p:nvPr>
        </p:nvSpPr>
        <p:spPr/>
        <p:txBody>
          <a:bodyPr/>
          <a:lstStyle/>
          <a:p>
            <a:pPr>
              <a:defRPr/>
            </a:pPr>
            <a:fld id="{3B3CDE89-BE44-4DB8-A7F3-579C359D0FEA}" type="datetime1">
              <a:rPr lang="en-US" smtClean="0"/>
              <a:t>5/22/2023</a:t>
            </a:fld>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solidFill>
                  <a:srgbClr val="00B050"/>
                </a:solidFill>
              </a:rPr>
              <a:t>The software requirements document</a:t>
            </a:r>
          </a:p>
        </p:txBody>
      </p:sp>
      <p:sp>
        <p:nvSpPr>
          <p:cNvPr id="16387" name="Rectangle 3"/>
          <p:cNvSpPr>
            <a:spLocks noGrp="1" noChangeArrowheads="1"/>
          </p:cNvSpPr>
          <p:nvPr>
            <p:ph idx="1"/>
          </p:nvPr>
        </p:nvSpPr>
        <p:spPr>
          <a:xfrm>
            <a:off x="457200" y="1600200"/>
            <a:ext cx="8507288" cy="4525963"/>
          </a:xfrm>
          <a:noFill/>
          <a:ln/>
        </p:spPr>
        <p:txBody>
          <a:bodyPr lIns="90487" tIns="44450" rIns="90487" bIns="44450"/>
          <a:lstStyle/>
          <a:p>
            <a:pPr marL="457200" indent="-457200">
              <a:lnSpc>
                <a:spcPct val="150000"/>
              </a:lnSpc>
              <a:buFont typeface="+mj-lt"/>
              <a:buAutoNum type="arabicPeriod"/>
            </a:pPr>
            <a:r>
              <a:rPr lang="en-GB" dirty="0"/>
              <a:t>The software requirements document is the official statement of what is required of the system developers.</a:t>
            </a:r>
          </a:p>
          <a:p>
            <a:pPr marL="457200" indent="-457200">
              <a:lnSpc>
                <a:spcPct val="150000"/>
              </a:lnSpc>
              <a:buFont typeface="+mj-lt"/>
              <a:buAutoNum type="arabicPeriod"/>
            </a:pPr>
            <a:r>
              <a:rPr lang="en-GB" dirty="0"/>
              <a:t>Should include both a definition of </a:t>
            </a:r>
            <a:r>
              <a:rPr lang="en-GB" b="1" dirty="0">
                <a:solidFill>
                  <a:srgbClr val="0070C0"/>
                </a:solidFill>
              </a:rPr>
              <a:t>user requirements </a:t>
            </a:r>
            <a:r>
              <a:rPr lang="en-GB" dirty="0"/>
              <a:t>and a specification of the </a:t>
            </a:r>
            <a:r>
              <a:rPr lang="en-GB" b="1" dirty="0">
                <a:solidFill>
                  <a:srgbClr val="0070C0"/>
                </a:solidFill>
              </a:rPr>
              <a:t>system requirements.</a:t>
            </a:r>
          </a:p>
          <a:p>
            <a:pPr marL="457200" indent="-457200">
              <a:lnSpc>
                <a:spcPct val="150000"/>
              </a:lnSpc>
              <a:buFont typeface="+mj-lt"/>
              <a:buAutoNum type="arabicPeriod"/>
            </a:pPr>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fld id="{F822F22A-8215-4ECA-828A-C7BF0244A9DC}" type="datetime1">
              <a:rPr lang="en-US" smtClean="0"/>
              <a:t>5/22/2023</a:t>
            </a:fld>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solidFill>
                  <a:srgbClr val="00B050"/>
                </a:solidFill>
              </a:rPr>
              <a:t>Users of a requirements document</a:t>
            </a:r>
            <a:r>
              <a:rPr lang="en-GB" dirty="0">
                <a:solidFill>
                  <a:srgbClr val="00B050"/>
                </a:solidFill>
              </a:rPr>
              <a:t> </a:t>
            </a:r>
            <a:endParaRPr lang="en-US" dirty="0">
              <a:solidFill>
                <a:srgbClr val="00B050"/>
              </a:solidFill>
            </a:endParaRP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pic>
        <p:nvPicPr>
          <p:cNvPr id="4" name="Picture 3" descr="4.6 ReqDocUsers.eps"/>
          <p:cNvPicPr>
            <a:picLocks noChangeAspect="1"/>
          </p:cNvPicPr>
          <p:nvPr/>
        </p:nvPicPr>
        <p:blipFill>
          <a:blip r:embed="rId2"/>
          <a:stretch>
            <a:fillRect/>
          </a:stretch>
        </p:blipFill>
        <p:spPr>
          <a:xfrm>
            <a:off x="1547664" y="1514269"/>
            <a:ext cx="6202768" cy="4870174"/>
          </a:xfrm>
          <a:prstGeom prst="rect">
            <a:avLst/>
          </a:prstGeom>
        </p:spPr>
      </p:pic>
      <p:sp>
        <p:nvSpPr>
          <p:cNvPr id="2" name="Date Placeholder 1"/>
          <p:cNvSpPr>
            <a:spLocks noGrp="1"/>
          </p:cNvSpPr>
          <p:nvPr>
            <p:ph type="dt" sz="half" idx="10"/>
          </p:nvPr>
        </p:nvSpPr>
        <p:spPr/>
        <p:txBody>
          <a:bodyPr/>
          <a:lstStyle/>
          <a:p>
            <a:pPr>
              <a:defRPr/>
            </a:pPr>
            <a:fld id="{707F7EF2-E2A7-476F-9FB4-1F8317F34397}" type="datetime1">
              <a:rPr lang="en-US" smtClean="0"/>
              <a:t>5/22/2023</a:t>
            </a:fld>
            <a:endParaRPr lang="en-US"/>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Requirements document variability</a:t>
            </a:r>
          </a:p>
        </p:txBody>
      </p:sp>
      <p:sp>
        <p:nvSpPr>
          <p:cNvPr id="3" name="Content Placeholder 2"/>
          <p:cNvSpPr>
            <a:spLocks noGrp="1"/>
          </p:cNvSpPr>
          <p:nvPr>
            <p:ph idx="1"/>
          </p:nvPr>
        </p:nvSpPr>
        <p:spPr/>
        <p:txBody>
          <a:bodyPr/>
          <a:lstStyle/>
          <a:p>
            <a:pPr marL="457200" indent="-457200">
              <a:buFont typeface="+mj-lt"/>
              <a:buAutoNum type="arabicPeriod"/>
            </a:pPr>
            <a:r>
              <a:rPr lang="en-US" dirty="0"/>
              <a:t>Information in requirements document depends on type of system and the approach to development used.</a:t>
            </a:r>
          </a:p>
          <a:p>
            <a:pPr marL="457200" indent="-457200">
              <a:buFont typeface="+mj-lt"/>
              <a:buAutoNum type="arabicPeriod"/>
            </a:pPr>
            <a:endParaRPr lang="en-US" sz="800" dirty="0"/>
          </a:p>
          <a:p>
            <a:pPr marL="457200" indent="-457200">
              <a:buFont typeface="+mj-lt"/>
              <a:buAutoNum type="arabicPeriod"/>
            </a:pPr>
            <a:r>
              <a:rPr lang="en-US" dirty="0"/>
              <a:t>Systems developed incrementally will, typically, have less detail in the requirements document.</a:t>
            </a:r>
          </a:p>
          <a:p>
            <a:pPr marL="457200" indent="-457200">
              <a:buFont typeface="+mj-lt"/>
              <a:buAutoNum type="arabicPeriod"/>
            </a:pPr>
            <a:endParaRPr lang="en-US" sz="800" dirty="0"/>
          </a:p>
          <a:p>
            <a:pPr marL="457200" indent="-457200">
              <a:buFont typeface="+mj-lt"/>
              <a:buAutoNum type="arabicPeriod"/>
            </a:pPr>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6" name="Date Placeholder 5"/>
          <p:cNvSpPr>
            <a:spLocks noGrp="1"/>
          </p:cNvSpPr>
          <p:nvPr>
            <p:ph type="dt" sz="half" idx="10"/>
          </p:nvPr>
        </p:nvSpPr>
        <p:spPr/>
        <p:txBody>
          <a:bodyPr/>
          <a:lstStyle/>
          <a:p>
            <a:pPr>
              <a:defRPr/>
            </a:pPr>
            <a:fld id="{F1E9DD0B-AC35-4D26-9AB6-56DF8DD09E3F}" type="datetime1">
              <a:rPr lang="en-US" smtClean="0"/>
              <a:t>5/22/2023</a:t>
            </a:fld>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solidFill>
                  <a:srgbClr val="00B050"/>
                </a:solidFill>
              </a:rPr>
              <a:t>The structure of a requirements</a:t>
            </a:r>
            <a:r>
              <a:rPr lang="en-US" b="1" dirty="0">
                <a:solidFill>
                  <a:srgbClr val="00B050"/>
                </a:solidFill>
              </a:rPr>
              <a:t> </a:t>
            </a:r>
            <a:r>
              <a:rPr lang="en-US" dirty="0">
                <a:solidFill>
                  <a:srgbClr val="00B050"/>
                </a:solidFill>
              </a:rPr>
              <a:t>document</a:t>
            </a:r>
            <a:r>
              <a:rPr lang="en-GB" dirty="0">
                <a:solidFill>
                  <a:srgbClr val="00B050"/>
                </a:solidFill>
              </a:rPr>
              <a:t> </a:t>
            </a:r>
            <a:endParaRPr lang="en-US" dirty="0">
              <a:solidFill>
                <a:srgbClr val="00B050"/>
              </a:solidFill>
            </a:endParaRP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066909"/>
              </p:ext>
            </p:extLst>
          </p:nvPr>
        </p:nvGraphicFramePr>
        <p:xfrm>
          <a:off x="176213" y="1484783"/>
          <a:ext cx="8788275" cy="4824634"/>
        </p:xfrm>
        <a:graphic>
          <a:graphicData uri="http://schemas.openxmlformats.org/drawingml/2006/table">
            <a:tbl>
              <a:tblPr/>
              <a:tblGrid>
                <a:gridCol w="2112566">
                  <a:extLst>
                    <a:ext uri="{9D8B030D-6E8A-4147-A177-3AD203B41FA5}">
                      <a16:colId xmlns:a16="http://schemas.microsoft.com/office/drawing/2014/main" val="20000"/>
                    </a:ext>
                  </a:extLst>
                </a:gridCol>
                <a:gridCol w="6675709">
                  <a:extLst>
                    <a:ext uri="{9D8B030D-6E8A-4147-A177-3AD203B41FA5}">
                      <a16:colId xmlns:a16="http://schemas.microsoft.com/office/drawing/2014/main" val="20001"/>
                    </a:ext>
                  </a:extLst>
                </a:gridCol>
              </a:tblGrid>
              <a:tr h="42666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6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8768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charset="0"/>
                          <a:ea typeface="Times New Roman" charset="0"/>
                          <a:cs typeface="Times New Roman" charset="0"/>
                        </a:rPr>
                        <a:t>Preface</a:t>
                      </a:r>
                      <a:endParaRPr kumimoji="0" lang="en-GB" sz="16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01742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charset="0"/>
                          <a:ea typeface="Times New Roman" charset="0"/>
                          <a:cs typeface="Times New Roman" charset="0"/>
                        </a:rPr>
                        <a:t>Introduction</a:t>
                      </a:r>
                      <a:endParaRPr kumimoji="0" lang="en-GB" sz="16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5794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charset="0"/>
                          <a:ea typeface="Times New Roman" charset="0"/>
                          <a:cs typeface="Times New Roman" charset="0"/>
                        </a:rPr>
                        <a:t>Glossary</a:t>
                      </a:r>
                      <a:endParaRPr kumimoji="0" lang="en-GB" sz="16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24717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charset="0"/>
                          <a:ea typeface="Times New Roman" charset="0"/>
                          <a:cs typeface="Times New Roman" charset="0"/>
                        </a:rPr>
                        <a:t>User requirements definition</a:t>
                      </a:r>
                      <a:endParaRPr kumimoji="0" lang="en-GB" sz="16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8768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charset="0"/>
                          <a:ea typeface="Times New Roman" charset="0"/>
                          <a:cs typeface="Times New Roman" charset="0"/>
                        </a:rPr>
                        <a:t>System architecture</a:t>
                      </a:r>
                      <a:endParaRPr kumimoji="0" lang="en-GB" sz="16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fld id="{AEEB56FD-6D54-4CC0-A8E8-103397166A89}" type="datetime1">
              <a:rPr lang="en-US" smtClean="0"/>
              <a:t>5/22/2023</a:t>
            </a:fld>
            <a:endParaRPr lang="en-US"/>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The structure of a requirements document</a:t>
            </a:r>
            <a:r>
              <a:rPr lang="en-GB" dirty="0">
                <a:solidFill>
                  <a:srgbClr val="00B050"/>
                </a:solidFill>
              </a:rPr>
              <a:t> </a:t>
            </a:r>
            <a:endParaRPr lang="en-US" dirty="0">
              <a:solidFill>
                <a:srgbClr val="00B05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6237004"/>
              </p:ext>
            </p:extLst>
          </p:nvPr>
        </p:nvGraphicFramePr>
        <p:xfrm>
          <a:off x="179512" y="1556793"/>
          <a:ext cx="8784976" cy="4907164"/>
        </p:xfrm>
        <a:graphic>
          <a:graphicData uri="http://schemas.openxmlformats.org/drawingml/2006/table">
            <a:tbl>
              <a:tblPr firstRow="1" bandRow="1">
                <a:tableStyleId>{5C22544A-7EE6-4342-B048-85BDC9FD1C3A}</a:tableStyleId>
              </a:tblPr>
              <a:tblGrid>
                <a:gridCol w="1789532">
                  <a:extLst>
                    <a:ext uri="{9D8B030D-6E8A-4147-A177-3AD203B41FA5}">
                      <a16:colId xmlns:a16="http://schemas.microsoft.com/office/drawing/2014/main" val="20000"/>
                    </a:ext>
                  </a:extLst>
                </a:gridCol>
                <a:gridCol w="6995444">
                  <a:extLst>
                    <a:ext uri="{9D8B030D-6E8A-4147-A177-3AD203B41FA5}">
                      <a16:colId xmlns:a16="http://schemas.microsoft.com/office/drawing/2014/main" val="20001"/>
                    </a:ext>
                  </a:extLst>
                </a:gridCol>
              </a:tblGrid>
              <a:tr h="343657">
                <a:tc>
                  <a:txBody>
                    <a:bodyPr/>
                    <a:lstStyle/>
                    <a:p>
                      <a:pPr algn="ctr"/>
                      <a:r>
                        <a:rPr lang="en-US" sz="1600" b="1"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84352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3564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a:ea typeface="Times New Roman" charset="0"/>
                          <a:cs typeface="Arial"/>
                        </a:rPr>
                        <a:t>System models</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102434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a:ea typeface="Times New Roman" charset="0"/>
                          <a:cs typeface="Arial"/>
                        </a:rPr>
                        <a:t>System evolution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21303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a:ea typeface="Times New Roman" charset="0"/>
                          <a:cs typeface="Arial"/>
                        </a:rPr>
                        <a:t>Appendices</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4695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a:ea typeface="Times New Roman" charset="0"/>
                          <a:cs typeface="Arial"/>
                        </a:rPr>
                        <a:t>Index</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3" name="Date Placeholder 2"/>
          <p:cNvSpPr>
            <a:spLocks noGrp="1"/>
          </p:cNvSpPr>
          <p:nvPr>
            <p:ph type="dt" sz="half" idx="10"/>
          </p:nvPr>
        </p:nvSpPr>
        <p:spPr/>
        <p:txBody>
          <a:bodyPr/>
          <a:lstStyle/>
          <a:p>
            <a:pPr>
              <a:defRPr/>
            </a:pPr>
            <a:fld id="{0320BAE8-EC6E-4194-9909-707214C9C661}" type="datetime1">
              <a:rPr lang="en-US" smtClean="0"/>
              <a:t>5/22/2023</a:t>
            </a:fld>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dirty="0">
                <a:solidFill>
                  <a:srgbClr val="C00000"/>
                </a:solidFill>
              </a:rPr>
              <a:t>Types of requirement</a:t>
            </a:r>
          </a:p>
        </p:txBody>
      </p:sp>
      <p:sp>
        <p:nvSpPr>
          <p:cNvPr id="9219" name="Rectangle 3"/>
          <p:cNvSpPr>
            <a:spLocks noGrp="1" noChangeArrowheads="1"/>
          </p:cNvSpPr>
          <p:nvPr>
            <p:ph idx="1"/>
          </p:nvPr>
        </p:nvSpPr>
        <p:spPr>
          <a:xfrm>
            <a:off x="0" y="1384301"/>
            <a:ext cx="9144000" cy="2212539"/>
          </a:xfrm>
          <a:noFill/>
          <a:ln/>
        </p:spPr>
        <p:txBody>
          <a:bodyPr lIns="90487" tIns="44450" rIns="90487" bIns="44450"/>
          <a:lstStyle/>
          <a:p>
            <a:r>
              <a:rPr lang="en-GB" sz="2000" b="1" dirty="0">
                <a:solidFill>
                  <a:srgbClr val="5011CD"/>
                </a:solidFill>
              </a:rPr>
              <a:t>User requirements</a:t>
            </a:r>
          </a:p>
          <a:p>
            <a:pPr marL="457200" lvl="1" indent="-287338"/>
            <a:r>
              <a:rPr lang="en-GB" sz="1600" dirty="0"/>
              <a:t>Statements in natural language plus diagrams of the services the system provides and its operational constraints. Written for customers.</a:t>
            </a:r>
          </a:p>
          <a:p>
            <a:r>
              <a:rPr lang="en-GB" sz="2000" b="1" dirty="0">
                <a:solidFill>
                  <a:srgbClr val="5011CD"/>
                </a:solidFill>
              </a:rPr>
              <a:t>System requirements</a:t>
            </a:r>
          </a:p>
          <a:p>
            <a:pPr marL="457200" lvl="1" indent="-338138"/>
            <a:r>
              <a:rPr lang="en-GB" sz="1600" dirty="0"/>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fld id="{068AD763-897B-40E3-B5AD-3ADAB11BA929}" type="datetime1">
              <a:rPr lang="en-US" smtClean="0"/>
              <a:t>5/22/2023</a:t>
            </a:fld>
            <a:endParaRPr lang="en-US"/>
          </a:p>
        </p:txBody>
      </p:sp>
      <p:pic>
        <p:nvPicPr>
          <p:cNvPr id="7" name="Picture 6"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582209"/>
            <a:ext cx="7139136" cy="3275791"/>
          </a:xfrm>
          <a:prstGeom prst="rect">
            <a:avLst/>
          </a:prstGeom>
        </p:spPr>
      </p:pic>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
        <p:nvSpPr>
          <p:cNvPr id="3" name="Date Placeholder 2"/>
          <p:cNvSpPr>
            <a:spLocks noGrp="1"/>
          </p:cNvSpPr>
          <p:nvPr>
            <p:ph type="dt" sz="half" idx="10"/>
          </p:nvPr>
        </p:nvSpPr>
        <p:spPr/>
        <p:txBody>
          <a:bodyPr/>
          <a:lstStyle/>
          <a:p>
            <a:pPr>
              <a:defRPr/>
            </a:pPr>
            <a:fld id="{D63ACDC7-88AC-4C97-B858-152423DC058D}" type="datetime1">
              <a:rPr lang="en-US" smtClean="0"/>
              <a:t>5/22/2023</a:t>
            </a:fld>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dirty="0">
                <a:solidFill>
                  <a:srgbClr val="C00000"/>
                </a:solidFill>
              </a:rPr>
              <a:t>Requirements validation</a:t>
            </a:r>
          </a:p>
        </p:txBody>
      </p:sp>
      <p:sp>
        <p:nvSpPr>
          <p:cNvPr id="57347" name="Rectangle 3"/>
          <p:cNvSpPr>
            <a:spLocks noGrp="1" noChangeArrowheads="1"/>
          </p:cNvSpPr>
          <p:nvPr>
            <p:ph idx="1"/>
          </p:nvPr>
        </p:nvSpPr>
        <p:spPr>
          <a:xfrm>
            <a:off x="179512" y="1600200"/>
            <a:ext cx="8784976" cy="4525963"/>
          </a:xfrm>
          <a:noFill/>
          <a:ln/>
        </p:spPr>
        <p:txBody>
          <a:bodyPr lIns="90487" tIns="44450" rIns="90487" bIns="44450"/>
          <a:lstStyle/>
          <a:p>
            <a:r>
              <a:rPr lang="en-GB" dirty="0"/>
              <a:t>Concerned with demonstrating that the requirements define the system that the customer really wants.</a:t>
            </a:r>
          </a:p>
          <a:p>
            <a:endParaRPr lang="en-GB" dirty="0"/>
          </a:p>
          <a:p>
            <a:r>
              <a:rPr lang="en-GB" dirty="0"/>
              <a:t>Requirements error costs are high so validation is very important</a:t>
            </a:r>
          </a:p>
          <a:p>
            <a:pPr lvl="1"/>
            <a:r>
              <a:rPr lang="en-GB" dirty="0"/>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fld id="{E794D487-35D8-44D6-AEF9-5E21692D2144}" type="datetime1">
              <a:rPr lang="en-US" smtClean="0"/>
              <a:t>5/22/2023</a:t>
            </a:fld>
            <a:endParaRPr 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dirty="0">
                <a:solidFill>
                  <a:srgbClr val="C00000"/>
                </a:solidFill>
              </a:rPr>
              <a:t>Requirements checking</a:t>
            </a:r>
          </a:p>
        </p:txBody>
      </p:sp>
      <p:sp>
        <p:nvSpPr>
          <p:cNvPr id="58371" name="Rectangle 3"/>
          <p:cNvSpPr>
            <a:spLocks noGrp="1" noChangeArrowheads="1"/>
          </p:cNvSpPr>
          <p:nvPr>
            <p:ph idx="1"/>
          </p:nvPr>
        </p:nvSpPr>
        <p:spPr>
          <a:noFill/>
          <a:ln/>
        </p:spPr>
        <p:txBody>
          <a:bodyPr lIns="90487" tIns="44450" rIns="90487" bIns="44450"/>
          <a:lstStyle/>
          <a:p>
            <a:pPr marL="457200" indent="-457200">
              <a:buFont typeface="+mj-lt"/>
              <a:buAutoNum type="arabicPeriod"/>
            </a:pPr>
            <a:r>
              <a:rPr lang="en-GB" sz="2400" b="1" dirty="0">
                <a:solidFill>
                  <a:srgbClr val="000000"/>
                </a:solidFill>
              </a:rPr>
              <a:t>Validity. </a:t>
            </a:r>
            <a:r>
              <a:rPr lang="en-GB" sz="2400" dirty="0">
                <a:solidFill>
                  <a:srgbClr val="000000"/>
                </a:solidFill>
              </a:rPr>
              <a:t>Does the system provide the functions which best support the customer’s needs?</a:t>
            </a:r>
          </a:p>
          <a:p>
            <a:pPr marL="457200" indent="-457200">
              <a:buFont typeface="+mj-lt"/>
              <a:buAutoNum type="arabicPeriod"/>
            </a:pPr>
            <a:r>
              <a:rPr lang="en-GB" sz="2400" b="1" dirty="0">
                <a:solidFill>
                  <a:srgbClr val="000000"/>
                </a:solidFill>
              </a:rPr>
              <a:t>Consistency</a:t>
            </a:r>
            <a:r>
              <a:rPr lang="en-GB" sz="2400" dirty="0">
                <a:solidFill>
                  <a:srgbClr val="000000"/>
                </a:solidFill>
              </a:rPr>
              <a:t>. Are there any requirements conflicts?</a:t>
            </a:r>
          </a:p>
          <a:p>
            <a:pPr marL="457200" indent="-457200">
              <a:buFont typeface="+mj-lt"/>
              <a:buAutoNum type="arabicPeriod"/>
            </a:pPr>
            <a:r>
              <a:rPr lang="en-GB" sz="2400" b="1" dirty="0">
                <a:solidFill>
                  <a:srgbClr val="000000"/>
                </a:solidFill>
              </a:rPr>
              <a:t>Completeness. </a:t>
            </a:r>
            <a:r>
              <a:rPr lang="en-GB" sz="2400" dirty="0">
                <a:solidFill>
                  <a:srgbClr val="000000"/>
                </a:solidFill>
              </a:rPr>
              <a:t>Are all functions required by the customer included?</a:t>
            </a:r>
          </a:p>
          <a:p>
            <a:pPr marL="457200" indent="-457200">
              <a:buFont typeface="+mj-lt"/>
              <a:buAutoNum type="arabicPeriod"/>
            </a:pPr>
            <a:r>
              <a:rPr lang="en-GB" sz="2400" b="1" dirty="0">
                <a:solidFill>
                  <a:srgbClr val="000000"/>
                </a:solidFill>
              </a:rPr>
              <a:t>Realism</a:t>
            </a:r>
            <a:r>
              <a:rPr lang="en-GB" sz="2400" dirty="0">
                <a:solidFill>
                  <a:srgbClr val="000000"/>
                </a:solidFill>
              </a:rPr>
              <a:t>. Can the requirements be implemented given available budget and technology</a:t>
            </a:r>
          </a:p>
          <a:p>
            <a:pPr marL="457200" indent="-457200">
              <a:buFont typeface="+mj-lt"/>
              <a:buAutoNum type="arabicPeriod"/>
            </a:pPr>
            <a:r>
              <a:rPr lang="en-GB" sz="2400" b="1" dirty="0">
                <a:solidFill>
                  <a:srgbClr val="000000"/>
                </a:solidFill>
              </a:rPr>
              <a:t>Verifiability. </a:t>
            </a:r>
            <a:r>
              <a:rPr lang="en-GB" sz="2400" dirty="0">
                <a:solidFill>
                  <a:srgbClr val="000000"/>
                </a:solidFill>
              </a:rPr>
              <a:t>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82</a:t>
            </a:fld>
            <a:endParaRPr lang="en-US"/>
          </a:p>
        </p:txBody>
      </p:sp>
      <p:sp>
        <p:nvSpPr>
          <p:cNvPr id="2" name="Date Placeholder 1"/>
          <p:cNvSpPr>
            <a:spLocks noGrp="1"/>
          </p:cNvSpPr>
          <p:nvPr>
            <p:ph type="dt" sz="half" idx="10"/>
          </p:nvPr>
        </p:nvSpPr>
        <p:spPr/>
        <p:txBody>
          <a:bodyPr/>
          <a:lstStyle/>
          <a:p>
            <a:pPr>
              <a:defRPr/>
            </a:pPr>
            <a:fld id="{46C96399-9EF8-4BA6-AC74-CB888187919E}" type="datetime1">
              <a:rPr lang="en-US" smtClean="0"/>
              <a:t>5/22/2023</a:t>
            </a:fld>
            <a:endParaRPr lang="en-US"/>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dirty="0">
                <a:solidFill>
                  <a:srgbClr val="C00000"/>
                </a:solidFill>
              </a:rPr>
              <a:t>Requirements validation techniques</a:t>
            </a:r>
          </a:p>
        </p:txBody>
      </p:sp>
      <p:sp>
        <p:nvSpPr>
          <p:cNvPr id="77827" name="Rectangle 3"/>
          <p:cNvSpPr>
            <a:spLocks noGrp="1" noChangeArrowheads="1"/>
          </p:cNvSpPr>
          <p:nvPr>
            <p:ph idx="1"/>
          </p:nvPr>
        </p:nvSpPr>
        <p:spPr>
          <a:xfrm>
            <a:off x="457200" y="1600201"/>
            <a:ext cx="8229600" cy="3701008"/>
          </a:xfrm>
        </p:spPr>
        <p:txBody>
          <a:bodyPr/>
          <a:lstStyle/>
          <a:p>
            <a:pPr marL="0" indent="0">
              <a:lnSpc>
                <a:spcPct val="90000"/>
              </a:lnSpc>
              <a:buNone/>
            </a:pPr>
            <a:r>
              <a:rPr lang="en-GB" b="1" dirty="0">
                <a:solidFill>
                  <a:srgbClr val="5011CD"/>
                </a:solidFill>
              </a:rPr>
              <a:t>1- Requirements reviews</a:t>
            </a:r>
          </a:p>
          <a:p>
            <a:pPr lvl="1">
              <a:lnSpc>
                <a:spcPct val="90000"/>
              </a:lnSpc>
            </a:pPr>
            <a:r>
              <a:rPr lang="en-GB" dirty="0"/>
              <a:t>Systematic manual analysis of the requirements.</a:t>
            </a:r>
          </a:p>
          <a:p>
            <a:pPr marL="0" indent="0">
              <a:lnSpc>
                <a:spcPct val="90000"/>
              </a:lnSpc>
              <a:buNone/>
            </a:pPr>
            <a:r>
              <a:rPr lang="en-GB" b="1" dirty="0">
                <a:solidFill>
                  <a:srgbClr val="5011CD"/>
                </a:solidFill>
              </a:rPr>
              <a:t>2- Prototyping</a:t>
            </a:r>
          </a:p>
          <a:p>
            <a:pPr lvl="1">
              <a:lnSpc>
                <a:spcPct val="90000"/>
              </a:lnSpc>
            </a:pPr>
            <a:r>
              <a:rPr lang="en-GB" dirty="0"/>
              <a:t>Using an executable model of the system to check requirements. Covered in Chapter 2.</a:t>
            </a:r>
          </a:p>
          <a:p>
            <a:pPr marL="0" indent="0">
              <a:lnSpc>
                <a:spcPct val="90000"/>
              </a:lnSpc>
              <a:buNone/>
            </a:pPr>
            <a:r>
              <a:rPr lang="en-GB" b="1" dirty="0">
                <a:solidFill>
                  <a:srgbClr val="5011CD"/>
                </a:solidFill>
              </a:rPr>
              <a:t>3- 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2" name="Date Placeholder 1"/>
          <p:cNvSpPr>
            <a:spLocks noGrp="1"/>
          </p:cNvSpPr>
          <p:nvPr>
            <p:ph type="dt" sz="half" idx="10"/>
          </p:nvPr>
        </p:nvSpPr>
        <p:spPr/>
        <p:txBody>
          <a:bodyPr/>
          <a:lstStyle/>
          <a:p>
            <a:pPr>
              <a:defRPr/>
            </a:pPr>
            <a:fld id="{21AEB5C4-D565-4A53-A0B1-4C4E391464EA}" type="datetime1">
              <a:rPr lang="en-US" smtClean="0"/>
              <a:t>5/22/2023</a:t>
            </a:fld>
            <a:endParaRPr lang="en-US"/>
          </a:p>
        </p:txBody>
      </p:sp>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dirty="0">
                <a:solidFill>
                  <a:srgbClr val="C00000"/>
                </a:solidFill>
              </a:rPr>
              <a:t>Requirements reviews</a:t>
            </a:r>
          </a:p>
        </p:txBody>
      </p:sp>
      <p:sp>
        <p:nvSpPr>
          <p:cNvPr id="59395" name="Rectangle 3"/>
          <p:cNvSpPr>
            <a:spLocks noGrp="1" noChangeArrowheads="1"/>
          </p:cNvSpPr>
          <p:nvPr>
            <p:ph idx="1"/>
          </p:nvPr>
        </p:nvSpPr>
        <p:spPr>
          <a:noFill/>
          <a:ln/>
        </p:spPr>
        <p:txBody>
          <a:bodyPr lIns="90487" tIns="44450" rIns="90487" bIns="44450"/>
          <a:lstStyle/>
          <a:p>
            <a:pPr marL="457200" indent="-457200">
              <a:buFont typeface="+mj-lt"/>
              <a:buAutoNum type="arabicPeriod"/>
            </a:pPr>
            <a:r>
              <a:rPr lang="en-GB" dirty="0"/>
              <a:t>Regular reviews should be held while the requirements definition is being formulated.</a:t>
            </a:r>
          </a:p>
          <a:p>
            <a:pPr marL="457200" indent="-457200">
              <a:buFont typeface="+mj-lt"/>
              <a:buAutoNum type="arabicPeriod"/>
            </a:pPr>
            <a:r>
              <a:rPr lang="en-GB" dirty="0"/>
              <a:t>Both client and contractor staff should be involved in reviews.</a:t>
            </a:r>
          </a:p>
          <a:p>
            <a:pPr marL="457200" indent="-457200">
              <a:buFont typeface="+mj-lt"/>
              <a:buAutoNum type="arabicPeriod"/>
            </a:pPr>
            <a:r>
              <a:rPr lang="en-GB" dirty="0"/>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sp>
        <p:nvSpPr>
          <p:cNvPr id="2" name="Date Placeholder 1"/>
          <p:cNvSpPr>
            <a:spLocks noGrp="1"/>
          </p:cNvSpPr>
          <p:nvPr>
            <p:ph type="dt" sz="half" idx="10"/>
          </p:nvPr>
        </p:nvSpPr>
        <p:spPr/>
        <p:txBody>
          <a:bodyPr/>
          <a:lstStyle/>
          <a:p>
            <a:pPr>
              <a:defRPr/>
            </a:pPr>
            <a:fld id="{B0D96F2A-9887-474E-8D82-00199FFA9630}" type="datetime1">
              <a:rPr lang="en-US" smtClean="0"/>
              <a:t>5/22/2023</a:t>
            </a:fld>
            <a:endParaRPr 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dirty="0">
                <a:solidFill>
                  <a:srgbClr val="5011CD"/>
                </a:solidFill>
              </a:rPr>
              <a:t>Review checks</a:t>
            </a:r>
          </a:p>
        </p:txBody>
      </p:sp>
      <p:sp>
        <p:nvSpPr>
          <p:cNvPr id="60419" name="Rectangle 3"/>
          <p:cNvSpPr>
            <a:spLocks noGrp="1" noChangeArrowheads="1"/>
          </p:cNvSpPr>
          <p:nvPr>
            <p:ph idx="1"/>
          </p:nvPr>
        </p:nvSpPr>
        <p:spPr>
          <a:noFill/>
          <a:ln/>
        </p:spPr>
        <p:txBody>
          <a:bodyPr lIns="90487" tIns="44450" rIns="90487" bIns="44450"/>
          <a:lstStyle/>
          <a:p>
            <a:pPr marL="457200" indent="-457200">
              <a:lnSpc>
                <a:spcPct val="90000"/>
              </a:lnSpc>
              <a:buFont typeface="+mj-lt"/>
              <a:buAutoNum type="arabicPeriod"/>
            </a:pPr>
            <a:r>
              <a:rPr lang="en-GB" b="1" dirty="0">
                <a:solidFill>
                  <a:srgbClr val="FF0000"/>
                </a:solidFill>
              </a:rPr>
              <a:t>Verifiability</a:t>
            </a:r>
            <a:endParaRPr lang="en-GB" b="1" dirty="0"/>
          </a:p>
          <a:p>
            <a:pPr lvl="1">
              <a:lnSpc>
                <a:spcPct val="90000"/>
              </a:lnSpc>
            </a:pPr>
            <a:r>
              <a:rPr lang="en-GB" dirty="0"/>
              <a:t>Is the requirement realistically testable?</a:t>
            </a:r>
          </a:p>
          <a:p>
            <a:pPr marL="0" indent="0">
              <a:lnSpc>
                <a:spcPct val="90000"/>
              </a:lnSpc>
              <a:buNone/>
            </a:pPr>
            <a:r>
              <a:rPr lang="en-GB" b="1" dirty="0">
                <a:solidFill>
                  <a:srgbClr val="FF0000"/>
                </a:solidFill>
              </a:rPr>
              <a:t>2.  Comprehensibility</a:t>
            </a:r>
          </a:p>
          <a:p>
            <a:pPr lvl="1">
              <a:lnSpc>
                <a:spcPct val="90000"/>
              </a:lnSpc>
            </a:pPr>
            <a:r>
              <a:rPr lang="en-GB" dirty="0"/>
              <a:t>Is the requirement properly understood?</a:t>
            </a:r>
          </a:p>
          <a:p>
            <a:pPr marL="0" indent="0">
              <a:lnSpc>
                <a:spcPct val="90000"/>
              </a:lnSpc>
              <a:buNone/>
            </a:pPr>
            <a:r>
              <a:rPr lang="en-GB" b="1" dirty="0">
                <a:solidFill>
                  <a:srgbClr val="FF0000"/>
                </a:solidFill>
              </a:rPr>
              <a:t>3.  Traceability</a:t>
            </a:r>
          </a:p>
          <a:p>
            <a:pPr lvl="1">
              <a:lnSpc>
                <a:spcPct val="90000"/>
              </a:lnSpc>
            </a:pPr>
            <a:r>
              <a:rPr lang="en-GB" dirty="0"/>
              <a:t>Is the origin of the requirement clearly stated?</a:t>
            </a:r>
          </a:p>
          <a:p>
            <a:pPr marL="0" indent="0">
              <a:lnSpc>
                <a:spcPct val="90000"/>
              </a:lnSpc>
              <a:buNone/>
            </a:pPr>
            <a:r>
              <a:rPr lang="en-GB" b="1" dirty="0">
                <a:solidFill>
                  <a:srgbClr val="FF0000"/>
                </a:solidFill>
              </a:rPr>
              <a:t>4.  Adaptability</a:t>
            </a:r>
          </a:p>
          <a:p>
            <a:pPr lvl="1">
              <a:lnSpc>
                <a:spcPct val="90000"/>
              </a:lnSpc>
            </a:pPr>
            <a:r>
              <a:rPr lang="en-GB" dirty="0"/>
              <a:t>Can 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2" name="Date Placeholder 1"/>
          <p:cNvSpPr>
            <a:spLocks noGrp="1"/>
          </p:cNvSpPr>
          <p:nvPr>
            <p:ph type="dt" sz="half" idx="10"/>
          </p:nvPr>
        </p:nvSpPr>
        <p:spPr/>
        <p:txBody>
          <a:bodyPr/>
          <a:lstStyle/>
          <a:p>
            <a:pPr>
              <a:defRPr/>
            </a:pPr>
            <a:fld id="{5BD8D1D9-505A-441C-A0BC-B6D7027ADC00}" type="datetime1">
              <a:rPr lang="en-US" smtClean="0"/>
              <a:t>5/22/2023</a:t>
            </a:fld>
            <a:endParaRPr 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612" y="3068960"/>
            <a:ext cx="8229600" cy="1872208"/>
          </a:xfrm>
        </p:spPr>
        <p:txBody>
          <a:bodyPr/>
          <a:lstStyle/>
          <a:p>
            <a:pPr algn="ctr"/>
            <a:r>
              <a:rPr lang="en-US" sz="4400" dirty="0">
                <a:solidFill>
                  <a:srgbClr val="00B050"/>
                </a:solidFill>
              </a:rPr>
              <a:t>Requirements change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3" name="Date Placeholder 2"/>
          <p:cNvSpPr>
            <a:spLocks noGrp="1"/>
          </p:cNvSpPr>
          <p:nvPr>
            <p:ph type="dt" sz="half" idx="10"/>
          </p:nvPr>
        </p:nvSpPr>
        <p:spPr/>
        <p:txBody>
          <a:bodyPr/>
          <a:lstStyle/>
          <a:p>
            <a:pPr>
              <a:defRPr/>
            </a:pPr>
            <a:fld id="{2BE3355E-49E7-4026-B52E-194B5F514C9F}" type="datetime1">
              <a:rPr lang="en-US" smtClean="0"/>
              <a:t>5/22/2023</a:t>
            </a:fld>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Changing requirements</a:t>
            </a:r>
          </a:p>
        </p:txBody>
      </p:sp>
      <p:sp>
        <p:nvSpPr>
          <p:cNvPr id="3" name="Content Placeholder 2"/>
          <p:cNvSpPr>
            <a:spLocks noGrp="1"/>
          </p:cNvSpPr>
          <p:nvPr>
            <p:ph idx="1"/>
          </p:nvPr>
        </p:nvSpPr>
        <p:spPr>
          <a:xfrm>
            <a:off x="5650" y="1470620"/>
            <a:ext cx="9138349" cy="4925144"/>
          </a:xfrm>
        </p:spPr>
        <p:txBody>
          <a:bodyPr/>
          <a:lstStyle/>
          <a:p>
            <a:r>
              <a:rPr lang="en-US" sz="1800" b="1" dirty="0"/>
              <a:t>The business and technical environment of the system always changes after installation. </a:t>
            </a:r>
          </a:p>
          <a:p>
            <a:pPr lvl="1"/>
            <a:r>
              <a:rPr lang="en-US" sz="1600"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sz="1600" dirty="0"/>
          </a:p>
          <a:p>
            <a:r>
              <a:rPr lang="en-US" sz="1800" b="1" dirty="0"/>
              <a:t>The people who pay for a system and the users of that system are rarely the same people. </a:t>
            </a:r>
          </a:p>
          <a:p>
            <a:pPr lvl="1"/>
            <a:r>
              <a:rPr lang="en-US" sz="1600" dirty="0">
                <a:solidFill>
                  <a:srgbClr val="FF0000"/>
                </a:solidFill>
              </a:rPr>
              <a:t>System customers </a:t>
            </a:r>
            <a:r>
              <a:rPr lang="en-US" sz="1600" dirty="0"/>
              <a:t>impose requirements because of organizational and budgetary constraints. These may conflict with </a:t>
            </a:r>
            <a:r>
              <a:rPr lang="en-US" sz="1600" b="1" dirty="0">
                <a:solidFill>
                  <a:srgbClr val="FF0000"/>
                </a:solidFill>
              </a:rPr>
              <a:t>end-user requirements </a:t>
            </a:r>
            <a:r>
              <a:rPr lang="en-US" sz="1600" dirty="0"/>
              <a:t>and, after delivery, new features may have to be added for user support if the system is to meet its goals.</a:t>
            </a:r>
            <a:endParaRPr lang="en-GB" sz="1600" dirty="0"/>
          </a:p>
          <a:p>
            <a:r>
              <a:rPr lang="en-US" sz="1800" b="1" dirty="0"/>
              <a:t>Large systems usually have a diverse user community, with many users having different requirements and priorities that may be conflicting or contradictory. </a:t>
            </a:r>
          </a:p>
          <a:p>
            <a:pPr lvl="1"/>
            <a:r>
              <a:rPr lang="en-US" sz="1600" dirty="0"/>
              <a:t>The final system requirements are inevitably a compromise between them and, with experience, it is often discovered that the balance of support given to different users has to be changed.</a:t>
            </a:r>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fld id="{890D7C33-4B03-40CF-8260-EAE8D4F8BA24}" type="datetime1">
              <a:rPr lang="en-US" smtClean="0"/>
              <a:t>5/22/2023</a:t>
            </a:fld>
            <a:endParaRPr lang="en-US"/>
          </a:p>
        </p:txBody>
      </p:sp>
    </p:spTree>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solidFill>
                  <a:srgbClr val="00B050"/>
                </a:solidFill>
              </a:rPr>
              <a:t>Requirements evolution</a:t>
            </a:r>
            <a:r>
              <a:rPr lang="en-GB" dirty="0">
                <a:solidFill>
                  <a:srgbClr val="00B050"/>
                </a:solidFill>
              </a:rPr>
              <a:t> </a:t>
            </a:r>
            <a:endParaRPr lang="en-US" dirty="0">
              <a:solidFill>
                <a:srgbClr val="00B050"/>
              </a:solidFill>
            </a:endParaRP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88</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fld id="{A71371E0-0F9B-452B-88A3-272063189331}" type="datetime1">
              <a:rPr lang="en-US" smtClean="0"/>
              <a:t>5/22/2023</a:t>
            </a:fld>
            <a:endParaRPr lang="en-US"/>
          </a:p>
        </p:txBody>
      </p:sp>
    </p:spTree>
  </p:cSld>
  <p:clrMapOvr>
    <a:masterClrMapping/>
  </p:clrMapOvr>
  <p:transition spd="med">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solidFill>
                  <a:srgbClr val="00B050"/>
                </a:solidFill>
              </a:rPr>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89</a:t>
            </a:fld>
            <a:endParaRPr lang="en-US"/>
          </a:p>
        </p:txBody>
      </p:sp>
      <p:sp>
        <p:nvSpPr>
          <p:cNvPr id="2" name="Date Placeholder 1"/>
          <p:cNvSpPr>
            <a:spLocks noGrp="1"/>
          </p:cNvSpPr>
          <p:nvPr>
            <p:ph type="dt" sz="half" idx="10"/>
          </p:nvPr>
        </p:nvSpPr>
        <p:spPr/>
        <p:txBody>
          <a:bodyPr/>
          <a:lstStyle/>
          <a:p>
            <a:pPr>
              <a:defRPr/>
            </a:pPr>
            <a:fld id="{CDCAA06E-2257-4C11-A669-7620406F76CE}" type="datetime1">
              <a:rPr lang="en-US" smtClean="0"/>
              <a:t>5/22/2023</a:t>
            </a:fld>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solidFill>
                  <a:srgbClr val="C00000"/>
                </a:solidFill>
              </a:rPr>
              <a:t>Readers of different types of requirements specification</a:t>
            </a:r>
            <a:r>
              <a:rPr lang="en-GB" dirty="0">
                <a:solidFill>
                  <a:srgbClr val="C00000"/>
                </a:solidFill>
              </a:rPr>
              <a:t> </a:t>
            </a:r>
            <a:endParaRPr lang="en-US" dirty="0">
              <a:solidFill>
                <a:srgbClr val="C00000"/>
              </a:solidFill>
            </a:endParaRP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fld id="{15EF5145-2CC7-4CD4-A672-9C1A8044FE28}" type="datetime1">
              <a:rPr lang="en-US" smtClean="0"/>
              <a:t>5/22/2023</a:t>
            </a:fld>
            <a:endParaRPr lang="en-US"/>
          </a:p>
        </p:txBody>
      </p:sp>
    </p:spTree>
  </p:cSld>
  <p:clrMapOvr>
    <a:masterClrMapping/>
  </p:clrMapOvr>
  <p:transition spd="med">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Requirements management planning</a:t>
            </a:r>
          </a:p>
        </p:txBody>
      </p:sp>
      <p:sp>
        <p:nvSpPr>
          <p:cNvPr id="3" name="Content Placeholder 2"/>
          <p:cNvSpPr>
            <a:spLocks noGrp="1"/>
          </p:cNvSpPr>
          <p:nvPr>
            <p:ph idx="1"/>
          </p:nvPr>
        </p:nvSpPr>
        <p:spPr>
          <a:xfrm>
            <a:off x="179512" y="1524000"/>
            <a:ext cx="8812088" cy="5197475"/>
          </a:xfrm>
        </p:spPr>
        <p:txBody>
          <a:bodyPr/>
          <a:lstStyle/>
          <a:p>
            <a:r>
              <a:rPr lang="en-US" dirty="0"/>
              <a:t>Establishes the level of requirements management detail that is required.</a:t>
            </a:r>
          </a:p>
          <a:p>
            <a:r>
              <a:rPr lang="en-US" b="1" dirty="0"/>
              <a:t>Requirements management decisions:</a:t>
            </a:r>
          </a:p>
          <a:p>
            <a:pPr marL="630238" lvl="1" indent="-284163">
              <a:buFont typeface="+mj-lt"/>
              <a:buAutoNum type="arabicPeriod"/>
            </a:pPr>
            <a:r>
              <a:rPr lang="en-US" b="1" i="1" dirty="0">
                <a:solidFill>
                  <a:srgbClr val="C00000"/>
                </a:solidFill>
              </a:rPr>
              <a:t>Requirements identification</a:t>
            </a:r>
            <a:r>
              <a:rPr lang="en-US" b="1" dirty="0">
                <a:solidFill>
                  <a:srgbClr val="C00000"/>
                </a:solidFill>
              </a:rPr>
              <a:t> </a:t>
            </a:r>
            <a:r>
              <a:rPr lang="en-US" dirty="0"/>
              <a:t>Each requirement must be uniquely identified so that it can be cross-referenced with other requirements. </a:t>
            </a:r>
            <a:endParaRPr lang="en-GB" dirty="0"/>
          </a:p>
          <a:p>
            <a:pPr marL="630238" lvl="1" indent="-284163">
              <a:buFont typeface="+mj-lt"/>
              <a:buAutoNum type="arabicPeriod"/>
            </a:pPr>
            <a:r>
              <a:rPr lang="en-US" b="1" i="1" dirty="0">
                <a:solidFill>
                  <a:srgbClr val="C00000"/>
                </a:solidFill>
              </a:rPr>
              <a:t>A change management process </a:t>
            </a:r>
            <a:r>
              <a:rPr lang="en-US" dirty="0"/>
              <a:t>This is the set of activities that assess the impact and cost of changes. I discuss this process in more detail in the following section.</a:t>
            </a:r>
            <a:endParaRPr lang="en-GB" dirty="0"/>
          </a:p>
          <a:p>
            <a:pPr marL="630238" lvl="1" indent="-284163">
              <a:buFont typeface="+mj-lt"/>
              <a:buAutoNum type="arabicPeriod"/>
            </a:pPr>
            <a:r>
              <a:rPr lang="en-US" b="1" i="1" dirty="0">
                <a:solidFill>
                  <a:srgbClr val="C00000"/>
                </a:solidFill>
              </a:rPr>
              <a:t>Traceability policies </a:t>
            </a:r>
            <a:r>
              <a:rPr lang="en-US" dirty="0"/>
              <a:t>These policies define the relationships between each requirement and between the requirements and the system design that should be recorded. </a:t>
            </a:r>
            <a:endParaRPr lang="en-GB" dirty="0"/>
          </a:p>
          <a:p>
            <a:pPr marL="630238" lvl="1" indent="-284163">
              <a:buFont typeface="+mj-lt"/>
              <a:buAutoNum type="arabicPeriod"/>
            </a:pPr>
            <a:r>
              <a:rPr lang="en-US" b="1" i="1" dirty="0">
                <a:solidFill>
                  <a:srgbClr val="C00000"/>
                </a:solidFill>
              </a:rPr>
              <a:t>Tool support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90</a:t>
            </a:fld>
            <a:endParaRPr lang="en-US" dirty="0"/>
          </a:p>
        </p:txBody>
      </p:sp>
      <p:sp>
        <p:nvSpPr>
          <p:cNvPr id="6" name="Date Placeholder 5"/>
          <p:cNvSpPr>
            <a:spLocks noGrp="1"/>
          </p:cNvSpPr>
          <p:nvPr>
            <p:ph type="dt" sz="half" idx="10"/>
          </p:nvPr>
        </p:nvSpPr>
        <p:spPr/>
        <p:txBody>
          <a:bodyPr/>
          <a:lstStyle/>
          <a:p>
            <a:pPr>
              <a:defRPr/>
            </a:pPr>
            <a:fld id="{70B0A03D-6326-402E-8F7B-B3D97E7E0E25}" type="datetime1">
              <a:rPr lang="en-US" smtClean="0"/>
              <a:t>5/22/2023</a:t>
            </a:fld>
            <a:endParaRPr lang="en-US"/>
          </a:p>
        </p:txBody>
      </p:sp>
    </p:spTree>
  </p:cSld>
  <p:clrMapOvr>
    <a:masterClrMapping/>
  </p:clrMapOvr>
  <p:transition spd="med">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Requirements change management</a:t>
            </a:r>
          </a:p>
        </p:txBody>
      </p:sp>
      <p:sp>
        <p:nvSpPr>
          <p:cNvPr id="3" name="Content Placeholder 2"/>
          <p:cNvSpPr>
            <a:spLocks noGrp="1"/>
          </p:cNvSpPr>
          <p:nvPr>
            <p:ph idx="1"/>
          </p:nvPr>
        </p:nvSpPr>
        <p:spPr>
          <a:xfrm>
            <a:off x="0" y="1417638"/>
            <a:ext cx="9144000" cy="3955578"/>
          </a:xfrm>
        </p:spPr>
        <p:txBody>
          <a:bodyPr/>
          <a:lstStyle/>
          <a:p>
            <a:r>
              <a:rPr lang="en-US" dirty="0">
                <a:solidFill>
                  <a:srgbClr val="000000"/>
                </a:solidFill>
              </a:rPr>
              <a:t>Deciding if a requirements change should be accepted</a:t>
            </a:r>
          </a:p>
          <a:p>
            <a:pPr marL="236538" lvl="1" indent="-236538"/>
            <a:r>
              <a:rPr lang="en-US" sz="1800" b="1" i="1" dirty="0">
                <a:solidFill>
                  <a:srgbClr val="C00000"/>
                </a:solidFill>
              </a:rPr>
              <a:t>Problem analysis and change specification </a:t>
            </a:r>
          </a:p>
          <a:p>
            <a:pPr marL="630238" lvl="2" indent="-127000"/>
            <a:r>
              <a:rPr lang="en-US" sz="1600"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r>
              <a:rPr lang="en-US" dirty="0">
                <a:solidFill>
                  <a:srgbClr val="000000"/>
                </a:solidFill>
              </a:rPr>
              <a:t>.</a:t>
            </a:r>
            <a:endParaRPr lang="en-GB" dirty="0">
              <a:solidFill>
                <a:srgbClr val="000000"/>
              </a:solidFill>
            </a:endParaRPr>
          </a:p>
          <a:p>
            <a:pPr marL="236538" lvl="1" indent="-236538"/>
            <a:r>
              <a:rPr lang="en-US" sz="1800" b="1" i="1" dirty="0">
                <a:solidFill>
                  <a:srgbClr val="C00000"/>
                </a:solidFill>
              </a:rPr>
              <a:t>Change analysis and costing </a:t>
            </a:r>
          </a:p>
          <a:p>
            <a:pPr marL="630238" lvl="2" indent="-236538"/>
            <a:r>
              <a:rPr lang="en-US" sz="1600"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sz="1600" dirty="0">
              <a:solidFill>
                <a:srgbClr val="000000"/>
              </a:solidFill>
            </a:endParaRPr>
          </a:p>
          <a:p>
            <a:pPr marL="236538" lvl="1" indent="-236538"/>
            <a:r>
              <a:rPr lang="en-US" sz="1800" b="1" i="1" dirty="0">
                <a:solidFill>
                  <a:srgbClr val="C00000"/>
                </a:solidFill>
              </a:rPr>
              <a:t>Change implementation </a:t>
            </a:r>
          </a:p>
          <a:p>
            <a:pPr marL="630238" lvl="2" indent="-236538"/>
            <a:r>
              <a:rPr lang="en-US" sz="1600" dirty="0">
                <a:solidFill>
                  <a:srgbClr val="000000"/>
                </a:solidFill>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dirty="0"/>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91</a:t>
            </a:fld>
            <a:endParaRPr lang="en-US"/>
          </a:p>
        </p:txBody>
      </p:sp>
      <p:sp>
        <p:nvSpPr>
          <p:cNvPr id="6" name="Date Placeholder 5"/>
          <p:cNvSpPr>
            <a:spLocks noGrp="1"/>
          </p:cNvSpPr>
          <p:nvPr>
            <p:ph type="dt" sz="half" idx="10"/>
          </p:nvPr>
        </p:nvSpPr>
        <p:spPr/>
        <p:txBody>
          <a:bodyPr/>
          <a:lstStyle/>
          <a:p>
            <a:pPr>
              <a:defRPr/>
            </a:pPr>
            <a:fld id="{0AB01961-915F-43E3-8B59-28BEE99015E9}" type="datetime1">
              <a:rPr lang="en-US" smtClean="0"/>
              <a:t>5/22/2023</a:t>
            </a:fld>
            <a:endParaRPr lang="en-US"/>
          </a:p>
        </p:txBody>
      </p:sp>
      <p:pic>
        <p:nvPicPr>
          <p:cNvPr id="7" name="Picture 6" descr="4.18 ReqChangeMan.eps"/>
          <p:cNvPicPr>
            <a:picLocks noChangeAspect="1"/>
          </p:cNvPicPr>
          <p:nvPr/>
        </p:nvPicPr>
        <p:blipFill>
          <a:blip r:embed="rId2"/>
          <a:stretch>
            <a:fillRect/>
          </a:stretch>
        </p:blipFill>
        <p:spPr>
          <a:xfrm>
            <a:off x="482048" y="5619641"/>
            <a:ext cx="8661952" cy="1054100"/>
          </a:xfrm>
          <a:prstGeom prst="rect">
            <a:avLst/>
          </a:prstGeom>
        </p:spPr>
      </p:pic>
    </p:spTree>
  </p:cSld>
  <p:clrMapOvr>
    <a:masterClrMapping/>
  </p:clrMapOvr>
  <p:transition spd="med">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229600" cy="4756150"/>
          </a:xfrm>
        </p:spPr>
        <p:txBody>
          <a:bodyPr/>
          <a:lstStyle/>
          <a:p>
            <a:r>
              <a:rPr lang="en-US" sz="1600" dirty="0"/>
              <a:t>Requirements for a software system set out what the system should do and define constraints on its operation and implementation.</a:t>
            </a:r>
            <a:endParaRPr lang="en-GB" sz="1600" dirty="0"/>
          </a:p>
          <a:p>
            <a:r>
              <a:rPr lang="en-US" sz="1600" dirty="0"/>
              <a:t>Functional requirements are statements of the services that the system must provide or are descriptions of how some computations must be carried out. </a:t>
            </a:r>
            <a:endParaRPr lang="en-GB" sz="1600" dirty="0"/>
          </a:p>
          <a:p>
            <a:r>
              <a:rPr lang="en-US" sz="1600" dirty="0"/>
              <a:t>Non-functional requirements often constrain the system being developed and the development process being used. </a:t>
            </a:r>
          </a:p>
          <a:p>
            <a:r>
              <a:rPr lang="en-US" sz="1600" dirty="0"/>
              <a:t>They often relate to the emergent properties of the system and therefore apply to the system as a whole.</a:t>
            </a:r>
          </a:p>
          <a:p>
            <a:r>
              <a:rPr lang="en-US" sz="1600" dirty="0"/>
              <a:t>The requirements engineering process is an iterative process that includes requirements elicitation, specification and validation.</a:t>
            </a:r>
            <a:endParaRPr lang="en-GB" sz="1600" dirty="0"/>
          </a:p>
          <a:p>
            <a:r>
              <a:rPr lang="en-US" sz="1600" dirty="0"/>
              <a:t>Requirements elicitation is an iterative process that can be represented as a spiral of activities – requirements discovery, requirements classification and organization, requirements negotiation and requirements documentation.</a:t>
            </a:r>
            <a:r>
              <a:rPr lang="en-GB" sz="1600" dirty="0"/>
              <a:t> </a:t>
            </a:r>
          </a:p>
          <a:p>
            <a:r>
              <a:rPr lang="en-US" sz="1600" dirty="0"/>
              <a:t>You can use a range of techniques for requirements elicitation including interviews and ethnography. User stories and scenarios may be used to facilitate discussions.</a:t>
            </a:r>
          </a:p>
          <a:p>
            <a:endParaRPr lang="en-GB" sz="1600" dirty="0"/>
          </a:p>
          <a:p>
            <a:endParaRPr lang="en-US" sz="16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92</a:t>
            </a:fld>
            <a:endParaRPr lang="en-US"/>
          </a:p>
        </p:txBody>
      </p:sp>
      <p:sp>
        <p:nvSpPr>
          <p:cNvPr id="6" name="Date Placeholder 5"/>
          <p:cNvSpPr>
            <a:spLocks noGrp="1"/>
          </p:cNvSpPr>
          <p:nvPr>
            <p:ph type="dt" sz="half" idx="10"/>
          </p:nvPr>
        </p:nvSpPr>
        <p:spPr/>
        <p:txBody>
          <a:bodyPr/>
          <a:lstStyle/>
          <a:p>
            <a:pPr>
              <a:defRPr/>
            </a:pPr>
            <a:fld id="{CD55E5F8-9041-4539-9946-C23FCEEB4709}" type="datetime1">
              <a:rPr lang="en-US" smtClean="0"/>
              <a:t>5/22/2023</a:t>
            </a:fld>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1600" dirty="0"/>
              <a:t>Requirements specification is the process of formally documenting the user and system requirements and creating a software requirements document.</a:t>
            </a:r>
          </a:p>
          <a:p>
            <a:r>
              <a:rPr lang="en-US" sz="1600" dirty="0"/>
              <a:t>The software requirements document is an agreed statement of the system requirements. It should be organized so that both system customers and software developers can use it.</a:t>
            </a:r>
          </a:p>
          <a:p>
            <a:r>
              <a:rPr lang="en-US" sz="1600" dirty="0"/>
              <a:t>Requirements validation is the process of checking the requirements for validity, consistency, completeness, realism and verifiability. </a:t>
            </a:r>
            <a:endParaRPr lang="en-GB" sz="1600" dirty="0"/>
          </a:p>
          <a:p>
            <a:r>
              <a:rPr lang="en-US" sz="1600" dirty="0"/>
              <a:t>Business, organizational and technical changes inevitably lead to changes to the requirements for a software system. Requirements management is the process of managing and controlling these changes.</a:t>
            </a:r>
            <a:endParaRPr lang="en-GB" sz="1600" dirty="0"/>
          </a:p>
          <a:p>
            <a:endParaRPr lang="en-GB" sz="1600" dirty="0"/>
          </a:p>
          <a:p>
            <a:endParaRPr lang="en-US" sz="16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93</a:t>
            </a:fld>
            <a:endParaRPr lang="en-US"/>
          </a:p>
        </p:txBody>
      </p:sp>
      <p:sp>
        <p:nvSpPr>
          <p:cNvPr id="6" name="Date Placeholder 5"/>
          <p:cNvSpPr>
            <a:spLocks noGrp="1"/>
          </p:cNvSpPr>
          <p:nvPr>
            <p:ph type="dt" sz="half" idx="10"/>
          </p:nvPr>
        </p:nvSpPr>
        <p:spPr/>
        <p:txBody>
          <a:bodyPr/>
          <a:lstStyle/>
          <a:p>
            <a:pPr>
              <a:defRPr/>
            </a:pPr>
            <a:fld id="{01ABB15B-28D5-42A1-AFE7-BEB143320632}" type="datetime1">
              <a:rPr lang="en-US" smtClean="0"/>
              <a:t>5/22/2023</a:t>
            </a:fld>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5761</TotalTime>
  <Words>6859</Words>
  <Application>Microsoft Office PowerPoint</Application>
  <PresentationFormat>On-screen Show (4:3)</PresentationFormat>
  <Paragraphs>843</Paragraphs>
  <Slides>93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93</vt:i4>
      </vt:variant>
    </vt:vector>
  </HeadingPairs>
  <TitlesOfParts>
    <vt:vector size="101" baseType="lpstr">
      <vt:lpstr>Arial</vt:lpstr>
      <vt:lpstr>Calibri</vt:lpstr>
      <vt:lpstr>inherit</vt:lpstr>
      <vt:lpstr>Poppins</vt:lpstr>
      <vt:lpstr>Wingdings</vt:lpstr>
      <vt:lpstr>Work Sans</vt:lpstr>
      <vt:lpstr>Zapf Dingbats</vt:lpstr>
      <vt:lpstr>SE10 slides</vt:lpstr>
      <vt:lpstr>Chapter 4   – Requirements Engineering</vt:lpstr>
      <vt:lpstr>Objectives</vt:lpstr>
      <vt:lpstr>Topics covered</vt:lpstr>
      <vt:lpstr>Requirements engineering</vt:lpstr>
      <vt:lpstr>What is a requirement?</vt:lpstr>
      <vt:lpstr>Requirements abstraction (Davis)</vt:lpstr>
      <vt:lpstr>Types of requirement</vt:lpstr>
      <vt:lpstr>Types of requirement</vt:lpstr>
      <vt:lpstr>Readers of different types of requirements specification </vt:lpstr>
      <vt:lpstr>System stakeholders</vt:lpstr>
      <vt:lpstr>Example:- Stakeholders in the Mentcare system</vt:lpstr>
      <vt:lpstr>Agile methods and requirements</vt:lpstr>
      <vt:lpstr>Functional and non-functional requirements</vt:lpstr>
      <vt:lpstr>Functional and non-functional requirements</vt:lpstr>
      <vt:lpstr>Examples: Functional and non-functional requirements </vt:lpstr>
      <vt:lpstr>1- Functional requirements</vt:lpstr>
      <vt:lpstr>Mentcare system: functional requirements</vt:lpstr>
      <vt:lpstr>Requirements imprecision</vt:lpstr>
      <vt:lpstr>Requirements completeness and consistency</vt:lpstr>
      <vt:lpstr>2- Non-functional requirements</vt:lpstr>
      <vt:lpstr>Non-functional requirements implementation</vt:lpstr>
      <vt:lpstr>Types of nonfunctional requirement </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Problems of requirements elicitation</vt:lpstr>
      <vt:lpstr>Process activities</vt:lpstr>
      <vt:lpstr>Requirements discovery</vt:lpstr>
      <vt:lpstr>Interviewing</vt:lpstr>
      <vt:lpstr>Interviews in practice</vt:lpstr>
      <vt:lpstr>Problems with interviews</vt:lpstr>
      <vt:lpstr>Ethnography</vt:lpstr>
      <vt:lpstr>Ethnography</vt:lpstr>
      <vt:lpstr>Scope of ethnography</vt:lpstr>
      <vt:lpstr>Focused ethnography</vt:lpstr>
      <vt:lpstr>Ethnography and prototyping for requirements analysis </vt:lpstr>
      <vt:lpstr>Stories and scenarios</vt:lpstr>
      <vt:lpstr>Photo sharing in the classroom (iLearn) home work </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1- Natural language specification</vt:lpstr>
      <vt:lpstr>Guidelines for writing requirements</vt:lpstr>
      <vt:lpstr>Problems with natural language</vt:lpstr>
      <vt:lpstr>Example requirements for the insulin pump software system </vt:lpstr>
      <vt:lpstr>2- Structured specifications</vt:lpstr>
      <vt:lpstr>Form-based specifications</vt:lpstr>
      <vt:lpstr>A structured specification of a requirement for an insulin pump …</vt:lpstr>
      <vt:lpstr>3- Tabular specification</vt:lpstr>
      <vt:lpstr>Tabular specification of computation for an insulin pump </vt:lpstr>
      <vt:lpstr>4- Use cases</vt:lpstr>
      <vt:lpstr>Use case notations</vt:lpstr>
      <vt:lpstr>Use Case ..Include – Extended Relationships</vt:lpstr>
      <vt:lpstr>Use Case ..Include  Relationships</vt:lpstr>
      <vt:lpstr>Use Case ..Include – Extended Relationships</vt:lpstr>
      <vt:lpstr>Use case …. School login system</vt:lpstr>
      <vt:lpstr>Use Case for ‘Show Student Marks’: Corresponding Test Case for ‘Show Student Marks’ case: </vt:lpstr>
      <vt:lpstr>PowerPoint Presentation</vt:lpstr>
      <vt:lpstr>Transfer-data use case </vt:lpstr>
      <vt:lpstr>Tabular description of the ‘Transfer data’ use-case </vt:lpstr>
      <vt:lpstr>Use cases in the Mentcare system involving the role ‘Medical Receptionist’ </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Requirements evolution </vt:lpstr>
      <vt:lpstr>Requirements management</vt:lpstr>
      <vt:lpstr>Requirements management planning</vt:lpstr>
      <vt:lpstr>Requirements change management</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zeinah aladayleh</cp:lastModifiedBy>
  <cp:revision>89</cp:revision>
  <cp:lastPrinted>2022-04-24T05:15:53Z</cp:lastPrinted>
  <dcterms:created xsi:type="dcterms:W3CDTF">2010-01-08T19:43:52Z</dcterms:created>
  <dcterms:modified xsi:type="dcterms:W3CDTF">2023-05-22T10:15:23Z</dcterms:modified>
</cp:coreProperties>
</file>