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63"/>
  </p:notesMasterIdLst>
  <p:handoutMasterIdLst>
    <p:handoutMasterId r:id="rId64"/>
  </p:handoutMasterIdLst>
  <p:sldIdLst>
    <p:sldId id="256" r:id="rId2"/>
    <p:sldId id="281" r:id="rId3"/>
    <p:sldId id="282" r:id="rId4"/>
    <p:sldId id="280" r:id="rId5"/>
    <p:sldId id="283" r:id="rId6"/>
    <p:sldId id="284" r:id="rId7"/>
    <p:sldId id="285" r:id="rId8"/>
    <p:sldId id="311" r:id="rId9"/>
    <p:sldId id="287" r:id="rId10"/>
    <p:sldId id="286" r:id="rId11"/>
    <p:sldId id="257" r:id="rId12"/>
    <p:sldId id="288" r:id="rId13"/>
    <p:sldId id="258" r:id="rId14"/>
    <p:sldId id="313" r:id="rId15"/>
    <p:sldId id="289" r:id="rId16"/>
    <p:sldId id="290" r:id="rId17"/>
    <p:sldId id="259" r:id="rId18"/>
    <p:sldId id="260" r:id="rId19"/>
    <p:sldId id="261" r:id="rId20"/>
    <p:sldId id="299" r:id="rId21"/>
    <p:sldId id="262" r:id="rId22"/>
    <p:sldId id="263" r:id="rId23"/>
    <p:sldId id="312" r:id="rId24"/>
    <p:sldId id="291" r:id="rId25"/>
    <p:sldId id="292" r:id="rId26"/>
    <p:sldId id="264" r:id="rId27"/>
    <p:sldId id="265" r:id="rId28"/>
    <p:sldId id="266" r:id="rId29"/>
    <p:sldId id="300" r:id="rId30"/>
    <p:sldId id="301" r:id="rId31"/>
    <p:sldId id="267" r:id="rId32"/>
    <p:sldId id="268" r:id="rId33"/>
    <p:sldId id="293" r:id="rId34"/>
    <p:sldId id="269" r:id="rId35"/>
    <p:sldId id="315" r:id="rId36"/>
    <p:sldId id="294" r:id="rId37"/>
    <p:sldId id="295" r:id="rId38"/>
    <p:sldId id="270" r:id="rId39"/>
    <p:sldId id="271" r:id="rId40"/>
    <p:sldId id="302" r:id="rId41"/>
    <p:sldId id="278" r:id="rId42"/>
    <p:sldId id="272" r:id="rId43"/>
    <p:sldId id="274" r:id="rId44"/>
    <p:sldId id="273" r:id="rId45"/>
    <p:sldId id="277" r:id="rId46"/>
    <p:sldId id="316" r:id="rId47"/>
    <p:sldId id="303" r:id="rId48"/>
    <p:sldId id="304" r:id="rId49"/>
    <p:sldId id="318" r:id="rId50"/>
    <p:sldId id="319" r:id="rId51"/>
    <p:sldId id="320" r:id="rId52"/>
    <p:sldId id="321" r:id="rId53"/>
    <p:sldId id="297" r:id="rId54"/>
    <p:sldId id="305" r:id="rId55"/>
    <p:sldId id="322" r:id="rId56"/>
    <p:sldId id="275" r:id="rId57"/>
    <p:sldId id="276" r:id="rId58"/>
    <p:sldId id="306" r:id="rId59"/>
    <p:sldId id="317" r:id="rId60"/>
    <p:sldId id="323" r:id="rId61"/>
    <p:sldId id="314" r:id="rId62"/>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26A4F"/>
    <a:srgbClr val="03936D"/>
    <a:srgbClr val="490F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353" autoAdjust="0"/>
    <p:restoredTop sz="94660"/>
  </p:normalViewPr>
  <p:slideViewPr>
    <p:cSldViewPr snapToGrid="0" snapToObjects="1">
      <p:cViewPr varScale="1">
        <p:scale>
          <a:sx n="69" d="100"/>
          <a:sy n="69" d="100"/>
        </p:scale>
        <p:origin x="1548"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CAD25C6-313E-4545-B4B5-AC2334263EEA}" type="datetimeFigureOut">
              <a:rPr lang="en-US" smtClean="0"/>
              <a:t>12/01/2024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91F3E5A-B7A4-4146-BBFE-14EF41541C3E}" type="slidenum">
              <a:rPr lang="en-US" smtClean="0"/>
              <a:t>‹#›</a:t>
            </a:fld>
            <a:endParaRPr lang="en-US"/>
          </a:p>
        </p:txBody>
      </p:sp>
    </p:spTree>
    <p:extLst>
      <p:ext uri="{BB962C8B-B14F-4D97-AF65-F5344CB8AC3E}">
        <p14:creationId xmlns:p14="http://schemas.microsoft.com/office/powerpoint/2010/main" val="2947869325"/>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3312" units="cm"/>
          <inkml:channel name="Y" type="integer" max="1872" units="cm"/>
          <inkml:channel name="T" type="integer" max="2.14748E9" units="dev"/>
        </inkml:traceFormat>
        <inkml:channelProperties>
          <inkml:channelProperty channel="X" name="resolution" value="107.18446" units="1/cm"/>
          <inkml:channelProperty channel="Y" name="resolution" value="107.71001" units="1/cm"/>
          <inkml:channelProperty channel="T" name="resolution" value="1" units="1/dev"/>
        </inkml:channelProperties>
      </inkml:inkSource>
      <inkml:timestamp xml:id="ts0" timeString="2023-12-04T23:00:17.313"/>
    </inkml:context>
    <inkml:brush xml:id="br0">
      <inkml:brushProperty name="width" value="0.05292" units="cm"/>
      <inkml:brushProperty name="height" value="0.05292" units="cm"/>
      <inkml:brushProperty name="color" value="#FF0000"/>
    </inkml:brush>
  </inkml:definitions>
  <inkml:trace contextRef="#ctx0" brushRef="#br0">14194 13219 0,'0'0'0,"0"0"0,0 0 0,0 0 0,0 0 0,0 0 0,0 0 16,-10-10-16,0 10 16,-1-10-16,-9-1 15,-1-9-15,-9 10 16,-21-10-16,-1-1 0,1 1 0,0 0 16,0 9-16,-10 1 15,-21-10-15,10 10 16,-10-1-16,11 1 0,-11 0 0,-10 0 15,-11 0-15,11 0 16,-10-1-16,10 1 0,10 0 0,-10 0 16,-10 10-16,10 0 15,0 0-15,-11 0 16,-9 0-16,9 0 16,1 10-16,10 0 0,0 0 0,0 11 15,-10-1-15,10 11 16,-11-1-16,11 11 0,0 0 0,10-1 31,0-9-31,11-1 0,-1 1 0,11-1 16,-1 1-16,1 10 15,10 10-15,0-1 16,10-9-16,0 0 0,0 0 16,10-1-16,1-9 0,9-1 15,1 1-15,9 10 0,1-1 16,0 1-16,10 10 0,0 0 15,0-11-15,10 1 16,0-10-16,11 9 0,-1 1 16,11 0-16,0-11 15,10 11-15,0-10 0,20 9 16,0 1-16,1 0 0,9-11 16,1 11-16,10 0 0,10-11 15,0 1-15,-10-1 16,0-10-16,-1 11 15,12-11-15,-1 1 0,0-11 0,0 10 16,-10-10-16,10 1 16,-10-11-16,10 10 15,-11-10-15,1 0 0,0-10 0,0 10 16,0-11-16,0 1 16,0 0-16,-1 0 0,-9-10 15,0-1-15,-1-9 0,1 9 16,-1-9-16,1-1 15,0 1-15,-11-1 0,-20 1 16,10-1 0,-10 11-16,10-11 0,-10 1 0,10-11 15,-10 0-15,0 1 16,-10-11-16,10 10 0,-11 0 0,1 1 16,-10-11-16,9 0 15,-9-10-15,-1 10 16,1 0-16,-1 0 15,-10 10-15,1 1 0,-11-1 16,10 0-16,-10 1 0,0-1 16,-10 0-16,-1 1 0,-9-11 15,-11 10-15,-10-10 0,-20 0 16,-11 0-16,-30 0 16,-31 1-16,-82-12 0,-71-19 15</inkml:trace>
  <inkml:trace contextRef="#ctx0" brushRef="#br0" timeOffset="115056.8376">6480 8324 0,'0'0'15,"0"0"-15,0 0 0,0 0 0,0 0 0,0 0 16,0 0-16,0 0 0,10 0 16,1 0-16,-1 10 15,0 1-15,11-1 0,-1 0 16,1 0-16,9 0 16,11-10-16,0 10 0,10-10 0,11 11 15,9-11-15,1 0 16,-11 0-16,11 0 0,-1-11 0,11 11 15,0-10-15,0 0 16,-10 0-16,-1 0 16,1 0-16,10-1 15,0 11-15,-1-10 16,1 0-16,0 0 0,0 0 0,0-1 16,10 1-16,0 0 15,-10 10-15,0-10 0,-1 0 0,1 0 16,10-1-16,-10 1 15,0 10-15,-10 0 16,-1-10-16,1 10 16,-11-10-16,1 10 0,-1 0 0,-10 0 15,0 0-15,0 0 16,-10 0-16,0 0 16,-10 0-16,10 0 0,-10 0 0,-1 0 15,-9-10-15,9 10 0,-9 0 16,-1 0-16,1 0 0,-1 0 15,1 0-15,-1 0 16,-10 0-16,1 0 0,-11 0 16</inkml:trace>
  <inkml:trace contextRef="#ctx0" brushRef="#br0" timeOffset="117348.507">9590 8202 0,'0'0'0,"0"0"0,0 0 0,0 0 15,0 0-15,0 0 16,0 0-16,0 0 0,0 0 16,0 0-16,11 0 0,-1 0 15,0-10-15,0 10 16,0-10-16,11 10 15,10-10-15,-1-1 0,11 1 0,0 0 16,0 0-16,0 0 16,10-1-16,0 1 15,-10 10-15,10 0 0,1-10 0,-1 10 16,0 0-16,0 0 16,-10 0-16,0 0 0,-10 0 0,-1 10 31,-9 0-31,9 1 0,-9-1 0,-1 0 15,1 0-15,-1 11 16,-10-1-16,11 0 0,-11 1 0,11-1 16,-11 10-16,0 1 15,-10-11-15,10 11 16,-10-1-16,10 1 16,-10 10-16,0-1 0,0-9 0,0 10 15,0-11-15,0 1 16,0-11-16,0 11 15,0-11-15,0 10 0,0-9 0,0-1 16,0 0-16,0 1 16,0-11-16,0 10 0,0-9 0,0 9 15,11-10 1,-1 0-16,-10 0 0,10 1 16,-10-1-16,10 0 15,1 0-15,-1 0 0,0 0 16,11 1-16,-1 9 0,0-10 15,1 0-15,10 1 16,-1-1-16,1 0 0,10 10 0,0-10 16,0 1-16,10-1 15,0 0-15,0 0 16,11 0-16,-1 0 0,-10-10 0,11 11 16,-1-1-16,11 0 15,-1-10-15,1 10 16,-1-10-16,1 10 0,10-10 0,0 11 15,0-11-15,-1 10 16,1-10-16,0 10 0,-10-10 16,10 10-16,-11-10 0,11 0 15,-10 0-15,-1 0 16,1 10-16,-1-10 16,-9 0-16,9 0 15,-9 10-15,9 1 0,-9-11 0,9 0 16,-9-11-16,-1 11 15,1 0-15,-1 0 0,-10-10 16,10 10-16,-9-10 0,9 10 16,-10-10-16,0 10 15,0-10-15,1 10 16,-11-10-16,-1 10 0,-9-11 16,10 11-16,-10-10 0,10 10 15,-11 0-15,1 0 16,-10 0-16,9 0 0,-9 0 0,9 0 15,-9 0-15,-1 0 16,-9 0-16,9 0 0,-10 0 16,0 0-1,1 0-15,-1 0 0,-10 0 0,10 0 16,-10 0-16,10 0 0,-10 0 16,11 0-1,-11 0-15,10 10 0,0 1 0,0-1 16,1 10-16,-1 0 0,-10 11 15,10-11-15,-10 1 0,10-1 16,-10 11-16,10 9 16,-10 1-16,11 0 15,-11-1-15,10 11 16,-10 0-16,10 0 0,-10-10 16,10 10-16,1-11 0,-1 11 15,0 0-15,0 0 0,1 0 0,-1 0 16,0 0-16,0-11 15,0 1-15,1-10 16,-1-1-16,0 1 0,11-11 0,-1 10 16,1-9-16,-1 9 15,0 1-15,1-1 16,10-9-16,-1-1 16,1 0-16,0 1 0,10-1 0,0 1 15,-1-11-15,12 10 16,-1-10-16,0 0 0,10 1 15,1-1-15,-1-10 0,0 10 16,11-10-16,0 0 16,-1-10-16,1 10 15,10-10-15,0 10 16,-1-11-16,1 1 0,0 0 0,10 0 16,0 0-16,0 0 15,-10-1-15,10 1 0,-10 0 0,10 0 16,-10 0-16,10-1 15,0 11-15,0 0 16,0-10-16,0 10 0,0-10 0,0 10 16,1-10-1,-1 10-15,0-10 0,0 10 16,-10 0-16,-1 0 16,1 0-16,0 0 0,-10 0 0,-1 0 15,1 0-15,-11 0 0,1 0 16,-11 0-16,0 0 15,-10 0-15,-21 0 0,11 0 16,-10 0-16,-1 0 16,-10 0-16,1 0 0,-1 0 0,0 0 31,-10 0-31,10 0 0,-10 0 0,10 0 16,-10 0-16</inkml:trace>
  <inkml:trace contextRef="#ctx0" brushRef="#br0" timeOffset="123195.3855">19616 11784 0,'0'0'0,"0"0"0,0 0 0,0 0 0,0 0 0,0 0 16,0 0-16,0 0 16,0 0-16,0 0 15,0 0-15,0 0 16,0 0-16,0 0 0,0 0 0,0 0 15,0 0-15,0 0 16,0 0-16,0 0 0,-10 0 0,10 0 16,-10 0-16,-1 0 15,1 0-15,-10 0 16,-1 0-16,-9 10 16,-1 0-16,-10 1 0,0-1 15,0 0-15,0 0 0,0 0 16,11 1-16,-11-1 15,0 0-15,0 0 0,-10 0 16,0 0-16,-11 1 0,11-1 16,10 0-16,0 0 0,-10 0 15,0 0-15,0 1 16,0-1-16,-11 0 0,11 0 16,-10 0-16,9 1 15,1-1-15,0 0 0,0-10 0,0 10 16,-11-10-16,11 10 15,-10-10-15,0 10 16,-1-10-16,1 11 16,10-11-16,-11 0 0,1 0 0,-1 0 15,1 0-15,0 0 16,10 10-16,-1-10 0,-9 0 0,0 0 16,-1-10-16,1 10 15,10-11-15,0 11 16,-11-10-16,11 10 15,-10-10-15,10 10 0,-11-10 16,11 10-16,-10-10 0,9 10 16,-9-10-16,10 10 0,0-11 15,0 1-15,10 0 0,-10 0 16,-1 10-16,1 0 0,0-10 16,0 10-1,-10-11-15,9 11 0,1-10 16,0 10-16,0-10 0,0 10 15,-11 0-15,11 0 0,-10 0 0,10 0 16,0 0 0,-1 0-16,11 0 0,1 0 15,-12 0-15,11 0 0,-10 0 0,10 0 16,1 0-16,-1 0 16,0 0-16,0 0 15,0 0-15,10 0 16,11 0-16,-1 0 0,1 0 0,-1 0 15,1 0-15,-1 0 16,1 0-16,-1 0 16,11 0-16,0 0 0,10 0 0</inkml:trace>
</inkml:ink>
</file>

<file path=ppt/ink/ink2.xml><?xml version="1.0" encoding="utf-8"?>
<inkml:ink xmlns:inkml="http://www.w3.org/2003/InkML">
  <inkml:definitions>
    <inkml:context xml:id="ctx0">
      <inkml:inkSource xml:id="inkSrc0">
        <inkml:traceFormat>
          <inkml:channel name="X" type="integer" max="3312" units="cm"/>
          <inkml:channel name="Y" type="integer" max="1872" units="cm"/>
          <inkml:channel name="T" type="integer" max="2.14748E9" units="dev"/>
        </inkml:traceFormat>
        <inkml:channelProperties>
          <inkml:channelProperty channel="X" name="resolution" value="107.18446" units="1/cm"/>
          <inkml:channelProperty channel="Y" name="resolution" value="107.71001" units="1/cm"/>
          <inkml:channelProperty channel="T" name="resolution" value="1" units="1/dev"/>
        </inkml:channelProperties>
      </inkml:inkSource>
      <inkml:timestamp xml:id="ts0" timeString="2023-12-04T23:08:11.067"/>
    </inkml:context>
    <inkml:brush xml:id="br0">
      <inkml:brushProperty name="width" value="0.05292" units="cm"/>
      <inkml:brushProperty name="height" value="0.05292" units="cm"/>
      <inkml:brushProperty name="color" value="#FF0000"/>
    </inkml:brush>
  </inkml:definitions>
  <inkml:trace contextRef="#ctx0" brushRef="#br0">11299 7408 0,'0'0'15,"0"0"-15,0 0 0,-10 0 0,-11 0 0,-10 0 16,-20 0-16,0 0 15,-10 11-15,-1-1 16,1-10-16,-21 0 0,-10 0 16,0 0-16,0 10 0,10 0 15,0-10-15,-10 10 0,0-10 0,0 10 16,10-10-16,0 11 16,0-11-16,-10 10 15,0-10-15,21 10 16,-1-10-16,0 10 0,11-10 15,-11 10-15,-9 0 0,9 1 16,11-11-16,9 10 0,12-10 0,-1 10 16,0-10-16,0 10 15,0-10-15,0 10 16,0-10-16,0 11 0,10-11 16,1 10-16,-1-10 0,11 10 15,-1-10-15,1 10 16,-1-10-16,1 10 15,9 0-15,1 1 0,0-1 0,0 0 16,0 0-16,-1 0 16,1 11-16,10-1 15,0-10-15,0 11 0,0-11 0,0 10 16,10-10-16,1 11 16,-1-11-16,0 10 15,10-10-15,1 11 0,-1-11 0,1 10 16,-1-10-1,1 11-15,9-11 0,11 10 16,0-10-16,10 1 16,1-1-16,-1 0 0,-10-10 15,0 10-15,0-10 0,-1 10 16,1-10-16,11 10 16,-1-10-16,0 11 0,0-11 15,0 10-15,-10-10 0,0 0 16,0 0-16,0 0 15,0 0-15,0 0 0,0 10 16,10 0-16,0-10 0,0 10 16,0-10-16,0 10 15,-10-10-15,0 0 0,0 0 0,0 0 16,10 0-16,0 0 16,1 11-16,-1-11 15,0 0-15,0 0 16,0 0-16,0 0 0,-10-11 0,10 11 15,11-10-15,-1 10 16,0-10-16,1 10 16,-1-10-16,-10 10 0,1-10 0,9 10 15,11-10-15,-1 10 16,1-11-16,-11 1 0,1 0 16,-1 0-16,-10 10 0,10 0 15,11-10-15,-11 0 16,1-1-16,-1 1 15,-10 10-15,1 0 0,-1-10 16,0 10-16,10-10 0,1 10 16,-11-10-16,10 10 0,-10-10 0,-10 10 15,0 0 1,0 0-16,0 0 0,10 0 16,0 0-16,0 0 15,1 0-15,-1 0 0,0-11 16,0 11-16,-10 0 0,10 0 15,-10 0-15,10 0 16,11 0-16,-11 0 0,0-10 0,0 10 16,0 0-16,0 0 15,0 0-15,1 0 16,-11 0-16,10 0 16,10 0-16,0 0 0,-9 0 0,9 0 15,-10-10-15,11 10 16,-1 0-16,0 0 15,1-10-15,-1 10 0,0-10 0,1 10 16,-11-11-16,10 11 16,-9 0-16,9 0 0,-10 0 15,10 0-15,1 0 0,-1 0 16,-10 0-16,11 0 16,-1 0-16,1 0 15,-1 0-15,0 0 0,11 0 16,-11 0-16,1 0 0,-1 0 15,-10 11-15,11-11 16,-11 0-16,10 0 16,-10 10-16,11 0 0,-11-10 0,0 0 15,0 0-15,0 0 16,0 0-16,1 0 16,9 10-16,-10-10 0,-10 0 0,10 0 15,-10 0-15,10 0 16,-10 0-16,10 0 0,-10 0 15,10 0-15,-10 10 0,10-10 16,-10 0-16,0 0 16,-10 0-16,10 0 0,-10 0 0,-1 0 15,1 0-15,0 0 16,-11 0-16,11 0 0,-11 0 16,1 0-1,-11 0-15,0 0 0,0 0 16</inkml:trace>
  <inkml:trace contextRef="#ctx0" brushRef="#br0" timeOffset="3776.4737">16475 8009 0,'0'0'0,"0"0"0,0 0 0,0 0 15,0 0-15,0 0 0,0 0 0,0 0 16,0 0 0,0 0-16,0 0 0,0 0 15,0 0-15,0 0 0,11 0 16,-1 0-16,-10 10 0,10 0 15,-10-10-15,10 10 16,-10-10-16,11 10 16,-1-10-16,0 11 0,0-11 0,0 10 15,11-10-15,-1 10 16,1 0-16,-1 0 0,-9 0 0,9 1 16,-10-1-16,11 0 15,-11 0-15,10 0 16,-9-10-16,-1 11 0,0-1 15,0 0-15,1 0 16,-1 0-16,0 0 0,0 1 16,-10-1-16,10 0 0,-10 0 15,11 0-15,-11 0 16,0 1-16,-11-1 0,11 0 16,-10 10-16,0 1 15,0-11-15,0 10 0,-11-10 0,11 11 16,-11-11-16,1 10 15,-11-10-15,1 11 16,-11-11-16,0 10 0,0-9 0,0 9 16,0-10-16,0 0 15,0 0-15,0 1 16,0-11-16,0 10 0,-10-10 16,0 10-16,0-10 15,0 10-15,0-10 0,-1 0 16,11 0-16,1 0 15,-12 10-15,1 0 0,-10-10 0,10 0 16,-11-10-16,1 10 16,0 0-16,-1 0 0,11 0 15,0 0-15,-11 0 0,1 0 16,0-10-16,-1 10 16,11-10-16,0 10 15,0 0-15,0 0 0,-11-10 16,1 10-16,0-10 0,-1 10 15,1-11-15,-1 11 16,11-10-16,-10 10 0,-11-10 0,1 10 16,-1 0-16,0 0 15,1 0-15,-1 0 16,11 0-16,-21 0 16,0 0-16,0 0 0,11 0 15,-1 0-15,0 0 0,-9 0 16,-1 0-16,0 0 0,10 0 0,1 0 15,-1 10-15,0 0 16,1-10-16,-1 11 16,-10-11-16,11 0 0,-11 0 0,10 0 15,1 10-15,-11 0 16,0-10-16,0 10 16,11 0-16,-1 0 15,0-10-15,-9 11 0,-1-11 16,0 10-16,10-10 0,1 10 15,9-10-15,-9 10 16,-1-10-16,0 10 0,-9-10 0,9 0 16,11 0-16,-1 0 15,11 0-15,-10 0 0,-1-10 16,1 10 0,-1-10-16,1 0 0,10 0 0,0-1 15,10 11-15,-10-10 16,0 0-16,-1 0 0,-9 0 15,10 0-15,0-1 16,0 1-16,10 0 0,0 0 16,10 10-16,-10 0 0,0-10 0,0 0 15,0-1 1,0 1-16,1-10 0,-1 10 16,0-1-16,0 1 15,10 0-15,0 0 0,1 0 0,-1 0 16,11-1-16,-1 1 15,-10 0-15,11 0 0,-11 10 16,11 0-16,-11 0 16,11 0-16,-11 0 0,10 0 15,1 0-15,0 0 16,-1 0-16,1 0 0,-1 0 0,1 0 16,9 0-16,1 0 15,-10 10-15,10 0 16,-11-10-16,11 10 0,0-10 0,-1 11 15,11-11-15</inkml:trace>
  <inkml:trace contextRef="#ctx0" brushRef="#br0" timeOffset="8110.2156">8332 9026 0,'0'0'0,"0"0"0,0 0 0,0 0 0,0 0 15,0 0-15,0 0 16,0 0-16,0 0 0,0 0 16,0 0-16,0 0 0,0 0 15,0 0-15,0 0 0,0 0 16,0 0-16,0 0 16,0-10-16,0 10 15,-10-10-15,10 10 0,-11-10 0,11 10 16,-10-10-16,0-1 15,-10 1-15,9 0 16,-9-10-16,-1 10 0,1-11 16,-1 11-16,-9 0 0,9 0 15,-9-11-15,9 11 16,1 0-16,-1 0 0,-9 0 16,-1-1-16,0 1 0,1 0 15,-11 0-15,0 0 16,-10 0-16,10-1 0,-11 11 15,12 0-15,-1 0 0,0 0 16,0 0-16,0 0 0,-10 0 16,10 0-1,-10 0-15,10 0 0,-10 0 0,10 0 16,0 0-16,0 0 16,0 0-16,0 0 0,0 0 15,0 0-15,-10 0 0,0 0 16,0 0-16,-1 0 15,12 11-15,-1-1 0,-11-10 0,12 0 16,9 0-16,-10 0 16,0 10-16,0 0 0,-10-10 15,10 0 1,0 0-16,0 0 0,0 0 0,0 0 16,11 0-16,-1 0 15,0 0-15,1 0 0,-1 0 16,0 0-16,11-10 0,-1 10 15,-9 0-15,-1 0 16,0 0-16,0 0 0,1 0 0,-1 0 16,0 0-16,1 0 15,-1 0-15,11 0 0,-1 10 16,1 0 0,-1 0-16,1 1 0,-1-1 0,11 0 15,0-10-15</inkml:trace>
  <inkml:trace contextRef="#ctx0" brushRef="#br0" timeOffset="12067.6398">9488 8487 0,'0'0'0,"0"0"0,0 0 0,0 0 16,0 0-16,0 0 0,0 0 0,0 0 16,0 0-1,0 0-15,0 0 0,0 0 16,-10-10-16,10 10 0,-10 0 0,10 0 16,-11 0-16,1 0 15,0 0-15,0 0 16,-11 0-16,1 0 0,-11 0 0,0 0 15,-10 10 1,0 0-16,1 0 0,-1 1 16,0-1-16,10 0 0,0-10 0,1 10 15,-1 0-15,0 0 16,11 1-16,-1-1 0,1 10 16,-1-10-1,1 0-15,-1 1 0,-9-1 0,9 0 16,1 0-16,-1 0 15,1 1-15,-1-1 16,1 0-16,0 0 0,9-10 0,1 10 16,0-10-16,0 10 15,-11 1-15,11-1 0,-11-10 0,11 10 16,-10 0 0,10 0-16,-11-10 0,11 10 15,-11 1-15,11-1 16,-10 0-16,9 0 0,-9-10 15,10 10-15,0-10 0,-1 11 16,-9-11-16,10 0 0,-1 0 16,1 0-16,-10-11 15,9 11-15,11 0 0</inkml:trace>
  <inkml:trace contextRef="#ctx0" brushRef="#br0" timeOffset="69182.2244">5795 8925 0,'0'0'0,"0"0"0,0 0 0,0 0 15,0 0-15,0 0 0,0 0 16,0 0-16,0 0 0,0 0 16,0 0-16,0 0 15,0 0-15,0 0 0,0 0 0,0 0 16,-10 0-16,10 0 16,-11 0-16,1 0 0,0 10 15,0 0 1,-11-10-16,11 10 0,-10 0 0,9 0 15,-9 1-15,10-1 16,-1-10-16,1 10 16,0-10-16,0 10 0,-1-10 0,1 10 15,10-10-15,0 11 16,-10-11-16,10 10 0,-10 0 0,10 0 16,-10 0-16,10 0 15,-11 1-15,11-1 0,-10 0 16,10 0-1,-10 0-15,10 0 0,-10-10 0,10 11 16,-11-1-16,11 0 16,-10 0-16,10 0 0,-10-10 15,10 11-15,-10-1 0,10 0 16,-11 0-16,11 0 0,-10 0 16,0 1-16,0-1 0,0 0 15,-11 0-15,11 0 16,-11 0-16,1 1 15,-1 9-15,1-10 0,0 0 0,-1 1 16,-10-1-16,11 0 16,-11 0-16,11 0 15,-11-10-15,11 10 16,-1-10-16,1 11 0,-1-11 16,1 10-16,10-10 0,-11 0 15,1 0-15,-1 0 0,-10 0 0,11 0 31,-11 0-31,11 0 0,-11 0 0,0 0 16,1 0-16,-1 0 16,-10 0-16,10 0 0,1 0 15,-1 0-15,-10 0 0,10 0 16,-9 0-16,-1 0 0,-11 0 16,1 0-1,-10 10-15,10 0 0,10-10 0,0 10 16,-10-10-16,0 10 15,-1-10-15,1 11 0,-10-11 16,10 10-16,-11-10 0,11 0 16,10 0-16,0 0 15,0 0-15,1 0 0,-12 0 0,1 0 16,0 0-16,0 0 16,-10-10-16,9 10 0,12 0 15,-1 0-15,-11 0 0,12 0 16,-12-11-16,1 11 15,-10-10-15,10 10 16,-11 0-16,11 0 16,0-10-16,0 10 0,10-10 0,-10 10 15,-11-10-15,11 10 16,-10 0-16,10 0 0,-11 0 16,11 0-16,0 10 0,-10-10 15,-1 0-15,1 0 16,-11 10-16,11 0 15,-11-10-15,11 10 0,10-10 16,-11 11-16,-9-1 0,-1 10 16,0 1-16,1-1 15,9 0-15,1 11 0,-11-1 0,11 11 16,0 0-16,-1-1 16,1-9-16,10-1 15,0 1-15,10 0 16,0-1-16,0 1 0,10 9 0,1 1 15,-1-10-15,0 9 16,11-9-16,-1 9 0,1-9 16,10 0-16,-1-11 0,1 10 15,0-9-15,0-1 16,10 0-16,0 1 0,0 9 0,0 1 16,0-11-16,10 1 15,0-1-15,0 0 16,11 1-16,-1-1 15,11 0-15,0 1 0,10 9 0,-1-9 16,1-1-16,0 0 16,0-10-16,10 11 15,1-11-15,-1 10 16,10-9-16,0-1 0,1 0 0,-1 0 16,-10 0-16,11 0 15,-1 1-15,0-1 0,1 0 16,-1 0-16,11-10 0,-11 10 15,1-10-15,-1 10 16,11-10-16,-1 0 0,-9 0 16,-1 0-16,0 11 0,1-1 15,-1-10-15,1 0 0,9 0 16,1 0 0,-11 0-16,1 0 0,-1 0 0,-10 0 15,0 0-15,11 0 0,-1-10 16,0 10-1,1 0-15,-1 0 0,-10-11 0,11 11 16,-1-10-16,0 10 16,1-10-16,-1 10 0,-10-10 15,11 10-15,-11-10 0,10 10 16,-10-10-16,1 10 16,-1-11-16,0 11 0,0-10 0,0 10 15,-10-10 1,10 10-16,-10-10 0,10 10 15,-10-10-15,0 10 16,-10-10-16,10 10 0,-11 0 16,11 0-16,-10 0 0,0 0 15,-1-11-15,1 11 0,0 0 16,0 0 0,-11-10-16,11 10 0,-11 0 0,1 0 15,-11 0-15,10 0 16,-9 0-16,-1 0 0,0 0 0,0 0 15,0 0-15,1 0 16,-11 0-16,10 0 16,0 0-16,0 0 0,-10 10 15</inkml:trace>
  <inkml:trace contextRef="#ctx0" brushRef="#br0" timeOffset="97611.5149">4199 10878 0,'0'0'0,"0"0"0,0 0 0,0 0 0,0 0 0,0 0 15,0 0-15,0 0 16,0 0-16,0 0 15,0 0-15,0 0 16,0 0-16,0 0 0,0 0 0,0 0 16,0 0-16,0 0 15,10-10-15,0 10 0,1-10 0,9 10 16,0-10-16,11 0 16,10-11-16,10 11 15,0-10-15,1 10 16,-12-11-16,1 11 0,0-10 0,0 10 15,-10-11-15,10 11 0,0-10 16,0 10 0,0-11-16,0 11 0,-1-10 0,1 10 15,-10-11-15,10 11 16,-10 0-16,-1 0 0,-9-1 0,-1 1 16,1 0-16,-11 10 15,0 0-15</inkml:trace>
  <inkml:trace contextRef="#ctx0" brushRef="#br0" timeOffset="100679.8981">4813 10858 0,'0'0'0,"0"0"0,0 0 0,0 0 0,0 0 16,0 0-16,0 0 0,0 0 15,0 0-15,0 0 16,0 0-16,0 0 16,0 0-16,0 0 0,0 0 0,0 0 15,0 0-15,0 0 16,0 0-16,0 0 15,0 0-15,0 0 0,0 0 16,0 0-16,0 0 0,0 0 16,0 0-16,10 0 0,0 0 15,0 0 1,11 0-16,-1 0 0,1 0 0,-1 0 16,11 0-16,0 0 15,-11 0-15,11 0 16,-11 0-16,11 0 0,-11 0 15,1 0-15,-1 0 0,1 0 16,-1 0-16,1 0 0,-1 0 16,1 0-16,-1 10 0,1 0 15,-1-10-15,0 11 16,1-11-16,-1 10 0,1-10 0,-1 0 16,-9 0-1,9 0-15,-10 10 0,11 0 16,-11-10-16,10 10 15,-9-10-15,9 11 0,-10-11 0,1 10 16,-1-10-16,0 10 16,0-10-16,0 10 0,1-10 15,-1 10-15,0-10 0,0 10 16,1-10-16,-1 11 0,0-11 16,0 10-1,1-10-15,-1 10 16,0-10-16,0 10 0,-10-10 0,10 10 15,-10-10-15,11 10 16,-11-10-16,10 11 0,0-11 0,0 10 16,1-10-16,-1 10 15,0-10-15,0 10 16,-10-10-16,10 10 0,1-10 16,-1 10-16,0 1 0,0-1 15,1 0-15,-1 0 16,0 0-16,0 1 0,1-11 15,-1 10-15,0 0 0,0 0 16,11-10-16,-11 10 16,0-10-16,0 10 15,11-10-15,-1 11 0,-9-11 0,9 10 16,-10-10-16,11 10 16,-1-10-16,1 10 15,-11-10-15,10 10 0,-9-10 16,9 0-16,0 0 0,1 0 15,-1 0-15,1 0 16,-1 0-16,1 0 0,9 0 0,1 0 16,-10 0-16,9 0 15,1-10-15,0 10 0,-1 0 16,1 0-16,0 0 0,-1 0 16,1-10-16,0 10 15,0-10-15,9 10 0,1 0 0,0 0 31,0-10-31,0 10 0,0-11 0,0 11 16,-10-10-16,10 10 16,-11-10-16,1 10 0,0-10 0,10 10 15,0-10-15,-1 10 16,1 0-16,0 0 0,0-10 16,0 10-16,0-11 0,0 11 15,-10-10-15,10 10 16,-11-10-16,11 10 15,0-10-15,0 10 0,-10-10 16,10 10-16,0 0 0,0 0 16,-11 0-16,11 0 15,-10 0-15,0 0 0,-1 0 16,1 0-16,-11 0 0,11 0 16,-11 0-16,11 0 15,-10 0-15,9 0 0,-9 0 0,-1 0 16,1 0-16,-1 0 15,-10 0-15,11 0 16,-11 0-16,0 0 16,-10 0-16,11 0 0,-11 10 0</inkml:trace>
  <inkml:trace contextRef="#ctx0" brushRef="#br0" timeOffset="137788.5255">13140 10644 0,'0'0'0,"0"0"0,0 0 0,0 0 0,0 0 0,0 0 16,0 0-16,0 0 16,0 0-16,0 0 0,0 0 0,0 0 15,0 0-15,0 0 16,0 0-16,0 0 16,-10 0-16,10 0 15,-10-10-15,-11 10 0,1-10 16,-11 10-16,-10-10 0,-10 0 15,0 0-15,-10-1 16,-11 1-16,-10 0 0,-10 0 0,0 10 16,0 0-16,0 0 15,-10 10-15,-1 0 0,1-10 16,0 10-16,-1 1 0,1-1 16,-11 0-16,11 0 15,0-10-15,-11 0 0,1 0 0,-11 0 16,0 10-16,0 0 15,-10 1-15,11-1 16,-11-10-16,10 10 16,-10 0-16,10 0 0,0-10 0,1 10 15,9-10-15,11 11 16,0-1-16,9 0 16,1-10-16,11 10 0,-1-10 0,20 10 15,1-10-15,0 11 16,9-11-16,1 10 15,10-10-15,0 0 0,0 0 16,1 0-16,-1 0 0,10 10 16,0 0-16,1 0 15,-1 0-15,0 1 0,11 9 16,-1 0-16,-9 11 16,-1 10-16,-10 9 0,10 1 15,1 10-15,-1 11 0,10-1 0,1 20 16,-1 1-16,1 0 15,0-1-15,9 11 16,1 0-16,0-1 16,0-9-16,-1 0 0,11-1 0,0 1 15,0 10-15,0-11 16,0-9-16,0-11 0,0-10 16,0 10-16,0 10 0,0-9 15,0-1-15,0-10 16,11 0-16,-1 0 15,0-10-15,0 0 0,1 0 16,-1 0-16,0-11 0,0 1 16,0-10-16,11 9 0,-1-9 15,1-1-15,-1-9 0,11 9 16,0-9-16,10-1 16,10 0-16,0 1 0,10-11 15,11 0-15,10 0 0,10 0 16,0-10-16,10 0 15,11 0-15,-1 0 0,11-10 0,0 0 32,0-10-32,10 9 0,0-9 0,0 10 15,10-10-15,0 9 16,-10-9-16,10 10 0,11-10 16,-1 9-16,-10 1 0,1 0 15,-1 10-15,10 0 16,1 0-16,-1 10 0,1 0 0,-1 1 15,1-1-15,-1 0 16,-10 10-16,1-10 0,-1 1 16,0-1-1,0 0-15,0 0 0,1-10 0,-1 10 16,0 0-16,0 1 16,1-11-16,-11 10 0,0-10 15,-11 0-15,-9 0 0,-1 0 16,1-10-16,-1 10 15,-9-11-15,-11 1 0,0-10 16,-10 10-16,0-11 0,-11 11 16,-20-10-16,11 10 15,-11-11-15,0 1 16,-10 0-16,0-1 0,-10 1 0,9 0 16,-9-1-16,0-9 15,-11-1-15,1 1 0,-1-11 0,1 0 31,-11-10-31,10-10 0,-9 0 0,-11-10 16,0-21-16,0 1 16,-11-21-16,1 0 0,-10 0 15,-1 0-15,1 10 0,-1 1 16,1-1-16,-1 0 16,11-10-16,0 10 0,-11 11 15,11-1-15,-10-10 0,10 11 16,-1-1-16,1 11 0,0 10 15,0-1 1,-1 1-16,1 10 0,-10 0 16,9 10-16,1 0 0,0 11 15,-10-1-15,9 10 16,-9 1-16,-1-1 0,1-9 0,-1 9 16,-9 0-16,-1 1 15,-10 10-15,0-1 0,0 1 16,0 0-16,-10-1 0,0 1 15,-10 10-15,10-1 16,-11 1-16,-9 0 16,-1 10-16,-10 0 0,-10 0 15,0 0-15,-10 10 0,-1 0 16,1-10-16,-10 11 16,-11-1-16,0 0 0,-10 0 0,-10 0 15,0 11-15,-1-1 16,-9-10-16,-1 0 0,-9 1 15,-21 9 1,-11 0-16,-71 11 0,-41-1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4D3C50A-ECEA-8349-9BCF-E4AC4170F50E}" type="datetimeFigureOut">
              <a:rPr lang="en-US" smtClean="0"/>
              <a:t>12/01/2024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999B78F-7C08-ED42-8E36-4ED23DEF8F74}" type="slidenum">
              <a:rPr lang="en-US" smtClean="0"/>
              <a:t>‹#›</a:t>
            </a:fld>
            <a:endParaRPr lang="en-US"/>
          </a:p>
        </p:txBody>
      </p:sp>
    </p:spTree>
    <p:extLst>
      <p:ext uri="{BB962C8B-B14F-4D97-AF65-F5344CB8AC3E}">
        <p14:creationId xmlns:p14="http://schemas.microsoft.com/office/powerpoint/2010/main" val="200871350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9FE8DFF9-44C4-6B4E-B5A3-96ED369AFD93}"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8869BD90-93E8-7D4C-B473-7191F00429C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BA7DC435-2897-F34A-8447-1EC8A691D119}"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DEC9DA09-039A-A841-BA90-58CFCFBF8E01}"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lvl1pPr>
              <a:defRPr/>
            </a:lvl1pPr>
          </a:lstStyle>
          <a:p>
            <a:pPr>
              <a:defRPr/>
            </a:pPr>
            <a:fld id="{50F2F7EC-46EB-964D-B691-B03AC1106FC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31F6D4F7-D30A-2D46-8C56-BBD860B78FB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9" name="Slide Number Placeholder 5"/>
          <p:cNvSpPr>
            <a:spLocks noGrp="1"/>
          </p:cNvSpPr>
          <p:nvPr>
            <p:ph type="sldNum" sz="quarter" idx="12"/>
          </p:nvPr>
        </p:nvSpPr>
        <p:spPr/>
        <p:txBody>
          <a:bodyPr/>
          <a:lstStyle>
            <a:lvl1pPr>
              <a:defRPr/>
            </a:lvl1pPr>
          </a:lstStyle>
          <a:p>
            <a:pPr>
              <a:defRPr/>
            </a:pPr>
            <a:fld id="{D227A3EF-D9D8-3141-91A2-80F03BEF3F96}"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5" name="Slide Number Placeholder 5"/>
          <p:cNvSpPr>
            <a:spLocks noGrp="1"/>
          </p:cNvSpPr>
          <p:nvPr>
            <p:ph type="sldNum" sz="quarter" idx="12"/>
          </p:nvPr>
        </p:nvSpPr>
        <p:spPr/>
        <p:txBody>
          <a:bodyPr/>
          <a:lstStyle>
            <a:lvl1pPr>
              <a:defRPr/>
            </a:lvl1pPr>
          </a:lstStyle>
          <a:p>
            <a:pPr>
              <a:defRPr/>
            </a:pPr>
            <a:fld id="{964AD586-7C25-0244-A129-E014CC0A164A}"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4" name="Slide Number Placeholder 5"/>
          <p:cNvSpPr>
            <a:spLocks noGrp="1"/>
          </p:cNvSpPr>
          <p:nvPr>
            <p:ph type="sldNum" sz="quarter" idx="12"/>
          </p:nvPr>
        </p:nvSpPr>
        <p:spPr/>
        <p:txBody>
          <a:bodyPr/>
          <a:lstStyle>
            <a:lvl1pPr>
              <a:defRPr/>
            </a:lvl1pPr>
          </a:lstStyle>
          <a:p>
            <a:pPr>
              <a:defRPr/>
            </a:pPr>
            <a:fld id="{9941E2DB-6B26-1148-BBB7-224489DC4320}"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C7EC744-B227-4A42-B0B8-DD1F9FC186DB}"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smtClean="0"/>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smtClean="0"/>
              <a:t>Chapter 5 System Modeling</a:t>
            </a:r>
            <a:endParaRPr lang="en-US"/>
          </a:p>
        </p:txBody>
      </p:sp>
      <p:sp>
        <p:nvSpPr>
          <p:cNvPr id="7" name="Slide Number Placeholder 5"/>
          <p:cNvSpPr>
            <a:spLocks noGrp="1"/>
          </p:cNvSpPr>
          <p:nvPr>
            <p:ph type="sldNum" sz="quarter" idx="12"/>
          </p:nvPr>
        </p:nvSpPr>
        <p:spPr/>
        <p:txBody>
          <a:bodyPr/>
          <a:lstStyle>
            <a:lvl1pPr>
              <a:defRPr/>
            </a:lvl1pPr>
          </a:lstStyle>
          <a:p>
            <a:pPr>
              <a:defRPr/>
            </a:pPr>
            <a:fld id="{026C30EE-4725-9040-82E4-7631508820E2}" type="slidenum">
              <a:rPr lang="en-US" smtClean="0"/>
              <a:pPr>
                <a:defRPr/>
              </a:pPr>
              <a:t>‹#›</a:t>
            </a:fld>
            <a:endParaRPr lang="en-US"/>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smtClean="0"/>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smtClean="0"/>
              <a:t>Chapter 5 System Modeling</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5AC5F77F-66C9-B04B-B94C-B68F7102428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emf"/><Relationship Id="rId1" Type="http://schemas.openxmlformats.org/officeDocument/2006/relationships/slideLayout" Target="../slideLayouts/slideLayout6.xml"/><Relationship Id="rId4" Type="http://schemas.openxmlformats.org/officeDocument/2006/relationships/image" Target="../media/image7.emf"/></Relationships>
</file>

<file path=ppt/slides/_rels/slide22.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8.emf"/><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3"/>
          <p:cNvSpPr>
            <a:spLocks noGrp="1"/>
          </p:cNvSpPr>
          <p:nvPr>
            <p:ph type="title"/>
          </p:nvPr>
        </p:nvSpPr>
        <p:spPr>
          <a:xfrm>
            <a:off x="457200" y="2372272"/>
            <a:ext cx="8507177" cy="2158164"/>
          </a:xfrm>
          <a:solidFill>
            <a:schemeClr val="accent4">
              <a:lumMod val="20000"/>
              <a:lumOff val="80000"/>
            </a:schemeClr>
          </a:solidFill>
          <a:ln>
            <a:solidFill>
              <a:schemeClr val="accent1"/>
            </a:solidFill>
          </a:ln>
        </p:spPr>
        <p:txBody>
          <a:bodyPr/>
          <a:lstStyle/>
          <a:p>
            <a:pPr algn="ctr"/>
            <a:r>
              <a:rPr lang="en-US" sz="4400" dirty="0" smtClean="0">
                <a:solidFill>
                  <a:schemeClr val="tx1"/>
                </a:solidFill>
              </a:rPr>
              <a:t>Chapter 5 </a:t>
            </a:r>
            <a:r>
              <a:rPr lang="ar-JO" sz="4400" dirty="0" smtClean="0">
                <a:solidFill>
                  <a:schemeClr val="tx1"/>
                </a:solidFill>
              </a:rPr>
              <a:t/>
            </a:r>
            <a:br>
              <a:rPr lang="ar-JO" sz="4400" dirty="0" smtClean="0">
                <a:solidFill>
                  <a:schemeClr val="tx1"/>
                </a:solidFill>
              </a:rPr>
            </a:br>
            <a:r>
              <a:rPr lang="en-US" sz="4400" dirty="0" smtClean="0">
                <a:solidFill>
                  <a:schemeClr val="tx1"/>
                </a:solidFill>
              </a:rPr>
              <a:t> System Modeling</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boundaries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System boundaries are established to define what is inside and what is outside the system.</a:t>
            </a:r>
          </a:p>
          <a:p>
            <a:pPr lvl="1"/>
            <a:r>
              <a:rPr lang="en-US" dirty="0" smtClean="0"/>
              <a:t>They show other systems that are used or depend on the system being developed.</a:t>
            </a:r>
          </a:p>
          <a:p>
            <a:r>
              <a:rPr lang="en-US" dirty="0" smtClean="0"/>
              <a:t>The position of the system boundary has a profound effect on the system requirements. </a:t>
            </a:r>
          </a:p>
          <a:p>
            <a:r>
              <a:rPr lang="en-US" dirty="0" smtClean="0"/>
              <a:t>Defining a system boundary is a political judgment</a:t>
            </a:r>
          </a:p>
          <a:p>
            <a:pPr lvl="1"/>
            <a:r>
              <a:rPr lang="en-US" dirty="0" smtClean="0"/>
              <a:t>There may be pressures to develop system boundaries that </a:t>
            </a:r>
            <a:r>
              <a:rPr lang="ar-JO" dirty="0" smtClean="0"/>
              <a:t>increase/decrease</a:t>
            </a:r>
            <a:r>
              <a:rPr lang="en-US" dirty="0" smtClean="0"/>
              <a:t> the influence or workload of different parts of an organization.</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context of the </a:t>
            </a:r>
            <a:r>
              <a:rPr lang="en-GB" dirty="0" err="1" smtClean="0"/>
              <a:t>Mentcare</a:t>
            </a:r>
            <a:r>
              <a:rPr lang="en-GB" dirty="0" smtClean="0"/>
              <a:t> system</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11</a:t>
            </a:fld>
            <a:endParaRPr lang="en-US"/>
          </a:p>
        </p:txBody>
      </p:sp>
      <p:pic>
        <p:nvPicPr>
          <p:cNvPr id="2" name="Picture 1" descr="5.1 Mentcare context.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25600" y="2057400"/>
            <a:ext cx="5645150" cy="3556000"/>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Process perspective</a:t>
            </a:r>
            <a:endParaRPr lang="en-US" dirty="0">
              <a:solidFill>
                <a:srgbClr val="C00000"/>
              </a:solidFill>
            </a:endParaRPr>
          </a:p>
        </p:txBody>
      </p:sp>
      <p:sp>
        <p:nvSpPr>
          <p:cNvPr id="4" name="Content Placeholder 3"/>
          <p:cNvSpPr>
            <a:spLocks noGrp="1"/>
          </p:cNvSpPr>
          <p:nvPr>
            <p:ph idx="1"/>
          </p:nvPr>
        </p:nvSpPr>
        <p:spPr/>
        <p:txBody>
          <a:bodyPr/>
          <a:lstStyle/>
          <a:p>
            <a:r>
              <a:rPr lang="en-US" dirty="0" smtClean="0"/>
              <a:t>Context models simply show the other systems in the environment, not how the system being developed is used in that environment.</a:t>
            </a:r>
          </a:p>
          <a:p>
            <a:r>
              <a:rPr lang="en-US" b="1" u="sng" dirty="0" smtClean="0">
                <a:solidFill>
                  <a:srgbClr val="03936D"/>
                </a:solidFill>
              </a:rPr>
              <a:t>Process models </a:t>
            </a:r>
            <a:r>
              <a:rPr lang="en-US" dirty="0" smtClean="0"/>
              <a:t>reveal how the system being developed is used in broader business processes.</a:t>
            </a:r>
          </a:p>
          <a:p>
            <a:r>
              <a:rPr lang="en-US" b="1" dirty="0" smtClean="0">
                <a:solidFill>
                  <a:srgbClr val="03936D"/>
                </a:solidFill>
              </a:rPr>
              <a:t>UML activity diagrams may be used to define business process models.</a:t>
            </a:r>
            <a:endParaRPr lang="en-US" b="1" dirty="0">
              <a:solidFill>
                <a:srgbClr val="03936D"/>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12</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solidFill>
                  <a:srgbClr val="C00000"/>
                </a:solidFill>
              </a:rPr>
              <a:t>Process model of involuntary detention </a:t>
            </a:r>
            <a:r>
              <a:rPr lang="ar-JO" dirty="0" smtClean="0">
                <a:solidFill>
                  <a:srgbClr val="C00000"/>
                </a:solidFill>
              </a:rPr>
              <a:t>قرار </a:t>
            </a:r>
            <a:r>
              <a:rPr lang="ar-JO" dirty="0">
                <a:solidFill>
                  <a:srgbClr val="C00000"/>
                </a:solidFill>
              </a:rPr>
              <a:t>الاعتقال</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13</a:t>
            </a:fld>
            <a:endParaRPr lang="en-US"/>
          </a:p>
        </p:txBody>
      </p:sp>
      <p:pic>
        <p:nvPicPr>
          <p:cNvPr id="2" name="Picture 1" descr="5.2 Detention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5600" y="1765299"/>
            <a:ext cx="8331200" cy="4306013"/>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4638"/>
            <a:ext cx="8229600" cy="1143000"/>
          </a:xfrm>
          <a:solidFill>
            <a:schemeClr val="accent3">
              <a:lumMod val="40000"/>
              <a:lumOff val="60000"/>
            </a:schemeClr>
          </a:solidFill>
          <a:ln>
            <a:solidFill>
              <a:schemeClr val="accent1"/>
            </a:solidFill>
          </a:ln>
        </p:spPr>
        <p:txBody>
          <a:bodyPr/>
          <a:lstStyle/>
          <a:p>
            <a:pPr algn="ctr"/>
            <a:r>
              <a:rPr lang="en-US" sz="4400" dirty="0" smtClean="0">
                <a:solidFill>
                  <a:srgbClr val="00B050"/>
                </a:solidFill>
              </a:rPr>
              <a:t>Interaction </a:t>
            </a:r>
            <a:r>
              <a:rPr lang="en-US" sz="4400" dirty="0">
                <a:solidFill>
                  <a:srgbClr val="00B050"/>
                </a:solidFill>
              </a:rPr>
              <a:t>M</a:t>
            </a:r>
            <a:r>
              <a:rPr lang="en-US" sz="4400" dirty="0" smtClean="0">
                <a:solidFill>
                  <a:srgbClr val="00B050"/>
                </a:solidFill>
              </a:rPr>
              <a:t>odels</a:t>
            </a:r>
            <a:endParaRPr lang="en-US" sz="4400" dirty="0">
              <a:solidFill>
                <a:srgbClr val="00B050"/>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14</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541773823"/>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Interaction models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Modeling user interaction is important as it helps to </a:t>
            </a:r>
            <a:r>
              <a:rPr lang="en-US" b="1" dirty="0" smtClean="0"/>
              <a:t>identify user requirements</a:t>
            </a:r>
            <a:r>
              <a:rPr lang="en-US" dirty="0" smtClean="0"/>
              <a:t>. </a:t>
            </a:r>
          </a:p>
          <a:p>
            <a:r>
              <a:rPr lang="en-US" dirty="0" smtClean="0"/>
              <a:t>Modeling system-to-system interaction highlights the communication problems that may arise. </a:t>
            </a:r>
          </a:p>
          <a:p>
            <a:r>
              <a:rPr lang="en-US" dirty="0" smtClean="0"/>
              <a:t>Modeling component interaction helps us understand if a proposed system structure is likely to deliver the required system performance and dependability.</a:t>
            </a:r>
            <a:r>
              <a:rPr lang="en-GB" dirty="0" smtClean="0"/>
              <a:t> </a:t>
            </a:r>
          </a:p>
          <a:p>
            <a:r>
              <a:rPr lang="en-GB" dirty="0" smtClean="0"/>
              <a:t>Use case diagrams and sequence diagrams may be used for interaction </a:t>
            </a:r>
            <a:r>
              <a:rPr lang="en-GB" dirty="0" err="1" smtClean="0"/>
              <a:t>modeling</a:t>
            </a:r>
            <a:r>
              <a:rPr lang="en-GB" dirty="0" smtClean="0"/>
              <a:t>.</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Use case modeling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Use cases were developed originally to support requirements elicitation and now incorporated into the UML.</a:t>
            </a:r>
          </a:p>
          <a:p>
            <a:r>
              <a:rPr lang="en-US" dirty="0" smtClean="0"/>
              <a:t>Each use case represents a discrete task that involves external interaction with a system.</a:t>
            </a:r>
          </a:p>
          <a:p>
            <a:r>
              <a:rPr lang="en-US" dirty="0" smtClean="0"/>
              <a:t>Actors in a use case may be people or other systems.</a:t>
            </a:r>
          </a:p>
          <a:p>
            <a:r>
              <a:rPr lang="en-US" dirty="0" smtClean="0"/>
              <a:t>Represented diagrammatically to provide an overview of the use case and in a more detailed textual form.</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solidFill>
                  <a:srgbClr val="C00000"/>
                </a:solidFill>
              </a:rPr>
              <a:t>Transfer-data use case</a:t>
            </a:r>
            <a:r>
              <a:rPr lang="en-GB" dirty="0" smtClean="0">
                <a:solidFill>
                  <a:srgbClr val="C00000"/>
                </a:solidFill>
              </a:rPr>
              <a:t> </a:t>
            </a:r>
            <a:endParaRPr lang="en-US" dirty="0" smtClean="0">
              <a:solidFill>
                <a:srgbClr val="C00000"/>
              </a:solidFill>
            </a:endParaRPr>
          </a:p>
        </p:txBody>
      </p:sp>
      <p:sp>
        <p:nvSpPr>
          <p:cNvPr id="5" name="Content Placeholder 4"/>
          <p:cNvSpPr>
            <a:spLocks noGrp="1"/>
          </p:cNvSpPr>
          <p:nvPr>
            <p:ph idx="1"/>
          </p:nvPr>
        </p:nvSpPr>
        <p:spPr>
          <a:solidFill>
            <a:schemeClr val="accent6">
              <a:lumMod val="20000"/>
              <a:lumOff val="80000"/>
            </a:schemeClr>
          </a:solidFill>
        </p:spPr>
        <p:txBody>
          <a:bodyPr/>
          <a:lstStyle/>
          <a:p>
            <a:r>
              <a:rPr lang="en-US" dirty="0" smtClean="0"/>
              <a:t>A use case in the </a:t>
            </a:r>
            <a:r>
              <a:rPr lang="ar-JO" dirty="0" smtClean="0"/>
              <a:t>Medicare</a:t>
            </a:r>
            <a:r>
              <a:rPr lang="en-US" dirty="0" smtClean="0"/>
              <a:t> system</a:t>
            </a:r>
            <a:endParaRPr lang="en-US" dirty="0"/>
          </a:p>
        </p:txBody>
      </p:sp>
      <p:sp>
        <p:nvSpPr>
          <p:cNvPr id="7" name="Footer Placeholder 6"/>
          <p:cNvSpPr>
            <a:spLocks noGrp="1"/>
          </p:cNvSpPr>
          <p:nvPr>
            <p:ph type="ftr" sz="quarter" idx="11"/>
          </p:nvPr>
        </p:nvSpPr>
        <p:spPr/>
        <p:txBody>
          <a:bodyPr/>
          <a:lstStyle/>
          <a:p>
            <a:pPr>
              <a:defRPr/>
            </a:pPr>
            <a:r>
              <a:rPr lang="en-US" smtClean="0"/>
              <a:t>Chapter 5 System Modeling</a:t>
            </a:r>
            <a:endParaRPr lang="en-US"/>
          </a:p>
        </p:txBody>
      </p:sp>
      <p:sp>
        <p:nvSpPr>
          <p:cNvPr id="6" name="Slide Number Placeholder 5"/>
          <p:cNvSpPr>
            <a:spLocks noGrp="1"/>
          </p:cNvSpPr>
          <p:nvPr>
            <p:ph type="sldNum" sz="quarter" idx="12"/>
          </p:nvPr>
        </p:nvSpPr>
        <p:spPr/>
        <p:txBody>
          <a:bodyPr/>
          <a:lstStyle/>
          <a:p>
            <a:pPr>
              <a:defRPr/>
            </a:pPr>
            <a:fld id="{DEC9DA09-039A-A841-BA90-58CFCFBF8E01}" type="slidenum">
              <a:rPr lang="en-US" smtClean="0"/>
              <a:pPr>
                <a:defRPr/>
              </a:pPr>
              <a:t>17</a:t>
            </a:fld>
            <a:endParaRPr lang="en-US"/>
          </a:p>
        </p:txBody>
      </p:sp>
      <p:pic>
        <p:nvPicPr>
          <p:cNvPr id="4" name="Picture 3" descr="5.3 UseCase.eps"/>
          <p:cNvPicPr>
            <a:picLocks noChangeAspect="1"/>
          </p:cNvPicPr>
          <p:nvPr/>
        </p:nvPicPr>
        <p:blipFill>
          <a:blip r:embed="rId2"/>
          <a:stretch>
            <a:fillRect/>
          </a:stretch>
        </p:blipFill>
        <p:spPr>
          <a:xfrm>
            <a:off x="866722" y="3259717"/>
            <a:ext cx="7486946" cy="1214863"/>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solidFill>
                  <a:srgbClr val="C00000"/>
                </a:solidFill>
              </a:rPr>
              <a:t>Tabular description of the ‘Transfer data’ use-case</a:t>
            </a:r>
            <a:r>
              <a:rPr lang="en-GB" dirty="0" smtClean="0">
                <a:solidFill>
                  <a:srgbClr val="C00000"/>
                </a:solidFill>
              </a:rPr>
              <a:t> </a:t>
            </a:r>
            <a:endParaRPr lang="en-US" dirty="0" smtClean="0">
              <a:solidFill>
                <a:srgbClr val="C00000"/>
              </a:solidFill>
            </a:endParaRP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18</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965807726"/>
              </p:ext>
            </p:extLst>
          </p:nvPr>
        </p:nvGraphicFramePr>
        <p:xfrm>
          <a:off x="204952" y="1417639"/>
          <a:ext cx="8939047" cy="4778208"/>
        </p:xfrm>
        <a:graphic>
          <a:graphicData uri="http://schemas.openxmlformats.org/drawingml/2006/table">
            <a:tbl>
              <a:tblPr/>
              <a:tblGrid>
                <a:gridCol w="2400682">
                  <a:extLst>
                    <a:ext uri="{9D8B030D-6E8A-4147-A177-3AD203B41FA5}">
                      <a16:colId xmlns:a16="http://schemas.microsoft.com/office/drawing/2014/main" val="20000"/>
                    </a:ext>
                  </a:extLst>
                </a:gridCol>
                <a:gridCol w="6538365">
                  <a:extLst>
                    <a:ext uri="{9D8B030D-6E8A-4147-A177-3AD203B41FA5}">
                      <a16:colId xmlns:a16="http://schemas.microsoft.com/office/drawing/2014/main" val="20001"/>
                    </a:ext>
                  </a:extLst>
                </a:gridCol>
              </a:tblGrid>
              <a:tr h="497996">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MHC</a:t>
                      </a:r>
                      <a:r>
                        <a:rPr kumimoji="0" lang="en-GB" sz="1600" b="1" i="0" u="none" strike="noStrike" cap="none" normalizeH="0" baseline="0" dirty="0">
                          <a:ln>
                            <a:noFill/>
                          </a:ln>
                          <a:solidFill>
                            <a:srgbClr val="000000"/>
                          </a:solidFill>
                          <a:effectLst/>
                          <a:latin typeface="Arial" charset="0"/>
                          <a:ea typeface="Times New Roman" charset="0"/>
                        </a:rPr>
                        <a:t>-PMS: Transfer </a:t>
                      </a:r>
                      <a:r>
                        <a:rPr kumimoji="0" lang="en-GB" sz="1600" b="1" i="0" u="none" strike="noStrike" cap="none" normalizeH="0" baseline="0" dirty="0" smtClean="0">
                          <a:ln>
                            <a:noFill/>
                          </a:ln>
                          <a:solidFill>
                            <a:srgbClr val="000000"/>
                          </a:solidFill>
                          <a:effectLst/>
                          <a:latin typeface="Arial" charset="0"/>
                          <a:ea typeface="Times New Roman" charset="0"/>
                        </a:rPr>
                        <a:t>data</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extLst>
                  <a:ext uri="{0D108BD9-81ED-4DB2-BD59-A6C34878D82A}">
                    <a16:rowId xmlns:a16="http://schemas.microsoft.com/office/drawing/2014/main" val="10000"/>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Actors</a:t>
                      </a:r>
                      <a:endParaRPr kumimoji="0" lang="en-GB" sz="1600" b="1"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Medical receptionist, patient records system (PRS)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63444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Description</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A receptionist may transfer data from the </a:t>
                      </a:r>
                      <a:r>
                        <a:rPr kumimoji="0" lang="en-GB" sz="1600" b="0" i="0" u="none" strike="noStrike" cap="none" normalizeH="0" baseline="0" dirty="0" err="1" smtClean="0">
                          <a:ln>
                            <a:noFill/>
                          </a:ln>
                          <a:solidFill>
                            <a:srgbClr val="000000"/>
                          </a:solidFill>
                          <a:effectLst/>
                          <a:latin typeface="Arial" charset="0"/>
                          <a:ea typeface="Times New Roman" charset="0"/>
                        </a:rPr>
                        <a:t>Mentcase</a:t>
                      </a:r>
                      <a:r>
                        <a:rPr kumimoji="0" lang="en-GB" sz="1600" b="0" i="0" u="none" strike="noStrike" cap="none" normalizeH="0" baseline="0" dirty="0" smtClean="0">
                          <a:ln>
                            <a:noFill/>
                          </a:ln>
                          <a:solidFill>
                            <a:srgbClr val="000000"/>
                          </a:solidFill>
                          <a:effectLst/>
                          <a:latin typeface="Arial" charset="0"/>
                          <a:ea typeface="Times New Roman" charset="0"/>
                        </a:rPr>
                        <a:t> system to </a:t>
                      </a:r>
                      <a:r>
                        <a:rPr kumimoji="0" lang="en-GB" sz="1600" b="0" i="0" u="none" strike="noStrike" cap="none" normalizeH="0" baseline="0" dirty="0">
                          <a:ln>
                            <a:noFill/>
                          </a:ln>
                          <a:solidFill>
                            <a:srgbClr val="000000"/>
                          </a:solidFill>
                          <a:effectLst/>
                          <a:latin typeface="Arial" charset="0"/>
                          <a:ea typeface="Times New Roman" charset="0"/>
                        </a:rPr>
                        <a:t>a general patient record database that is maintained by a health authority. The information transferred may either be updated personal information (address, phone number, etc.) or a summary of the patient’s diagnosis and treatment.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Data</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Patient’s personal information, treatment summary</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Stimulus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User command issued by medical receptionist</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49799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Response</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Confirmation that PRS has been updated</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53779">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Comments</a:t>
                      </a: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receptionist must have appropriate security permissions to access the patient information and the PRS</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solidFill>
                  <a:srgbClr val="C00000"/>
                </a:solidFill>
              </a:rPr>
              <a:t>Use cases in the Mentcare system involving the role ‘Medical Receptionist’</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19</a:t>
            </a:fld>
            <a:endParaRPr lang="en-US"/>
          </a:p>
        </p:txBody>
      </p:sp>
      <p:pic>
        <p:nvPicPr>
          <p:cNvPr id="4" name="Picture 3" descr="5.5 RecepUseCases.eps"/>
          <p:cNvPicPr>
            <a:picLocks noChangeAspect="1"/>
          </p:cNvPicPr>
          <p:nvPr/>
        </p:nvPicPr>
        <p:blipFill>
          <a:blip r:embed="rId2"/>
          <a:stretch>
            <a:fillRect/>
          </a:stretch>
        </p:blipFill>
        <p:spPr>
          <a:xfrm>
            <a:off x="2279650" y="1747838"/>
            <a:ext cx="4451350" cy="4795654"/>
          </a:xfrm>
          <a:prstGeom prst="rect">
            <a:avLst/>
          </a:prstGeom>
          <a:solidFill>
            <a:schemeClr val="accent6">
              <a:lumMod val="20000"/>
              <a:lumOff val="80000"/>
            </a:schemeClr>
          </a:solidFill>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Topics covered</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Context models </a:t>
            </a:r>
            <a:r>
              <a:rPr lang="ar-JO" dirty="0" smtClean="0"/>
              <a:t>ضمني</a:t>
            </a:r>
            <a:r>
              <a:rPr lang="en-US" dirty="0" smtClean="0"/>
              <a:t> </a:t>
            </a:r>
            <a:endParaRPr lang="en-GB" dirty="0" smtClean="0"/>
          </a:p>
          <a:p>
            <a:r>
              <a:rPr lang="en-US" dirty="0" smtClean="0"/>
              <a:t>Interaction models</a:t>
            </a:r>
            <a:r>
              <a:rPr lang="ar-JO" dirty="0" smtClean="0"/>
              <a:t> تفاعلي </a:t>
            </a:r>
            <a:endParaRPr lang="en-GB" dirty="0" smtClean="0"/>
          </a:p>
          <a:p>
            <a:r>
              <a:rPr lang="en-US" dirty="0" smtClean="0"/>
              <a:t>Structural models</a:t>
            </a:r>
            <a:r>
              <a:rPr lang="ar-JO" dirty="0" smtClean="0"/>
              <a:t> </a:t>
            </a:r>
            <a:r>
              <a:rPr lang="en-US" dirty="0"/>
              <a:t> </a:t>
            </a:r>
            <a:r>
              <a:rPr lang="ar-JO" dirty="0" smtClean="0"/>
              <a:t>تركيبي</a:t>
            </a:r>
            <a:endParaRPr lang="en-GB" dirty="0" smtClean="0"/>
          </a:p>
          <a:p>
            <a:r>
              <a:rPr lang="en-US" dirty="0" smtClean="0"/>
              <a:t>Behavioral models</a:t>
            </a:r>
            <a:r>
              <a:rPr lang="ar-JO" dirty="0" smtClean="0"/>
              <a:t>   سلوكي</a:t>
            </a:r>
            <a:endParaRPr lang="en-GB" dirty="0" smtClean="0"/>
          </a:p>
          <a:p>
            <a:r>
              <a:rPr lang="en-US" dirty="0" smtClean="0"/>
              <a:t>Model-driven engineering</a:t>
            </a:r>
            <a:r>
              <a:rPr lang="en-GB" dirty="0" smtClean="0"/>
              <a:t> </a:t>
            </a:r>
            <a:r>
              <a:rPr lang="ar-JO" dirty="0" smtClean="0"/>
              <a:t> نموذجي</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Sequence diagrams</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Sequence diagrams are part of the UML and are used to model the interactions between the actors and the objects within a system.</a:t>
            </a:r>
          </a:p>
          <a:p>
            <a:r>
              <a:rPr lang="en-US" b="1" u="sng" dirty="0" smtClean="0">
                <a:solidFill>
                  <a:srgbClr val="C00000"/>
                </a:solidFill>
              </a:rPr>
              <a:t>A sequence diagram </a:t>
            </a:r>
            <a:r>
              <a:rPr lang="en-US" dirty="0" smtClean="0"/>
              <a:t>shows the sequence of interactions during a particular use case or use case instance.</a:t>
            </a:r>
          </a:p>
          <a:p>
            <a:r>
              <a:rPr lang="en-US" dirty="0" smtClean="0"/>
              <a:t>The objects and actors involved are listed along the top of the diagram, with a dotted line drawn vertically from these. </a:t>
            </a:r>
          </a:p>
          <a:p>
            <a:r>
              <a:rPr lang="en-US" dirty="0"/>
              <a:t>Annotated arrows indicate interactions between objects.  </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dirty="0" smtClean="0">
                <a:solidFill>
                  <a:srgbClr val="C00000"/>
                </a:solidFill>
              </a:rPr>
              <a:t>Sequence diagram for View patient information</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21</a:t>
            </a:fld>
            <a:endParaRPr lang="en-US"/>
          </a:p>
        </p:txBody>
      </p:sp>
      <p:pic>
        <p:nvPicPr>
          <p:cNvPr id="2" name="Picture 1" descr="5.6 ViewInfo Seq Dia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9400" y="1663698"/>
            <a:ext cx="6201032" cy="4724597"/>
          </a:xfrm>
          <a:prstGeom prst="rect">
            <a:avLst/>
          </a:prstGeom>
        </p:spPr>
      </p:pic>
      <p:sp>
        <p:nvSpPr>
          <p:cNvPr id="3" name="Date Placeholder 2"/>
          <p:cNvSpPr>
            <a:spLocks noGrp="1"/>
          </p:cNvSpPr>
          <p:nvPr>
            <p:ph type="dt" sz="half" idx="10"/>
          </p:nvPr>
        </p:nvSpPr>
        <p:spPr/>
        <p:txBody>
          <a:bodyPr/>
          <a:lstStyle/>
          <a:p>
            <a:pPr>
              <a:defRPr/>
            </a:pPr>
            <a:r>
              <a:rPr lang="en-GB" smtClean="0"/>
              <a:t>30/10/2014</a:t>
            </a:r>
            <a:endParaRPr lang="en-US"/>
          </a:p>
        </p:txBody>
      </p:sp>
      <mc:AlternateContent xmlns:mc="http://schemas.openxmlformats.org/markup-compatibility/2006" xmlns:p14="http://schemas.microsoft.com/office/powerpoint/2010/main">
        <mc:Choice Requires="p14">
          <p:contentPart p14:bwMode="auto" r:id="rId3">
            <p14:nvContentPartPr>
              <p14:cNvPr id="4" name="Ink 3"/>
              <p14:cNvContentPartPr/>
              <p14:nvPr/>
            </p14:nvContentPartPr>
            <p14:xfrm>
              <a:off x="2332800" y="2912400"/>
              <a:ext cx="4729320" cy="2403720"/>
            </p14:xfrm>
          </p:contentPart>
        </mc:Choice>
        <mc:Fallback xmlns="">
          <p:pic>
            <p:nvPicPr>
              <p:cNvPr id="4" name="Ink 3"/>
              <p:cNvPicPr/>
              <p:nvPr/>
            </p:nvPicPr>
            <p:blipFill>
              <a:blip r:embed="rId4"/>
              <a:stretch>
                <a:fillRect/>
              </a:stretch>
            </p:blipFill>
            <p:spPr>
              <a:xfrm>
                <a:off x="2323440" y="2903040"/>
                <a:ext cx="4748040" cy="242244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6616700" y="3295749"/>
            <a:ext cx="2260600" cy="1143000"/>
          </a:xfrm>
          <a:solidFill>
            <a:schemeClr val="accent6">
              <a:lumMod val="40000"/>
              <a:lumOff val="60000"/>
            </a:schemeClr>
          </a:solidFill>
        </p:spPr>
        <p:txBody>
          <a:bodyPr/>
          <a:lstStyle/>
          <a:p>
            <a:pPr algn="ctr"/>
            <a:r>
              <a:rPr lang="en-US" dirty="0" smtClean="0">
                <a:solidFill>
                  <a:schemeClr val="tx1"/>
                </a:solidFill>
              </a:rPr>
              <a:t>Sequence diagram for Transfer Data</a:t>
            </a:r>
            <a:r>
              <a:rPr lang="en-GB" dirty="0" smtClean="0">
                <a:solidFill>
                  <a:schemeClr val="tx1"/>
                </a:solidFill>
              </a:rPr>
              <a:t> </a:t>
            </a:r>
            <a:endParaRPr lang="en-US" dirty="0" smtClean="0">
              <a:solidFill>
                <a:schemeClr val="tx1"/>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22</a:t>
            </a:fld>
            <a:endParaRPr lang="en-US"/>
          </a:p>
        </p:txBody>
      </p:sp>
      <p:pic>
        <p:nvPicPr>
          <p:cNvPr id="2" name="Picture 1" descr="5.7 Transfer Data.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8300" y="155574"/>
            <a:ext cx="5988050" cy="6049153"/>
          </a:xfrm>
          <a:prstGeom prst="rect">
            <a:avLst/>
          </a:prstGeom>
        </p:spPr>
      </p:pic>
      <p:sp>
        <p:nvSpPr>
          <p:cNvPr id="3" name="Rectangle 2"/>
          <p:cNvSpPr/>
          <p:nvPr/>
        </p:nvSpPr>
        <p:spPr>
          <a:xfrm>
            <a:off x="368300" y="1231900"/>
            <a:ext cx="7378700" cy="317500"/>
          </a:xfrm>
          <a:prstGeom prst="rect">
            <a:avLst/>
          </a:prstGeom>
          <a:solidFill>
            <a:schemeClr val="bg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10"/>
          </p:nvPr>
        </p:nvSpPr>
        <p:spPr/>
        <p:txBody>
          <a:bodyPr/>
          <a:lstStyle/>
          <a:p>
            <a:pPr>
              <a:defRPr/>
            </a:pPr>
            <a:r>
              <a:rPr lang="en-GB" smtClean="0"/>
              <a:t>30/10/2014</a:t>
            </a:r>
            <a:endParaRPr lang="en-US"/>
          </a:p>
        </p:txBody>
      </p:sp>
      <mc:AlternateContent xmlns:mc="http://schemas.openxmlformats.org/markup-compatibility/2006" xmlns:p14="http://schemas.microsoft.com/office/powerpoint/2010/main">
        <mc:Choice Requires="p14">
          <p:contentPart p14:bwMode="auto" r:id="rId3">
            <p14:nvContentPartPr>
              <p14:cNvPr id="7" name="Ink 6"/>
              <p14:cNvContentPartPr/>
              <p14:nvPr/>
            </p14:nvContentPartPr>
            <p14:xfrm>
              <a:off x="149040" y="2666880"/>
              <a:ext cx="5959080" cy="2286360"/>
            </p14:xfrm>
          </p:contentPart>
        </mc:Choice>
        <mc:Fallback xmlns="">
          <p:pic>
            <p:nvPicPr>
              <p:cNvPr id="7" name="Ink 6"/>
              <p:cNvPicPr/>
              <p:nvPr/>
            </p:nvPicPr>
            <p:blipFill>
              <a:blip r:embed="rId4"/>
              <a:stretch>
                <a:fillRect/>
              </a:stretch>
            </p:blipFill>
            <p:spPr>
              <a:xfrm>
                <a:off x="139680" y="2657520"/>
                <a:ext cx="5977800" cy="230508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8655" y="2936383"/>
            <a:ext cx="8229600" cy="1143000"/>
          </a:xfrm>
        </p:spPr>
        <p:txBody>
          <a:bodyPr/>
          <a:lstStyle/>
          <a:p>
            <a:pPr algn="ctr"/>
            <a:r>
              <a:rPr lang="en-US" sz="4400" dirty="0" smtClean="0">
                <a:solidFill>
                  <a:srgbClr val="00B050"/>
                </a:solidFill>
              </a:rPr>
              <a:t>Structural models</a:t>
            </a:r>
            <a:endParaRPr lang="en-US" sz="4400" dirty="0">
              <a:solidFill>
                <a:srgbClr val="00B050"/>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23</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961216242"/>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Structural models</a:t>
            </a:r>
            <a:endParaRPr lang="en-US" dirty="0">
              <a:solidFill>
                <a:srgbClr val="C00000"/>
              </a:solidFill>
            </a:endParaRPr>
          </a:p>
        </p:txBody>
      </p:sp>
      <p:sp>
        <p:nvSpPr>
          <p:cNvPr id="3" name="Content Placeholder 2"/>
          <p:cNvSpPr>
            <a:spLocks noGrp="1"/>
          </p:cNvSpPr>
          <p:nvPr>
            <p:ph idx="1"/>
          </p:nvPr>
        </p:nvSpPr>
        <p:spPr/>
        <p:txBody>
          <a:bodyPr/>
          <a:lstStyle/>
          <a:p>
            <a:r>
              <a:rPr lang="en-US" b="1" u="sng" dirty="0" smtClean="0"/>
              <a:t>Structural models </a:t>
            </a:r>
            <a:r>
              <a:rPr lang="en-US" dirty="0" smtClean="0"/>
              <a:t>of software display the organization of a system in terms of the components that make up that </a:t>
            </a:r>
            <a:r>
              <a:rPr lang="en-US" b="1" dirty="0" smtClean="0">
                <a:solidFill>
                  <a:srgbClr val="0070C0"/>
                </a:solidFill>
              </a:rPr>
              <a:t>system and their relationships. </a:t>
            </a:r>
          </a:p>
          <a:p>
            <a:r>
              <a:rPr lang="en-US" dirty="0" smtClean="0"/>
              <a:t>Structural models may be static models, which show the structure of the system design, or dynamic models, which show the organization of the system when it is executed. </a:t>
            </a:r>
          </a:p>
          <a:p>
            <a:r>
              <a:rPr lang="en-US" dirty="0" smtClean="0"/>
              <a:t>You create structural models of a system when you are </a:t>
            </a:r>
            <a:r>
              <a:rPr lang="en-US" b="1" dirty="0" smtClean="0">
                <a:solidFill>
                  <a:srgbClr val="0070C0"/>
                </a:solidFill>
              </a:rPr>
              <a:t>discussing and designing the system architecture. </a:t>
            </a:r>
            <a:endParaRPr lang="en-US" b="1" dirty="0">
              <a:solidFill>
                <a:srgbClr val="0070C0"/>
              </a:solidFill>
            </a:endParaRP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Class diagrams</a:t>
            </a:r>
            <a:endParaRPr lang="en-US" dirty="0">
              <a:solidFill>
                <a:srgbClr val="C00000"/>
              </a:solidFill>
            </a:endParaRPr>
          </a:p>
        </p:txBody>
      </p:sp>
      <p:sp>
        <p:nvSpPr>
          <p:cNvPr id="3" name="Content Placeholder 2"/>
          <p:cNvSpPr>
            <a:spLocks noGrp="1"/>
          </p:cNvSpPr>
          <p:nvPr>
            <p:ph idx="1"/>
          </p:nvPr>
        </p:nvSpPr>
        <p:spPr/>
        <p:txBody>
          <a:bodyPr/>
          <a:lstStyle/>
          <a:p>
            <a:r>
              <a:rPr lang="en-US" b="1" u="sng" dirty="0" smtClean="0"/>
              <a:t>Class diagrams </a:t>
            </a:r>
            <a:r>
              <a:rPr lang="en-US" dirty="0" smtClean="0"/>
              <a:t>are used when developing an object-oriented system model to show the classes in a system and the </a:t>
            </a:r>
            <a:r>
              <a:rPr lang="en-US" b="1" dirty="0" smtClean="0">
                <a:solidFill>
                  <a:srgbClr val="0070C0"/>
                </a:solidFill>
              </a:rPr>
              <a:t>associations between these classes. </a:t>
            </a:r>
          </a:p>
          <a:p>
            <a:r>
              <a:rPr lang="en-US" dirty="0" smtClean="0"/>
              <a:t>An object class can be thought of as a general definition of one kind of system object. </a:t>
            </a:r>
          </a:p>
          <a:p>
            <a:r>
              <a:rPr lang="en-US" dirty="0" smtClean="0"/>
              <a:t>An association is a link between classes that indicates that there is some </a:t>
            </a:r>
            <a:r>
              <a:rPr lang="en-US" b="1" dirty="0" smtClean="0">
                <a:solidFill>
                  <a:srgbClr val="0070C0"/>
                </a:solidFill>
              </a:rPr>
              <a:t>relationship between these classes.</a:t>
            </a:r>
            <a:r>
              <a:rPr lang="en-GB" b="1" dirty="0" smtClean="0">
                <a:solidFill>
                  <a:srgbClr val="0070C0"/>
                </a:solidFill>
              </a:rPr>
              <a:t> </a:t>
            </a:r>
          </a:p>
          <a:p>
            <a:r>
              <a:rPr lang="en-US" dirty="0" smtClean="0"/>
              <a:t>When you are developing models during the early stages of the software engineering process, objects represent something in the real world, </a:t>
            </a:r>
            <a:r>
              <a:rPr lang="en-US" b="1" dirty="0" smtClean="0">
                <a:solidFill>
                  <a:srgbClr val="0070C0"/>
                </a:solidFill>
              </a:rPr>
              <a:t>such as a patient, a prescription, doctor, etc. </a:t>
            </a:r>
            <a:endParaRPr lang="en-US" b="1" dirty="0">
              <a:solidFill>
                <a:srgbClr val="0070C0"/>
              </a:solidFill>
            </a:endParaRP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smtClean="0">
                <a:solidFill>
                  <a:srgbClr val="C00000"/>
                </a:solidFill>
              </a:rPr>
              <a:t>UML classes and association</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26</a:t>
            </a:fld>
            <a:endParaRPr lang="en-US"/>
          </a:p>
        </p:txBody>
      </p:sp>
      <p:pic>
        <p:nvPicPr>
          <p:cNvPr id="4" name="Picture 3" descr="5.8 ClassAssoc.eps"/>
          <p:cNvPicPr>
            <a:picLocks noChangeAspect="1"/>
          </p:cNvPicPr>
          <p:nvPr/>
        </p:nvPicPr>
        <p:blipFill>
          <a:blip r:embed="rId2"/>
          <a:stretch>
            <a:fillRect/>
          </a:stretch>
        </p:blipFill>
        <p:spPr>
          <a:xfrm>
            <a:off x="2076449" y="3060700"/>
            <a:ext cx="5312019" cy="952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smtClean="0">
                <a:solidFill>
                  <a:srgbClr val="C00000"/>
                </a:solidFill>
              </a:rPr>
              <a:t>Classes and associations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27</a:t>
            </a:fld>
            <a:endParaRPr lang="en-US"/>
          </a:p>
        </p:txBody>
      </p:sp>
      <p:pic>
        <p:nvPicPr>
          <p:cNvPr id="4" name="Picture 3" descr="5.9 MHCPMS-classes.eps"/>
          <p:cNvPicPr>
            <a:picLocks noChangeAspect="1"/>
          </p:cNvPicPr>
          <p:nvPr/>
        </p:nvPicPr>
        <p:blipFill>
          <a:blip r:embed="rId2"/>
          <a:stretch>
            <a:fillRect/>
          </a:stretch>
        </p:blipFill>
        <p:spPr>
          <a:xfrm>
            <a:off x="1073149" y="1746249"/>
            <a:ext cx="6677283" cy="4477707"/>
          </a:xfrm>
          <a:prstGeom prst="rect">
            <a:avLst/>
          </a:prstGeom>
          <a:solidFill>
            <a:schemeClr val="accent4">
              <a:lumMod val="20000"/>
              <a:lumOff val="80000"/>
            </a:schemeClr>
          </a:solidFill>
          <a:ln>
            <a:solidFill>
              <a:schemeClr val="tx1"/>
            </a:solidFill>
          </a:ln>
        </p:spPr>
      </p:pic>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Rectangle 6"/>
          <p:cNvSpPr/>
          <p:nvPr/>
        </p:nvSpPr>
        <p:spPr>
          <a:xfrm>
            <a:off x="5392705" y="4011161"/>
            <a:ext cx="627095" cy="369332"/>
          </a:xfrm>
          <a:prstGeom prst="rect">
            <a:avLst/>
          </a:prstGeom>
        </p:spPr>
        <p:txBody>
          <a:bodyPr wrap="none">
            <a:spAutoFit/>
          </a:bodyPr>
          <a:lstStyle/>
          <a:p>
            <a:r>
              <a:rPr lang="ar-JO" dirty="0">
                <a:cs typeface="+mj-cs"/>
              </a:rPr>
              <a:t>وصفة</a:t>
            </a:r>
            <a:endParaRPr lang="en-US" dirty="0">
              <a:cs typeface="+mj-cs"/>
            </a:endParaRPr>
          </a:p>
        </p:txBody>
      </p:sp>
    </p:spTree>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smtClean="0">
                <a:solidFill>
                  <a:srgbClr val="C00000"/>
                </a:solidFill>
              </a:rPr>
              <a:t>The Consultation class</a:t>
            </a:r>
            <a:r>
              <a:rPr lang="ar-JO" dirty="0" smtClean="0">
                <a:solidFill>
                  <a:srgbClr val="C00000"/>
                </a:solidFill>
              </a:rPr>
              <a:t> استشارة </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28</a:t>
            </a:fld>
            <a:endParaRPr lang="en-US"/>
          </a:p>
        </p:txBody>
      </p:sp>
      <p:pic>
        <p:nvPicPr>
          <p:cNvPr id="4" name="Picture 3" descr="5.10 Consultation Class.eps"/>
          <p:cNvPicPr>
            <a:picLocks noChangeAspect="1"/>
          </p:cNvPicPr>
          <p:nvPr/>
        </p:nvPicPr>
        <p:blipFill>
          <a:blip r:embed="rId2"/>
          <a:stretch>
            <a:fillRect/>
          </a:stretch>
        </p:blipFill>
        <p:spPr>
          <a:xfrm>
            <a:off x="3020291" y="1727199"/>
            <a:ext cx="2897909" cy="4550229"/>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TextBox 6"/>
          <p:cNvSpPr txBox="1"/>
          <p:nvPr/>
        </p:nvSpPr>
        <p:spPr>
          <a:xfrm>
            <a:off x="3020291" y="5638800"/>
            <a:ext cx="568037" cy="246221"/>
          </a:xfrm>
          <a:prstGeom prst="rect">
            <a:avLst/>
          </a:prstGeom>
          <a:noFill/>
        </p:spPr>
        <p:txBody>
          <a:bodyPr wrap="square" rtlCol="0">
            <a:spAutoFit/>
          </a:bodyPr>
          <a:lstStyle/>
          <a:p>
            <a:pPr algn="r" rtl="1"/>
            <a:r>
              <a:rPr lang="ar-JO" sz="1000" dirty="0" smtClean="0"/>
              <a:t>ن</a:t>
            </a:r>
            <a:r>
              <a:rPr lang="en-US" sz="1000" dirty="0" smtClean="0"/>
              <a:t>copy </a:t>
            </a:r>
            <a:endParaRPr lang="en-US" sz="1000" dirty="0"/>
          </a:p>
        </p:txBody>
      </p:sp>
      <p:sp>
        <p:nvSpPr>
          <p:cNvPr id="9" name="Rectangle 8"/>
          <p:cNvSpPr/>
          <p:nvPr/>
        </p:nvSpPr>
        <p:spPr>
          <a:xfrm>
            <a:off x="4572000" y="5152241"/>
            <a:ext cx="627095" cy="369332"/>
          </a:xfrm>
          <a:prstGeom prst="rect">
            <a:avLst/>
          </a:prstGeom>
        </p:spPr>
        <p:txBody>
          <a:bodyPr wrap="none">
            <a:spAutoFit/>
          </a:bodyPr>
          <a:lstStyle/>
          <a:p>
            <a:r>
              <a:rPr lang="ar-JO" dirty="0">
                <a:cs typeface="+mj-cs"/>
              </a:rPr>
              <a:t>وصفة</a:t>
            </a:r>
            <a:endParaRPr lang="en-US" dirty="0">
              <a:cs typeface="+mj-cs"/>
            </a:endParaRPr>
          </a:p>
        </p:txBody>
      </p:sp>
    </p:spTree>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Generalization </a:t>
            </a:r>
            <a:r>
              <a:rPr lang="ar-JO" dirty="0" smtClean="0">
                <a:solidFill>
                  <a:srgbClr val="C00000"/>
                </a:solidFill>
              </a:rPr>
              <a:t>التعميم</a:t>
            </a:r>
            <a:endParaRPr lang="en-US" dirty="0">
              <a:solidFill>
                <a:srgbClr val="C00000"/>
              </a:solidFill>
            </a:endParaRPr>
          </a:p>
        </p:txBody>
      </p:sp>
      <p:sp>
        <p:nvSpPr>
          <p:cNvPr id="5" name="Content Placeholder 4"/>
          <p:cNvSpPr>
            <a:spLocks noGrp="1"/>
          </p:cNvSpPr>
          <p:nvPr>
            <p:ph idx="1"/>
          </p:nvPr>
        </p:nvSpPr>
        <p:spPr/>
        <p:txBody>
          <a:bodyPr/>
          <a:lstStyle/>
          <a:p>
            <a:r>
              <a:rPr lang="en-US" b="1" dirty="0" smtClean="0">
                <a:solidFill>
                  <a:srgbClr val="0070C0"/>
                </a:solidFill>
              </a:rPr>
              <a:t>Generalization is an everyday technique that we use to manage complexity. </a:t>
            </a:r>
          </a:p>
          <a:p>
            <a:r>
              <a:rPr lang="en-US" dirty="0" smtClean="0"/>
              <a:t>Rather than learn the detailed characteristics of every entity that we experience, we place these entities in more general classes (animals, cars, houses, etc.) and learn the characteristics of these classes. </a:t>
            </a:r>
          </a:p>
          <a:p>
            <a:r>
              <a:rPr lang="en-US" dirty="0" smtClean="0"/>
              <a:t>This allows us to infer that different members of these classes have </a:t>
            </a:r>
            <a:r>
              <a:rPr lang="en-US" b="1" dirty="0" smtClean="0">
                <a:solidFill>
                  <a:srgbClr val="0070C0"/>
                </a:solidFill>
              </a:rPr>
              <a:t>some common characteristics e.g. squirrels and rats are rodents. </a:t>
            </a:r>
            <a:endParaRPr lang="en-US" b="1" dirty="0">
              <a:solidFill>
                <a:srgbClr val="0070C0"/>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29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Modeling</a:t>
            </a:r>
            <a:endParaRPr lang="en-US" dirty="0">
              <a:solidFill>
                <a:srgbClr val="C00000"/>
              </a:solidFill>
            </a:endParaRPr>
          </a:p>
        </p:txBody>
      </p:sp>
      <p:sp>
        <p:nvSpPr>
          <p:cNvPr id="3" name="Content Placeholder 2"/>
          <p:cNvSpPr>
            <a:spLocks noGrp="1"/>
          </p:cNvSpPr>
          <p:nvPr>
            <p:ph idx="1"/>
          </p:nvPr>
        </p:nvSpPr>
        <p:spPr/>
        <p:txBody>
          <a:bodyPr/>
          <a:lstStyle/>
          <a:p>
            <a:r>
              <a:rPr lang="en-US" b="1" u="sng" dirty="0" smtClean="0">
                <a:solidFill>
                  <a:schemeClr val="tx1"/>
                </a:solidFill>
              </a:rPr>
              <a:t>System modeling </a:t>
            </a:r>
            <a:r>
              <a:rPr lang="en-US" dirty="0" smtClean="0">
                <a:solidFill>
                  <a:schemeClr val="tx1"/>
                </a:solidFill>
              </a:rPr>
              <a:t>is the process of developing abstract models of a system, with each model presenting a different view or perspective of that system. </a:t>
            </a:r>
          </a:p>
          <a:p>
            <a:r>
              <a:rPr lang="en-US" dirty="0" smtClean="0"/>
              <a:t>System modeling has now come to mean representing a system using some kind of </a:t>
            </a:r>
            <a:r>
              <a:rPr lang="en-US" dirty="0" smtClean="0">
                <a:solidFill>
                  <a:srgbClr val="C00000"/>
                </a:solidFill>
              </a:rPr>
              <a:t>graphical notation</a:t>
            </a:r>
            <a:r>
              <a:rPr lang="en-US" dirty="0" smtClean="0"/>
              <a:t>, which is now almost always based on notations in the </a:t>
            </a:r>
            <a:r>
              <a:rPr lang="en-US" dirty="0" smtClean="0">
                <a:solidFill>
                  <a:srgbClr val="C00000"/>
                </a:solidFill>
              </a:rPr>
              <a:t>Unified Modeling Language (UML). </a:t>
            </a:r>
          </a:p>
          <a:p>
            <a:r>
              <a:rPr lang="en-GB" dirty="0" smtClean="0"/>
              <a:t>System </a:t>
            </a:r>
            <a:r>
              <a:rPr lang="ar-JO" dirty="0" smtClean="0"/>
              <a:t>modeling</a:t>
            </a:r>
            <a:r>
              <a:rPr lang="en-GB" dirty="0" smtClean="0"/>
              <a:t> helps the analyst to </a:t>
            </a:r>
            <a:r>
              <a:rPr lang="en-GB" dirty="0" smtClean="0">
                <a:solidFill>
                  <a:srgbClr val="C00000"/>
                </a:solidFill>
              </a:rPr>
              <a:t>understand the functionality </a:t>
            </a:r>
            <a:r>
              <a:rPr lang="en-GB" dirty="0" smtClean="0"/>
              <a:t>of the system and models are used to communicate with customers.</a:t>
            </a:r>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Generalization</a:t>
            </a:r>
            <a:endParaRPr lang="en-US" dirty="0">
              <a:solidFill>
                <a:srgbClr val="C00000"/>
              </a:solidFill>
            </a:endParaRPr>
          </a:p>
        </p:txBody>
      </p:sp>
      <p:sp>
        <p:nvSpPr>
          <p:cNvPr id="3" name="Content Placeholder 2"/>
          <p:cNvSpPr>
            <a:spLocks noGrp="1"/>
          </p:cNvSpPr>
          <p:nvPr>
            <p:ph idx="1"/>
          </p:nvPr>
        </p:nvSpPr>
        <p:spPr>
          <a:xfrm>
            <a:off x="457200" y="1438420"/>
            <a:ext cx="8229600" cy="4525963"/>
          </a:xfrm>
        </p:spPr>
        <p:txBody>
          <a:bodyPr/>
          <a:lstStyle/>
          <a:p>
            <a:r>
              <a:rPr lang="en-US" sz="2100" dirty="0" smtClean="0"/>
              <a:t>In modeling systems, it is often useful to examine the classes in a system to see if there is scope for generalization. </a:t>
            </a:r>
            <a:r>
              <a:rPr lang="en-US" sz="2100" b="1" dirty="0" smtClean="0">
                <a:solidFill>
                  <a:srgbClr val="C00000"/>
                </a:solidFill>
              </a:rPr>
              <a:t>If changes are proposed, then you do not have to look at all classes in the system to see if they are affected by the change. </a:t>
            </a:r>
          </a:p>
          <a:p>
            <a:r>
              <a:rPr lang="en-US" sz="2100" dirty="0" smtClean="0"/>
              <a:t>In object-oriented languages, such as Java, generalization is implemented using the class </a:t>
            </a:r>
            <a:r>
              <a:rPr lang="en-US" sz="2100" b="1" dirty="0" smtClean="0">
                <a:solidFill>
                  <a:srgbClr val="0070C0"/>
                </a:solidFill>
              </a:rPr>
              <a:t>inheritance</a:t>
            </a:r>
            <a:r>
              <a:rPr lang="en-US" sz="2100" dirty="0" smtClean="0"/>
              <a:t> mechanisms built into the language.</a:t>
            </a:r>
            <a:r>
              <a:rPr lang="en-GB" sz="2100" dirty="0" smtClean="0"/>
              <a:t> </a:t>
            </a:r>
          </a:p>
          <a:p>
            <a:r>
              <a:rPr lang="en-US" sz="2100" dirty="0" smtClean="0"/>
              <a:t>In a generalization, </a:t>
            </a:r>
            <a:r>
              <a:rPr lang="en-US" sz="2100" b="1" dirty="0" smtClean="0">
                <a:solidFill>
                  <a:srgbClr val="C00000"/>
                </a:solidFill>
              </a:rPr>
              <a:t>the attributes and operations associated with higher-level classes are also associated with the lower-level classes.</a:t>
            </a:r>
          </a:p>
          <a:p>
            <a:r>
              <a:rPr lang="en-US" sz="2100" dirty="0" smtClean="0"/>
              <a:t> The lower-level classes are subclasses inherit the attributes and operations from their super classes. These lower-level classes then add more specific attributes and operations. </a:t>
            </a:r>
            <a:endParaRPr lang="en-US" sz="2100"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dirty="0"/>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30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smtClean="0">
                <a:solidFill>
                  <a:srgbClr val="C00000"/>
                </a:solidFill>
              </a:rPr>
              <a:t>A generalization hierarchy</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31</a:t>
            </a:fld>
            <a:endParaRPr lang="en-US"/>
          </a:p>
        </p:txBody>
      </p:sp>
      <p:pic>
        <p:nvPicPr>
          <p:cNvPr id="4" name="Picture 3" descr="5.11 GeneralizationHierarchy.eps"/>
          <p:cNvPicPr>
            <a:picLocks noChangeAspect="1"/>
          </p:cNvPicPr>
          <p:nvPr/>
        </p:nvPicPr>
        <p:blipFill>
          <a:blip r:embed="rId2"/>
          <a:stretch>
            <a:fillRect/>
          </a:stretch>
        </p:blipFill>
        <p:spPr>
          <a:xfrm>
            <a:off x="2374900" y="2133600"/>
            <a:ext cx="4495800" cy="32385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
        <p:nvSpPr>
          <p:cNvPr id="9" name="TextBox 8"/>
          <p:cNvSpPr txBox="1"/>
          <p:nvPr/>
        </p:nvSpPr>
        <p:spPr>
          <a:xfrm>
            <a:off x="457200" y="3186545"/>
            <a:ext cx="914400" cy="954107"/>
          </a:xfrm>
          <a:prstGeom prst="rect">
            <a:avLst/>
          </a:prstGeom>
          <a:noFill/>
          <a:ln>
            <a:solidFill>
              <a:schemeClr val="accent1"/>
            </a:solidFill>
          </a:ln>
        </p:spPr>
        <p:txBody>
          <a:bodyPr wrap="square" rtlCol="0">
            <a:spAutoFit/>
          </a:bodyPr>
          <a:lstStyle/>
          <a:p>
            <a:pPr algn="r" rtl="1"/>
            <a:r>
              <a:rPr lang="ar-JO" sz="1400" dirty="0" smtClean="0"/>
              <a:t>ا</a:t>
            </a:r>
            <a:r>
              <a:rPr lang="ar-JO" sz="1400" dirty="0" smtClean="0">
                <a:cs typeface="+mj-cs"/>
              </a:rPr>
              <a:t>اختصاص </a:t>
            </a:r>
          </a:p>
          <a:p>
            <a:pPr algn="r" rtl="1"/>
            <a:r>
              <a:rPr lang="ar-JO" sz="1400" dirty="0" smtClean="0">
                <a:cs typeface="+mj-cs"/>
              </a:rPr>
              <a:t>استشاري</a:t>
            </a:r>
          </a:p>
          <a:p>
            <a:pPr algn="r" rtl="1"/>
            <a:r>
              <a:rPr lang="ar-JO" sz="1400" dirty="0" smtClean="0">
                <a:cs typeface="+mj-cs"/>
              </a:rPr>
              <a:t>متدرب</a:t>
            </a:r>
          </a:p>
          <a:p>
            <a:pPr algn="r" rtl="1"/>
            <a:r>
              <a:rPr lang="ar-JO" sz="1400" dirty="0" smtClean="0">
                <a:cs typeface="+mj-cs"/>
              </a:rPr>
              <a:t>امتياز </a:t>
            </a:r>
            <a:endParaRPr lang="en-US" sz="1400" dirty="0"/>
          </a:p>
        </p:txBody>
      </p:sp>
    </p:spTree>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smtClean="0">
                <a:solidFill>
                  <a:srgbClr val="C00000"/>
                </a:solidFill>
              </a:rPr>
              <a:t>A generalization hierarchy with added detail</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32</a:t>
            </a:fld>
            <a:endParaRPr lang="en-US"/>
          </a:p>
        </p:txBody>
      </p:sp>
      <p:pic>
        <p:nvPicPr>
          <p:cNvPr id="4" name="Picture 3" descr="5.12 GeneralisationDetail.eps"/>
          <p:cNvPicPr>
            <a:picLocks noChangeAspect="1"/>
          </p:cNvPicPr>
          <p:nvPr/>
        </p:nvPicPr>
        <p:blipFill>
          <a:blip r:embed="rId2"/>
          <a:stretch>
            <a:fillRect/>
          </a:stretch>
        </p:blipFill>
        <p:spPr>
          <a:xfrm>
            <a:off x="2432049" y="1879600"/>
            <a:ext cx="4576879" cy="37719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noFill/>
          <a:ln/>
        </p:spPr>
        <p:txBody>
          <a:bodyPr lIns="90487" tIns="44450" rIns="90487" bIns="44450"/>
          <a:lstStyle/>
          <a:p>
            <a:r>
              <a:rPr lang="en-GB" dirty="0">
                <a:solidFill>
                  <a:srgbClr val="C00000"/>
                </a:solidFill>
              </a:rPr>
              <a:t>Object</a:t>
            </a:r>
            <a:r>
              <a:rPr lang="en-GB" dirty="0" smtClean="0">
                <a:solidFill>
                  <a:srgbClr val="C00000"/>
                </a:solidFill>
              </a:rPr>
              <a:t> class aggregation models</a:t>
            </a:r>
            <a:endParaRPr lang="en-GB" dirty="0">
              <a:solidFill>
                <a:srgbClr val="C00000"/>
              </a:solidFill>
            </a:endParaRPr>
          </a:p>
        </p:txBody>
      </p:sp>
      <p:sp>
        <p:nvSpPr>
          <p:cNvPr id="25603" name="Rectangle 3"/>
          <p:cNvSpPr>
            <a:spLocks noGrp="1" noChangeArrowheads="1"/>
          </p:cNvSpPr>
          <p:nvPr>
            <p:ph idx="1"/>
          </p:nvPr>
        </p:nvSpPr>
        <p:spPr>
          <a:solidFill>
            <a:schemeClr val="accent1">
              <a:lumMod val="20000"/>
              <a:lumOff val="80000"/>
            </a:schemeClr>
          </a:solidFill>
          <a:ln/>
        </p:spPr>
        <p:txBody>
          <a:bodyPr lIns="90487" tIns="44450" rIns="90487" bIns="44450"/>
          <a:lstStyle/>
          <a:p>
            <a:r>
              <a:rPr lang="en-GB" dirty="0"/>
              <a:t>An aggregation model shows how classes that are collections are composed of other classes.</a:t>
            </a:r>
          </a:p>
          <a:p>
            <a:r>
              <a:rPr lang="en-GB" b="1" dirty="0">
                <a:solidFill>
                  <a:srgbClr val="0070C0"/>
                </a:solidFill>
              </a:rPr>
              <a:t>Aggregation models are similar to the part-of relationship in semantic data models</a:t>
            </a:r>
            <a:r>
              <a:rPr lang="en-GB" b="1" dirty="0" smtClean="0">
                <a:solidFill>
                  <a:srgbClr val="0070C0"/>
                </a:solidFill>
              </a:rPr>
              <a:t>. </a:t>
            </a:r>
            <a:endParaRPr lang="ar-JO" b="1" dirty="0" smtClean="0">
              <a:solidFill>
                <a:srgbClr val="0070C0"/>
              </a:solidFill>
            </a:endParaRPr>
          </a:p>
          <a:p>
            <a:endParaRPr lang="ar-JO" b="1" dirty="0">
              <a:solidFill>
                <a:srgbClr val="0070C0"/>
              </a:solidFill>
            </a:endParaRPr>
          </a:p>
          <a:p>
            <a:r>
              <a:rPr lang="ar-JO" b="1" dirty="0" smtClean="0">
                <a:solidFill>
                  <a:srgbClr val="0070C0"/>
                </a:solidFill>
              </a:rPr>
              <a:t>نموذج </a:t>
            </a:r>
            <a:r>
              <a:rPr lang="ar-JO" b="1" dirty="0">
                <a:solidFill>
                  <a:srgbClr val="0070C0"/>
                </a:solidFill>
              </a:rPr>
              <a:t>التجميع كيف تتكون الفئات التي هي عبارة عن مجموعات من فئات أخرى.</a:t>
            </a:r>
            <a:endParaRPr lang="en-GB" b="1" dirty="0">
              <a:solidFill>
                <a:srgbClr val="0070C0"/>
              </a:solidFill>
            </a:endParaRP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33</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smtClean="0">
                <a:solidFill>
                  <a:srgbClr val="C00000"/>
                </a:solidFill>
              </a:rPr>
              <a:t>The aggregation association</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34</a:t>
            </a:fld>
            <a:endParaRPr lang="en-US"/>
          </a:p>
        </p:txBody>
      </p:sp>
      <p:pic>
        <p:nvPicPr>
          <p:cNvPr id="4" name="Picture 3" descr="5.13 Aggregation.eps"/>
          <p:cNvPicPr>
            <a:picLocks noChangeAspect="1"/>
          </p:cNvPicPr>
          <p:nvPr/>
        </p:nvPicPr>
        <p:blipFill>
          <a:blip r:embed="rId2"/>
          <a:stretch>
            <a:fillRect/>
          </a:stretch>
        </p:blipFill>
        <p:spPr>
          <a:xfrm>
            <a:off x="2425699" y="2540000"/>
            <a:ext cx="4199467" cy="23622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
        <p:nvSpPr>
          <p:cNvPr id="7" name="TextBox 6"/>
          <p:cNvSpPr txBox="1"/>
          <p:nvPr/>
        </p:nvSpPr>
        <p:spPr>
          <a:xfrm>
            <a:off x="457200" y="2770909"/>
            <a:ext cx="2078182" cy="830997"/>
          </a:xfrm>
          <a:prstGeom prst="rect">
            <a:avLst/>
          </a:prstGeom>
          <a:noFill/>
          <a:ln>
            <a:solidFill>
              <a:schemeClr val="accent1"/>
            </a:solidFill>
          </a:ln>
        </p:spPr>
        <p:txBody>
          <a:bodyPr wrap="square" rtlCol="0">
            <a:spAutoFit/>
          </a:bodyPr>
          <a:lstStyle/>
          <a:p>
            <a:pPr algn="ctr" rtl="1"/>
            <a:r>
              <a:rPr lang="ar-JO" sz="1600" b="1" dirty="0" smtClean="0"/>
              <a:t>سجل </a:t>
            </a:r>
            <a:r>
              <a:rPr lang="ar-JO" sz="1600" b="1" dirty="0" smtClean="0">
                <a:cs typeface="+mj-cs"/>
              </a:rPr>
              <a:t>سجل المريض يحتوي ع معلومات عن المريض وطبيبه او اطباءه</a:t>
            </a:r>
            <a:endParaRPr lang="en-US" sz="1600" b="1" dirty="0"/>
          </a:p>
        </p:txBody>
      </p:sp>
    </p:spTree>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036" y="2610283"/>
            <a:ext cx="8229600" cy="1143000"/>
          </a:xfrm>
          <a:solidFill>
            <a:schemeClr val="accent1">
              <a:lumMod val="20000"/>
              <a:lumOff val="80000"/>
            </a:schemeClr>
          </a:solidFill>
          <a:ln>
            <a:solidFill>
              <a:schemeClr val="accent1"/>
            </a:solidFill>
          </a:ln>
        </p:spPr>
        <p:txBody>
          <a:bodyPr/>
          <a:lstStyle/>
          <a:p>
            <a:pPr algn="ctr"/>
            <a:r>
              <a:rPr lang="en-US" dirty="0" smtClean="0"/>
              <a:t>Behavioral Models</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35</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73548603"/>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Behavioral models</a:t>
            </a:r>
            <a:endParaRPr lang="en-US" dirty="0">
              <a:solidFill>
                <a:srgbClr val="C00000"/>
              </a:solidFill>
            </a:endParaRPr>
          </a:p>
        </p:txBody>
      </p:sp>
      <p:sp>
        <p:nvSpPr>
          <p:cNvPr id="3" name="Content Placeholder 2"/>
          <p:cNvSpPr>
            <a:spLocks noGrp="1"/>
          </p:cNvSpPr>
          <p:nvPr>
            <p:ph idx="1"/>
          </p:nvPr>
        </p:nvSpPr>
        <p:spPr>
          <a:xfrm>
            <a:off x="173421" y="1600200"/>
            <a:ext cx="8970579" cy="4756150"/>
          </a:xfrm>
        </p:spPr>
        <p:txBody>
          <a:bodyPr/>
          <a:lstStyle/>
          <a:p>
            <a:r>
              <a:rPr lang="en-US" b="1" u="sng" dirty="0" smtClean="0">
                <a:solidFill>
                  <a:srgbClr val="C00000"/>
                </a:solidFill>
              </a:rPr>
              <a:t>Behavioral models</a:t>
            </a:r>
            <a:r>
              <a:rPr lang="en-US" b="1" u="sng" dirty="0" smtClean="0"/>
              <a:t> </a:t>
            </a:r>
            <a:r>
              <a:rPr lang="en-US" dirty="0" smtClean="0"/>
              <a:t>are models of </a:t>
            </a:r>
            <a:r>
              <a:rPr lang="en-US" dirty="0"/>
              <a:t>a system's dynamic behavior as it executes. </a:t>
            </a:r>
            <a:endParaRPr lang="en-US" dirty="0" smtClean="0"/>
          </a:p>
          <a:p>
            <a:r>
              <a:rPr lang="en-US" dirty="0" smtClean="0"/>
              <a:t>They show what happens or what is supposed to happen when a system responds to a stimulus from its environment. </a:t>
            </a:r>
          </a:p>
          <a:p>
            <a:endParaRPr lang="en-US" dirty="0" smtClean="0"/>
          </a:p>
          <a:p>
            <a:r>
              <a:rPr lang="en-US" b="1" dirty="0" smtClean="0"/>
              <a:t>You can think of these stimuli as being of two types:</a:t>
            </a:r>
            <a:endParaRPr lang="en-GB" b="1" dirty="0" smtClean="0"/>
          </a:p>
          <a:p>
            <a:pPr lvl="1"/>
            <a:r>
              <a:rPr lang="en-US" b="1" dirty="0" smtClean="0">
                <a:solidFill>
                  <a:srgbClr val="FF0000"/>
                </a:solidFill>
              </a:rPr>
              <a:t>Data</a:t>
            </a:r>
            <a:r>
              <a:rPr lang="en-US" dirty="0" smtClean="0">
                <a:solidFill>
                  <a:srgbClr val="FF0000"/>
                </a:solidFill>
              </a:rPr>
              <a:t> </a:t>
            </a:r>
            <a:r>
              <a:rPr lang="en-US" dirty="0" smtClean="0"/>
              <a:t>Some data arrives that has to be processed by the system.</a:t>
            </a:r>
            <a:endParaRPr lang="en-GB" dirty="0" smtClean="0"/>
          </a:p>
          <a:p>
            <a:pPr lvl="1"/>
            <a:r>
              <a:rPr lang="en-US" b="1" dirty="0" smtClean="0">
                <a:solidFill>
                  <a:srgbClr val="FF0000"/>
                </a:solidFill>
              </a:rPr>
              <a:t>Events </a:t>
            </a:r>
            <a:r>
              <a:rPr lang="en-US" dirty="0" smtClean="0"/>
              <a:t>Some event happens that triggers system processing.</a:t>
            </a:r>
          </a:p>
          <a:p>
            <a:pPr marL="457200" lvl="1" indent="0">
              <a:buNone/>
            </a:pPr>
            <a:r>
              <a:rPr lang="en-US" dirty="0" smtClean="0"/>
              <a:t> Events may have associated data, although this is not always the case.</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Data-driven modeling</a:t>
            </a:r>
            <a:endParaRPr lang="en-US" dirty="0">
              <a:solidFill>
                <a:srgbClr val="C00000"/>
              </a:solidFill>
            </a:endParaRPr>
          </a:p>
        </p:txBody>
      </p:sp>
      <p:sp>
        <p:nvSpPr>
          <p:cNvPr id="3" name="Content Placeholder 2"/>
          <p:cNvSpPr>
            <a:spLocks noGrp="1"/>
          </p:cNvSpPr>
          <p:nvPr>
            <p:ph idx="1"/>
          </p:nvPr>
        </p:nvSpPr>
        <p:spPr/>
        <p:txBody>
          <a:bodyPr/>
          <a:lstStyle/>
          <a:p>
            <a:r>
              <a:rPr lang="en-US" dirty="0" smtClean="0"/>
              <a:t>Many business systems are data-processing systems that are primarily driven by data. </a:t>
            </a:r>
            <a:r>
              <a:rPr lang="en-US" b="1" dirty="0" smtClean="0"/>
              <a:t>They are controlled by the data input to the system</a:t>
            </a:r>
            <a:r>
              <a:rPr lang="en-US" dirty="0" smtClean="0"/>
              <a:t>, with relatively little external event processing. </a:t>
            </a:r>
          </a:p>
          <a:p>
            <a:r>
              <a:rPr lang="en-US" b="1" u="sng" dirty="0" smtClean="0"/>
              <a:t>Data-driven models </a:t>
            </a:r>
            <a:r>
              <a:rPr lang="en-US" dirty="0" smtClean="0"/>
              <a:t>show the sequence of actions involved in processing input data and generating an associated output. </a:t>
            </a:r>
          </a:p>
          <a:p>
            <a:r>
              <a:rPr lang="en-US" dirty="0" smtClean="0"/>
              <a:t>They are particularly</a:t>
            </a:r>
            <a:r>
              <a:rPr lang="en-US" b="1" dirty="0" smtClean="0"/>
              <a:t> useful </a:t>
            </a:r>
            <a:r>
              <a:rPr lang="en-US" dirty="0" smtClean="0"/>
              <a:t>during the analysis of requirements as they can be used to show end-to-end processing in a system. </a:t>
            </a:r>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smtClean="0">
                <a:solidFill>
                  <a:srgbClr val="C00000"/>
                </a:solidFill>
              </a:rPr>
              <a:t>An activity model of the insulin pump’s operation</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38</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pic>
        <p:nvPicPr>
          <p:cNvPr id="7" name="Picture 6"/>
          <p:cNvPicPr>
            <a:picLocks noChangeAspect="1"/>
          </p:cNvPicPr>
          <p:nvPr/>
        </p:nvPicPr>
        <p:blipFill>
          <a:blip r:embed="rId2"/>
          <a:stretch>
            <a:fillRect/>
          </a:stretch>
        </p:blipFill>
        <p:spPr>
          <a:xfrm>
            <a:off x="671945" y="1870364"/>
            <a:ext cx="8167255" cy="3748447"/>
          </a:xfrm>
          <a:prstGeom prst="rect">
            <a:avLst/>
          </a:prstGeom>
        </p:spPr>
      </p:pic>
    </p:spTree>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dirty="0" smtClean="0"/>
              <a:t>Order processing</a:t>
            </a:r>
            <a:r>
              <a:rPr lang="en-GB" dirty="0" smtClean="0"/>
              <a:t> </a:t>
            </a:r>
            <a:endParaRPr lang="en-US" dirty="0" smtClean="0"/>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39</a:t>
            </a:fld>
            <a:endParaRPr lang="en-US"/>
          </a:p>
        </p:txBody>
      </p:sp>
      <p:pic>
        <p:nvPicPr>
          <p:cNvPr id="4" name="Picture 3" descr="5.15 OrderSeq.eps"/>
          <p:cNvPicPr>
            <a:picLocks noChangeAspect="1"/>
          </p:cNvPicPr>
          <p:nvPr/>
        </p:nvPicPr>
        <p:blipFill rotWithShape="1">
          <a:blip r:embed="rId2"/>
          <a:srcRect b="13436"/>
          <a:stretch/>
        </p:blipFill>
        <p:spPr>
          <a:xfrm>
            <a:off x="632742" y="1758950"/>
            <a:ext cx="7393658" cy="42354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smtClean="0">
                <a:solidFill>
                  <a:srgbClr val="C00000"/>
                </a:solidFill>
              </a:rPr>
              <a:t>Existing and planned system models</a:t>
            </a:r>
            <a:endParaRPr lang="en-GB" dirty="0">
              <a:solidFill>
                <a:srgbClr val="C00000"/>
              </a:solidFill>
            </a:endParaRPr>
          </a:p>
        </p:txBody>
      </p:sp>
      <p:sp>
        <p:nvSpPr>
          <p:cNvPr id="7171" name="Rectangle 3"/>
          <p:cNvSpPr>
            <a:spLocks noGrp="1" noChangeArrowheads="1"/>
          </p:cNvSpPr>
          <p:nvPr>
            <p:ph idx="1"/>
          </p:nvPr>
        </p:nvSpPr>
        <p:spPr>
          <a:xfrm>
            <a:off x="299545" y="1600200"/>
            <a:ext cx="8607971" cy="4953000"/>
          </a:xfrm>
          <a:noFill/>
          <a:ln/>
        </p:spPr>
        <p:txBody>
          <a:bodyPr lIns="90487" tIns="44450" rIns="90487" bIns="44450"/>
          <a:lstStyle/>
          <a:p>
            <a:r>
              <a:rPr lang="en-US" sz="2200" dirty="0" smtClean="0"/>
              <a:t>Models of the existing system are used during requirements engineering. They help clarify what the existing system does and can be used as a basis for discussing its strengths and weaknesses.</a:t>
            </a:r>
            <a:r>
              <a:rPr lang="ar-JO" sz="2200" dirty="0" smtClean="0"/>
              <a:t> </a:t>
            </a:r>
            <a:r>
              <a:rPr lang="en-US" sz="2200" dirty="0" smtClean="0"/>
              <a:t>These then lead to requirements for the new system.</a:t>
            </a:r>
            <a:endParaRPr lang="en-GB" sz="2200" dirty="0" smtClean="0"/>
          </a:p>
          <a:p>
            <a:r>
              <a:rPr lang="en-US" sz="2200" dirty="0" smtClean="0"/>
              <a:t>Models of the new system are used during requirements engineering to help explain the proposed requirements to other system stakeholders. </a:t>
            </a:r>
            <a:endParaRPr lang="ar-JO" sz="2200" dirty="0" smtClean="0"/>
          </a:p>
          <a:p>
            <a:r>
              <a:rPr lang="en-US" sz="2200" dirty="0" smtClean="0"/>
              <a:t>Engineers use these models </a:t>
            </a:r>
            <a:r>
              <a:rPr lang="en-US" sz="2200" dirty="0" smtClean="0">
                <a:solidFill>
                  <a:srgbClr val="03936D"/>
                </a:solidFill>
              </a:rPr>
              <a:t>to discuss design proposals </a:t>
            </a:r>
            <a:r>
              <a:rPr lang="en-US" sz="2200" dirty="0" smtClean="0"/>
              <a:t>and to document the system for implementation. </a:t>
            </a:r>
          </a:p>
          <a:p>
            <a:r>
              <a:rPr lang="en-US" sz="2200" dirty="0" smtClean="0"/>
              <a:t>In a model-driven engineering process, it is possible to generate a </a:t>
            </a:r>
            <a:r>
              <a:rPr lang="en-US" sz="2200" dirty="0" smtClean="0">
                <a:solidFill>
                  <a:srgbClr val="026A4F"/>
                </a:solidFill>
              </a:rPr>
              <a:t>complete or partial system implementation from the system model.</a:t>
            </a:r>
            <a:r>
              <a:rPr lang="en-US" dirty="0" smtClean="0">
                <a:solidFill>
                  <a:srgbClr val="026A4F"/>
                </a:solidFill>
              </a:rPr>
              <a:t> </a:t>
            </a:r>
            <a:endParaRPr lang="en-GB" dirty="0" smtClean="0">
              <a:solidFill>
                <a:srgbClr val="026A4F"/>
              </a:solidFill>
            </a:endParaRPr>
          </a:p>
          <a:p>
            <a:endParaRPr lang="en-GB" sz="2000"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Event-driven modeling</a:t>
            </a:r>
            <a:endParaRPr lang="en-US" dirty="0">
              <a:solidFill>
                <a:srgbClr val="C00000"/>
              </a:solidFill>
            </a:endParaRPr>
          </a:p>
        </p:txBody>
      </p:sp>
      <p:sp>
        <p:nvSpPr>
          <p:cNvPr id="5" name="Content Placeholder 4"/>
          <p:cNvSpPr>
            <a:spLocks noGrp="1"/>
          </p:cNvSpPr>
          <p:nvPr>
            <p:ph idx="1"/>
          </p:nvPr>
        </p:nvSpPr>
        <p:spPr/>
        <p:txBody>
          <a:bodyPr/>
          <a:lstStyle/>
          <a:p>
            <a:r>
              <a:rPr lang="en-US" dirty="0" smtClean="0"/>
              <a:t>Real-time systems are often event-driven, with minimal data processing. For example, a landline phone switching system responds to events such as ‘receiver off the hook’ by</a:t>
            </a:r>
            <a:r>
              <a:rPr lang="en-GB" dirty="0" smtClean="0"/>
              <a:t> </a:t>
            </a:r>
            <a:r>
              <a:rPr lang="en-US" dirty="0" smtClean="0"/>
              <a:t>generating a dial tone.</a:t>
            </a:r>
            <a:r>
              <a:rPr lang="en-GB" dirty="0" smtClean="0"/>
              <a:t> </a:t>
            </a:r>
            <a:endParaRPr lang="en-US" dirty="0" smtClean="0"/>
          </a:p>
          <a:p>
            <a:r>
              <a:rPr lang="en-US" b="1" u="sng" dirty="0" smtClean="0">
                <a:solidFill>
                  <a:schemeClr val="tx2"/>
                </a:solidFill>
              </a:rPr>
              <a:t>Event-driven modeling </a:t>
            </a:r>
            <a:r>
              <a:rPr lang="en-US" dirty="0" smtClean="0"/>
              <a:t>shows how a system responds to external and internal events. </a:t>
            </a:r>
          </a:p>
          <a:p>
            <a:r>
              <a:rPr lang="en-US" dirty="0" smtClean="0"/>
              <a:t>It is based on the assumption that a system has a finite number of states and that events (stimuli) may cause a transition from one state to another.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dirty="0">
                <a:solidFill>
                  <a:srgbClr val="C00000"/>
                </a:solidFill>
              </a:rPr>
              <a:t>State machine models</a:t>
            </a:r>
          </a:p>
        </p:txBody>
      </p:sp>
      <p:sp>
        <p:nvSpPr>
          <p:cNvPr id="56323" name="Rectangle 3"/>
          <p:cNvSpPr>
            <a:spLocks noGrp="1" noChangeArrowheads="1"/>
          </p:cNvSpPr>
          <p:nvPr>
            <p:ph idx="1"/>
          </p:nvPr>
        </p:nvSpPr>
        <p:spPr/>
        <p:txBody>
          <a:bodyPr/>
          <a:lstStyle/>
          <a:p>
            <a:pPr marL="457200" indent="-457200">
              <a:buFont typeface="+mj-lt"/>
              <a:buAutoNum type="arabicPeriod"/>
            </a:pPr>
            <a:r>
              <a:rPr lang="en-GB" sz="2400" dirty="0"/>
              <a:t>These model the </a:t>
            </a:r>
            <a:r>
              <a:rPr lang="ar-JO" sz="2400" dirty="0" smtClean="0"/>
              <a:t>behavior</a:t>
            </a:r>
            <a:r>
              <a:rPr lang="en-GB" sz="2400" dirty="0" smtClean="0"/>
              <a:t> </a:t>
            </a:r>
            <a:r>
              <a:rPr lang="en-GB" sz="2400" dirty="0"/>
              <a:t>of the system in response to external and internal events.</a:t>
            </a:r>
          </a:p>
          <a:p>
            <a:pPr marL="457200" indent="-457200">
              <a:buFont typeface="+mj-lt"/>
              <a:buAutoNum type="arabicPeriod"/>
            </a:pPr>
            <a:r>
              <a:rPr lang="en-GB" sz="2400" dirty="0"/>
              <a:t>They show the system’s responses to stimuli so are often used for </a:t>
            </a:r>
            <a:r>
              <a:rPr lang="ar-JO" sz="2400" b="1" dirty="0" smtClean="0"/>
              <a:t>modeling</a:t>
            </a:r>
            <a:r>
              <a:rPr lang="en-GB" sz="2400" b="1" dirty="0" smtClean="0"/>
              <a:t> </a:t>
            </a:r>
            <a:r>
              <a:rPr lang="en-GB" sz="2400" b="1" dirty="0"/>
              <a:t>real-time systems.</a:t>
            </a:r>
          </a:p>
          <a:p>
            <a:pPr marL="457200" indent="-457200">
              <a:buFont typeface="+mj-lt"/>
              <a:buAutoNum type="arabicPeriod"/>
            </a:pPr>
            <a:r>
              <a:rPr lang="en-GB" sz="2400" dirty="0"/>
              <a:t>State machine models show system states as nodes and events as arcs between these nodes. </a:t>
            </a:r>
            <a:endParaRPr lang="ar-JO" sz="2400" dirty="0" smtClean="0"/>
          </a:p>
          <a:p>
            <a:pPr marL="457200" indent="-457200">
              <a:buFont typeface="+mj-lt"/>
              <a:buAutoNum type="arabicPeriod"/>
            </a:pPr>
            <a:r>
              <a:rPr lang="en-GB" sz="2400" dirty="0" smtClean="0"/>
              <a:t>When </a:t>
            </a:r>
            <a:r>
              <a:rPr lang="en-GB" sz="2400" dirty="0"/>
              <a:t>an event occurs, the system moves from one state to another.</a:t>
            </a:r>
          </a:p>
          <a:p>
            <a:pPr marL="457200" indent="-457200">
              <a:buFont typeface="+mj-lt"/>
              <a:buAutoNum type="arabicPeriod"/>
            </a:pPr>
            <a:r>
              <a:rPr lang="en-GB" sz="2400" dirty="0" smtClean="0"/>
              <a:t>State charts </a:t>
            </a:r>
            <a:r>
              <a:rPr lang="en-GB" sz="2400" dirty="0"/>
              <a:t>are an integral part of the UML and are used to represent state machine models.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smtClean="0">
                <a:solidFill>
                  <a:srgbClr val="C00000"/>
                </a:solidFill>
              </a:rPr>
              <a:t>State diagram of a microwave oven</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42</a:t>
            </a:fld>
            <a:endParaRPr lang="en-US"/>
          </a:p>
        </p:txBody>
      </p:sp>
      <p:pic>
        <p:nvPicPr>
          <p:cNvPr id="4" name="Picture 3" descr="5.16 MWOvenStateDiag.eps"/>
          <p:cNvPicPr>
            <a:picLocks noChangeAspect="1"/>
          </p:cNvPicPr>
          <p:nvPr/>
        </p:nvPicPr>
        <p:blipFill>
          <a:blip r:embed="rId2"/>
          <a:stretch>
            <a:fillRect/>
          </a:stretch>
        </p:blipFill>
        <p:spPr>
          <a:xfrm>
            <a:off x="1276349" y="1689100"/>
            <a:ext cx="7086461" cy="43053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smtClean="0">
                <a:solidFill>
                  <a:srgbClr val="C00000"/>
                </a:solidFill>
              </a:rPr>
              <a:t>Microwave oven operation</a:t>
            </a:r>
            <a:r>
              <a:rPr lang="en-GB" dirty="0" smtClean="0">
                <a:solidFill>
                  <a:srgbClr val="C00000"/>
                </a:solidFill>
              </a:rPr>
              <a:t> </a:t>
            </a:r>
            <a:endParaRPr lang="en-US" dirty="0" smtClean="0">
              <a:solidFill>
                <a:srgbClr val="C00000"/>
              </a:solidFill>
            </a:endParaRP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43</a:t>
            </a:fld>
            <a:endParaRPr lang="en-US"/>
          </a:p>
        </p:txBody>
      </p:sp>
      <p:pic>
        <p:nvPicPr>
          <p:cNvPr id="4" name="Picture 3" descr="5.18 Operate-state-mc.eps"/>
          <p:cNvPicPr>
            <a:picLocks noChangeAspect="1"/>
          </p:cNvPicPr>
          <p:nvPr/>
        </p:nvPicPr>
        <p:blipFill>
          <a:blip r:embed="rId2"/>
          <a:stretch>
            <a:fillRect/>
          </a:stretch>
        </p:blipFill>
        <p:spPr>
          <a:xfrm>
            <a:off x="2228850" y="1746250"/>
            <a:ext cx="5048250" cy="405765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smtClean="0">
                <a:solidFill>
                  <a:srgbClr val="C00000"/>
                </a:solidFill>
              </a:rPr>
              <a:t>States and stimuli for the microwave oven (a)</a:t>
            </a:r>
            <a:r>
              <a:rPr lang="en-GB" dirty="0" smtClean="0">
                <a:solidFill>
                  <a:srgbClr val="C00000"/>
                </a:solidFill>
              </a:rPr>
              <a:t> </a:t>
            </a:r>
            <a:endParaRPr lang="en-US" dirty="0" smtClean="0">
              <a:solidFill>
                <a:srgbClr val="C00000"/>
              </a:solidFill>
            </a:endParaRP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44</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442348121"/>
              </p:ext>
            </p:extLst>
          </p:nvPr>
        </p:nvGraphicFramePr>
        <p:xfrm>
          <a:off x="431800" y="1727200"/>
          <a:ext cx="8089900" cy="4345305"/>
        </p:xfrm>
        <a:graphic>
          <a:graphicData uri="http://schemas.openxmlformats.org/drawingml/2006/table">
            <a:tbl>
              <a:tblPr/>
              <a:tblGrid>
                <a:gridCol w="1816100">
                  <a:extLst>
                    <a:ext uri="{9D8B030D-6E8A-4147-A177-3AD203B41FA5}">
                      <a16:colId xmlns:a16="http://schemas.microsoft.com/office/drawing/2014/main" val="20000"/>
                    </a:ext>
                  </a:extLst>
                </a:gridCol>
                <a:gridCol w="6273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State</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charset="0"/>
                          <a:ea typeface="Times New Roman" charset="0"/>
                        </a:rPr>
                        <a:t>Description</a:t>
                      </a:r>
                      <a:endParaRPr kumimoji="0" lang="en-GB" sz="1600" b="1" i="0" u="none" strike="noStrike" cap="none" normalizeH="0" baseline="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Waiting</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is waiting for input. The display shows the current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300 watts. The display shows ‘Half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a:ln>
                            <a:noFill/>
                          </a:ln>
                          <a:solidFill>
                            <a:srgbClr val="000000"/>
                          </a:solidFill>
                          <a:effectLst/>
                          <a:latin typeface="Arial" charset="0"/>
                          <a:ea typeface="Times New Roman" charset="0"/>
                        </a:rPr>
                        <a:t>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power is set to 600 watts. The display shows ‘Full power’.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Set time</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cooking time is set to the user’s input value. The display shows the cooking time selected and is updated as the time is set.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Disabled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operation is disabled for safety. Interior oven light is on. Display shows ‘Not ready’.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Enabled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operation is enabled. Interior oven light is off. </a:t>
                      </a:r>
                      <a:r>
                        <a:rPr kumimoji="0" lang="ar-JO" sz="1600" b="0" i="0" u="none" strike="noStrike" cap="none" normalizeH="0" baseline="0" dirty="0" smtClean="0">
                          <a:ln>
                            <a:noFill/>
                          </a:ln>
                          <a:solidFill>
                            <a:srgbClr val="000000"/>
                          </a:solidFill>
                          <a:effectLst/>
                          <a:latin typeface="Arial" charset="0"/>
                          <a:ea typeface="Times New Roman" charset="0"/>
                        </a:rPr>
                        <a:t>The display</a:t>
                      </a:r>
                      <a:r>
                        <a:rPr kumimoji="0" lang="en-GB" sz="1600" b="0" i="0" u="none" strike="noStrike" cap="none" normalizeH="0" baseline="0" dirty="0" smtClean="0">
                          <a:ln>
                            <a:noFill/>
                          </a:ln>
                          <a:solidFill>
                            <a:srgbClr val="000000"/>
                          </a:solidFill>
                          <a:effectLst/>
                          <a:latin typeface="Arial" charset="0"/>
                          <a:ea typeface="Times New Roman" charset="0"/>
                        </a:rPr>
                        <a:t> </a:t>
                      </a:r>
                      <a:r>
                        <a:rPr kumimoji="0" lang="en-GB" sz="1600" b="0" i="0" u="none" strike="noStrike" cap="none" normalizeH="0" baseline="0" dirty="0">
                          <a:ln>
                            <a:noFill/>
                          </a:ln>
                          <a:solidFill>
                            <a:srgbClr val="000000"/>
                          </a:solidFill>
                          <a:effectLst/>
                          <a:latin typeface="Arial" charset="0"/>
                          <a:ea typeface="Times New Roman" charset="0"/>
                        </a:rPr>
                        <a:t>shows </a:t>
                      </a:r>
                      <a:r>
                        <a:rPr kumimoji="0" lang="en-GB" sz="1600" b="1" i="0" u="none" strike="noStrike" cap="none" normalizeH="0" baseline="0" dirty="0">
                          <a:ln>
                            <a:noFill/>
                          </a:ln>
                          <a:solidFill>
                            <a:srgbClr val="000000"/>
                          </a:solidFill>
                          <a:effectLst/>
                          <a:latin typeface="Arial" charset="0"/>
                          <a:ea typeface="Times New Roman" charset="0"/>
                        </a:rPr>
                        <a:t>‘Ready to cook’.</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Operation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Oven in operation. Interior oven light is on</a:t>
                      </a:r>
                      <a:r>
                        <a:rPr kumimoji="0" lang="en-GB" sz="1600" b="1" i="0" u="none" strike="noStrike" cap="none" normalizeH="0" baseline="0" dirty="0">
                          <a:ln>
                            <a:noFill/>
                          </a:ln>
                          <a:solidFill>
                            <a:srgbClr val="000000"/>
                          </a:solidFill>
                          <a:effectLst/>
                          <a:latin typeface="Arial" charset="0"/>
                          <a:ea typeface="Times New Roman" charset="0"/>
                        </a:rPr>
                        <a:t>. Display shows the timer </a:t>
                      </a:r>
                      <a:r>
                        <a:rPr kumimoji="0" lang="en-GB" sz="1600" b="1" i="0" u="none" strike="noStrike" cap="none" normalizeH="0" baseline="0" dirty="0" smtClean="0">
                          <a:ln>
                            <a:noFill/>
                          </a:ln>
                          <a:solidFill>
                            <a:srgbClr val="000000"/>
                          </a:solidFill>
                          <a:effectLst/>
                          <a:latin typeface="Arial" charset="0"/>
                          <a:ea typeface="Times New Roman" charset="0"/>
                        </a:rPr>
                        <a:t>countdown</a:t>
                      </a:r>
                      <a:r>
                        <a:rPr kumimoji="0" lang="en-GB" sz="1600" b="0" i="0" u="none" strike="noStrike" cap="none" normalizeH="0" baseline="0" dirty="0">
                          <a:ln>
                            <a:noFill/>
                          </a:ln>
                          <a:solidFill>
                            <a:srgbClr val="000000"/>
                          </a:solidFill>
                          <a:effectLst/>
                          <a:latin typeface="Arial" charset="0"/>
                          <a:ea typeface="Times New Roman" charset="0"/>
                        </a:rPr>
                        <a:t>. On completion of cooking, the </a:t>
                      </a:r>
                      <a:r>
                        <a:rPr kumimoji="0" lang="en-GB" sz="1600" b="1" i="0" u="none" strike="noStrike" cap="none" normalizeH="0" baseline="0" dirty="0">
                          <a:ln>
                            <a:noFill/>
                          </a:ln>
                          <a:solidFill>
                            <a:srgbClr val="000000"/>
                          </a:solidFill>
                          <a:effectLst/>
                          <a:latin typeface="Arial" charset="0"/>
                          <a:ea typeface="Times New Roman" charset="0"/>
                        </a:rPr>
                        <a:t>buzzer</a:t>
                      </a:r>
                      <a:r>
                        <a:rPr kumimoji="0" lang="en-GB" sz="1600" b="0" i="0" u="none" strike="noStrike" cap="none" normalizeH="0" baseline="0" dirty="0">
                          <a:ln>
                            <a:noFill/>
                          </a:ln>
                          <a:solidFill>
                            <a:srgbClr val="000000"/>
                          </a:solidFill>
                          <a:effectLst/>
                          <a:latin typeface="Arial" charset="0"/>
                          <a:ea typeface="Times New Roman" charset="0"/>
                        </a:rPr>
                        <a:t> is sounded for five seconds. Oven light is on. Display shows ‘Cooking complete’ while buzzer is sounding</a:t>
                      </a:r>
                      <a:r>
                        <a:rPr kumimoji="0" lang="en-GB" sz="1600" b="0" i="0" u="none" strike="noStrike" cap="none" normalizeH="0" baseline="0" dirty="0" smtClean="0">
                          <a:ln>
                            <a:noFill/>
                          </a:ln>
                          <a:solidFill>
                            <a:srgbClr val="000000"/>
                          </a:solidFill>
                          <a:effectLst/>
                          <a:latin typeface="Arial" charset="0"/>
                          <a:ea typeface="Times New Roman" charset="0"/>
                        </a:rPr>
                        <a:t>.</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smtClean="0">
                <a:solidFill>
                  <a:srgbClr val="C00000"/>
                </a:solidFill>
              </a:rPr>
              <a:t>States and stimuli for the microwave oven (</a:t>
            </a:r>
            <a:r>
              <a:rPr lang="en-US" dirty="0" err="1" smtClean="0">
                <a:solidFill>
                  <a:srgbClr val="C00000"/>
                </a:solidFill>
              </a:rPr>
              <a:t>b</a:t>
            </a:r>
            <a:r>
              <a:rPr lang="en-US" dirty="0" smtClean="0">
                <a:solidFill>
                  <a:srgbClr val="C00000"/>
                </a:solidFill>
              </a:rPr>
              <a:t>)</a:t>
            </a:r>
            <a:r>
              <a:rPr lang="en-GB" dirty="0" smtClean="0">
                <a:solidFill>
                  <a:srgbClr val="C00000"/>
                </a:solidFill>
              </a:rPr>
              <a:t> </a:t>
            </a:r>
            <a:endParaRPr lang="en-US" dirty="0" smtClean="0">
              <a:solidFill>
                <a:srgbClr val="C00000"/>
              </a:solidFill>
            </a:endParaRP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45</a:t>
            </a:fld>
            <a:endParaRPr lang="en-US"/>
          </a:p>
        </p:txBody>
      </p:sp>
      <p:graphicFrame>
        <p:nvGraphicFramePr>
          <p:cNvPr id="3" name="Table 2"/>
          <p:cNvGraphicFramePr>
            <a:graphicFrameLocks noGrp="1"/>
          </p:cNvGraphicFramePr>
          <p:nvPr>
            <p:extLst>
              <p:ext uri="{D42A27DB-BD31-4B8C-83A1-F6EECF244321}">
                <p14:modId xmlns:p14="http://schemas.microsoft.com/office/powerpoint/2010/main" val="162489382"/>
              </p:ext>
            </p:extLst>
          </p:nvPr>
        </p:nvGraphicFramePr>
        <p:xfrm>
          <a:off x="1419482" y="1841500"/>
          <a:ext cx="6330950" cy="3760470"/>
        </p:xfrm>
        <a:graphic>
          <a:graphicData uri="http://schemas.openxmlformats.org/drawingml/2006/table">
            <a:tbl>
              <a:tblPr/>
              <a:tblGrid>
                <a:gridCol w="1841500">
                  <a:extLst>
                    <a:ext uri="{9D8B030D-6E8A-4147-A177-3AD203B41FA5}">
                      <a16:colId xmlns:a16="http://schemas.microsoft.com/office/drawing/2014/main" val="20000"/>
                    </a:ext>
                  </a:extLst>
                </a:gridCol>
                <a:gridCol w="4489450">
                  <a:extLst>
                    <a:ext uri="{9D8B030D-6E8A-4147-A177-3AD203B41FA5}">
                      <a16:colId xmlns:a16="http://schemas.microsoft.com/office/drawing/2014/main" val="20001"/>
                    </a:ext>
                  </a:extLst>
                </a:gridCol>
              </a:tblGrid>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Stimulus</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Description</a:t>
                      </a:r>
                      <a:endParaRPr kumimoji="0" lang="en-GB" sz="1600" b="1" i="0" u="none" strike="noStrike" cap="none" normalizeH="0" baseline="0" dirty="0">
                        <a:ln>
                          <a:noFill/>
                        </a:ln>
                        <a:solidFill>
                          <a:srgbClr val="000000"/>
                        </a:solidFill>
                        <a:effectLst/>
                        <a:latin typeface="Arial" charset="0"/>
                        <a:ea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charset="0"/>
                          <a:ea typeface="Times New Roman" charset="0"/>
                        </a:rPr>
                        <a:t>Half </a:t>
                      </a:r>
                      <a:r>
                        <a:rPr kumimoji="0" lang="en-GB" sz="1600" b="1" i="0" u="none" strike="noStrike" cap="none" normalizeH="0" baseline="0" dirty="0">
                          <a:ln>
                            <a:noFill/>
                          </a:ln>
                          <a:solidFill>
                            <a:srgbClr val="000000"/>
                          </a:solidFill>
                          <a:effectLst/>
                          <a:latin typeface="Arial" charset="0"/>
                          <a:ea typeface="Times New Roman" charset="0"/>
                        </a:rPr>
                        <a:t>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half-power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Full power </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full-power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57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Timer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one of the timer buttons.</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Number</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a numeric key.</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Door open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not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Door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oven door switch is closed.</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Start</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charset="0"/>
                          <a:ea typeface="Times New Roman" charset="0"/>
                        </a:rPr>
                        <a:t>The user has pressed the Start button.</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r h="3937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charset="0"/>
                          <a:ea typeface="Times New Roman" charset="0"/>
                        </a:rPr>
                        <a:t>Cancel</a:t>
                      </a: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charset="0"/>
                          <a:ea typeface="Times New Roman" charset="0"/>
                        </a:rPr>
                        <a:t>The user has pressed the Cancel button</a:t>
                      </a:r>
                      <a:r>
                        <a:rPr kumimoji="0" lang="en-GB" sz="1600" b="0" i="0" u="none" strike="noStrike" cap="none" normalizeH="0" baseline="0" dirty="0" smtClean="0">
                          <a:ln>
                            <a:noFill/>
                          </a:ln>
                          <a:solidFill>
                            <a:srgbClr val="000000"/>
                          </a:solidFill>
                          <a:effectLst/>
                          <a:latin typeface="Arial" charset="0"/>
                          <a:ea typeface="Times New Roman" charset="0"/>
                        </a:rPr>
                        <a:t>. </a:t>
                      </a:r>
                      <a:endParaRPr kumimoji="0" lang="en-GB" sz="1600" b="0" i="0" u="none" strike="noStrike" cap="none" normalizeH="0" baseline="0" dirty="0">
                        <a:ln>
                          <a:noFill/>
                        </a:ln>
                        <a:solidFill>
                          <a:srgbClr val="000000"/>
                        </a:solidFill>
                        <a:effectLst/>
                        <a:latin typeface="Arial" charset="0"/>
                        <a:ea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8"/>
                  </a:ext>
                </a:extLst>
              </a:tr>
            </a:tbl>
          </a:graphicData>
        </a:graphic>
      </p:graphicFrame>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08238"/>
            <a:ext cx="8229600" cy="1143000"/>
          </a:xfrm>
          <a:solidFill>
            <a:schemeClr val="accent5">
              <a:lumMod val="20000"/>
              <a:lumOff val="80000"/>
            </a:schemeClr>
          </a:solidFill>
          <a:ln>
            <a:solidFill>
              <a:schemeClr val="tx1"/>
            </a:solidFill>
          </a:ln>
        </p:spPr>
        <p:txBody>
          <a:bodyPr/>
          <a:lstStyle/>
          <a:p>
            <a:pPr algn="ctr"/>
            <a:r>
              <a:rPr lang="en-US" sz="4400" dirty="0" smtClean="0">
                <a:solidFill>
                  <a:schemeClr val="tx2"/>
                </a:solidFill>
              </a:rPr>
              <a:t>Model-driven </a:t>
            </a:r>
            <a:r>
              <a:rPr lang="en-US" sz="4400" dirty="0">
                <a:solidFill>
                  <a:schemeClr val="tx2"/>
                </a:solidFill>
              </a:rPr>
              <a:t>E</a:t>
            </a:r>
            <a:r>
              <a:rPr lang="en-US" sz="4400" dirty="0" smtClean="0">
                <a:solidFill>
                  <a:schemeClr val="tx2"/>
                </a:solidFill>
              </a:rPr>
              <a:t>ngineering</a:t>
            </a:r>
            <a:endParaRPr lang="en-US" sz="4400" dirty="0">
              <a:solidFill>
                <a:schemeClr val="tx2"/>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46</a:t>
            </a:fld>
            <a:endParaRPr lang="en-US"/>
          </a:p>
        </p:txBody>
      </p:sp>
      <p:sp>
        <p:nvSpPr>
          <p:cNvPr id="5" name="Date Placeholder 4"/>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567563530"/>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5">
              <a:lumMod val="20000"/>
              <a:lumOff val="80000"/>
            </a:schemeClr>
          </a:solidFill>
        </p:spPr>
        <p:txBody>
          <a:bodyPr/>
          <a:lstStyle/>
          <a:p>
            <a:r>
              <a:rPr lang="en-US" dirty="0" smtClean="0">
                <a:solidFill>
                  <a:srgbClr val="002060"/>
                </a:solidFill>
              </a:rPr>
              <a:t>Model-driven Engineering</a:t>
            </a:r>
            <a:endParaRPr lang="en-US" dirty="0">
              <a:solidFill>
                <a:srgbClr val="002060"/>
              </a:solidFill>
            </a:endParaRPr>
          </a:p>
        </p:txBody>
      </p:sp>
      <p:sp>
        <p:nvSpPr>
          <p:cNvPr id="5" name="Content Placeholder 4"/>
          <p:cNvSpPr>
            <a:spLocks noGrp="1"/>
          </p:cNvSpPr>
          <p:nvPr>
            <p:ph idx="1"/>
          </p:nvPr>
        </p:nvSpPr>
        <p:spPr>
          <a:solidFill>
            <a:schemeClr val="bg2"/>
          </a:solidFill>
          <a:ln>
            <a:solidFill>
              <a:schemeClr val="tx1"/>
            </a:solidFill>
          </a:ln>
        </p:spPr>
        <p:txBody>
          <a:bodyPr/>
          <a:lstStyle/>
          <a:p>
            <a:r>
              <a:rPr lang="en-US" b="1" u="sng" dirty="0" smtClean="0">
                <a:solidFill>
                  <a:schemeClr val="tx2"/>
                </a:solidFill>
              </a:rPr>
              <a:t>Model-Driven Engineering (MDE) </a:t>
            </a:r>
            <a:r>
              <a:rPr lang="en-US" dirty="0" smtClean="0"/>
              <a:t>is an approach to software development where models rather than programs </a:t>
            </a:r>
            <a:r>
              <a:rPr lang="en-US" b="1" dirty="0" smtClean="0"/>
              <a:t>are the principal outputs of the development process. </a:t>
            </a:r>
          </a:p>
          <a:p>
            <a:r>
              <a:rPr lang="en-US" b="1" dirty="0" smtClean="0"/>
              <a:t>The programs that execute on a hardware/software platform are then generated automatically from the models. </a:t>
            </a:r>
          </a:p>
          <a:p>
            <a:r>
              <a:rPr lang="en-US" dirty="0" smtClean="0"/>
              <a:t>Proponents of </a:t>
            </a:r>
            <a:r>
              <a:rPr lang="en-US" b="1" dirty="0" smtClean="0">
                <a:solidFill>
                  <a:schemeClr val="tx2"/>
                </a:solidFill>
              </a:rPr>
              <a:t>MDE</a:t>
            </a:r>
            <a:r>
              <a:rPr lang="en-US" dirty="0" smtClean="0"/>
              <a:t> argue that this raises the level of abstraction in software engineering so that engineers no longer have to be concerned with programming language details or the specifics of execution platforms.</a:t>
            </a:r>
            <a:r>
              <a:rPr lang="en-GB" dirty="0" smtClean="0"/>
              <a:t> </a:t>
            </a:r>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Usage of model-driven engineering</a:t>
            </a:r>
            <a:endParaRPr lang="en-US" dirty="0">
              <a:solidFill>
                <a:srgbClr val="C00000"/>
              </a:solidFill>
            </a:endParaRPr>
          </a:p>
        </p:txBody>
      </p:sp>
      <p:sp>
        <p:nvSpPr>
          <p:cNvPr id="3" name="Content Placeholder 2"/>
          <p:cNvSpPr>
            <a:spLocks noGrp="1"/>
          </p:cNvSpPr>
          <p:nvPr>
            <p:ph idx="1"/>
          </p:nvPr>
        </p:nvSpPr>
        <p:spPr>
          <a:xfrm>
            <a:off x="268014" y="1600200"/>
            <a:ext cx="8557331" cy="4525963"/>
          </a:xfrm>
          <a:solidFill>
            <a:schemeClr val="bg2"/>
          </a:solidFill>
          <a:ln>
            <a:solidFill>
              <a:schemeClr val="tx1"/>
            </a:solidFill>
          </a:ln>
        </p:spPr>
        <p:txBody>
          <a:bodyPr/>
          <a:lstStyle/>
          <a:p>
            <a:r>
              <a:rPr lang="en-US" b="1" dirty="0" smtClean="0">
                <a:solidFill>
                  <a:schemeClr val="tx2"/>
                </a:solidFill>
              </a:rPr>
              <a:t>Model-driven engineering </a:t>
            </a:r>
            <a:r>
              <a:rPr lang="en-US" dirty="0" smtClean="0"/>
              <a:t>is still at an early stage of development, and it is unclear whether or not it will have a significant effect on software engineering practice.</a:t>
            </a:r>
            <a:r>
              <a:rPr lang="en-GB" dirty="0" smtClean="0"/>
              <a:t> </a:t>
            </a:r>
          </a:p>
          <a:p>
            <a:r>
              <a:rPr lang="en-GB" sz="2200" b="1" u="sng" dirty="0" smtClean="0">
                <a:solidFill>
                  <a:schemeClr val="tx2"/>
                </a:solidFill>
              </a:rPr>
              <a:t>Pros</a:t>
            </a:r>
          </a:p>
          <a:p>
            <a:pPr lvl="1"/>
            <a:r>
              <a:rPr lang="en-GB" dirty="0" smtClean="0"/>
              <a:t>Allows systems to be considered at higher levels of abstraction.</a:t>
            </a:r>
          </a:p>
          <a:p>
            <a:pPr lvl="1"/>
            <a:r>
              <a:rPr lang="en-GB" dirty="0" smtClean="0"/>
              <a:t>Generating code automatically means that it is cheaper to adapt systems to new platforms.</a:t>
            </a:r>
          </a:p>
          <a:p>
            <a:r>
              <a:rPr lang="en-GB" sz="2200" b="1" u="sng" dirty="0">
                <a:solidFill>
                  <a:schemeClr val="tx2"/>
                </a:solidFill>
              </a:rPr>
              <a:t>Cons</a:t>
            </a:r>
          </a:p>
          <a:p>
            <a:pPr lvl="1"/>
            <a:r>
              <a:rPr lang="en-GB" dirty="0"/>
              <a:t>abstraction Models and </a:t>
            </a:r>
            <a:r>
              <a:rPr lang="en-GB" dirty="0" smtClean="0"/>
              <a:t>not necessarily right for implementation.</a:t>
            </a:r>
          </a:p>
          <a:p>
            <a:pPr lvl="1"/>
            <a:r>
              <a:rPr lang="en-GB" dirty="0" smtClean="0"/>
              <a:t>Savings from generating code may be outweighed by the costs of developing translators for new platforms.</a:t>
            </a:r>
            <a:endParaRPr lang="en-US"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49</a:t>
            </a:fld>
            <a:endParaRPr lang="en-US"/>
          </a:p>
        </p:txBody>
      </p:sp>
      <p:pic>
        <p:nvPicPr>
          <p:cNvPr id="5" name="Picture 4"/>
          <p:cNvPicPr>
            <a:picLocks noChangeAspect="1"/>
          </p:cNvPicPr>
          <p:nvPr/>
        </p:nvPicPr>
        <p:blipFill>
          <a:blip r:embed="rId2"/>
          <a:stretch>
            <a:fillRect/>
          </a:stretch>
        </p:blipFill>
        <p:spPr>
          <a:xfrm>
            <a:off x="1718864" y="1960163"/>
            <a:ext cx="5706271" cy="3658111"/>
          </a:xfrm>
          <a:prstGeom prst="rect">
            <a:avLst/>
          </a:prstGeom>
          <a:ln>
            <a:solidFill>
              <a:schemeClr val="tx1"/>
            </a:solidFill>
          </a:ln>
        </p:spPr>
      </p:pic>
    </p:spTree>
    <p:extLst>
      <p:ext uri="{BB962C8B-B14F-4D97-AF65-F5344CB8AC3E}">
        <p14:creationId xmlns:p14="http://schemas.microsoft.com/office/powerpoint/2010/main" val="3357385594"/>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System perspectives</a:t>
            </a:r>
            <a:endParaRPr lang="en-US" dirty="0">
              <a:solidFill>
                <a:srgbClr val="C00000"/>
              </a:solidFill>
            </a:endParaRPr>
          </a:p>
        </p:txBody>
      </p:sp>
      <p:sp>
        <p:nvSpPr>
          <p:cNvPr id="3" name="Content Placeholder 2"/>
          <p:cNvSpPr>
            <a:spLocks noGrp="1"/>
          </p:cNvSpPr>
          <p:nvPr>
            <p:ph idx="1"/>
          </p:nvPr>
        </p:nvSpPr>
        <p:spPr/>
        <p:txBody>
          <a:bodyPr/>
          <a:lstStyle/>
          <a:p>
            <a:r>
              <a:rPr lang="en-US" b="1" dirty="0" smtClean="0">
                <a:solidFill>
                  <a:srgbClr val="C00000"/>
                </a:solidFill>
              </a:rPr>
              <a:t>An external perspective</a:t>
            </a:r>
            <a:r>
              <a:rPr lang="en-US" dirty="0" smtClean="0"/>
              <a:t>, where you model the context or environment of the system.</a:t>
            </a:r>
            <a:endParaRPr lang="en-GB" dirty="0" smtClean="0"/>
          </a:p>
          <a:p>
            <a:r>
              <a:rPr lang="en-US" b="1" dirty="0">
                <a:solidFill>
                  <a:srgbClr val="C00000"/>
                </a:solidFill>
              </a:rPr>
              <a:t>An interaction perspective</a:t>
            </a:r>
            <a:r>
              <a:rPr lang="en-US" b="1" dirty="0">
                <a:solidFill>
                  <a:srgbClr val="490FBD"/>
                </a:solidFill>
              </a:rPr>
              <a:t>, </a:t>
            </a:r>
            <a:r>
              <a:rPr lang="en-US" dirty="0" smtClean="0"/>
              <a:t>where you model the interactions between a system and its environment, or between the components of a system.</a:t>
            </a:r>
            <a:endParaRPr lang="en-GB" dirty="0" smtClean="0"/>
          </a:p>
          <a:p>
            <a:r>
              <a:rPr lang="en-US" b="1" dirty="0">
                <a:solidFill>
                  <a:srgbClr val="C00000"/>
                </a:solidFill>
              </a:rPr>
              <a:t>A structural perspective</a:t>
            </a:r>
            <a:r>
              <a:rPr lang="en-US" b="1" dirty="0">
                <a:solidFill>
                  <a:srgbClr val="490FBD"/>
                </a:solidFill>
              </a:rPr>
              <a:t>, </a:t>
            </a:r>
            <a:r>
              <a:rPr lang="en-US" dirty="0" smtClean="0"/>
              <a:t>where you model the organization of a system or the structure of the data that is processed by the system.</a:t>
            </a:r>
            <a:endParaRPr lang="en-GB" dirty="0" smtClean="0"/>
          </a:p>
          <a:p>
            <a:r>
              <a:rPr lang="en-US" b="1" dirty="0">
                <a:solidFill>
                  <a:srgbClr val="C00000"/>
                </a:solidFill>
              </a:rPr>
              <a:t>A behavioral perspective</a:t>
            </a:r>
            <a:r>
              <a:rPr lang="en-US" b="1" dirty="0">
                <a:solidFill>
                  <a:srgbClr val="490FBD"/>
                </a:solidFill>
              </a:rPr>
              <a:t>, </a:t>
            </a:r>
            <a:r>
              <a:rPr lang="en-US" dirty="0" smtClean="0"/>
              <a:t>where you model the dynamic behavior of the system and how it responds to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50</a:t>
            </a:fld>
            <a:endParaRPr lang="en-US"/>
          </a:p>
        </p:txBody>
      </p:sp>
      <p:pic>
        <p:nvPicPr>
          <p:cNvPr id="5" name="Picture 4"/>
          <p:cNvPicPr>
            <a:picLocks noChangeAspect="1"/>
          </p:cNvPicPr>
          <p:nvPr/>
        </p:nvPicPr>
        <p:blipFill>
          <a:blip r:embed="rId2"/>
          <a:stretch>
            <a:fillRect/>
          </a:stretch>
        </p:blipFill>
        <p:spPr>
          <a:xfrm>
            <a:off x="637668" y="1782185"/>
            <a:ext cx="7259063" cy="4124901"/>
          </a:xfrm>
          <a:prstGeom prst="rect">
            <a:avLst/>
          </a:prstGeom>
          <a:ln>
            <a:solidFill>
              <a:schemeClr val="tx1"/>
            </a:solidFill>
          </a:ln>
        </p:spPr>
      </p:pic>
    </p:spTree>
    <p:extLst>
      <p:ext uri="{BB962C8B-B14F-4D97-AF65-F5344CB8AC3E}">
        <p14:creationId xmlns:p14="http://schemas.microsoft.com/office/powerpoint/2010/main" val="3091585438"/>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51</a:t>
            </a:fld>
            <a:endParaRPr lang="en-US"/>
          </a:p>
        </p:txBody>
      </p:sp>
      <p:pic>
        <p:nvPicPr>
          <p:cNvPr id="5" name="Picture 4"/>
          <p:cNvPicPr>
            <a:picLocks noChangeAspect="1"/>
          </p:cNvPicPr>
          <p:nvPr/>
        </p:nvPicPr>
        <p:blipFill>
          <a:blip r:embed="rId2"/>
          <a:stretch>
            <a:fillRect/>
          </a:stretch>
        </p:blipFill>
        <p:spPr>
          <a:xfrm>
            <a:off x="766936" y="1602004"/>
            <a:ext cx="7919864" cy="4936908"/>
          </a:xfrm>
          <a:prstGeom prst="rect">
            <a:avLst/>
          </a:prstGeom>
          <a:ln>
            <a:solidFill>
              <a:schemeClr val="tx1"/>
            </a:solidFill>
          </a:ln>
        </p:spPr>
      </p:pic>
    </p:spTree>
    <p:extLst>
      <p:ext uri="{BB962C8B-B14F-4D97-AF65-F5344CB8AC3E}">
        <p14:creationId xmlns:p14="http://schemas.microsoft.com/office/powerpoint/2010/main" val="2905522929"/>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52</a:t>
            </a:fld>
            <a:endParaRPr lang="en-US"/>
          </a:p>
        </p:txBody>
      </p:sp>
      <p:pic>
        <p:nvPicPr>
          <p:cNvPr id="5" name="Picture 4"/>
          <p:cNvPicPr>
            <a:picLocks noChangeAspect="1"/>
          </p:cNvPicPr>
          <p:nvPr/>
        </p:nvPicPr>
        <p:blipFill>
          <a:blip r:embed="rId2"/>
          <a:stretch>
            <a:fillRect/>
          </a:stretch>
        </p:blipFill>
        <p:spPr>
          <a:xfrm>
            <a:off x="951995" y="1690256"/>
            <a:ext cx="7240010" cy="4327668"/>
          </a:xfrm>
          <a:prstGeom prst="rect">
            <a:avLst/>
          </a:prstGeom>
          <a:solidFill>
            <a:schemeClr val="bg2"/>
          </a:solidFill>
          <a:ln>
            <a:solidFill>
              <a:schemeClr val="tx1"/>
            </a:solidFill>
          </a:ln>
        </p:spPr>
      </p:pic>
    </p:spTree>
    <p:extLst>
      <p:ext uri="{BB962C8B-B14F-4D97-AF65-F5344CB8AC3E}">
        <p14:creationId xmlns:p14="http://schemas.microsoft.com/office/powerpoint/2010/main" val="2929894382"/>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Model driven architecture</a:t>
            </a:r>
            <a:endParaRPr lang="en-US" dirty="0">
              <a:solidFill>
                <a:srgbClr val="C00000"/>
              </a:solidFill>
            </a:endParaRPr>
          </a:p>
        </p:txBody>
      </p:sp>
      <p:sp>
        <p:nvSpPr>
          <p:cNvPr id="5" name="Content Placeholder 4"/>
          <p:cNvSpPr>
            <a:spLocks noGrp="1"/>
          </p:cNvSpPr>
          <p:nvPr>
            <p:ph idx="1"/>
          </p:nvPr>
        </p:nvSpPr>
        <p:spPr>
          <a:solidFill>
            <a:schemeClr val="bg2"/>
          </a:solidFill>
          <a:ln>
            <a:solidFill>
              <a:schemeClr val="tx1"/>
            </a:solidFill>
          </a:ln>
        </p:spPr>
        <p:txBody>
          <a:bodyPr/>
          <a:lstStyle/>
          <a:p>
            <a:r>
              <a:rPr lang="en-US" b="1" dirty="0">
                <a:solidFill>
                  <a:srgbClr val="002060"/>
                </a:solidFill>
              </a:rPr>
              <a:t>Model-driven architecture </a:t>
            </a:r>
            <a:r>
              <a:rPr lang="en-US" dirty="0" smtClean="0"/>
              <a:t>(MDA) was the precursor of more general model-driven engineering</a:t>
            </a:r>
          </a:p>
          <a:p>
            <a:r>
              <a:rPr lang="en-US" b="1" dirty="0">
                <a:solidFill>
                  <a:srgbClr val="002060"/>
                </a:solidFill>
              </a:rPr>
              <a:t>MDA</a:t>
            </a:r>
            <a:r>
              <a:rPr lang="en-US" dirty="0" smtClean="0">
                <a:solidFill>
                  <a:srgbClr val="002060"/>
                </a:solidFill>
              </a:rPr>
              <a:t> i</a:t>
            </a:r>
            <a:r>
              <a:rPr lang="en-US" dirty="0" smtClean="0"/>
              <a:t>s a model-focused approach to </a:t>
            </a:r>
            <a:r>
              <a:rPr lang="en-US" dirty="0" smtClean="0">
                <a:solidFill>
                  <a:schemeClr val="tx2"/>
                </a:solidFill>
              </a:rPr>
              <a:t>software design </a:t>
            </a:r>
            <a:r>
              <a:rPr lang="en-US" dirty="0" smtClean="0"/>
              <a:t>and implementation that </a:t>
            </a:r>
            <a:r>
              <a:rPr lang="en-US" dirty="0" smtClean="0">
                <a:solidFill>
                  <a:schemeClr val="tx2"/>
                </a:solidFill>
              </a:rPr>
              <a:t>uses a subset of UML models to describe a system. </a:t>
            </a:r>
          </a:p>
          <a:p>
            <a:r>
              <a:rPr lang="en-US" dirty="0" smtClean="0">
                <a:solidFill>
                  <a:schemeClr val="tx2"/>
                </a:solidFill>
              </a:rPr>
              <a:t>Models at different levels of </a:t>
            </a:r>
            <a:r>
              <a:rPr lang="en-US" b="1" dirty="0" smtClean="0">
                <a:solidFill>
                  <a:schemeClr val="tx2"/>
                </a:solidFill>
              </a:rPr>
              <a:t>abstraction are created</a:t>
            </a:r>
            <a:r>
              <a:rPr lang="en-US" b="1" dirty="0" smtClean="0"/>
              <a:t>. </a:t>
            </a:r>
            <a:r>
              <a:rPr lang="en-US" dirty="0" smtClean="0"/>
              <a:t>From a high level,</a:t>
            </a:r>
          </a:p>
          <a:p>
            <a:r>
              <a:rPr lang="en-US" dirty="0" smtClean="0"/>
              <a:t> </a:t>
            </a:r>
            <a:r>
              <a:rPr lang="en-US" b="1" dirty="0" smtClean="0">
                <a:solidFill>
                  <a:schemeClr val="tx2"/>
                </a:solidFill>
              </a:rPr>
              <a:t>platform-independent model</a:t>
            </a:r>
            <a:r>
              <a:rPr lang="en-US" dirty="0" smtClean="0"/>
              <a:t>, it is possible, in principle, to </a:t>
            </a:r>
            <a:r>
              <a:rPr lang="en-US" dirty="0" smtClean="0">
                <a:solidFill>
                  <a:schemeClr val="tx2"/>
                </a:solidFill>
              </a:rPr>
              <a:t>generate a working program without manual intervention.</a:t>
            </a:r>
            <a:r>
              <a:rPr lang="en-GB" dirty="0" smtClean="0">
                <a:solidFill>
                  <a:schemeClr val="tx2"/>
                </a:solidFill>
              </a:rPr>
              <a:t> </a:t>
            </a:r>
            <a:endParaRPr lang="en-US" dirty="0">
              <a:solidFill>
                <a:schemeClr val="tx2"/>
              </a:solidFill>
            </a:endParaRPr>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3" name="Slide Number Placeholder 2"/>
          <p:cNvSpPr>
            <a:spLocks noGrp="1"/>
          </p:cNvSpPr>
          <p:nvPr>
            <p:ph type="sldNum" sz="quarter" idx="12"/>
          </p:nvPr>
        </p:nvSpPr>
        <p:spPr/>
        <p:txBody>
          <a:bodyPr/>
          <a:lstStyle/>
          <a:p>
            <a:pPr>
              <a:defRPr/>
            </a:pPr>
            <a:fld id="{964AD586-7C25-0244-A129-E014CC0A164A}" type="slidenum">
              <a:rPr lang="en-US" smtClean="0"/>
              <a:pPr>
                <a:defRPr/>
              </a:pPr>
              <a:t>53</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Types of model</a:t>
            </a:r>
            <a:endParaRPr lang="en-US" dirty="0">
              <a:solidFill>
                <a:srgbClr val="C00000"/>
              </a:solidFill>
            </a:endParaRPr>
          </a:p>
        </p:txBody>
      </p:sp>
      <p:sp>
        <p:nvSpPr>
          <p:cNvPr id="3" name="Content Placeholder 2"/>
          <p:cNvSpPr>
            <a:spLocks noGrp="1"/>
          </p:cNvSpPr>
          <p:nvPr>
            <p:ph idx="1"/>
          </p:nvPr>
        </p:nvSpPr>
        <p:spPr>
          <a:xfrm>
            <a:off x="365959" y="1623218"/>
            <a:ext cx="8686799" cy="4929981"/>
          </a:xfrm>
          <a:solidFill>
            <a:schemeClr val="bg2"/>
          </a:solidFill>
          <a:ln>
            <a:solidFill>
              <a:schemeClr val="accent1"/>
            </a:solidFill>
          </a:ln>
        </p:spPr>
        <p:txBody>
          <a:bodyPr/>
          <a:lstStyle/>
          <a:p>
            <a:pPr marL="0" indent="0">
              <a:buNone/>
            </a:pPr>
            <a:r>
              <a:rPr lang="en-US" b="1" dirty="0" smtClean="0">
                <a:solidFill>
                  <a:srgbClr val="002060"/>
                </a:solidFill>
              </a:rPr>
              <a:t>1- A </a:t>
            </a:r>
            <a:r>
              <a:rPr lang="en-US" b="1" dirty="0">
                <a:solidFill>
                  <a:srgbClr val="002060"/>
                </a:solidFill>
              </a:rPr>
              <a:t>computation independent model (CIM) </a:t>
            </a:r>
          </a:p>
          <a:p>
            <a:pPr lvl="1"/>
            <a:r>
              <a:rPr lang="en-US" dirty="0" smtClean="0"/>
              <a:t>These models are the important domain abstractions used in a system. CIMs are sometimes called domain models. </a:t>
            </a:r>
            <a:r>
              <a:rPr lang="ar-JO" dirty="0" smtClean="0"/>
              <a:t>المجال</a:t>
            </a:r>
            <a:endParaRPr lang="en-US" dirty="0" smtClean="0"/>
          </a:p>
          <a:p>
            <a:pPr marL="0" indent="0">
              <a:buNone/>
            </a:pPr>
            <a:r>
              <a:rPr lang="en-US" b="1" dirty="0" smtClean="0">
                <a:solidFill>
                  <a:srgbClr val="002060"/>
                </a:solidFill>
              </a:rPr>
              <a:t>2- A platform-independent </a:t>
            </a:r>
            <a:r>
              <a:rPr lang="en-US" b="1" dirty="0">
                <a:solidFill>
                  <a:srgbClr val="002060"/>
                </a:solidFill>
              </a:rPr>
              <a:t>model (PIM) </a:t>
            </a:r>
          </a:p>
          <a:p>
            <a:pPr lvl="1"/>
            <a:r>
              <a:rPr lang="en-US" dirty="0" smtClean="0"/>
              <a:t>These model the operation of the system without reference to its implementation. The PIM is usually described using UML models that show the </a:t>
            </a:r>
            <a:r>
              <a:rPr lang="en-US" b="1" dirty="0" smtClean="0">
                <a:solidFill>
                  <a:srgbClr val="026A4F"/>
                </a:solidFill>
              </a:rPr>
              <a:t>static system structure and how it responds to external and internal events.</a:t>
            </a:r>
          </a:p>
          <a:p>
            <a:pPr marL="0" indent="0">
              <a:buNone/>
            </a:pPr>
            <a:r>
              <a:rPr lang="en-US" b="1" dirty="0" smtClean="0">
                <a:solidFill>
                  <a:srgbClr val="002060"/>
                </a:solidFill>
              </a:rPr>
              <a:t>3- Platform </a:t>
            </a:r>
            <a:r>
              <a:rPr lang="en-US" b="1" dirty="0">
                <a:solidFill>
                  <a:srgbClr val="002060"/>
                </a:solidFill>
              </a:rPr>
              <a:t>specific models (PSM) </a:t>
            </a:r>
          </a:p>
          <a:p>
            <a:pPr lvl="1"/>
            <a:r>
              <a:rPr lang="en-US" dirty="0" smtClean="0"/>
              <a:t>These are transformations of </a:t>
            </a:r>
            <a:r>
              <a:rPr lang="en-US" dirty="0" smtClean="0">
                <a:solidFill>
                  <a:schemeClr val="tx1"/>
                </a:solidFill>
              </a:rPr>
              <a:t>the platform-independent model</a:t>
            </a:r>
            <a:r>
              <a:rPr lang="en-US" b="1" dirty="0" smtClean="0">
                <a:solidFill>
                  <a:srgbClr val="026A4F"/>
                </a:solidFill>
              </a:rPr>
              <a:t> </a:t>
            </a:r>
            <a:r>
              <a:rPr lang="en-US" dirty="0" smtClean="0"/>
              <a:t>with a separate PSM for each application platform. In principle, there may be layers of PSM, with each layer adding some </a:t>
            </a:r>
            <a:r>
              <a:rPr lang="en-US" b="1" dirty="0" smtClean="0">
                <a:solidFill>
                  <a:srgbClr val="026A4F"/>
                </a:solidFill>
              </a:rPr>
              <a:t>platform-specific detail.</a:t>
            </a:r>
            <a:r>
              <a:rPr lang="en-GB" b="1" dirty="0" smtClean="0">
                <a:solidFill>
                  <a:srgbClr val="026A4F"/>
                </a:solidFill>
              </a:rPr>
              <a:t>  </a:t>
            </a:r>
            <a:endParaRPr lang="en-US" b="1" dirty="0">
              <a:solidFill>
                <a:srgbClr val="026A4F"/>
              </a:solidFill>
            </a:endParaRPr>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55</a:t>
            </a:fld>
            <a:endParaRPr lang="en-US"/>
          </a:p>
        </p:txBody>
      </p:sp>
      <p:pic>
        <p:nvPicPr>
          <p:cNvPr id="5" name="Picture 4"/>
          <p:cNvPicPr>
            <a:picLocks noChangeAspect="1"/>
          </p:cNvPicPr>
          <p:nvPr/>
        </p:nvPicPr>
        <p:blipFill>
          <a:blip r:embed="rId2"/>
          <a:stretch>
            <a:fillRect/>
          </a:stretch>
        </p:blipFill>
        <p:spPr>
          <a:xfrm>
            <a:off x="2230581" y="1995055"/>
            <a:ext cx="4765963" cy="4017817"/>
          </a:xfrm>
          <a:prstGeom prst="rect">
            <a:avLst/>
          </a:prstGeom>
          <a:ln>
            <a:solidFill>
              <a:schemeClr val="tx1"/>
            </a:solidFill>
          </a:ln>
        </p:spPr>
      </p:pic>
    </p:spTree>
    <p:extLst>
      <p:ext uri="{BB962C8B-B14F-4D97-AF65-F5344CB8AC3E}">
        <p14:creationId xmlns:p14="http://schemas.microsoft.com/office/powerpoint/2010/main" val="566218507"/>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solidFill>
            <a:schemeClr val="bg2"/>
          </a:solidFill>
        </p:spPr>
        <p:txBody>
          <a:bodyPr/>
          <a:lstStyle/>
          <a:p>
            <a:r>
              <a:rPr lang="en-US" dirty="0" smtClean="0">
                <a:solidFill>
                  <a:srgbClr val="002060"/>
                </a:solidFill>
              </a:rPr>
              <a:t>MDA transformations</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56</a:t>
            </a:fld>
            <a:endParaRPr lang="en-US"/>
          </a:p>
        </p:txBody>
      </p:sp>
      <p:pic>
        <p:nvPicPr>
          <p:cNvPr id="4" name="Picture 3" descr="5.19 MDA-Transformations.eps"/>
          <p:cNvPicPr>
            <a:picLocks noChangeAspect="1"/>
          </p:cNvPicPr>
          <p:nvPr/>
        </p:nvPicPr>
        <p:blipFill>
          <a:blip r:embed="rId2"/>
          <a:stretch>
            <a:fillRect/>
          </a:stretch>
        </p:blipFill>
        <p:spPr>
          <a:xfrm>
            <a:off x="1365250" y="2273300"/>
            <a:ext cx="6789738" cy="28067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a:xfrm>
            <a:off x="457200" y="219220"/>
            <a:ext cx="7293232" cy="1143000"/>
          </a:xfrm>
          <a:solidFill>
            <a:schemeClr val="bg2"/>
          </a:solidFill>
          <a:ln>
            <a:solidFill>
              <a:schemeClr val="tx1"/>
            </a:solidFill>
          </a:ln>
        </p:spPr>
        <p:txBody>
          <a:bodyPr/>
          <a:lstStyle/>
          <a:p>
            <a:r>
              <a:rPr lang="en-US" dirty="0" smtClean="0">
                <a:solidFill>
                  <a:srgbClr val="002060"/>
                </a:solidFill>
              </a:rPr>
              <a:t>Multiple platform-specific models </a:t>
            </a:r>
          </a:p>
        </p:txBody>
      </p:sp>
      <p:sp>
        <p:nvSpPr>
          <p:cNvPr id="6" name="Footer Placeholder 5"/>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964AD586-7C25-0244-A129-E014CC0A164A}" type="slidenum">
              <a:rPr lang="en-US" smtClean="0"/>
              <a:pPr>
                <a:defRPr/>
              </a:pPr>
              <a:t>57</a:t>
            </a:fld>
            <a:endParaRPr lang="en-US"/>
          </a:p>
        </p:txBody>
      </p:sp>
      <p:pic>
        <p:nvPicPr>
          <p:cNvPr id="4" name="Picture 3" descr="5.20 Multiple PSMs.eps"/>
          <p:cNvPicPr>
            <a:picLocks noChangeAspect="1"/>
          </p:cNvPicPr>
          <p:nvPr/>
        </p:nvPicPr>
        <p:blipFill>
          <a:blip r:embed="rId2"/>
          <a:stretch>
            <a:fillRect/>
          </a:stretch>
        </p:blipFill>
        <p:spPr>
          <a:xfrm>
            <a:off x="857250" y="2438400"/>
            <a:ext cx="7117940" cy="2514600"/>
          </a:xfrm>
          <a:prstGeom prst="rect">
            <a:avLst/>
          </a:prstGeom>
        </p:spPr>
      </p:pic>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Agile methods and MDA</a:t>
            </a:r>
            <a:endParaRPr lang="en-US" dirty="0">
              <a:solidFill>
                <a:srgbClr val="C00000"/>
              </a:solidFill>
            </a:endParaRPr>
          </a:p>
        </p:txBody>
      </p:sp>
      <p:sp>
        <p:nvSpPr>
          <p:cNvPr id="5" name="Content Placeholder 4"/>
          <p:cNvSpPr>
            <a:spLocks noGrp="1"/>
          </p:cNvSpPr>
          <p:nvPr>
            <p:ph idx="1"/>
          </p:nvPr>
        </p:nvSpPr>
        <p:spPr>
          <a:solidFill>
            <a:schemeClr val="bg2"/>
          </a:solidFill>
          <a:ln>
            <a:solidFill>
              <a:schemeClr val="tx1"/>
            </a:solidFill>
          </a:ln>
        </p:spPr>
        <p:txBody>
          <a:bodyPr/>
          <a:lstStyle/>
          <a:p>
            <a:r>
              <a:rPr lang="en-US" dirty="0" smtClean="0"/>
              <a:t>The developers of MDA claim that it is intended to support an </a:t>
            </a:r>
            <a:r>
              <a:rPr lang="en-US" b="1" dirty="0">
                <a:solidFill>
                  <a:srgbClr val="026A4F"/>
                </a:solidFill>
              </a:rPr>
              <a:t>I</a:t>
            </a:r>
            <a:r>
              <a:rPr lang="en-US" b="1" dirty="0" smtClean="0">
                <a:solidFill>
                  <a:srgbClr val="026A4F"/>
                </a:solidFill>
              </a:rPr>
              <a:t>terative approach </a:t>
            </a:r>
            <a:r>
              <a:rPr lang="en-US" dirty="0" smtClean="0"/>
              <a:t>to development and so can be used within agile methods. </a:t>
            </a:r>
          </a:p>
          <a:p>
            <a:r>
              <a:rPr lang="en-US" dirty="0" smtClean="0"/>
              <a:t>The notion of extensive up-front modeling contradicts the fundamental ideas in the </a:t>
            </a:r>
            <a:r>
              <a:rPr lang="ar-JO" dirty="0" smtClean="0"/>
              <a:t>Agile</a:t>
            </a:r>
            <a:r>
              <a:rPr lang="en-US" dirty="0" smtClean="0"/>
              <a:t> manifesto and I suspect that few </a:t>
            </a:r>
            <a:r>
              <a:rPr lang="en-US" b="1" dirty="0" smtClean="0">
                <a:solidFill>
                  <a:srgbClr val="026A4F"/>
                </a:solidFill>
              </a:rPr>
              <a:t>agile developers feel comfortable with model-driven engineering.  </a:t>
            </a:r>
          </a:p>
          <a:p>
            <a:r>
              <a:rPr lang="en-US" dirty="0" smtClean="0"/>
              <a:t>If transformations can be completely automated and a complete program generated from a PIM, then, in principle</a:t>
            </a:r>
            <a:r>
              <a:rPr lang="en-US" b="1" dirty="0" smtClean="0">
                <a:solidFill>
                  <a:srgbClr val="026A4F"/>
                </a:solidFill>
              </a:rPr>
              <a:t>, MDA could be used in an agile development process as no separate coding would be required. </a:t>
            </a:r>
            <a:endParaRPr lang="en-US" b="1" dirty="0">
              <a:solidFill>
                <a:srgbClr val="026A4F"/>
              </a:solidFill>
            </a:endParaRPr>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Adoption of MDA</a:t>
            </a:r>
            <a:r>
              <a:rPr lang="ar-JO" dirty="0" smtClean="0">
                <a:solidFill>
                  <a:srgbClr val="C00000"/>
                </a:solidFill>
              </a:rPr>
              <a:t>) </a:t>
            </a:r>
            <a:r>
              <a:rPr lang="en-US" dirty="0" smtClean="0">
                <a:solidFill>
                  <a:srgbClr val="C00000"/>
                </a:solidFill>
              </a:rPr>
              <a:t>model driven Archi)</a:t>
            </a:r>
            <a:endParaRPr lang="en-US" dirty="0">
              <a:solidFill>
                <a:srgbClr val="C00000"/>
              </a:solidFill>
            </a:endParaRPr>
          </a:p>
        </p:txBody>
      </p:sp>
      <p:sp>
        <p:nvSpPr>
          <p:cNvPr id="3" name="Content Placeholder 2"/>
          <p:cNvSpPr>
            <a:spLocks noGrp="1"/>
          </p:cNvSpPr>
          <p:nvPr>
            <p:ph idx="1"/>
          </p:nvPr>
        </p:nvSpPr>
        <p:spPr>
          <a:xfrm>
            <a:off x="0" y="1417637"/>
            <a:ext cx="9144000" cy="5303837"/>
          </a:xfrm>
        </p:spPr>
        <p:txBody>
          <a:bodyPr/>
          <a:lstStyle/>
          <a:p>
            <a:pPr marL="457200" indent="-457200">
              <a:buFont typeface="+mj-lt"/>
              <a:buAutoNum type="arabicPeriod"/>
            </a:pPr>
            <a:r>
              <a:rPr lang="en-US" sz="2000" b="1" dirty="0" smtClean="0"/>
              <a:t>A range of factors has limited the adoption of MDE/MDA.</a:t>
            </a:r>
          </a:p>
          <a:p>
            <a:pPr marL="457200" indent="-457200">
              <a:buFont typeface="+mj-lt"/>
              <a:buAutoNum type="arabicPeriod"/>
            </a:pPr>
            <a:r>
              <a:rPr lang="en-US" sz="2000" b="1" dirty="0" smtClean="0"/>
              <a:t>Specialized tool support is required to convert models from one level to another.</a:t>
            </a:r>
          </a:p>
          <a:p>
            <a:pPr marL="457200" indent="-457200">
              <a:buFont typeface="+mj-lt"/>
              <a:buAutoNum type="arabicPeriod"/>
            </a:pPr>
            <a:r>
              <a:rPr lang="en-US" sz="2000" b="1" dirty="0" smtClean="0"/>
              <a:t>There is limited tool availability and organizations may require tool adaptation and </a:t>
            </a:r>
            <a:r>
              <a:rPr lang="en-US" sz="2000" b="1" dirty="0" smtClean="0">
                <a:solidFill>
                  <a:srgbClr val="C00000"/>
                </a:solidFill>
              </a:rPr>
              <a:t>customization </a:t>
            </a:r>
            <a:r>
              <a:rPr lang="en-US" sz="2000" b="1" dirty="0" smtClean="0"/>
              <a:t>to their environment.</a:t>
            </a:r>
          </a:p>
          <a:p>
            <a:pPr marL="457200" indent="-457200">
              <a:buFont typeface="+mj-lt"/>
              <a:buAutoNum type="arabicPeriod"/>
            </a:pPr>
            <a:r>
              <a:rPr lang="en-US" sz="2000" b="1" dirty="0"/>
              <a:t>Companies are unwilling to develop their tools or rely on small companies that </a:t>
            </a:r>
            <a:r>
              <a:rPr lang="en-US" sz="2000" b="1" dirty="0">
                <a:solidFill>
                  <a:srgbClr val="C00000"/>
                </a:solidFill>
              </a:rPr>
              <a:t>may go out of business for the long-lifetime systems developed using MDA.</a:t>
            </a:r>
            <a:endParaRPr lang="en-US" sz="2000" b="1" dirty="0" smtClean="0">
              <a:solidFill>
                <a:srgbClr val="C00000"/>
              </a:solidFill>
            </a:endParaRPr>
          </a:p>
          <a:p>
            <a:pPr>
              <a:buFont typeface="+mj-lt"/>
              <a:buAutoNum type="arabicPeriod"/>
            </a:pPr>
            <a:r>
              <a:rPr lang="en-US" sz="2000" b="1" dirty="0"/>
              <a:t>Models are a good way of facilitating discussions about </a:t>
            </a:r>
            <a:r>
              <a:rPr lang="en-US" sz="2000" b="1" dirty="0" smtClean="0"/>
              <a:t>software </a:t>
            </a:r>
            <a:r>
              <a:rPr lang="en-US" sz="2000" b="1" dirty="0"/>
              <a:t>design. </a:t>
            </a:r>
            <a:r>
              <a:rPr lang="en-US" sz="2000" b="1" dirty="0" smtClean="0"/>
              <a:t>However, </a:t>
            </a:r>
            <a:r>
              <a:rPr lang="en-US" sz="2000" b="1" dirty="0"/>
              <a:t>the abstractions </a:t>
            </a:r>
            <a:r>
              <a:rPr lang="en-US" sz="2000" b="1" dirty="0" smtClean="0"/>
              <a:t>useful </a:t>
            </a:r>
            <a:r>
              <a:rPr lang="en-US" sz="2000" b="1" dirty="0"/>
              <a:t>for discussions </a:t>
            </a:r>
            <a:r>
              <a:rPr lang="en-US" sz="2000" b="1" dirty="0">
                <a:solidFill>
                  <a:srgbClr val="C00000"/>
                </a:solidFill>
              </a:rPr>
              <a:t>may not be the right abstractions for implementation. </a:t>
            </a:r>
          </a:p>
          <a:p>
            <a:pPr>
              <a:buFont typeface="+mj-lt"/>
              <a:buAutoNum type="arabicPeriod"/>
            </a:pPr>
            <a:endParaRPr lang="en-US" sz="2000" b="1" dirty="0"/>
          </a:p>
          <a:p>
            <a:pPr marL="457200" indent="-457200">
              <a:buFont typeface="+mj-lt"/>
              <a:buAutoNum type="arabicPeriod"/>
            </a:pPr>
            <a:endParaRPr lang="en-US" sz="2000" b="1" dirty="0"/>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59</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
        <p:nvSpPr>
          <p:cNvPr id="9" name="TextBox 8"/>
          <p:cNvSpPr txBox="1"/>
          <p:nvPr/>
        </p:nvSpPr>
        <p:spPr>
          <a:xfrm>
            <a:off x="5864550" y="1048304"/>
            <a:ext cx="1505540" cy="369332"/>
          </a:xfrm>
          <a:prstGeom prst="rect">
            <a:avLst/>
          </a:prstGeom>
          <a:solidFill>
            <a:schemeClr val="accent6">
              <a:lumMod val="60000"/>
              <a:lumOff val="40000"/>
            </a:schemeClr>
          </a:solidFill>
          <a:ln>
            <a:solidFill>
              <a:schemeClr val="tx1"/>
            </a:solidFill>
          </a:ln>
        </p:spPr>
        <p:txBody>
          <a:bodyPr wrap="none" rtlCol="0">
            <a:spAutoFit/>
          </a:bodyPr>
          <a:lstStyle/>
          <a:p>
            <a:r>
              <a:rPr lang="en-US" b="1" dirty="0" smtClean="0"/>
              <a:t>Application </a:t>
            </a:r>
            <a:endParaRPr lang="en-US" b="1" dirty="0"/>
          </a:p>
        </p:txBody>
      </p:sp>
    </p:spTree>
    <p:extLst>
      <p:ext uri="{BB962C8B-B14F-4D97-AF65-F5344CB8AC3E}">
        <p14:creationId xmlns:p14="http://schemas.microsoft.com/office/powerpoint/2010/main" val="946207213"/>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UML diagram types</a:t>
            </a:r>
            <a:endParaRPr lang="en-US" dirty="0"/>
          </a:p>
        </p:txBody>
      </p:sp>
      <p:sp>
        <p:nvSpPr>
          <p:cNvPr id="3" name="Content Placeholder 2"/>
          <p:cNvSpPr>
            <a:spLocks noGrp="1"/>
          </p:cNvSpPr>
          <p:nvPr>
            <p:ph idx="1"/>
          </p:nvPr>
        </p:nvSpPr>
        <p:spPr/>
        <p:txBody>
          <a:bodyPr/>
          <a:lstStyle/>
          <a:p>
            <a:r>
              <a:rPr lang="en-US" b="1" dirty="0">
                <a:solidFill>
                  <a:srgbClr val="490FBD"/>
                </a:solidFill>
              </a:rPr>
              <a:t>Activity diagrams, </a:t>
            </a:r>
            <a:r>
              <a:rPr lang="en-US" dirty="0" smtClean="0"/>
              <a:t>which show the activities involved in a process or in data processing.</a:t>
            </a:r>
            <a:endParaRPr lang="en-GB" dirty="0" smtClean="0"/>
          </a:p>
          <a:p>
            <a:r>
              <a:rPr lang="en-US" b="1" dirty="0">
                <a:solidFill>
                  <a:srgbClr val="490FBD"/>
                </a:solidFill>
              </a:rPr>
              <a:t>Use case diagrams, </a:t>
            </a:r>
            <a:r>
              <a:rPr lang="en-US" dirty="0" smtClean="0"/>
              <a:t>which show the interactions between a system and its environment. </a:t>
            </a:r>
            <a:endParaRPr lang="en-GB" dirty="0" smtClean="0"/>
          </a:p>
          <a:p>
            <a:r>
              <a:rPr lang="en-US" b="1" dirty="0">
                <a:solidFill>
                  <a:srgbClr val="490FBD"/>
                </a:solidFill>
              </a:rPr>
              <a:t>Sequence </a:t>
            </a:r>
            <a:r>
              <a:rPr lang="en-US" b="1" dirty="0" smtClean="0">
                <a:solidFill>
                  <a:srgbClr val="490FBD"/>
                </a:solidFill>
              </a:rPr>
              <a:t>diagrams </a:t>
            </a:r>
            <a:r>
              <a:rPr lang="en-US" dirty="0" smtClean="0"/>
              <a:t>show interactions between actors and the system and between system components.</a:t>
            </a:r>
            <a:endParaRPr lang="en-GB" dirty="0" smtClean="0"/>
          </a:p>
          <a:p>
            <a:r>
              <a:rPr lang="en-US" b="1" dirty="0">
                <a:solidFill>
                  <a:srgbClr val="490FBD"/>
                </a:solidFill>
              </a:rPr>
              <a:t>Class diagrams</a:t>
            </a:r>
            <a:r>
              <a:rPr lang="en-US" dirty="0" smtClean="0"/>
              <a:t>, show the object classes in the system and the associations between these classes.</a:t>
            </a:r>
            <a:endParaRPr lang="en-GB" dirty="0" smtClean="0"/>
          </a:p>
          <a:p>
            <a:r>
              <a:rPr lang="en-US" b="1" dirty="0">
                <a:solidFill>
                  <a:srgbClr val="490FBD"/>
                </a:solidFill>
              </a:rPr>
              <a:t>State diagrams</a:t>
            </a:r>
            <a:r>
              <a:rPr lang="en-US" dirty="0" smtClean="0"/>
              <a:t>, which show how the system reacts to internal and external events. </a:t>
            </a:r>
            <a:endParaRPr lang="en-GB"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6</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r>
              <a:rPr lang="en-GB" smtClean="0"/>
              <a:t>30/10/2014</a:t>
            </a:r>
            <a:endParaRPr lang="en-US"/>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941E2DB-6B26-1148-BBB7-224489DC4320}" type="slidenum">
              <a:rPr lang="en-US" smtClean="0"/>
              <a:pPr>
                <a:defRPr/>
              </a:pPr>
              <a:t>60</a:t>
            </a:fld>
            <a:endParaRPr lang="en-US"/>
          </a:p>
        </p:txBody>
      </p:sp>
      <p:sp>
        <p:nvSpPr>
          <p:cNvPr id="5" name="Rectangle 4"/>
          <p:cNvSpPr/>
          <p:nvPr/>
        </p:nvSpPr>
        <p:spPr>
          <a:xfrm>
            <a:off x="457200" y="1901134"/>
            <a:ext cx="8229600" cy="3416320"/>
          </a:xfrm>
          <a:prstGeom prst="rect">
            <a:avLst/>
          </a:prstGeom>
        </p:spPr>
        <p:txBody>
          <a:bodyPr wrap="square">
            <a:spAutoFit/>
          </a:bodyPr>
          <a:lstStyle/>
          <a:p>
            <a:pPr marL="342900" indent="-342900">
              <a:buFont typeface="+mj-lt"/>
              <a:buAutoNum type="arabicPeriod" startAt="6"/>
            </a:pPr>
            <a:r>
              <a:rPr lang="en-US" b="1" dirty="0"/>
              <a:t>For most complex systems, implementation is not the major problem – </a:t>
            </a:r>
            <a:r>
              <a:rPr lang="en-US" b="1" dirty="0">
                <a:solidFill>
                  <a:srgbClr val="C00000"/>
                </a:solidFill>
              </a:rPr>
              <a:t>requirements engineering</a:t>
            </a:r>
            <a:r>
              <a:rPr lang="en-US" b="1" dirty="0"/>
              <a:t>, </a:t>
            </a:r>
            <a:r>
              <a:rPr lang="en-US" b="1" dirty="0">
                <a:solidFill>
                  <a:srgbClr val="C00000"/>
                </a:solidFill>
              </a:rPr>
              <a:t>security and dependability</a:t>
            </a:r>
            <a:r>
              <a:rPr lang="en-US" b="1" dirty="0"/>
              <a:t>, </a:t>
            </a:r>
            <a:r>
              <a:rPr lang="en-US" b="1" dirty="0">
                <a:solidFill>
                  <a:srgbClr val="C00000"/>
                </a:solidFill>
              </a:rPr>
              <a:t>integration </a:t>
            </a:r>
            <a:r>
              <a:rPr lang="en-US" b="1" dirty="0"/>
              <a:t>with legacy systems and </a:t>
            </a:r>
            <a:r>
              <a:rPr lang="en-US" b="1" dirty="0">
                <a:solidFill>
                  <a:srgbClr val="C00000"/>
                </a:solidFill>
              </a:rPr>
              <a:t>testing </a:t>
            </a:r>
            <a:r>
              <a:rPr lang="en-US" b="1" dirty="0"/>
              <a:t>are all more significant. </a:t>
            </a:r>
            <a:endParaRPr lang="en-US" b="1" dirty="0" smtClean="0"/>
          </a:p>
          <a:p>
            <a:pPr marL="342900" indent="-342900">
              <a:buFont typeface="+mj-lt"/>
              <a:buAutoNum type="arabicPeriod" startAt="6"/>
            </a:pPr>
            <a:endParaRPr lang="en-US" b="1" dirty="0"/>
          </a:p>
          <a:p>
            <a:pPr marL="342900" indent="-342900">
              <a:buFont typeface="+mj-lt"/>
              <a:buAutoNum type="arabicPeriod" startAt="6"/>
            </a:pPr>
            <a:r>
              <a:rPr lang="en-US" b="1" dirty="0"/>
              <a:t>The arguments for platform-independence are only valid for large, long-lifetime systems. For software products and information systems, the savings from the use of MDA are likely to be outweighed by </a:t>
            </a:r>
            <a:r>
              <a:rPr lang="en-US" b="1" dirty="0">
                <a:solidFill>
                  <a:srgbClr val="C00000"/>
                </a:solidFill>
              </a:rPr>
              <a:t>the costs of its introduction and tooling</a:t>
            </a:r>
            <a:r>
              <a:rPr lang="en-US" b="1" dirty="0" smtClean="0">
                <a:solidFill>
                  <a:srgbClr val="C00000"/>
                </a:solidFill>
              </a:rPr>
              <a:t>.</a:t>
            </a:r>
          </a:p>
          <a:p>
            <a:pPr marL="342900" indent="-342900">
              <a:buFont typeface="+mj-lt"/>
              <a:buAutoNum type="arabicPeriod" startAt="6"/>
            </a:pPr>
            <a:endParaRPr lang="en-GB" b="1" dirty="0"/>
          </a:p>
          <a:p>
            <a:pPr marL="342900" indent="-342900">
              <a:buFont typeface="+mj-lt"/>
              <a:buAutoNum type="arabicPeriod" startAt="6"/>
            </a:pPr>
            <a:r>
              <a:rPr lang="en-GB" b="1" dirty="0"/>
              <a:t>The widespread adoption of agile methods over the same period that MDA was evolving has diverted attention away from model-driven approaches.</a:t>
            </a:r>
          </a:p>
        </p:txBody>
      </p:sp>
      <p:pic>
        <p:nvPicPr>
          <p:cNvPr id="8" name="Picture 7"/>
          <p:cNvPicPr>
            <a:picLocks noChangeAspect="1"/>
          </p:cNvPicPr>
          <p:nvPr/>
        </p:nvPicPr>
        <p:blipFill>
          <a:blip r:embed="rId2"/>
          <a:stretch>
            <a:fillRect/>
          </a:stretch>
        </p:blipFill>
        <p:spPr>
          <a:xfrm>
            <a:off x="1427886" y="5529417"/>
            <a:ext cx="6192114" cy="619211"/>
          </a:xfrm>
          <a:prstGeom prst="rect">
            <a:avLst/>
          </a:prstGeom>
        </p:spPr>
      </p:pic>
    </p:spTree>
    <p:extLst>
      <p:ext uri="{BB962C8B-B14F-4D97-AF65-F5344CB8AC3E}">
        <p14:creationId xmlns:p14="http://schemas.microsoft.com/office/powerpoint/2010/main" val="1694221196"/>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points  </a:t>
            </a:r>
            <a:r>
              <a:rPr lang="ar-JO" dirty="0" smtClean="0"/>
              <a:t>مهمة جدا" </a:t>
            </a:r>
            <a:endParaRPr lang="en-US" dirty="0"/>
          </a:p>
        </p:txBody>
      </p:sp>
      <p:sp>
        <p:nvSpPr>
          <p:cNvPr id="5" name="Content Placeholder 4"/>
          <p:cNvSpPr>
            <a:spLocks noGrp="1"/>
          </p:cNvSpPr>
          <p:nvPr>
            <p:ph idx="1"/>
          </p:nvPr>
        </p:nvSpPr>
        <p:spPr>
          <a:xfrm>
            <a:off x="141890" y="1600200"/>
            <a:ext cx="9002110" cy="4756150"/>
          </a:xfrm>
        </p:spPr>
        <p:txBody>
          <a:bodyPr/>
          <a:lstStyle/>
          <a:p>
            <a:r>
              <a:rPr lang="en-GB" sz="1400" b="1" dirty="0" smtClean="0">
                <a:solidFill>
                  <a:srgbClr val="C00000"/>
                </a:solidFill>
              </a:rPr>
              <a:t>A model is </a:t>
            </a:r>
            <a:r>
              <a:rPr lang="en-GB" sz="1400" dirty="0" smtClean="0"/>
              <a:t>an abstract view of a system that ignores system details. Complementary system models can be developed to show the system’s context, interactions, structure and behaviour.</a:t>
            </a:r>
          </a:p>
          <a:p>
            <a:r>
              <a:rPr lang="en-GB" sz="1400" b="1" dirty="0" smtClean="0">
                <a:solidFill>
                  <a:srgbClr val="C00000"/>
                </a:solidFill>
              </a:rPr>
              <a:t>Context models </a:t>
            </a:r>
            <a:r>
              <a:rPr lang="en-GB" sz="1400" dirty="0" smtClean="0"/>
              <a:t>show how a system that is being </a:t>
            </a:r>
            <a:r>
              <a:rPr lang="en-US" sz="1400" dirty="0" smtClean="0"/>
              <a:t>modeled is positioned in an environment with other systems and processes. </a:t>
            </a:r>
            <a:endParaRPr lang="en-GB" sz="1400" dirty="0" smtClean="0"/>
          </a:p>
          <a:p>
            <a:r>
              <a:rPr lang="en-US" sz="1400" b="1" dirty="0" smtClean="0">
                <a:solidFill>
                  <a:srgbClr val="C00000"/>
                </a:solidFill>
              </a:rPr>
              <a:t>Use case diagrams </a:t>
            </a:r>
            <a:r>
              <a:rPr lang="en-US" sz="1400" dirty="0" smtClean="0"/>
              <a:t>and sequence diagrams are used to describe the interactions between users and systems in the system being designed. Use cases describe interactions between a system and external actors; sequence diagrams add more information to these by showing interactions between system objects.</a:t>
            </a:r>
            <a:endParaRPr lang="en-GB" sz="1400" dirty="0" smtClean="0"/>
          </a:p>
          <a:p>
            <a:r>
              <a:rPr lang="en-US" sz="1400" b="1" dirty="0" smtClean="0">
                <a:solidFill>
                  <a:srgbClr val="C00000"/>
                </a:solidFill>
              </a:rPr>
              <a:t>Structural models </a:t>
            </a:r>
            <a:r>
              <a:rPr lang="en-US" sz="1400" dirty="0" smtClean="0"/>
              <a:t>show the organization and architecture of a system. Class diagrams are used to define the static structure of classes in a system and their associations.</a:t>
            </a:r>
          </a:p>
          <a:p>
            <a:r>
              <a:rPr lang="en-US" sz="1400" b="1" dirty="0">
                <a:solidFill>
                  <a:srgbClr val="C00000"/>
                </a:solidFill>
              </a:rPr>
              <a:t>Behavioral models</a:t>
            </a:r>
            <a:r>
              <a:rPr lang="en-US" sz="1400" dirty="0"/>
              <a:t> are used to describe the dynamic behavior of an executing system. This behavior can be modeled from the perspective of the data processed by the system, or by the events that stimulate responses from a system.</a:t>
            </a:r>
            <a:endParaRPr lang="en-GB" sz="1400" dirty="0"/>
          </a:p>
          <a:p>
            <a:r>
              <a:rPr lang="en-US" sz="1400" b="1" dirty="0">
                <a:solidFill>
                  <a:srgbClr val="C00000"/>
                </a:solidFill>
              </a:rPr>
              <a:t>Activity diagrams </a:t>
            </a:r>
            <a:r>
              <a:rPr lang="en-US" sz="1400" dirty="0"/>
              <a:t>may be used to model the processing of data, where each activity represents one process step.</a:t>
            </a:r>
            <a:endParaRPr lang="en-GB" sz="1400" dirty="0"/>
          </a:p>
          <a:p>
            <a:r>
              <a:rPr lang="en-US" sz="1400" b="1" dirty="0">
                <a:solidFill>
                  <a:srgbClr val="C00000"/>
                </a:solidFill>
              </a:rPr>
              <a:t>State diagrams </a:t>
            </a:r>
            <a:r>
              <a:rPr lang="en-US" sz="1400" dirty="0"/>
              <a:t>are used to model a system’s behavior in response to internal or external events. </a:t>
            </a:r>
            <a:endParaRPr lang="en-GB" sz="1400" dirty="0"/>
          </a:p>
          <a:p>
            <a:r>
              <a:rPr lang="en-US" sz="1400" b="1" dirty="0">
                <a:solidFill>
                  <a:srgbClr val="C00000"/>
                </a:solidFill>
              </a:rPr>
              <a:t>Model-driven engineering </a:t>
            </a:r>
            <a:r>
              <a:rPr lang="en-US" sz="1400" dirty="0"/>
              <a:t>is an approach to software development in which a system is represented as a set of models that can be automatically transformed to executable code. </a:t>
            </a:r>
          </a:p>
          <a:p>
            <a:endParaRPr lang="en-GB" sz="1400" dirty="0" smtClean="0"/>
          </a:p>
          <a:p>
            <a:endParaRPr lang="en-US" dirty="0"/>
          </a:p>
        </p:txBody>
      </p:sp>
      <p:sp>
        <p:nvSpPr>
          <p:cNvPr id="3" name="Footer Placeholder 2"/>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964AD586-7C25-0244-A129-E014CC0A164A}" type="slidenum">
              <a:rPr lang="en-US" smtClean="0"/>
              <a:pPr>
                <a:defRPr/>
              </a:pPr>
              <a:t>61</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320102005"/>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rgbClr val="C00000"/>
                </a:solidFill>
              </a:rPr>
              <a:t>Use of graphical models</a:t>
            </a:r>
            <a:endParaRPr lang="en-US" dirty="0">
              <a:solidFill>
                <a:srgbClr val="C00000"/>
              </a:solidFill>
            </a:endParaRPr>
          </a:p>
        </p:txBody>
      </p:sp>
      <p:sp>
        <p:nvSpPr>
          <p:cNvPr id="3" name="Content Placeholder 2"/>
          <p:cNvSpPr>
            <a:spLocks noGrp="1"/>
          </p:cNvSpPr>
          <p:nvPr>
            <p:ph idx="1"/>
          </p:nvPr>
        </p:nvSpPr>
        <p:spPr/>
        <p:txBody>
          <a:bodyPr/>
          <a:lstStyle/>
          <a:p>
            <a:pPr marL="457200" indent="-457200">
              <a:buFont typeface="+mj-lt"/>
              <a:buAutoNum type="arabicPeriod"/>
            </a:pPr>
            <a:r>
              <a:rPr lang="en-US" b="1" dirty="0" smtClean="0"/>
              <a:t>As a means of facilitating discussion about an existing or proposed system</a:t>
            </a:r>
          </a:p>
          <a:p>
            <a:pPr marL="457200" indent="-457200">
              <a:buFont typeface="+mj-lt"/>
              <a:buAutoNum type="arabicPeriod"/>
            </a:pPr>
            <a:r>
              <a:rPr lang="en-US" b="1" dirty="0" smtClean="0"/>
              <a:t> a way of documenting an existing system</a:t>
            </a:r>
          </a:p>
          <a:p>
            <a:pPr marL="457200" indent="-457200">
              <a:buFont typeface="+mj-lt"/>
              <a:buAutoNum type="arabicPeriod"/>
            </a:pPr>
            <a:r>
              <a:rPr lang="ar-JO" b="1" dirty="0" smtClean="0"/>
              <a:t>A</a:t>
            </a:r>
            <a:r>
              <a:rPr lang="en-US" b="1" dirty="0" smtClean="0"/>
              <a:t> detailed system description that can be used to generate a system implementation</a:t>
            </a:r>
            <a:endParaRPr lang="ar-JO" b="1" dirty="0"/>
          </a:p>
          <a:p>
            <a:pPr marL="457200" indent="-457200">
              <a:buFont typeface="+mj-lt"/>
              <a:buAutoNum type="arabicPeriod"/>
            </a:pPr>
            <a:r>
              <a:rPr lang="en-US" b="1" dirty="0" smtClean="0"/>
              <a:t>Models have to be both correct and complete.</a:t>
            </a:r>
            <a:endParaRPr lang="en-GB" b="1" dirty="0" smtClean="0"/>
          </a:p>
          <a:p>
            <a:endParaRPr lang="en-US" dirty="0"/>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7</a:t>
            </a:fld>
            <a:endParaRPr lang="en-US"/>
          </a:p>
        </p:txBody>
      </p:sp>
      <p:sp>
        <p:nvSpPr>
          <p:cNvPr id="6" name="Date Placeholder 5"/>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10411"/>
            <a:ext cx="8229600" cy="1143000"/>
          </a:xfrm>
        </p:spPr>
        <p:txBody>
          <a:bodyPr/>
          <a:lstStyle/>
          <a:p>
            <a:pPr algn="ctr"/>
            <a:r>
              <a:rPr lang="en-US" sz="4400" dirty="0" smtClean="0">
                <a:solidFill>
                  <a:srgbClr val="00B050"/>
                </a:solidFill>
              </a:rPr>
              <a:t>Context Models</a:t>
            </a:r>
            <a:endParaRPr lang="en-US" sz="4400" dirty="0">
              <a:solidFill>
                <a:srgbClr val="00B050"/>
              </a:solidFill>
            </a:endParaRPr>
          </a:p>
        </p:txBody>
      </p:sp>
      <p:sp>
        <p:nvSpPr>
          <p:cNvPr id="4" name="Footer Placeholder 3"/>
          <p:cNvSpPr>
            <a:spLocks noGrp="1"/>
          </p:cNvSpPr>
          <p:nvPr>
            <p:ph type="ftr" sz="quarter" idx="11"/>
          </p:nvPr>
        </p:nvSpPr>
        <p:spPr/>
        <p:txBody>
          <a:bodyPr/>
          <a:lstStyle/>
          <a:p>
            <a:pPr>
              <a:defRPr/>
            </a:pPr>
            <a:r>
              <a:rPr lang="en-US" smtClean="0"/>
              <a:t>Chapter 5 System Modeling</a:t>
            </a:r>
            <a:endParaRPr lang="en-US"/>
          </a:p>
        </p:txBody>
      </p:sp>
      <p:sp>
        <p:nvSpPr>
          <p:cNvPr id="5" name="Slide Number Placeholder 4"/>
          <p:cNvSpPr>
            <a:spLocks noGrp="1"/>
          </p:cNvSpPr>
          <p:nvPr>
            <p:ph type="sldNum" sz="quarter" idx="12"/>
          </p:nvPr>
        </p:nvSpPr>
        <p:spPr/>
        <p:txBody>
          <a:bodyPr/>
          <a:lstStyle/>
          <a:p>
            <a:pPr>
              <a:defRPr/>
            </a:pPr>
            <a:fld id="{DEC9DA09-039A-A841-BA90-58CFCFBF8E01}" type="slidenum">
              <a:rPr lang="en-US" smtClean="0"/>
              <a:pPr>
                <a:defRPr/>
              </a:pPr>
              <a:t>8</a:t>
            </a:fld>
            <a:endParaRPr lang="en-US"/>
          </a:p>
        </p:txBody>
      </p:sp>
      <p:sp>
        <p:nvSpPr>
          <p:cNvPr id="3" name="Date Placeholder 2"/>
          <p:cNvSpPr>
            <a:spLocks noGrp="1"/>
          </p:cNvSpPr>
          <p:nvPr>
            <p:ph type="dt" sz="half" idx="10"/>
          </p:nvPr>
        </p:nvSpPr>
        <p:spPr/>
        <p:txBody>
          <a:bodyPr/>
          <a:lstStyle/>
          <a:p>
            <a:pPr>
              <a:defRPr/>
            </a:pPr>
            <a:r>
              <a:rPr lang="en-GB" smtClean="0"/>
              <a:t>30/10/2014</a:t>
            </a:r>
            <a:endParaRPr lang="en-US"/>
          </a:p>
        </p:txBody>
      </p:sp>
    </p:spTree>
    <p:extLst>
      <p:ext uri="{BB962C8B-B14F-4D97-AF65-F5344CB8AC3E}">
        <p14:creationId xmlns:p14="http://schemas.microsoft.com/office/powerpoint/2010/main" val="3742427380"/>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GB" dirty="0">
                <a:solidFill>
                  <a:srgbClr val="C00000"/>
                </a:solidFill>
              </a:rPr>
              <a:t>Context models</a:t>
            </a:r>
          </a:p>
        </p:txBody>
      </p:sp>
      <p:sp>
        <p:nvSpPr>
          <p:cNvPr id="35843" name="Rectangle 3"/>
          <p:cNvSpPr>
            <a:spLocks noGrp="1" noChangeArrowheads="1"/>
          </p:cNvSpPr>
          <p:nvPr>
            <p:ph idx="1"/>
          </p:nvPr>
        </p:nvSpPr>
        <p:spPr/>
        <p:txBody>
          <a:bodyPr/>
          <a:lstStyle/>
          <a:p>
            <a:r>
              <a:rPr lang="en-GB" b="1" u="sng" dirty="0"/>
              <a:t>Context models </a:t>
            </a:r>
            <a:r>
              <a:rPr lang="en-GB" dirty="0"/>
              <a:t>are used to illustrate the operational context of a system - </a:t>
            </a:r>
            <a:r>
              <a:rPr lang="en-GB" b="1" dirty="0" smtClean="0">
                <a:solidFill>
                  <a:srgbClr val="03936D"/>
                </a:solidFill>
              </a:rPr>
              <a:t>show </a:t>
            </a:r>
            <a:r>
              <a:rPr lang="en-GB" b="1" dirty="0">
                <a:solidFill>
                  <a:srgbClr val="03936D"/>
                </a:solidFill>
              </a:rPr>
              <a:t>what lies outside the system boundaries.</a:t>
            </a:r>
          </a:p>
          <a:p>
            <a:r>
              <a:rPr lang="en-GB" dirty="0"/>
              <a:t>Social and </a:t>
            </a:r>
            <a:r>
              <a:rPr lang="ar-JO" dirty="0" smtClean="0"/>
              <a:t>organizational</a:t>
            </a:r>
            <a:r>
              <a:rPr lang="en-GB" dirty="0" smtClean="0"/>
              <a:t> </a:t>
            </a:r>
            <a:r>
              <a:rPr lang="en-GB" dirty="0"/>
              <a:t>concerns may affect the decision on where to position </a:t>
            </a:r>
            <a:r>
              <a:rPr lang="en-GB" b="1" dirty="0">
                <a:solidFill>
                  <a:srgbClr val="03936D"/>
                </a:solidFill>
              </a:rPr>
              <a:t>system boundaries.</a:t>
            </a:r>
          </a:p>
          <a:p>
            <a:r>
              <a:rPr lang="en-GB" dirty="0"/>
              <a:t>Architectural models show the system and its relationship with other systems.</a:t>
            </a:r>
          </a:p>
        </p:txBody>
      </p:sp>
      <p:sp>
        <p:nvSpPr>
          <p:cNvPr id="5" name="Footer Placeholder 4"/>
          <p:cNvSpPr>
            <a:spLocks noGrp="1"/>
          </p:cNvSpPr>
          <p:nvPr>
            <p:ph type="ftr" sz="quarter" idx="11"/>
          </p:nvPr>
        </p:nvSpPr>
        <p:spPr/>
        <p:txBody>
          <a:bodyPr/>
          <a:lstStyle/>
          <a:p>
            <a:pPr>
              <a:defRPr/>
            </a:pPr>
            <a:r>
              <a:rPr lang="en-US" smtClean="0"/>
              <a:t>Chapter 5 System Modeling</a:t>
            </a:r>
            <a:endParaRPr lang="en-US"/>
          </a:p>
        </p:txBody>
      </p:sp>
      <p:sp>
        <p:nvSpPr>
          <p:cNvPr id="4" name="Slide Number Placeholder 3"/>
          <p:cNvSpPr>
            <a:spLocks noGrp="1"/>
          </p:cNvSpPr>
          <p:nvPr>
            <p:ph type="sldNum" sz="quarter" idx="12"/>
          </p:nvPr>
        </p:nvSpPr>
        <p:spPr/>
        <p:txBody>
          <a:bodyPr/>
          <a:lstStyle/>
          <a:p>
            <a:pPr>
              <a:defRPr/>
            </a:pPr>
            <a:fld id="{DEC9DA09-039A-A841-BA90-58CFCFBF8E01}"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r>
              <a:rPr lang="en-GB" smtClean="0"/>
              <a:t>30/10/2014</a:t>
            </a:r>
            <a:endParaRPr lang="en-US"/>
          </a:p>
        </p:txBody>
      </p:sp>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2862</TotalTime>
  <Words>3285</Words>
  <Application>Microsoft Office PowerPoint</Application>
  <PresentationFormat>On-screen Show (4:3)</PresentationFormat>
  <Paragraphs>420</Paragraphs>
  <Slides>61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ＭＳ Ｐゴシック</vt:lpstr>
      <vt:lpstr>Arial</vt:lpstr>
      <vt:lpstr>Calibri</vt:lpstr>
      <vt:lpstr>Times New Roman</vt:lpstr>
      <vt:lpstr>Wingdings</vt:lpstr>
      <vt:lpstr>SE10 slides</vt:lpstr>
      <vt:lpstr>Chapter 5   System Modeling</vt:lpstr>
      <vt:lpstr>Topics covered</vt:lpstr>
      <vt:lpstr>System Modeling</vt:lpstr>
      <vt:lpstr>Existing and planned system models</vt:lpstr>
      <vt:lpstr>System perspectives</vt:lpstr>
      <vt:lpstr>UML diagram types</vt:lpstr>
      <vt:lpstr>Use of graphical models</vt:lpstr>
      <vt:lpstr>Context Models</vt:lpstr>
      <vt:lpstr>Context models</vt:lpstr>
      <vt:lpstr>System boundaries</vt:lpstr>
      <vt:lpstr>The context of the Mentcare system</vt:lpstr>
      <vt:lpstr>Process perspective</vt:lpstr>
      <vt:lpstr>Process model of involuntary detention قرار الاعتقال </vt:lpstr>
      <vt:lpstr>Interaction Models</vt:lpstr>
      <vt:lpstr>Interaction models</vt:lpstr>
      <vt:lpstr>Use case modeling</vt:lpstr>
      <vt:lpstr>Transfer-data use case </vt:lpstr>
      <vt:lpstr>Tabular description of the ‘Transfer data’ use-case </vt:lpstr>
      <vt:lpstr>Use cases in the Mentcare system involving the role ‘Medical Receptionist’ </vt:lpstr>
      <vt:lpstr>Sequence diagrams</vt:lpstr>
      <vt:lpstr>Sequence diagram for View patient information </vt:lpstr>
      <vt:lpstr>Sequence diagram for Transfer Data </vt:lpstr>
      <vt:lpstr>Structural models</vt:lpstr>
      <vt:lpstr>Structural models</vt:lpstr>
      <vt:lpstr>Class diagrams</vt:lpstr>
      <vt:lpstr>UML classes and association </vt:lpstr>
      <vt:lpstr>Classes and associations</vt:lpstr>
      <vt:lpstr>The Consultation class استشارة  </vt:lpstr>
      <vt:lpstr>Generalization التعميم</vt:lpstr>
      <vt:lpstr>Generalization</vt:lpstr>
      <vt:lpstr>A generalization hierarchy </vt:lpstr>
      <vt:lpstr>A generalization hierarchy with added detail </vt:lpstr>
      <vt:lpstr>Object class aggregation models</vt:lpstr>
      <vt:lpstr>The aggregation association </vt:lpstr>
      <vt:lpstr>Behavioral Models</vt:lpstr>
      <vt:lpstr>Behavioral models</vt:lpstr>
      <vt:lpstr>Data-driven modeling</vt:lpstr>
      <vt:lpstr>An activity model of the insulin pump’s operation </vt:lpstr>
      <vt:lpstr>Order processing </vt:lpstr>
      <vt:lpstr>Event-driven modeling</vt:lpstr>
      <vt:lpstr>State machine models</vt:lpstr>
      <vt:lpstr>State diagram of a microwave oven </vt:lpstr>
      <vt:lpstr>Microwave oven operation </vt:lpstr>
      <vt:lpstr>States and stimuli for the microwave oven (a) </vt:lpstr>
      <vt:lpstr>States and stimuli for the microwave oven (b) </vt:lpstr>
      <vt:lpstr>Model-driven Engineering</vt:lpstr>
      <vt:lpstr>Model-driven Engineering</vt:lpstr>
      <vt:lpstr>Usage of model-driven engineering</vt:lpstr>
      <vt:lpstr>PowerPoint Presentation</vt:lpstr>
      <vt:lpstr>PowerPoint Presentation</vt:lpstr>
      <vt:lpstr>PowerPoint Presentation</vt:lpstr>
      <vt:lpstr>PowerPoint Presentation</vt:lpstr>
      <vt:lpstr>Model driven architecture</vt:lpstr>
      <vt:lpstr>Types of model</vt:lpstr>
      <vt:lpstr>PowerPoint Presentation</vt:lpstr>
      <vt:lpstr>MDA transformations</vt:lpstr>
      <vt:lpstr>Multiple platform-specific models </vt:lpstr>
      <vt:lpstr>Agile methods and MDA</vt:lpstr>
      <vt:lpstr>Adoption of MDA) model driven Archi)</vt:lpstr>
      <vt:lpstr>PowerPoint Presentation</vt:lpstr>
      <vt:lpstr>Key points  مهمة جدا" </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5</dc:title>
  <dc:creator>Ian Sommerville</dc:creator>
  <cp:lastModifiedBy>Asma Nawaiseh</cp:lastModifiedBy>
  <cp:revision>73</cp:revision>
  <dcterms:created xsi:type="dcterms:W3CDTF">2010-01-15T13:50:47Z</dcterms:created>
  <dcterms:modified xsi:type="dcterms:W3CDTF">2024-01-12T22:18:17Z</dcterms:modified>
</cp:coreProperties>
</file>