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5"/>
  </p:notesMasterIdLst>
  <p:handoutMasterIdLst>
    <p:handoutMasterId r:id="rId36"/>
  </p:handoutMasterIdLst>
  <p:sldIdLst>
    <p:sldId id="256" r:id="rId2"/>
    <p:sldId id="287" r:id="rId3"/>
    <p:sldId id="288" r:id="rId4"/>
    <p:sldId id="294" r:id="rId5"/>
    <p:sldId id="269" r:id="rId6"/>
    <p:sldId id="270" r:id="rId7"/>
    <p:sldId id="295" r:id="rId8"/>
    <p:sldId id="296" r:id="rId9"/>
    <p:sldId id="257" r:id="rId10"/>
    <p:sldId id="258" r:id="rId11"/>
    <p:sldId id="259" r:id="rId12"/>
    <p:sldId id="273" r:id="rId13"/>
    <p:sldId id="260" r:id="rId14"/>
    <p:sldId id="261" r:id="rId15"/>
    <p:sldId id="274" r:id="rId16"/>
    <p:sldId id="275" r:id="rId17"/>
    <p:sldId id="277" r:id="rId18"/>
    <p:sldId id="324" r:id="rId19"/>
    <p:sldId id="283" r:id="rId20"/>
    <p:sldId id="289" r:id="rId21"/>
    <p:sldId id="290" r:id="rId22"/>
    <p:sldId id="292" r:id="rId23"/>
    <p:sldId id="320" r:id="rId24"/>
    <p:sldId id="293" r:id="rId25"/>
    <p:sldId id="319" r:id="rId26"/>
    <p:sldId id="303" r:id="rId27"/>
    <p:sldId id="306" r:id="rId28"/>
    <p:sldId id="307" r:id="rId29"/>
    <p:sldId id="309" r:id="rId30"/>
    <p:sldId id="310" r:id="rId31"/>
    <p:sldId id="311" r:id="rId32"/>
    <p:sldId id="312" r:id="rId33"/>
    <p:sldId id="322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1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E14BF-BB0A-CE41-86BB-F7FC0A4FC638}" type="datetimeFigureOut">
              <a:rPr lang="en-US" smtClean="0"/>
              <a:t>19/05/2024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9FD77-E09D-C542-B7B5-4D4345C3E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391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65116" units="1/cm"/>
          <inkml:channelProperty channel="T" name="resolution" value="1" units="1/dev"/>
        </inkml:channelProperties>
      </inkml:inkSource>
      <inkml:timestamp xml:id="ts0" timeString="2023-12-22T18:06:54.72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11212 12626 0,'25'0'281,"0"0"-265,-1 0-16,1 0 16,0 0-16,0 0 0,0 0 15,24 0 1,1 0-1,0 0 1,-26 0-16,26 0 31,0 0-15,24 0 31,-49 0-47,0 0 31,-1 0-15,1 0-16,0 0 15,0 0 1,0 0 0,-1 0-1,1 0 1,50 0-1,-26 0 1,26 0 0,-51 0-1,1 0 1,0 0-16,25 0 16,-1 0-1,-24 0 16,0 0-15,0 0-16,-1 0 16,1 0-1,0 0-15,0 0 32,0 0-32,0 0 15,-1 0 1,1 0 15,0 0-31,0 0 0,0 0 31,-1 0-15,1 0 0,25 0 15,-1 0-31,-24 0 31,0 0-31,25 0 0,-26 0 31,26 0-31,-25 0 16,0 0 0,49 0-1,-49 0 1,24 0-1,-24 0-15,0 0 16,0 24 0,0-24-16,24 0 15,-24 0 1,25 0-16,-26 0 31,1 0 0,0 25-31,0-25 32,25 0-32,-26 0 31,1 0-15,0 0-1,0 0 1,0 0-16,-1 0 31,26 0-15,-25 0-16,24 0 31,1 0-15,-25 0 15,24 0-31,-24 0 15,0 0 1,0 0-16,0 0 31,-1 0 1,1 0-1,0 0-16,0 0 17,0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65116" units="1/cm"/>
          <inkml:channelProperty channel="T" name="resolution" value="1" units="1/dev"/>
        </inkml:channelProperties>
      </inkml:inkSource>
      <inkml:timestamp xml:id="ts0" timeString="2023-12-22T18:06:57.62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10939 13146 0,'25'0'219,"25"0"-204,-26 0 1,26 0 0,0 0-1,-26 0-15,26 0 16,-25 0 0,0 0-16,-1 0 0,26 0 15,0 0 1,-1 0-1,26 0 1,24 0 31,-74 0-47,24 0 31,1 0-31,-25 0 16,0 0-1,-1 0 1,1 0-16,0 0 16,0 0-1,24 0 1,-24 0 0,25 0-1,-25 0 16,49 0-31,-24 0 16,-1 0 0,-24 0-1,25 0 17,-1 0-17,-24 0-15,49 0 31,-24 0-15,0 0-16,-25 0 16,-1 0-1,1 0-15,0 0 16,0 0-16,0 0 16,-1 25-16,26-25 15,-25 0 1,0 25-1,49-25 1,-24 0 0,-26 25 15,1-25-31,25 0 0,-25 0 16,-1 0-16,51 0 15,-50 25 16,24-25-15,1 0 0,-1 0-1,1 0 1,-25 0 0,0 0-1,24 0-15,-24 0 16,0 0-1,0 0 1,0 25-16,-1-25 16,1 0-1,25 0 1,-25 0 0,-1 0-1,1 0 1,25 0-1,-1 0 1,-24 0 0,25 0-1,-1 0 1,1 0 15,-25 0-15,24 0-16,-24 0 31,0 0-31,0 0 16,0 0-1,-1 0-15,1 0 32,0 0-1,0 0-16,0 0 1,-1 0 0,1 0 15,0 0-31,0 0 47,0 0-16,-1 0 0,1 0-15,-25 24 46,0 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65116" units="1/cm"/>
          <inkml:channelProperty channel="T" name="resolution" value="1" units="1/dev"/>
        </inkml:channelProperties>
      </inkml:inkSource>
      <inkml:timestamp xml:id="ts0" timeString="2023-12-22T18:07:00.49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10939 12824 0,'50'0'250,"-1"0"-250,1 0 0,24 0 31,-49 0-31,50 0 16,-51 0-16,26 0 15,-25 0-15,0 0 0,24 0 16,26 0-16,-50 0 15,24 0 1,50 0 31,-24 0 0,-50 0-47,-1 0 15,51 0 17,-50 0-17,-1 0-15,1 0 16,25 0 0,-25 0-16,-1 0 31,1 0-31,25 0 15,-25 0 1,24 0 0,1 0 15,-1 0 0,1 0-31,24 0 31,1 0-31,-1 0 32,1 50-32,-1-50 15,-24 0 17,-25 0-32,49 0 0,-49 0 15,0 0 1,49 24-16,-49-24 31,74 0-31,-74 25 16,0-25 15,-1 0-15,1 0-16,0 25 15,0-25 1,0 0-1,-1 25 1,1-25 0,25 0-1,-1 25 1,1-25-16,0 24 16,-25-24-16,24 0 15,-24 0 1,25 0-1,-26 0 1,1 0-16,25 0 16,-25 0-1,-1 0-15,26 0 16,-25 0 0,0 0-1,49 0 16,-49 0-15,0 0 0,24 0-1,-24 0 1,0 0 15,0 0-31,24 0 16,1 0-1,-1 0 1,1-24 0,0 24-1,-26 0 1,1 0 0,0 0 15,0 0-31,-25-25 62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3F966-EB11-714A-9149-E802AF9D57B9}" type="datetimeFigureOut">
              <a:rPr lang="en-US" smtClean="0"/>
              <a:pPr/>
              <a:t>19/05/2024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FCBF73-0733-5145-9EF1-194A2E62BF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256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430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7 Design and Implementation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83099C-5FA5-B04A-B819-64718E2A25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7 Design and Implementation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83099C-5FA5-B04A-B819-64718E2A25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7 Design and Implementation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83099C-5FA5-B04A-B819-64718E2A25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7 Design and Implementation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83099C-5FA5-B04A-B819-64718E2A25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7 Design and Implementation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83099C-5FA5-B04A-B819-64718E2A25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7 Design and Implementation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83099C-5FA5-B04A-B819-64718E2A25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30/10/2014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7 Design and Implementation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83099C-5FA5-B04A-B819-64718E2A25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30/10/2014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7 Design and Implementation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83099C-5FA5-B04A-B819-64718E2A25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30/10/2014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7 Design and Implementation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83099C-5FA5-B04A-B819-64718E2A25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7 Design and Implementation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83099C-5FA5-B04A-B819-64718E2A25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7 Design and Implementation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83099C-5FA5-B04A-B819-64718E2A25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Chapter 7 Design and Implementation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C83099C-5FA5-B04A-B819-64718E2A253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32" y="213186"/>
            <a:ext cx="923794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>
    <p:wipe dir="r"/>
  </p:transition>
  <p:timing>
    <p:tnLst>
      <p:par>
        <p:cTn id="1" dur="indefinite" restart="never" nodeType="tmRoot"/>
      </p:par>
    </p:tnLst>
  </p:timing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customXml" Target="../ink/ink2.xml"/><Relationship Id="rId4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300" dirty="0" smtClean="0"/>
              <a:t>Chapter 7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Design and Implementation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Design and Implementation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Weather station use cases</a:t>
            </a: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Design and Implementation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30/10/2014</a:t>
            </a:r>
            <a:endParaRPr lang="en-US"/>
          </a:p>
        </p:txBody>
      </p:sp>
      <p:pic>
        <p:nvPicPr>
          <p:cNvPr id="11" name="Picture 10" descr="7.2 WS-UseCase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018" y="1607931"/>
            <a:ext cx="4572000" cy="480274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/>
              <a:t>case description—Report weather</a:t>
            </a:r>
            <a:r>
              <a:rPr lang="en-GB" dirty="0" smtClean="0"/>
              <a:t>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577243"/>
              </p:ext>
            </p:extLst>
          </p:nvPr>
        </p:nvGraphicFramePr>
        <p:xfrm>
          <a:off x="457200" y="1661727"/>
          <a:ext cx="8229600" cy="419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6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3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Weather station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Use case</a:t>
                      </a:r>
                      <a:endParaRPr lang="en-US" sz="16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Report weather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Actors</a:t>
                      </a:r>
                      <a:endParaRPr lang="en-US" sz="16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Weather information system, Weather station</a:t>
                      </a:r>
                      <a:r>
                        <a:rPr lang="en-GB" sz="160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Description</a:t>
                      </a:r>
                      <a:endParaRPr lang="en-US" sz="16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weather station sends a summary of the weather data that has been collected from the instruments in the collection period to the weather information system.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data sent are the maximum, minimum, and average ground and </a:t>
                      </a:r>
                      <a:r>
                        <a:rPr lang="en-US" sz="16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air temperatures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the maximum, minimum, and average air pressures; the maximum, minimum, and average </a:t>
                      </a:r>
                      <a:r>
                        <a:rPr lang="en-US" sz="16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wind speeds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the total rainfall; and </a:t>
                      </a:r>
                      <a:r>
                        <a:rPr lang="en-US" sz="16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the wind direction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 sampled at five-minute intervals.</a:t>
                      </a:r>
                      <a:r>
                        <a:rPr lang="en-GB" sz="160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Stimulus</a:t>
                      </a:r>
                      <a:endParaRPr lang="en-US" sz="16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weather information system establishes a satellite communication link with the weather station and requests transmission of the data.</a:t>
                      </a:r>
                      <a:r>
                        <a:rPr lang="en-GB" sz="160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Response</a:t>
                      </a:r>
                      <a:endParaRPr lang="en-US" sz="16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summarized data is sent to the weather information system.</a:t>
                      </a:r>
                      <a:r>
                        <a:rPr lang="en-GB" sz="160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Comments</a:t>
                      </a:r>
                      <a:endParaRPr lang="en-US" sz="16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Weather stations are usually asked to report once per hour but this frequency may differ from one station to another and may be modified in the future.</a:t>
                      </a:r>
                      <a:r>
                        <a:rPr lang="en-GB" sz="160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Design and Implementation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Architectural </a:t>
            </a:r>
            <a:r>
              <a:rPr lang="en-GB" dirty="0" smtClean="0">
                <a:solidFill>
                  <a:schemeClr val="tx1"/>
                </a:solidFill>
              </a:rPr>
              <a:t>Design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Once interactions between the system and its environment have been understood, </a:t>
            </a:r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you use this information for designing the system architecture</a:t>
            </a:r>
            <a:r>
              <a:rPr lang="en-GB" sz="2400" b="1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r>
              <a:rPr lang="en-US" dirty="0" smtClean="0"/>
              <a:t>You identify the major components that make up the system and their interactions, and then may organize the components using an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architectural pattern such as a layered or client-server model. </a:t>
            </a:r>
          </a:p>
          <a:p>
            <a:r>
              <a:rPr lang="en-US" dirty="0" smtClean="0"/>
              <a:t>The weather station is composed of independent subsystems that communicate by broadcasting messages on a common infrastructure.</a:t>
            </a:r>
            <a:endParaRPr lang="en-GB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Design and Implementation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</a:t>
            </a:r>
            <a:r>
              <a:rPr lang="en-US" dirty="0"/>
              <a:t>-level architecture of the weather station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7.4 WS-Architecture.eps"/>
          <p:cNvPicPr>
            <a:picLocks noGrp="1" noChangeAspect="1"/>
          </p:cNvPicPr>
          <p:nvPr>
            <p:ph idx="1"/>
          </p:nvPr>
        </p:nvPicPr>
        <p:blipFill>
          <a:blip r:embed="rId2"/>
          <a:srcRect t="-16491" b="-16491"/>
          <a:stretch>
            <a:fillRect/>
          </a:stretch>
        </p:blipFill>
        <p:spPr>
          <a:xfrm>
            <a:off x="1269492" y="1737504"/>
            <a:ext cx="6647491" cy="3655864"/>
          </a:xfr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Design and Implementation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30/10/2014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4036320" y="4545360"/>
              <a:ext cx="1072080" cy="180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20480" y="4481640"/>
                <a:ext cx="110376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/>
              <p14:cNvContentPartPr/>
              <p14:nvPr/>
            </p14:nvContentPartPr>
            <p14:xfrm>
              <a:off x="3938040" y="4732560"/>
              <a:ext cx="1277280" cy="630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22200" y="4669200"/>
                <a:ext cx="130896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/>
              <p14:cNvContentPartPr/>
              <p14:nvPr/>
            </p14:nvContentPartPr>
            <p14:xfrm>
              <a:off x="3938040" y="4616640"/>
              <a:ext cx="1295280" cy="7164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22200" y="4553280"/>
                <a:ext cx="1326960" cy="198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</a:t>
            </a:r>
            <a:r>
              <a:rPr lang="en-US" dirty="0"/>
              <a:t>of data collection system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7.5 DataCollection.eps"/>
          <p:cNvPicPr>
            <a:picLocks noGrp="1" noChangeAspect="1"/>
          </p:cNvPicPr>
          <p:nvPr>
            <p:ph idx="1"/>
          </p:nvPr>
        </p:nvPicPr>
        <p:blipFill>
          <a:blip r:embed="rId2"/>
          <a:srcRect l="-9317" r="-9317"/>
          <a:stretch>
            <a:fillRect/>
          </a:stretch>
        </p:blipFill>
        <p:spPr>
          <a:xfrm>
            <a:off x="1738561" y="2023551"/>
            <a:ext cx="5835199" cy="3209135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Design and Implementation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30/10/2014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9053" y="2932791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الارسال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 dirty="0" smtClean="0"/>
              <a:t>Object class </a:t>
            </a:r>
            <a:r>
              <a:rPr lang="en-GB" dirty="0"/>
              <a:t>identification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solidFill>
            <a:schemeClr val="bg2"/>
          </a:solidFill>
          <a:ln>
            <a:solidFill>
              <a:schemeClr val="tx1"/>
            </a:solidFill>
          </a:ln>
        </p:spPr>
        <p:txBody>
          <a:bodyPr lIns="90840" tIns="44623" rIns="90840" bIns="44623"/>
          <a:lstStyle/>
          <a:p>
            <a:r>
              <a:rPr lang="en-GB" dirty="0"/>
              <a:t>Identifying</a:t>
            </a:r>
            <a:r>
              <a:rPr lang="en-GB" dirty="0" smtClean="0"/>
              <a:t> object classes </a:t>
            </a:r>
            <a:r>
              <a:rPr lang="en-GB" dirty="0"/>
              <a:t>is </a:t>
            </a:r>
            <a:r>
              <a:rPr lang="en-GB" dirty="0" smtClean="0"/>
              <a:t>often a difficult </a:t>
            </a:r>
            <a:r>
              <a:rPr lang="en-GB" dirty="0"/>
              <a:t>part of object oriented design.</a:t>
            </a:r>
          </a:p>
          <a:p>
            <a:r>
              <a:rPr lang="en-GB" dirty="0"/>
              <a:t>There is no 'magic formula' for object identification. It relies on the </a:t>
            </a:r>
            <a:r>
              <a:rPr lang="en-GB" b="1" dirty="0"/>
              <a:t>skill, </a:t>
            </a:r>
            <a:r>
              <a:rPr lang="en-GB" b="1" dirty="0" smtClean="0"/>
              <a:t>experience</a:t>
            </a:r>
            <a:r>
              <a:rPr lang="en-GB" dirty="0" smtClean="0"/>
              <a:t>, and </a:t>
            </a:r>
            <a:r>
              <a:rPr lang="en-GB" dirty="0"/>
              <a:t>domain knowledge of system designers.</a:t>
            </a:r>
          </a:p>
          <a:p>
            <a:r>
              <a:rPr lang="en-GB" dirty="0"/>
              <a:t>Object identification is an iterative process. You are unlikely to get it right first time.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Design and Implementation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/>
              <a:t>Approaches to identification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solidFill>
            <a:schemeClr val="bg2"/>
          </a:solidFill>
          <a:ln>
            <a:solidFill>
              <a:schemeClr val="tx1"/>
            </a:solidFill>
          </a:ln>
        </p:spPr>
        <p:txBody>
          <a:bodyPr lIns="90840" tIns="44623" rIns="90840" bIns="44623"/>
          <a:lstStyle/>
          <a:p>
            <a:r>
              <a:rPr lang="en-GB" sz="2400" b="1" dirty="0"/>
              <a:t>Use a grammatical </a:t>
            </a:r>
            <a:r>
              <a:rPr lang="en-GB" sz="2400" dirty="0"/>
              <a:t>approach based on a natural language description of the </a:t>
            </a:r>
            <a:r>
              <a:rPr lang="en-GB" sz="2400" dirty="0" smtClean="0"/>
              <a:t>system.</a:t>
            </a:r>
            <a:r>
              <a:rPr lang="ar-JO" sz="2400" dirty="0" smtClean="0"/>
              <a:t>وصف لغوي</a:t>
            </a:r>
            <a:endParaRPr lang="en-GB" sz="2400" dirty="0"/>
          </a:p>
          <a:p>
            <a:r>
              <a:rPr lang="en-GB" sz="2400" dirty="0"/>
              <a:t>Base the identification on tangible things in the application domain.</a:t>
            </a:r>
          </a:p>
          <a:p>
            <a:r>
              <a:rPr lang="en-GB" sz="2400" b="1" dirty="0"/>
              <a:t>Use a </a:t>
            </a:r>
            <a:r>
              <a:rPr lang="en-GB" sz="2400" b="1" dirty="0" smtClean="0"/>
              <a:t>behavioural </a:t>
            </a:r>
            <a:r>
              <a:rPr lang="en-GB" sz="2400" b="1" dirty="0"/>
              <a:t>approach </a:t>
            </a:r>
            <a:r>
              <a:rPr lang="en-GB" sz="2400" dirty="0"/>
              <a:t>and identify objects based on what participates in what </a:t>
            </a:r>
            <a:r>
              <a:rPr lang="en-GB" sz="2400" dirty="0" smtClean="0"/>
              <a:t>behavior.</a:t>
            </a:r>
            <a:endParaRPr lang="en-GB" sz="2400" dirty="0"/>
          </a:p>
          <a:p>
            <a:r>
              <a:rPr lang="en-GB" sz="2400" b="1" dirty="0"/>
              <a:t>Use a scenario-based </a:t>
            </a:r>
            <a:r>
              <a:rPr lang="en-GB" sz="2400" dirty="0"/>
              <a:t>analysis.  The objects, </a:t>
            </a:r>
            <a:r>
              <a:rPr lang="en-GB" sz="2400" dirty="0" smtClean="0"/>
              <a:t>attributes</a:t>
            </a:r>
            <a:r>
              <a:rPr lang="ar-JO" sz="2400" dirty="0" smtClean="0"/>
              <a:t>,</a:t>
            </a:r>
            <a:r>
              <a:rPr lang="en-GB" sz="2400" dirty="0" smtClean="0"/>
              <a:t> </a:t>
            </a:r>
            <a:r>
              <a:rPr lang="en-GB" sz="2400" dirty="0"/>
              <a:t>and methods in each scenario are identified.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Design and Implementation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Weather station object classes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>
          <a:solidFill>
            <a:schemeClr val="bg2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GB" sz="2400" dirty="0" smtClean="0"/>
              <a:t>Object class identification in the weather station system may be based </a:t>
            </a:r>
            <a:r>
              <a:rPr lang="en-GB" dirty="0" smtClean="0"/>
              <a:t>on the tangible hardware and data in the system:</a:t>
            </a:r>
          </a:p>
          <a:p>
            <a:pPr lvl="1"/>
            <a:r>
              <a:rPr lang="en-GB" sz="2000" b="1" dirty="0" smtClean="0"/>
              <a:t>Ground </a:t>
            </a:r>
            <a:r>
              <a:rPr lang="en-GB" sz="2000" b="1" dirty="0"/>
              <a:t>thermometer, Anemometer, Barometer</a:t>
            </a:r>
          </a:p>
          <a:p>
            <a:pPr lvl="2"/>
            <a:r>
              <a:rPr lang="en-GB" sz="1800" dirty="0"/>
              <a:t>Application domain objects </a:t>
            </a:r>
            <a:r>
              <a:rPr lang="en-GB" sz="1800" dirty="0" smtClean="0"/>
              <a:t>are </a:t>
            </a:r>
            <a:r>
              <a:rPr lang="en-GB" sz="1800" dirty="0"/>
              <a:t>‘hardware’ objects related to the instruments in the system.</a:t>
            </a:r>
          </a:p>
          <a:p>
            <a:pPr lvl="1"/>
            <a:r>
              <a:rPr lang="en-GB" sz="2000" b="1" dirty="0"/>
              <a:t>Weather station</a:t>
            </a:r>
          </a:p>
          <a:p>
            <a:pPr lvl="2"/>
            <a:r>
              <a:rPr lang="en-GB" sz="1800" dirty="0"/>
              <a:t>The basic interface of the weather station to its environment. It therefore reflects the interactions identified in </a:t>
            </a:r>
            <a:r>
              <a:rPr lang="en-GB" sz="1800" b="1" dirty="0"/>
              <a:t>the use-case model.</a:t>
            </a:r>
          </a:p>
          <a:p>
            <a:pPr lvl="1"/>
            <a:r>
              <a:rPr lang="en-GB" sz="2000" b="1" dirty="0"/>
              <a:t>Weather data</a:t>
            </a:r>
          </a:p>
          <a:p>
            <a:pPr lvl="2"/>
            <a:r>
              <a:rPr lang="en-GB" sz="1800" dirty="0"/>
              <a:t>Encapsulates the </a:t>
            </a:r>
            <a:r>
              <a:rPr lang="en-GB" sz="1800" dirty="0" smtClean="0"/>
              <a:t>summarized </a:t>
            </a:r>
            <a:r>
              <a:rPr lang="en-GB" sz="1800" dirty="0"/>
              <a:t>data from the </a:t>
            </a:r>
            <a:r>
              <a:rPr lang="en-GB" sz="1800" dirty="0" smtClean="0"/>
              <a:t>instruments.</a:t>
            </a:r>
            <a:r>
              <a:rPr lang="ar-JO" dirty="0" smtClean="0"/>
              <a:t>تجميع عناصر الطقس</a:t>
            </a:r>
            <a:endParaRPr lang="en-GB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Design and Implementation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30/10/2014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Design and Implementation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185" y="1991697"/>
            <a:ext cx="6058746" cy="402963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76304" y="561292"/>
            <a:ext cx="53587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/>
              <a:t>Weather station object classes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6268253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326768" y="200315"/>
            <a:ext cx="7293232" cy="1143000"/>
          </a:xfrm>
        </p:spPr>
        <p:txBody>
          <a:bodyPr/>
          <a:lstStyle/>
          <a:p>
            <a:r>
              <a:rPr lang="en-GB" dirty="0" smtClean="0"/>
              <a:t>Interface specification</a:t>
            </a:r>
            <a:endParaRPr lang="en-GB" dirty="0"/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>
          <a:solidFill>
            <a:schemeClr val="bg2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GB" sz="2200" b="1" dirty="0">
                <a:solidFill>
                  <a:schemeClr val="accent2">
                    <a:lumMod val="75000"/>
                  </a:schemeClr>
                </a:solidFill>
              </a:rPr>
              <a:t>Object interfaces have to be specified </a:t>
            </a:r>
            <a:r>
              <a:rPr lang="en-GB" sz="2200" dirty="0"/>
              <a:t>so that the objects and other components can be designed in parallel.</a:t>
            </a:r>
          </a:p>
          <a:p>
            <a:r>
              <a:rPr lang="en-GB" sz="2200" dirty="0" smtClean="0"/>
              <a:t>Objects </a:t>
            </a:r>
            <a:r>
              <a:rPr lang="en-GB" sz="2200" dirty="0"/>
              <a:t>may </a:t>
            </a:r>
            <a:r>
              <a:rPr lang="en-GB" sz="2200" b="1" dirty="0">
                <a:solidFill>
                  <a:schemeClr val="accent2">
                    <a:lumMod val="75000"/>
                  </a:schemeClr>
                </a:solidFill>
              </a:rPr>
              <a:t>have several interfaces </a:t>
            </a:r>
            <a:r>
              <a:rPr lang="en-GB" sz="2200" dirty="0"/>
              <a:t>which are viewpoints on the methods provided.</a:t>
            </a:r>
          </a:p>
          <a:p>
            <a:r>
              <a:rPr lang="en-GB" sz="2200" dirty="0"/>
              <a:t>The </a:t>
            </a:r>
            <a:r>
              <a:rPr lang="en-GB" sz="2200" b="1" dirty="0">
                <a:solidFill>
                  <a:schemeClr val="accent2">
                    <a:lumMod val="75000"/>
                  </a:schemeClr>
                </a:solidFill>
              </a:rPr>
              <a:t>UML uses class </a:t>
            </a:r>
            <a:r>
              <a:rPr lang="en-GB" sz="2200" b="1" dirty="0" smtClean="0">
                <a:solidFill>
                  <a:schemeClr val="accent2">
                    <a:lumMod val="75000"/>
                  </a:schemeClr>
                </a:solidFill>
              </a:rPr>
              <a:t>diagrams  </a:t>
            </a:r>
            <a:r>
              <a:rPr lang="en-GB" sz="2200" dirty="0"/>
              <a:t>for interface specification but Java may also be used.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Design and Implementation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30/10/2014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738" y="3863181"/>
            <a:ext cx="3860244" cy="20665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Object-oriented design using the UML</a:t>
            </a:r>
            <a:endParaRPr lang="en-GB" dirty="0" smtClean="0"/>
          </a:p>
          <a:p>
            <a:r>
              <a:rPr lang="en-US" dirty="0" smtClean="0"/>
              <a:t>Design patterns</a:t>
            </a:r>
            <a:endParaRPr lang="en-GB" dirty="0" smtClean="0"/>
          </a:p>
          <a:p>
            <a:r>
              <a:rPr lang="en-US" dirty="0" smtClean="0"/>
              <a:t>Implementation issues</a:t>
            </a:r>
            <a:endParaRPr lang="en-GB" dirty="0" smtClean="0"/>
          </a:p>
          <a:p>
            <a:r>
              <a:rPr lang="en-US" dirty="0" smtClean="0"/>
              <a:t>Open source development</a:t>
            </a: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Design and Implementation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Implementation issues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The focus here is not on programming, although this is important, but on other implementation issues that are often not covered in programming texts: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Reuse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Most modern software is constructed by reusing existing components or systems. When developing software, you should use existing code as much as possible.</a:t>
            </a:r>
            <a:endParaRPr lang="en-GB" dirty="0" smtClean="0"/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Configuration management </a:t>
            </a:r>
            <a:r>
              <a:rPr lang="en-US" dirty="0" smtClean="0"/>
              <a:t>During the development process, you must keep track of the many different versions of each software component in a configuration management system.</a:t>
            </a:r>
            <a:endParaRPr lang="en-GB" dirty="0" smtClean="0"/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Host-target development </a:t>
            </a:r>
            <a:r>
              <a:rPr lang="en-US" dirty="0" smtClean="0"/>
              <a:t>Production software does not usually execute on the same computer as the software development environment. Rather, you develop it on one computer (the host system) and execute it on a separate computer (the target system).</a:t>
            </a: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Design and Implementation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>
                <a:solidFill>
                  <a:srgbClr val="0070C0"/>
                </a:solidFill>
              </a:rPr>
              <a:t>Reuse</a:t>
            </a:r>
            <a:endParaRPr lang="en-US" sz="3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1960s to the 1990s, most new software was developed from scratch, </a:t>
            </a:r>
            <a:r>
              <a:rPr lang="en-US" b="1" dirty="0" smtClean="0"/>
              <a:t>by writing all code in a high-level programming language. </a:t>
            </a:r>
          </a:p>
          <a:p>
            <a:pPr lvl="1"/>
            <a:r>
              <a:rPr lang="en-US" dirty="0" smtClean="0"/>
              <a:t>The only significant reuse of software was the reuse of </a:t>
            </a:r>
            <a:r>
              <a:rPr lang="en-US" b="1" dirty="0" smtClean="0"/>
              <a:t>functions </a:t>
            </a:r>
            <a:r>
              <a:rPr lang="en-US" dirty="0" smtClean="0"/>
              <a:t>and </a:t>
            </a:r>
            <a:r>
              <a:rPr lang="en-US" b="1" dirty="0" smtClean="0"/>
              <a:t>objects </a:t>
            </a:r>
            <a:r>
              <a:rPr lang="en-US" dirty="0" smtClean="0"/>
              <a:t>in programming language libraries. </a:t>
            </a:r>
          </a:p>
          <a:p>
            <a:r>
              <a:rPr lang="en-US" dirty="0" smtClean="0"/>
              <a:t>Costs and schedule pressure mean that this approach became increasingly </a:t>
            </a:r>
            <a:r>
              <a:rPr lang="en-US" b="1" dirty="0" smtClean="0"/>
              <a:t>impracticable, especially for commercial and Internet-based systems. </a:t>
            </a:r>
            <a:r>
              <a:rPr lang="ar-JO" b="1" dirty="0" smtClean="0"/>
              <a:t>غير عملي </a:t>
            </a:r>
            <a:endParaRPr lang="en-US" b="1" dirty="0" smtClean="0"/>
          </a:p>
          <a:p>
            <a:r>
              <a:rPr lang="en-US" dirty="0" smtClean="0"/>
              <a:t>An approach to development based on the reuse of existing software emerged and is now generally used for </a:t>
            </a:r>
            <a:r>
              <a:rPr lang="en-US" b="1" dirty="0" smtClean="0">
                <a:solidFill>
                  <a:srgbClr val="0070C0"/>
                </a:solidFill>
              </a:rPr>
              <a:t>business and scientific software. </a:t>
            </a:r>
            <a:endParaRPr lang="en-GB" b="1" dirty="0" smtClean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Design and Implementation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>
                <a:solidFill>
                  <a:srgbClr val="C00000"/>
                </a:solidFill>
              </a:rPr>
              <a:t>Reuse levels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The abstraction level </a:t>
            </a:r>
          </a:p>
          <a:p>
            <a:pPr lvl="1"/>
            <a:r>
              <a:rPr lang="en-US" dirty="0" smtClean="0"/>
              <a:t>At this level, you don’t reuse software directly but use knowledge of successful abstractions in the design of your software. </a:t>
            </a:r>
            <a:endParaRPr lang="en-GB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The object level </a:t>
            </a:r>
          </a:p>
          <a:p>
            <a:pPr lvl="1"/>
            <a:r>
              <a:rPr lang="en-US" dirty="0" smtClean="0"/>
              <a:t>At this level, you directly reuse objects from a library rather than writing the code yourself. </a:t>
            </a:r>
            <a:r>
              <a:rPr lang="en-US" dirty="0" smtClean="0">
                <a:solidFill>
                  <a:srgbClr val="C00000"/>
                </a:solidFill>
              </a:rPr>
              <a:t>(math.h)</a:t>
            </a:r>
            <a:endParaRPr lang="en-GB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The component level </a:t>
            </a:r>
          </a:p>
          <a:p>
            <a:pPr lvl="1"/>
            <a:r>
              <a:rPr lang="en-US" dirty="0" smtClean="0"/>
              <a:t>Components are collections of objects and object classes that you reuse in application systems. </a:t>
            </a:r>
            <a:endParaRPr lang="en-GB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The system level </a:t>
            </a:r>
          </a:p>
          <a:p>
            <a:pPr lvl="1"/>
            <a:r>
              <a:rPr lang="en-US" dirty="0" smtClean="0"/>
              <a:t>At this level, you reuse entire application systems.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Design and Implementation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Software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reuse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Design and Implementation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" name="Picture 5" descr="7.13 Software reus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65" y="1862665"/>
            <a:ext cx="7598835" cy="422157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54220"/>
      </p:ext>
    </p:extLst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Reuse costs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The costs of the time </a:t>
            </a:r>
            <a:r>
              <a:rPr lang="en-US" dirty="0" smtClean="0"/>
              <a:t>spent in looking for software to reuse and assessing whether or not it meets your needs. </a:t>
            </a:r>
            <a:endParaRPr lang="en-GB" dirty="0" smtClean="0"/>
          </a:p>
          <a:p>
            <a:r>
              <a:rPr lang="en-US" dirty="0">
                <a:solidFill>
                  <a:srgbClr val="C00000"/>
                </a:solidFill>
              </a:rPr>
              <a:t>T</a:t>
            </a:r>
            <a:r>
              <a:rPr lang="en-US" dirty="0" smtClean="0">
                <a:solidFill>
                  <a:srgbClr val="C00000"/>
                </a:solidFill>
              </a:rPr>
              <a:t>he costs of buying reusable </a:t>
            </a:r>
            <a:r>
              <a:rPr lang="en-US" dirty="0" smtClean="0"/>
              <a:t>software. For large off-the-shelf systems, these costs </a:t>
            </a:r>
            <a:r>
              <a:rPr lang="en-US" dirty="0" smtClean="0">
                <a:solidFill>
                  <a:srgbClr val="C00000"/>
                </a:solidFill>
              </a:rPr>
              <a:t>can be very high.</a:t>
            </a:r>
            <a:endParaRPr lang="en-GB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The costs of adapting and configuring </a:t>
            </a:r>
            <a:r>
              <a:rPr lang="en-US" dirty="0" smtClean="0"/>
              <a:t>the reusable software components or systems to reflect the requirements of the system that you are developing.</a:t>
            </a:r>
            <a:endParaRPr lang="en-GB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The costs of integrating reusable </a:t>
            </a:r>
            <a:r>
              <a:rPr lang="en-US" dirty="0" smtClean="0"/>
              <a:t>software elements (if you are using software from different sources) and with the new code that you have developed.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Design and Implementation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management tool interaction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Design and Implementation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6" name="Picture 5" descr="7.14 CM_activitie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99" y="1936750"/>
            <a:ext cx="7864829" cy="3757084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24257"/>
      </p:ext>
    </p:extLst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platform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/>
              <a:t>An integrated compiler and syntax-directed editing system that allows you to create, edit and compile code.</a:t>
            </a:r>
            <a:endParaRPr lang="en-GB" dirty="0" smtClean="0"/>
          </a:p>
          <a:p>
            <a:r>
              <a:rPr lang="en-US" dirty="0" smtClean="0"/>
              <a:t>A language debugging system.</a:t>
            </a:r>
            <a:endParaRPr lang="en-GB" dirty="0" smtClean="0"/>
          </a:p>
          <a:p>
            <a:r>
              <a:rPr lang="en-US" b="1" dirty="0" smtClean="0"/>
              <a:t>Graphical editing tools, </a:t>
            </a:r>
            <a:r>
              <a:rPr lang="en-US" dirty="0" smtClean="0"/>
              <a:t>such as </a:t>
            </a:r>
            <a:r>
              <a:rPr lang="en-US" b="1" dirty="0" smtClean="0"/>
              <a:t>tools to edit UML models.</a:t>
            </a:r>
            <a:endParaRPr lang="en-GB" b="1" dirty="0" smtClean="0"/>
          </a:p>
          <a:p>
            <a:r>
              <a:rPr lang="en-US" b="1" dirty="0" smtClean="0"/>
              <a:t>Testing tools, </a:t>
            </a:r>
            <a:r>
              <a:rPr lang="en-US" dirty="0" smtClean="0"/>
              <a:t>such as </a:t>
            </a:r>
            <a:r>
              <a:rPr lang="en-US" b="1" dirty="0" smtClean="0">
                <a:solidFill>
                  <a:srgbClr val="C00000"/>
                </a:solidFill>
              </a:rPr>
              <a:t>Junit</a:t>
            </a:r>
            <a:r>
              <a:rPr lang="en-US" dirty="0" smtClean="0"/>
              <a:t> can automatically run a set of tests on a new version of a program.</a:t>
            </a:r>
            <a:endParaRPr lang="en-GB" dirty="0" smtClean="0"/>
          </a:p>
          <a:p>
            <a:r>
              <a:rPr lang="en-US" b="1" dirty="0" smtClean="0"/>
              <a:t>Project support tools </a:t>
            </a:r>
            <a:r>
              <a:rPr lang="en-US" dirty="0" smtClean="0"/>
              <a:t>that help you organize the code for different development projects.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Design and Implementation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Open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ource Development </a:t>
            </a:r>
            <a:r>
              <a:rPr lang="ar-JO" sz="2000" b="0" dirty="0" smtClean="0">
                <a:solidFill>
                  <a:schemeClr val="accent6">
                    <a:lumMod val="50000"/>
                  </a:schemeClr>
                </a:solidFill>
              </a:rPr>
              <a:t>اتاحة الفرصة لجميع المبرمجين والمستخدمين  للتعديل وفحص البرمجيات  </a:t>
            </a:r>
            <a:endParaRPr lang="en-US" sz="2000" b="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development is an approach to software development in which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the source code of a software system is published and volunteers are invited to participate in the development process</a:t>
            </a:r>
          </a:p>
          <a:p>
            <a:r>
              <a:rPr lang="en-US" dirty="0" smtClean="0"/>
              <a:t>Its roots are in the Free Software Foundation (www.fsf.org), which means that source code should not be exclusive but always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available for users to examine and modify as they wish. </a:t>
            </a:r>
          </a:p>
          <a:p>
            <a:r>
              <a:rPr lang="en-US" dirty="0" smtClean="0"/>
              <a:t>Open-source software extended this idea by using the Internet to recruit a much larger population of volunteer developers.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Design and Implementation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Open source systems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80855"/>
          </a:xfr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/>
          <a:p>
            <a:r>
              <a:rPr lang="en-US" dirty="0" smtClean="0"/>
              <a:t>The best-known </a:t>
            </a:r>
            <a:r>
              <a:rPr lang="ar-JO" dirty="0" smtClean="0"/>
              <a:t>open-source</a:t>
            </a:r>
            <a:r>
              <a:rPr lang="en-US" dirty="0" smtClean="0"/>
              <a:t> product is</a:t>
            </a:r>
            <a:r>
              <a:rPr lang="ar-JO" dirty="0" smtClean="0"/>
              <a:t> the </a:t>
            </a:r>
            <a:r>
              <a:rPr lang="ar-JO" b="1" dirty="0" smtClean="0">
                <a:solidFill>
                  <a:schemeClr val="accent6">
                    <a:lumMod val="50000"/>
                  </a:schemeClr>
                </a:solidFill>
              </a:rPr>
              <a:t>Linux operating system</a:t>
            </a:r>
            <a:r>
              <a:rPr lang="ar-JO" b="1" dirty="0" smtClean="0"/>
              <a:t>,</a:t>
            </a:r>
            <a:r>
              <a:rPr lang="en-US" b="1" dirty="0" smtClean="0"/>
              <a:t> </a:t>
            </a:r>
            <a:r>
              <a:rPr lang="en-US" dirty="0" smtClean="0"/>
              <a:t>widely used as a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server </a:t>
            </a:r>
            <a:r>
              <a:rPr lang="en-US" dirty="0" smtClean="0"/>
              <a:t>and, increasingly, as a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desktop </a:t>
            </a:r>
            <a:r>
              <a:rPr lang="en-US" dirty="0" smtClean="0"/>
              <a:t>environment.</a:t>
            </a:r>
          </a:p>
          <a:p>
            <a:r>
              <a:rPr lang="en-US" dirty="0" smtClean="0"/>
              <a:t>Other important </a:t>
            </a:r>
            <a:r>
              <a:rPr lang="ar-JO" dirty="0" smtClean="0"/>
              <a:t>open-source</a:t>
            </a:r>
            <a:r>
              <a:rPr lang="en-US" dirty="0" smtClean="0"/>
              <a:t> products are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Java</a:t>
            </a:r>
            <a:r>
              <a:rPr lang="en-US" dirty="0" smtClean="0"/>
              <a:t>, the Apache web server</a:t>
            </a:r>
            <a:r>
              <a:rPr lang="ar-JO" dirty="0" smtClean="0"/>
              <a:t>,</a:t>
            </a:r>
            <a:r>
              <a:rPr lang="en-US" dirty="0" smtClean="0"/>
              <a:t> and the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MySQL database </a:t>
            </a:r>
            <a:r>
              <a:rPr lang="en-US" dirty="0" smtClean="0"/>
              <a:t>management system.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Design and Implementation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 business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/>
          <a:p>
            <a:r>
              <a:rPr lang="en-US" dirty="0" smtClean="0"/>
              <a:t>More and more product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companies are using an open-source </a:t>
            </a:r>
            <a:r>
              <a:rPr lang="en-US" dirty="0" smtClean="0"/>
              <a:t>approach to development. </a:t>
            </a:r>
          </a:p>
          <a:p>
            <a:r>
              <a:rPr lang="en-US" dirty="0" smtClean="0"/>
              <a:t>Their business model is not dependent on selling a software product but on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selling support for that product.</a:t>
            </a:r>
          </a:p>
          <a:p>
            <a:r>
              <a:rPr lang="en-US" dirty="0" smtClean="0"/>
              <a:t>They believe that involving the open-source community will: </a:t>
            </a:r>
            <a:r>
              <a:rPr lang="ar-JO" b="1" dirty="0" smtClean="0">
                <a:solidFill>
                  <a:schemeClr val="accent6">
                    <a:lumMod val="50000"/>
                  </a:schemeClr>
                </a:solidFill>
              </a:rPr>
              <a:t>بيع وتقديم خدمات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developed more cheaply, 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more quickly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will create a community of users for the software.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Design and Implementation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and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/>
          <a:p>
            <a:r>
              <a:rPr lang="en-US" dirty="0" smtClean="0"/>
              <a:t>Software design and implementation is the stage in the software engineering process at which an executable software system is developed. 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Software design and implementation activities are invariably inter-leaved. </a:t>
            </a:r>
          </a:p>
          <a:p>
            <a:pPr lvl="1"/>
            <a:r>
              <a:rPr lang="en-US" dirty="0" smtClean="0"/>
              <a:t>Software design is a creative activity in which you identify software components and their relationships, based on a customer’s requirements. </a:t>
            </a:r>
            <a:endParaRPr lang="ar-JO" dirty="0" smtClean="0"/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Implementation is the process of realizing the design as a program. 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Design and Implementation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/>
          <a:p>
            <a:r>
              <a:rPr lang="en-US" sz="3000" dirty="0" smtClean="0"/>
              <a:t>Open source licensing</a:t>
            </a:r>
            <a:r>
              <a:rPr lang="ar-JO" sz="3000" dirty="0" smtClean="0"/>
              <a:t> </a:t>
            </a:r>
            <a:r>
              <a:rPr lang="en-US" sz="3000" dirty="0"/>
              <a:t> </a:t>
            </a:r>
            <a:r>
              <a:rPr lang="ar-JO" sz="3000" dirty="0" smtClean="0"/>
              <a:t>التراخيص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fundamental principle of open-source development is that source code should be freely available, this does not mean that anyone can do as they wish with that code.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Legally, the developer of the code </a:t>
            </a:r>
            <a:r>
              <a:rPr lang="en-US" dirty="0" smtClean="0"/>
              <a:t>(either a company or an individual) still owns the code. </a:t>
            </a:r>
          </a:p>
          <a:p>
            <a:pPr lvl="1"/>
            <a:r>
              <a:rPr lang="en-US" dirty="0" smtClean="0"/>
              <a:t>They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can place restrictions </a:t>
            </a:r>
            <a:r>
              <a:rPr lang="en-US" dirty="0" smtClean="0"/>
              <a:t>on how it is used by including legally required conditions in an </a:t>
            </a:r>
            <a:r>
              <a:rPr lang="ar-JO" dirty="0" smtClean="0"/>
              <a:t>open-source</a:t>
            </a:r>
            <a:r>
              <a:rPr lang="en-US" dirty="0" smtClean="0"/>
              <a:t> software license. </a:t>
            </a:r>
          </a:p>
          <a:p>
            <a:pPr lvl="1"/>
            <a:r>
              <a:rPr lang="en-US" dirty="0" smtClean="0"/>
              <a:t>Some </a:t>
            </a:r>
            <a:r>
              <a:rPr lang="ar-JO" dirty="0" smtClean="0"/>
              <a:t>open-source</a:t>
            </a:r>
            <a:r>
              <a:rPr lang="en-US" dirty="0" smtClean="0"/>
              <a:t> developers believe that if an </a:t>
            </a:r>
            <a:r>
              <a:rPr lang="ar-JO" dirty="0" smtClean="0">
                <a:solidFill>
                  <a:schemeClr val="accent6">
                    <a:lumMod val="50000"/>
                  </a:schemeClr>
                </a:solidFill>
              </a:rPr>
              <a:t>open-source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component is used to develop a new system, then that system should also be </a:t>
            </a:r>
            <a:r>
              <a:rPr lang="ar-JO" dirty="0" smtClean="0">
                <a:solidFill>
                  <a:schemeClr val="accent6">
                    <a:lumMod val="50000"/>
                  </a:schemeClr>
                </a:solidFill>
              </a:rPr>
              <a:t>open-source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. </a:t>
            </a:r>
            <a:r>
              <a:rPr lang="ar-JO" dirty="0" smtClean="0">
                <a:solidFill>
                  <a:schemeClr val="accent6">
                    <a:lumMod val="50000"/>
                  </a:schemeClr>
                </a:solidFill>
              </a:rPr>
              <a:t>البرمجيات المتاحة لازم تظل متاحة للجميع 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US" dirty="0" smtClean="0"/>
              <a:t>Others are willing to allow their code to be used without this restriction. </a:t>
            </a:r>
            <a:r>
              <a:rPr lang="ar-JO" dirty="0" smtClean="0"/>
              <a:t> استخدام بدون قيود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Design and Implementation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sz="3000" dirty="0" smtClean="0"/>
              <a:t>License models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200" b="1" dirty="0" smtClean="0">
                <a:solidFill>
                  <a:schemeClr val="accent6">
                    <a:lumMod val="50000"/>
                  </a:schemeClr>
                </a:solidFill>
              </a:rPr>
              <a:t>The GNU General Public License (GPL). </a:t>
            </a:r>
            <a:r>
              <a:rPr lang="en-US" sz="2200" dirty="0" smtClean="0"/>
              <a:t>means that if you use </a:t>
            </a:r>
            <a:r>
              <a:rPr lang="ar-JO" sz="2200" dirty="0" smtClean="0"/>
              <a:t>open-source</a:t>
            </a:r>
            <a:r>
              <a:rPr lang="en-US" sz="2200" dirty="0" smtClean="0"/>
              <a:t> software that is licensed under the GPL license, then you must make that </a:t>
            </a:r>
            <a:r>
              <a:rPr lang="en-US" sz="2200" u="sng" dirty="0" smtClean="0">
                <a:solidFill>
                  <a:schemeClr val="accent6">
                    <a:lumMod val="50000"/>
                  </a:schemeClr>
                </a:solidFill>
              </a:rPr>
              <a:t>software </a:t>
            </a:r>
            <a:r>
              <a:rPr lang="ar-JO" sz="2200" u="sng" dirty="0" smtClean="0">
                <a:solidFill>
                  <a:schemeClr val="accent6">
                    <a:lumMod val="50000"/>
                  </a:schemeClr>
                </a:solidFill>
              </a:rPr>
              <a:t>open-source</a:t>
            </a:r>
            <a:r>
              <a:rPr lang="en-US" sz="2200" dirty="0" smtClean="0"/>
              <a:t>. </a:t>
            </a:r>
            <a:endParaRPr lang="en-GB" sz="22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200" b="1" dirty="0" smtClean="0">
                <a:solidFill>
                  <a:schemeClr val="accent6">
                    <a:lumMod val="50000"/>
                  </a:schemeClr>
                </a:solidFill>
              </a:rPr>
              <a:t>General Public License (LGPL)</a:t>
            </a:r>
            <a:r>
              <a:rPr lang="en-US" sz="2200" dirty="0" smtClean="0"/>
              <a:t> is a variant of the GPL license </a:t>
            </a:r>
            <a:r>
              <a:rPr lang="en-US" sz="2200" u="sng" dirty="0" smtClean="0">
                <a:solidFill>
                  <a:schemeClr val="accent6">
                    <a:lumMod val="50000"/>
                  </a:schemeClr>
                </a:solidFill>
              </a:rPr>
              <a:t>where you can write components that link to </a:t>
            </a:r>
            <a:r>
              <a:rPr lang="ar-JO" sz="2200" u="sng" dirty="0" smtClean="0">
                <a:solidFill>
                  <a:schemeClr val="accent6">
                    <a:lumMod val="50000"/>
                  </a:schemeClr>
                </a:solidFill>
              </a:rPr>
              <a:t>open-source</a:t>
            </a:r>
            <a:r>
              <a:rPr lang="en-US" sz="2200" u="sng" dirty="0" smtClean="0">
                <a:solidFill>
                  <a:schemeClr val="accent6">
                    <a:lumMod val="50000"/>
                  </a:schemeClr>
                </a:solidFill>
              </a:rPr>
              <a:t> code without having to publish the source of these components. </a:t>
            </a:r>
            <a:endParaRPr lang="en-GB" sz="2200" u="sng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b="1" dirty="0" smtClean="0">
                <a:solidFill>
                  <a:schemeClr val="accent6">
                    <a:lumMod val="50000"/>
                  </a:schemeClr>
                </a:solidFill>
              </a:rPr>
              <a:t>The Berkley Standard Distribution (BSD)</a:t>
            </a:r>
            <a:r>
              <a:rPr lang="en-US" sz="2200" dirty="0" smtClean="0"/>
              <a:t>. which means you are not obliged to re-publish any changes or modifications made to </a:t>
            </a:r>
            <a:r>
              <a:rPr lang="ar-JO" sz="2200" dirty="0" smtClean="0"/>
              <a:t>open-source</a:t>
            </a:r>
            <a:r>
              <a:rPr lang="en-US" sz="2200" dirty="0" smtClean="0"/>
              <a:t> code. You can include the code in exclusive systems that are sold.</a:t>
            </a:r>
            <a:r>
              <a:rPr lang="ar-JO" sz="2200" dirty="0" smtClean="0"/>
              <a:t> بدون اعادة نشر او تعديل </a:t>
            </a:r>
            <a:endParaRPr lang="en-GB" sz="2200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Design and Implementation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/>
          <a:p>
            <a:r>
              <a:rPr lang="en-US" sz="3000" dirty="0" smtClean="0"/>
              <a:t>License </a:t>
            </a:r>
            <a:r>
              <a:rPr lang="en-US" sz="3000" dirty="0"/>
              <a:t>M</a:t>
            </a:r>
            <a:r>
              <a:rPr lang="en-US" sz="3000" dirty="0" smtClean="0"/>
              <a:t>anagement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60418"/>
            <a:ext cx="8229600" cy="356754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Be aware of the different types of licenses and understand how a component is licensed before it is used.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(choose model)</a:t>
            </a:r>
            <a:endParaRPr lang="en-GB" sz="2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Be aware of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evolution </a:t>
            </a:r>
            <a:r>
              <a:rPr lang="en-US" dirty="0" smtClean="0"/>
              <a:t>pathways for components.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Educate people about open source.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Have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auditing systems </a:t>
            </a:r>
            <a:r>
              <a:rPr lang="en-US" dirty="0" smtClean="0"/>
              <a:t>in place.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Participate in the </a:t>
            </a:r>
            <a:r>
              <a:rPr lang="ar-JO" b="1" dirty="0" smtClean="0">
                <a:solidFill>
                  <a:schemeClr val="accent6">
                    <a:lumMod val="50000"/>
                  </a:schemeClr>
                </a:solidFill>
              </a:rPr>
              <a:t>open-source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community. 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Design and Implementation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30/10/2014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Design and Implementation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79418" y="2632364"/>
            <a:ext cx="5832764" cy="923330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accent6">
                    <a:lumMod val="50000"/>
                  </a:schemeClr>
                </a:solidFill>
              </a:rPr>
              <a:t>The End </a:t>
            </a:r>
            <a:endParaRPr lang="en-US" sz="54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711967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or </a:t>
            </a:r>
            <a:r>
              <a:rPr lang="en-US" dirty="0"/>
              <a:t>B</a:t>
            </a:r>
            <a:r>
              <a:rPr lang="en-US" dirty="0" smtClean="0"/>
              <a:t>uy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wide range of domains, it is now possible to buy off-the-shelf systems (COTS) that can be adapted and tailored to the users’ requirements. </a:t>
            </a:r>
          </a:p>
          <a:p>
            <a:pPr lvl="1"/>
            <a:r>
              <a:rPr lang="en-US" dirty="0" smtClean="0"/>
              <a:t>For example, if you want to implement a medical records system, you can buy a package that is already used in hospitals. It can be cheaper and faster to use this approach rather than developing a system in a conventional programming language.</a:t>
            </a:r>
            <a:endParaRPr lang="en-GB" dirty="0" smtClean="0"/>
          </a:p>
          <a:p>
            <a:r>
              <a:rPr lang="en-US" dirty="0" smtClean="0"/>
              <a:t>When you develop an application in this way, the design process becomes concerned with </a:t>
            </a:r>
            <a:r>
              <a:rPr lang="en-US" dirty="0" smtClean="0">
                <a:solidFill>
                  <a:srgbClr val="0070C0"/>
                </a:solidFill>
              </a:rPr>
              <a:t>how to use the configuration features </a:t>
            </a:r>
            <a:r>
              <a:rPr lang="en-US" dirty="0" smtClean="0"/>
              <a:t>of that system to deliver the system requirements.</a:t>
            </a: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Design and Implementation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669925" y="250970"/>
            <a:ext cx="8093075" cy="917575"/>
          </a:xfrm>
        </p:spPr>
        <p:txBody>
          <a:bodyPr/>
          <a:lstStyle/>
          <a:p>
            <a:pPr algn="ctr"/>
            <a:r>
              <a:rPr lang="en-US" dirty="0"/>
              <a:t>An object-oriented design process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using </a:t>
            </a:r>
            <a:r>
              <a:rPr lang="en-US" dirty="0"/>
              <a:t>the UML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>
          <a:solidFill>
            <a:schemeClr val="bg2"/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70C0"/>
                </a:solidFill>
              </a:rPr>
              <a:t>Structured</a:t>
            </a:r>
            <a:r>
              <a:rPr lang="en-US" dirty="0" smtClean="0">
                <a:solidFill>
                  <a:srgbClr val="0070C0"/>
                </a:solidFill>
              </a:rPr>
              <a:t> object-oriented design </a:t>
            </a:r>
            <a:r>
              <a:rPr lang="en-US" dirty="0">
                <a:solidFill>
                  <a:srgbClr val="0070C0"/>
                </a:solidFill>
              </a:rPr>
              <a:t>processes involve developing </a:t>
            </a:r>
            <a:r>
              <a:rPr lang="en-US" dirty="0" smtClean="0">
                <a:solidFill>
                  <a:srgbClr val="0070C0"/>
                </a:solidFill>
              </a:rPr>
              <a:t>several </a:t>
            </a:r>
            <a:r>
              <a:rPr lang="en-US" dirty="0">
                <a:solidFill>
                  <a:srgbClr val="0070C0"/>
                </a:solidFill>
              </a:rPr>
              <a:t>different system models.</a:t>
            </a:r>
          </a:p>
          <a:p>
            <a:pPr>
              <a:lnSpc>
                <a:spcPct val="90000"/>
              </a:lnSpc>
            </a:pPr>
            <a:r>
              <a:rPr lang="en-US" dirty="0"/>
              <a:t>They require a lot of effort for </a:t>
            </a:r>
            <a:r>
              <a:rPr lang="en-US" dirty="0" smtClean="0"/>
              <a:t>the development </a:t>
            </a:r>
            <a:r>
              <a:rPr lang="en-US" dirty="0"/>
              <a:t>and maintenance of these models and, for small systems, this may not be cost-effective.</a:t>
            </a:r>
          </a:p>
          <a:p>
            <a:pPr>
              <a:lnSpc>
                <a:spcPct val="90000"/>
              </a:lnSpc>
            </a:pPr>
            <a:r>
              <a:rPr lang="en-US" dirty="0"/>
              <a:t>However, for large systems developed by different groups design models are an</a:t>
            </a:r>
            <a:r>
              <a:rPr lang="en-US" dirty="0" smtClean="0"/>
              <a:t> important communication </a:t>
            </a:r>
            <a:r>
              <a:rPr lang="en-US" dirty="0"/>
              <a:t>mechanism.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Design and Implementation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 stages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are a variety of different </a:t>
            </a:r>
            <a:r>
              <a:rPr lang="en-GB" b="1" dirty="0" smtClean="0"/>
              <a:t>object-oriented design </a:t>
            </a:r>
            <a:r>
              <a:rPr lang="en-GB" dirty="0" smtClean="0"/>
              <a:t>processes that depend on the organization using the process.</a:t>
            </a:r>
          </a:p>
          <a:p>
            <a:r>
              <a:rPr lang="en-GB" dirty="0" smtClean="0"/>
              <a:t>Common activities in these processes include:</a:t>
            </a:r>
          </a:p>
          <a:p>
            <a:pPr lvl="1"/>
            <a:r>
              <a:rPr lang="en-GB" dirty="0" smtClean="0">
                <a:solidFill>
                  <a:srgbClr val="0070C0"/>
                </a:solidFill>
              </a:rPr>
              <a:t>Define </a:t>
            </a:r>
            <a:r>
              <a:rPr lang="en-GB" dirty="0">
                <a:solidFill>
                  <a:srgbClr val="0070C0"/>
                </a:solidFill>
              </a:rPr>
              <a:t>the context and modes of use of the system;</a:t>
            </a:r>
          </a:p>
          <a:p>
            <a:pPr lvl="1"/>
            <a:r>
              <a:rPr lang="en-GB" dirty="0">
                <a:solidFill>
                  <a:srgbClr val="0070C0"/>
                </a:solidFill>
              </a:rPr>
              <a:t>Design the system architecture;</a:t>
            </a:r>
          </a:p>
          <a:p>
            <a:pPr lvl="1"/>
            <a:r>
              <a:rPr lang="en-GB" dirty="0">
                <a:solidFill>
                  <a:srgbClr val="0070C0"/>
                </a:solidFill>
              </a:rPr>
              <a:t>Identify the principal system objects;</a:t>
            </a:r>
          </a:p>
          <a:p>
            <a:pPr lvl="1"/>
            <a:r>
              <a:rPr lang="en-GB" dirty="0">
                <a:solidFill>
                  <a:srgbClr val="0070C0"/>
                </a:solidFill>
              </a:rPr>
              <a:t>Develop design models;</a:t>
            </a:r>
          </a:p>
          <a:p>
            <a:pPr lvl="1"/>
            <a:r>
              <a:rPr lang="en-GB" dirty="0">
                <a:solidFill>
                  <a:srgbClr val="0070C0"/>
                </a:solidFill>
              </a:rPr>
              <a:t>Specify object interfaces</a:t>
            </a:r>
            <a:r>
              <a:rPr lang="en-GB" dirty="0" smtClean="0">
                <a:solidFill>
                  <a:srgbClr val="0070C0"/>
                </a:solidFill>
              </a:rPr>
              <a:t>.</a:t>
            </a:r>
          </a:p>
          <a:p>
            <a:r>
              <a:rPr lang="en-GB" dirty="0" smtClean="0"/>
              <a:t>Process illustrated here using a design for a wilderness weather station.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 context and 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Understanding the </a:t>
            </a:r>
            <a:r>
              <a:rPr lang="en-US" b="1" dirty="0" smtClean="0"/>
              <a:t>relationships between the software </a:t>
            </a:r>
            <a:r>
              <a:rPr lang="en-US" dirty="0" smtClean="0"/>
              <a:t>that is being designed and </a:t>
            </a:r>
            <a:r>
              <a:rPr lang="en-US" b="1" dirty="0" smtClean="0"/>
              <a:t>its external environment </a:t>
            </a:r>
            <a:r>
              <a:rPr lang="en-US" dirty="0" smtClean="0"/>
              <a:t>is essential for deciding how to provide the required system functionality and how to structure the system to communicate with its environment. </a:t>
            </a:r>
          </a:p>
          <a:p>
            <a:r>
              <a:rPr lang="en-US" dirty="0" smtClean="0"/>
              <a:t>Understanding the context also lets you establish the </a:t>
            </a:r>
            <a:r>
              <a:rPr lang="en-US" b="1" dirty="0" smtClean="0"/>
              <a:t>boundaries of the system. </a:t>
            </a:r>
          </a:p>
          <a:p>
            <a:r>
              <a:rPr lang="en-US" dirty="0" smtClean="0"/>
              <a:t>Setting the system boundaries helps you decide what </a:t>
            </a:r>
            <a:r>
              <a:rPr lang="en-US" b="1" dirty="0" smtClean="0"/>
              <a:t>features are implemented </a:t>
            </a:r>
            <a:r>
              <a:rPr lang="en-US" dirty="0" smtClean="0"/>
              <a:t>in the system being designed and what features are in other associated systems.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Design and Implementation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and interaction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A system context model </a:t>
            </a:r>
            <a:r>
              <a:rPr lang="en-US" dirty="0" smtClean="0"/>
              <a:t>is a structural model that demonstrates the other systems in the environment of the system being developed.</a:t>
            </a:r>
            <a:endParaRPr lang="en-GB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An interaction model </a:t>
            </a:r>
            <a:r>
              <a:rPr lang="en-US" dirty="0" smtClean="0"/>
              <a:t>is a dynamic model that shows how the system interacts with its environment as it is used.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Design and Implementation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30/10/2014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698" y="3900850"/>
            <a:ext cx="4925112" cy="2753109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 dirty="0" smtClean="0"/>
              <a:t>System </a:t>
            </a:r>
            <a:r>
              <a:rPr lang="en-US" sz="2400" dirty="0"/>
              <a:t>context for the weather station</a:t>
            </a:r>
            <a:r>
              <a:rPr lang="en-GB" sz="2400" dirty="0" smtClean="0"/>
              <a:t> </a:t>
            </a:r>
            <a:endParaRPr lang="en-US" sz="2400" dirty="0"/>
          </a:p>
        </p:txBody>
      </p:sp>
      <p:pic>
        <p:nvPicPr>
          <p:cNvPr id="4" name="Content Placeholder 3" descr="7.1 WeatherStatContext.eps"/>
          <p:cNvPicPr>
            <a:picLocks noGrp="1" noChangeAspect="1"/>
          </p:cNvPicPr>
          <p:nvPr>
            <p:ph idx="1"/>
          </p:nvPr>
        </p:nvPicPr>
        <p:blipFill>
          <a:blip r:embed="rId2"/>
          <a:srcRect l="-3566" r="-3566"/>
          <a:stretch>
            <a:fillRect/>
          </a:stretch>
        </p:blipFill>
        <p:spPr>
          <a:xfrm>
            <a:off x="1612713" y="2172296"/>
            <a:ext cx="5629266" cy="3095879"/>
          </a:xfrm>
          <a:ln>
            <a:solidFill>
              <a:schemeClr val="tx1"/>
            </a:solidFill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Design and Implementation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1581</TotalTime>
  <Words>2135</Words>
  <Application>Microsoft Office PowerPoint</Application>
  <PresentationFormat>On-screen Show (4:3)</PresentationFormat>
  <Paragraphs>242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ＭＳ Ｐゴシック</vt:lpstr>
      <vt:lpstr>Arial</vt:lpstr>
      <vt:lpstr>Arial Black</vt:lpstr>
      <vt:lpstr>Calibri</vt:lpstr>
      <vt:lpstr>Wingdings</vt:lpstr>
      <vt:lpstr>SE10 slides</vt:lpstr>
      <vt:lpstr>Chapter 7  Design and Implementation</vt:lpstr>
      <vt:lpstr>Topics covered</vt:lpstr>
      <vt:lpstr>Design and implementation</vt:lpstr>
      <vt:lpstr>Build or Buy</vt:lpstr>
      <vt:lpstr>An object-oriented design process  using the UML</vt:lpstr>
      <vt:lpstr>Process stages</vt:lpstr>
      <vt:lpstr>System context and interactions</vt:lpstr>
      <vt:lpstr>Context and interaction models</vt:lpstr>
      <vt:lpstr>System context for the weather station </vt:lpstr>
      <vt:lpstr>Weather station use cases </vt:lpstr>
      <vt:lpstr>Use case description—Report weather </vt:lpstr>
      <vt:lpstr>Architectural Design</vt:lpstr>
      <vt:lpstr>High-level architecture of the weather station </vt:lpstr>
      <vt:lpstr>Architecture of data collection system </vt:lpstr>
      <vt:lpstr>Object class identification</vt:lpstr>
      <vt:lpstr>Approaches to identification</vt:lpstr>
      <vt:lpstr>Weather station object classes</vt:lpstr>
      <vt:lpstr>PowerPoint Presentation</vt:lpstr>
      <vt:lpstr>Interface specification</vt:lpstr>
      <vt:lpstr>Implementation issues</vt:lpstr>
      <vt:lpstr>Reuse</vt:lpstr>
      <vt:lpstr>Reuse levels</vt:lpstr>
      <vt:lpstr>Software reuse</vt:lpstr>
      <vt:lpstr>Reuse costs</vt:lpstr>
      <vt:lpstr>Configuration management tool interaction</vt:lpstr>
      <vt:lpstr>Development platform tools</vt:lpstr>
      <vt:lpstr>Open Source Development اتاحة الفرصة لجميع المبرمجين والمستخدمين  للتعديل وفحص البرمجيات  </vt:lpstr>
      <vt:lpstr>Open source systems</vt:lpstr>
      <vt:lpstr>Open source business </vt:lpstr>
      <vt:lpstr>Open source licensing  التراخيص</vt:lpstr>
      <vt:lpstr>License models</vt:lpstr>
      <vt:lpstr>License Management</vt:lpstr>
      <vt:lpstr>PowerPoint Presentation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7</dc:title>
  <dc:creator>Ian Sommerville</dc:creator>
  <cp:lastModifiedBy>Asma Nawaiseh</cp:lastModifiedBy>
  <cp:revision>73</cp:revision>
  <dcterms:created xsi:type="dcterms:W3CDTF">2010-01-21T17:21:03Z</dcterms:created>
  <dcterms:modified xsi:type="dcterms:W3CDTF">2024-05-18T21:19:52Z</dcterms:modified>
</cp:coreProperties>
</file>