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70" r:id="rId14"/>
    <p:sldId id="271" r:id="rId15"/>
    <p:sldId id="272" r:id="rId16"/>
    <p:sldId id="273" r:id="rId17"/>
    <p:sldId id="274" r:id="rId18"/>
    <p:sldId id="275" r:id="rId19"/>
    <p:sldId id="276" r:id="rId20"/>
    <p:sldId id="277" r:id="rId21"/>
    <p:sldId id="278" r:id="rId22"/>
    <p:sldId id="279" r:id="rId23"/>
    <p:sldId id="281" r:id="rId24"/>
    <p:sldId id="282" r:id="rId25"/>
    <p:sldId id="283" r:id="rId26"/>
    <p:sldId id="284" r:id="rId27"/>
    <p:sldId id="285" r:id="rId28"/>
    <p:sldId id="286" r:id="rId29"/>
    <p:sldId id="287" r:id="rId30"/>
    <p:sldId id="288" r:id="rId31"/>
    <p:sldId id="289" r:id="rId32"/>
    <p:sldId id="290" r:id="rId33"/>
    <p:sldId id="291" r:id="rId34"/>
    <p:sldId id="292" r:id="rId35"/>
    <p:sldId id="293" r:id="rId36"/>
    <p:sldId id="294"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9" autoAdjust="0"/>
    <p:restoredTop sz="94660"/>
  </p:normalViewPr>
  <p:slideViewPr>
    <p:cSldViewPr snapToGrid="0">
      <p:cViewPr varScale="1">
        <p:scale>
          <a:sx n="85" d="100"/>
          <a:sy n="85" d="100"/>
        </p:scale>
        <p:origin x="13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65116" units="1/cm"/>
          <inkml:channelProperty channel="T" name="resolution" value="1" units="1/dev"/>
        </inkml:channelProperties>
      </inkml:inkSource>
      <inkml:timestamp xml:id="ts0" timeString="2024-01-06T22:41:30.63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12378 6052 0,'49'0'328,"-24"0"-312,50 0 15,-26 0-16,-24 0-15,0 0 32,0 0-32,0 0 31,-1 0-15,1 0-1,25 0 16,24 0 1,-49 0-32,25 0 15,-1 0 1,-24 0 0,74 0-1,0 0 16,1 0-15,-26 0 0,0 0 15,1 0-15,-50 0-1,49 0 16,-49 0-15,25 0-16,-26 0 16,26 0-16,-25 0 15,24 0 1,1 0 0,24 0-1,1 0 1,-26 0-1,-24 0 1,25 0 0,-25 0-16,-1 0 15,26 0 1,-25 0 0,-25 25-16,74-25 15,-49 0 1,0 0-16,49 0 15,-24 0 17,49 0-17,0 0 1,1 0 15,-26 0-15,0 0-1,1 0 17,-1 0-17,1 0 1,-26 0 15,1 0-15,-25 0-1,-1 0 17,1 25-17,0-25 1,0 0 0,0 0-1,-1 0 1,1 0 15,0 0-15,0 0 15,0 0-15,-1 0 405,1 0-389</inkml:trace>
</inkml:ink>
</file>

<file path=ppt/ink/ink10.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65116" units="1/cm"/>
          <inkml:channelProperty channel="T" name="resolution" value="1" units="1/dev"/>
        </inkml:channelProperties>
      </inkml:inkSource>
      <inkml:timestamp xml:id="ts0" timeString="2024-01-06T22:42:19.92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4639 10765 0,'25'0'219,"74"0"-203,-25 0-16,199 0 15,-124 0 1,-50 0-16,100-25 15,-125 25 1,0 0-16,-24 0 16,24 0-16,1-24 0,98 24 31,-98 0-31,123 0 16,-148 0-16,74 0 31,0 0-16,-25 0 1,-49 0 15,24 0-15,-24 0 15,99 0 16,-100 0-31,1 0 15,0 0-15,-26 0-1,1 0-15,0 0 16,0 0-1,0 0 17,-1 0-1,1 0 0,0 0 16,-25 24 0</inkml:trace>
</inkml:ink>
</file>

<file path=ppt/ink/ink1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65116" units="1/cm"/>
          <inkml:channelProperty channel="T" name="resolution" value="1" units="1/dev"/>
        </inkml:channelProperties>
      </inkml:inkSource>
      <inkml:timestamp xml:id="ts0" timeString="2024-01-06T22:42:22.84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1166 11410 0,'75'0'282,"73"0"-267,-48 0 1,98 0 0,-124 0-16,-49 0 15,25 0-15,0 0 16,-1 0-16,-24 0 0,99 0 31,-99 0-31,74 0 16,-74 0-1,0 0-15,74 0 32,0 0-17,-49 0 1,-26 0-1,26 0 1,-25 0-16,24 0 16,1 0 15,0 0-15,-26 0-1,1 0 1,25 0-1,-25 0 1,-1 0 15,26 0-15,-25 0 0,25 0 15,-26 0-16,1 0-15,0 0 16,0 0 0,0 0-1,-1 0 17,1 0-17,0 0 1,0 25-1,0-25-15,-1 0 16,1 0 15,0 0-15,0 0 15,-25 25 63</inkml:trace>
</inkml:ink>
</file>

<file path=ppt/ink/ink1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65116" units="1/cm"/>
          <inkml:channelProperty channel="T" name="resolution" value="1" units="1/dev"/>
        </inkml:channelProperties>
      </inkml:inkSource>
      <inkml:timestamp xml:id="ts0" timeString="2024-01-06T22:42:30.74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3076 5184 0,'25'0'343,"0"0"-311,24 0-17,-24 0 1,50 25 0,-51-25-1,1 0-15,0 0 0,25 0 16,24 0-1,-49 0 1,74 0 0,-74 0-16,0 0 15,49 0-15,-49 0 16,74 0 0,0 0-1,-49 0 1,0 0-1,-26 0-15,1 0 16,0 0-16,25 0 16,-26 0-16,51 0 31,-1 0-15,25 0-1,-24 0 1,-1 0 15,25 0-15,25 0-1,-24 0 17,-1 0-17,-25 0 1,26 0 15,-76 0-15,26 0-16,24 0 15,-49 0 1,25 0 0,-25 0-16,74 0 15,-50 0 1,-24 0-1,0 0-15,49 0 16,-49 0 0,50 0-1,-1 0 1,-24 0 0,-26 0-16,26 0 31,-25 25-31,0-25 0,24 0 15,26 0 1,-26 0 0,-24 0-1,50 0 1,-51 0-16,1 0 0,0 0 16,25 0-1,-26 25-15,175-25 47,-174 0-47,-1 0 16,26 24-1,-25-24 1,24 0 0,-24 0-16,0 0 15,0 0 1,0 0-16,-1 0 15,1 0 17,0 0-1</inkml:trace>
</inkml:ink>
</file>

<file path=ppt/ink/ink1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65116" units="1/cm"/>
          <inkml:channelProperty channel="T" name="resolution" value="1" units="1/dev"/>
        </inkml:channelProperties>
      </inkml:inkSource>
      <inkml:timestamp xml:id="ts0" timeString="2024-01-06T22:42:33.19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1092 5730 0,'49'0'203,"125"0"-187,-75 0-1,124 0 1,-123 0-16,-51 0 16,100 0-1,-74 0-15,98 0 32,-123 0-32,74 0 15,-99 0 1,49 0-1,-24 0-15,-26 0 0,51 0 32,-50 0-32,24 0 15,-24 0-15,0 0 16,24 0 0,-24 0-16,50 0 15,-26 0 1,-24 0-16,0 0 31,25 0-31,-26 0 16,1 0-16,0 0 15,0 0 17,0 0-17,-1 0 1,1 0-1,0 0 17,0 0-32,0 25 15,-1-25 1,1 0 0,0 0-1,0 24 1,24 1-1,-24-25 17,0 0-17,0 0 17,0 0-32,-25 25 15,24-25 16,1 0 1,-25 25-1,25-25 0</inkml:trace>
</inkml:ink>
</file>

<file path=ppt/ink/ink14.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65116" units="1/cm"/>
          <inkml:channelProperty channel="T" name="resolution" value="1" units="1/dev"/>
        </inkml:channelProperties>
      </inkml:inkSource>
      <inkml:timestamp xml:id="ts0" timeString="2024-01-06T22:42:38.02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1018 6375 0,'25'0'281,"50"0"-265,-1 0-16,75 0 31,-124 0-15,-1 0-16,1 0 0,25 0 16,49 0-1,0 0 16,-74 0-31,99 0 16,-99 0 0,-4020 0-1,8139 0-15,-4070 0 32,-49 0-32,25 0 0,-26 0 15,1 0-15,50 0 16,-26 0 15,-24 0-31,0 0 16,0 0-1,24 0-15,-24 0 16,25 0 0,-1 0 15,1 0-16,24 0 1,-49 25 15,0-25-31,0 0 16,-1 0-16,1 0 16,25 0-16,-25 0 31,-1 0-16,1 0 1,0 0 0,0 0-1,0 0 17,0 0-17,-1 24 1,-24 1 109,25-25 172,0 0-266,0 0-15,0 0-1,-1 0 32,-24-25 47,-24 25-79,-1-24 17,0 24-17,0 0 1,0-25 0,1 25-1,-1-25 1,-25 0-1,25 0-15,-24 25 16,24-24 15,0-1-15,0 0 0,-24 25 15,49-25-16,-25 25 1,0 0 0,0 0 15,0 0 0,1 0 0,-1 0-15,0 0 0,0 0-16,-24 0 31,24 0-15,0 0-16,0 0 15,0 0 1,-24-25-1,-1 1 1,25 24-16,-24 0 16,24 0-16,0 0 15,0 0 1,1 0 0,-1 0-1,-74 0 1,49 0-1,25 0-15,0 0 32,1 0-32,-1 0 15,0 0 1,0 0-16,0 0 31,0 0 0,1 0-31,-1 0 32,-25 0-32,25 0 15,-24 0 1,24 0-16,0 0 16,0 0 15,1 0-31,-1 0 31,0 0-15,-25 0-1,-24 0 1,49 0-16,-24-25 16,24 25-1,0 0-15,0 0 16,0 0 15,1 0 0</inkml:trace>
</inkml:ink>
</file>

<file path=ppt/ink/ink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65116" units="1/cm"/>
          <inkml:channelProperty channel="T" name="resolution" value="1" units="1/dev"/>
        </inkml:channelProperties>
      </inkml:inkSource>
      <inkml:timestamp xml:id="ts0" timeString="2024-01-06T22:41:33.69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10071 6573 0,'50'0'266,"74"0"-235,-75 0-31,100 0 16,-99 0-1,-1 0-15,125 0 32,-149 0-32,99 0 15,-75 0 1,-24 0-16,0 0 0,74 0 15,-74 0 1,74 0 0,-74 0-1,25 0-15,-1 0 0,-24 0 16,0 0-16,0 0 16,49 0-1,-49 0-15,124 0 31,-124 0-31,173 0 32,-173 0-32,99 0 31,-75 0-31,-24 0 16,0 0-16,0 0 0,74 0 31,-49 0-31,74 0 15,-75 0 1,-24 0-16,372 25 63,-273-25-48,-50 25 1,-49-25-1,74 0 1,-74 0-16,50 0 16,49 0 15,-25 0-15,-49 0-1,-1 0-15,26 0 16,-51 0-1,1 0-15,0 0 16,0 0-16,0 0 16,-1 0-1,1 0 1,0 0 15,0 0-31,24 0 16,1 0 15,-25 25-15,0-25-16,-1 0 31,1 0-15,0 0 15</inkml:trace>
</inkml:ink>
</file>

<file path=ppt/ink/ink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65116" units="1/cm"/>
          <inkml:channelProperty channel="T" name="resolution" value="1" units="1/dev"/>
        </inkml:channelProperties>
      </inkml:inkSource>
      <inkml:timestamp xml:id="ts0" timeString="2024-01-06T22:41:37.96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19472 5755 0,'50'0'250,"49"0"-234,-50 0 0,150 0-1,-149 0-15,-1-25 16,125 25-1,-25-25 1,-50 25 15,-50 0-31,1 0 16,0 0 0,-50-25-16,49 25 0,-24 0 15,0 0-15,0 0 16,24 0-16,1 0 15,-25 0-15,74-25 16,0 25 15,25 0-15,-99 0-16,25 0 31,-1 0-31,-24 0 0,99 0 16,-99 0-1,49 0 1,-49 0-16,25 0 16,-1 0-1,-24 0-15,49-24 16,1 24 0,-50 0-16,99 0 15,-75 0 1,1 0-1,49 0 17,-74 0-17,25 0-15,-26 0 16,1 0 0,0 0-1,0 0-15,0 0 16,-1 0-16,1 0 15,0 0 1,49 0 0,-49 0-1,0 0-15,25 0 16,-26 0 0,1 0-16,50 0 15,-1 0 1,-24 0-16,49 0 15,-74 0 1,-1 0-16,51 0 16,24 0-1,-24 0 1,-26 0 15,-24 0-15,0 0-16,0 0 15,-1 0 1,1 0 0,0 0-1,0 0 17,0 0-17,-1 0 1,1 0 15,0 0 16,0 0-31,0 0-1,-1 24 1,1-24-1,0 0 17,0 0-17,0 50 1,24-50 0,-24 0-1,-25 25 16,25-25-31,0 0 32,-1 0-17</inkml:trace>
</inkml:ink>
</file>

<file path=ppt/ink/ink4.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65116" units="1/cm"/>
          <inkml:channelProperty channel="T" name="resolution" value="1" units="1/dev"/>
        </inkml:channelProperties>
      </inkml:inkSource>
      <inkml:timestamp xml:id="ts0" timeString="2024-01-06T22:41:43.35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18331 10567 0,'25'0'265,"99"0"-249,-50 0-16,125 0 31,-125 0-31,1 0 16,-1 0-16,-24 0 0,-1 0 16,1 0-16,-1 0 15,-24 0-15,25 0 16,-25 0-16,99 0 15,-100 0 1,1 0-16,0 0 16,49 0-16,-24 0 15,-25 0-15,99 0 16,-50 0 15,-49 0-31,25 0 16,-25 0-1,-1 0-15,51 0 32,-1 0-17,1 0 1,-51 0 0,26 0-1,0 0-15,-26 0 16,26 0-1,49 0 1,0 0 15,-24 0-15,-1 0 0,-24-25 15,-25 25-31,24 0 15,-24 0-15,0 0 0,25 0 32,-26 0-32,26 0 0,-25 0 15,24 0 1,1 0 0,-25 0 15,0 0-16,-1 0-15,1 0 32,0 0-17,0 0 1,0 0 0,-1 0-1,1 0 1,0 0 15,-50 0 141,0 0-141,1 0-15,-1 25-1,-25-25 17,25 25-17,1-25 17,-1 0-17,0 0 16,0 0-15,0 0 31,1 0 0,-1 0-16,0 0 32,0 0-32,0 0-16,1 24 1,-1-24 0,25 25-16,-25-25 15,0 0-15,-49 0 16,24 0-16,-49 0 16,49 0-1,1 0-15,-26 0 16,26 0-1,-1 0 1,25 0 15,0 0-15,1 0 0,-1 0-1,0 0 1,0 0-16,-24 0 15,24 0-15,0 0 16,0 0-16,0 0 16,-24 0-1,24 0-15,0 0 32,0 0-32,1 0 15,-1 0 1,0 0-16,-50 0 15,51 0-15,-1 0 16,0 0-16,0 0 16,0 0-1,1 0-15,-1 0 16,0 0 0,0 0-16,-24 0 15,-1 0-15,25 0 16,-24 25-1,-26 0 1,26-25 0,24 0-1,0 0 1,-25 0 15,-24 0-15,49 0-1,-74 0 1,49 0-16,-24 25 16,-1-1-1,51-24-15,-26 0 16,0 0 0,-24 0-1,24 0 1,26 0-16,-1 0 31,0 0-31,0 0 31,0 0-31,1 0 32</inkml:trace>
</inkml:ink>
</file>

<file path=ppt/ink/ink5.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65116" units="1/cm"/>
          <inkml:channelProperty channel="T" name="resolution" value="1" units="1/dev"/>
        </inkml:channelProperties>
      </inkml:inkSource>
      <inkml:timestamp xml:id="ts0" timeString="2024-01-06T22:41:50.97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18579 17066 0,'50'24'282,"74"-24"-267,25 0 1,-50 0 15,0 0-15,-49 0-1,-1 0 17,1 0-17,-25 0 17,-1 0-17,26 0 16,-25 0-15,0 0-16,24 0 31,-24 0-31,0 0 0,24 0 16,-24 0 0,50 0-1,-1 0 16,0 0-15,1 0 0,24 0 15,-24 0-15,-1 0-1,0 0 16,-24-24-15,-25 24-16,24 0 16,-24 0-1,0 0-15,74 0 16,-74 0 0,25 0-16,-26 0 0,26 0 15,-25 0-15,24 0 16,1 0-1,0 0-15,-26 0 16,26 0 0,49 0-1,-49 0 1,24 0 15,-24 0-15,0 0 15,-1 0-15,1-25-1,24 25 1,-49 0 15,25 0-15,-26 0-1,1 0 1,-25-25 125,0 0-110,-25 25-15,1-25 15,-1 25-31,0 0 15,25-24 1,-25 24 0,0 0-16,-24-50 15,24 25 1,-25 25 0,26-25-1,-26 25 1,25-24-1,25-1-15,-25 25 32,-24 0-32,24 0 15,0 0-15,0 0 16,-24 0 0,-1 0 15,0 0-16,26 0-15,-1 0 16,0 0-16,0 0 16,-24 0-1,24 0-15,0 0 16,0 0 0,-24 0-1,-1 0 1,0 0-1,-24 0 1,24 0 15,26 0-15,-100 0 0,0 0-1,74 0 16,25 0-31,-49 0 16,49 0-16,-25 0 16,25 0-1,-49 0 1,0 0 0,49 0-16,-25 0 15,25 0-15,1 0 16,-26 0-1,0 0 1,1 0 0,-1 0 15,25 0-15,-24 0-1,-1-25 16,25 25-31,-24 0 16,24 0-16,0 0 0,-24 0 16,-1 0 15,0 0-15,1 0-1,-1 0 16,25 0-15,0 0-16,-24 0 16,24 0-1,0 0 1,0 0 0,25-25-1,-24 25 1,-1 0-1,0 0 95,0 0-95,0 0 17,1 0-17,-1 0 1,0 0 0,0 0-1,0 0 1</inkml:trace>
</inkml:ink>
</file>

<file path=ppt/ink/ink6.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65116" units="1/cm"/>
          <inkml:channelProperty channel="T" name="resolution" value="1" units="1/dev"/>
        </inkml:channelProperties>
      </inkml:inkSource>
      <inkml:timestamp xml:id="ts0" timeString="2024-01-06T22:41:59.10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9873 16892 0,'49'0'297,"125"0"-266,-125 0-31,51 0 31,-26 0-31,-24 0 16,24 0-16,-24 0 15,24 0-15,-24 0 0,-1 0 16,51 0 0,-26 0-16,-49 0 15,24 0-15,-24 0 0,74 0 31,-24 0-15,-50 0 0,49 0-1,-49 0-15,0 0 16,24 0-16,-24 0 16,50 0-1,49 0 1,0 0 15,-75 0-31,50 0 16,-74 0-1,25 0-15,-25 0 0,49 0 16,-49 0-16,74 0 16,-74 0-1,124 0 1,-125 0-16,26 0 15,74 0 1,25 0 0,-99 0-1,24 0 1,-49 0-16,49 0 16,25 0-1,-49 0-15,0 0 16,24 0-1,-49 0-15,124 0 16,-125 0 0,26 0-16,99 0 31,-124 0-31,74 0 16,-49 0-1,-26 0-15,26 0 0,0 0 16,-1 0-16,-24 0 0,0 0 15,0 0 1,24 0-16,-49-25 0,50 25 16,-25 0-16,24 0 15,-24 0 1,74 0 0,0 0-1,25 0 16,-24 0-15,49-25 0,-50 1 15,-74 24-31,74-25 16,-74 25-1,-1 0-15,76 0 16,-76 0-16,26 0 31,-25 0-31,0 0 16,-1 0 15,1 0-15,0 0 15,25 0-16,-1 0 1,-24 0-16,0 0 16,0 0-1,-1 0 1,1 0 0,0 0-1,49 25 16,26-25-15,-100 24-16,49 1 16,-24-25-1,0 0-15,0 0 32,0 0-1,-25-25 141,-25 25-157,-25 0 17,50-24-32,-74 24 15,49 0 1,0-25-16,-74 0 15,-50 25 17,50 0-17,0 0 1,-1 0 0,1 0 15,25 0-16,24 0-15,-74-25 16,75 25 0,-1-25-16,25 25 0,-24 0 15,-1 0 1,-25 0 0,1 0-1,0-24 16,49-1-31,0 25 16,-25 0 0,26 0-16,-51 0 0,50 0 15,1 0-15,-1 0 16,-74 0 0,49 0-16,-49 0 31,49 0-16,25 0-15,-24 0 16,24 0-16,0 0 16,-24 0-1,-26 0 1,50 0 0,-24 0-16,-1 0 15,25 0 1,0 0-16,-24 0 15,-1 0 1,1 0-16,-51 0 31,76 0-31,-1 0 0,0 0 16,-74 0 0,74 0-16,-25 0 15,26 0 1,-1 0-16,-50 0 15,51 0 1,-1 0-16,-25 0 16,25 0-1,-74 0 1,74 0-16,0 0 0,-24 0 16,-1 0-1,-49 0 1,74 0-16,-99 0 15,50 0 1,-1 0 0,26 0-16,-75 0 15,99 0 1,-49 0 0,49 0-16,-25 0 15,1 0-15,24 0 16,-50 0-1,1 0 1,49 0-16,-49 0 16,49 0-16,-50 0 15,51 0 1,-51-25 0,50 0-16,-49 25 15,0-25 1,24 1-1,0 24 1,-24 0 15,49-25-15,0 25-16,1 0 16,-1 0-16,-25 0 15,1 0 1,24 0 15,0 0-31,-25 0 16,26 0-1,-1 0-15,-25 0 32,25 0-17,-24 0 1,24 0-1,0 0 17,0 0-1,0 0-15,-49 0-1,24 0 1,26 0-16,-26 0 31,25 0-15,0 0-16,1 0 47,-1 0-16</inkml:trace>
</inkml:ink>
</file>

<file path=ppt/ink/ink7.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65116" units="1/cm"/>
          <inkml:channelProperty channel="T" name="resolution" value="1" units="1/dev"/>
        </inkml:channelProperties>
      </inkml:inkSource>
      <inkml:timestamp xml:id="ts0" timeString="2024-01-06T22:42:03.41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9897 17363 0,'25'0'203,"174"-25"-172,24 1-15,-149-1 0,174 25-1,-173 0-15,-1 0 16,-24 0-16,24 0 15,-24 0-15,24 0 0,75 0 32,-50 0-17,-49 0 1,49-25 0,-74 25-16,25 0 0,-1-25 15,1 25-15,-25 0 16,99 0-1,-100 0-15,51-25 32,-50 25-32,-1 0 0,76 0 15,-51 0 1,-24-24-16,0 24 16,24 0-16,-24 0 15,0-25-15,99 25 31,-99 0-31,24 0 16,-24-25-16,99 25 16,25-25 15,-124 25-31,74 0 16,-74 0-1,25 0-15,-26 0 16,1 0-16,25 0 0,-25 0 15,49 0 1,-49 0 15,0 0-15,-1 0 15,-48 0 110,-1 0-110,0 0 0,0 0-31,0 0 16,1 0 0,-1 0 15,-25 0-16,1 0 1,-51 0 15,-48 0-15,-51 0 0,100 0-1,49 0 1,-49 0-1,49 0-15,-24 0 0,-75 0 16,75 0 0,-75-25-1,99 25-15,1 0 0,-50 0 16,24 0 0,50 0-1,-49 0 1,49 0-16,0 0 0,0 0 15,-49 0-15,24 0 16,26 0-16,-26 0 16,25 0-1,0 0-15,-49 0 16,49 0-16,0 0 16,-24 0-1,24 0-15,-25 0 16,26 0-1,-1 0 1,0 0 0,0 0-1,0 0 1,-24 0 15,24 25-15,-4117-25-16,8086 50 31,-3994-1-15,25-49-16,0 0 15,0 0 1,25 25-16,-24-25 16,-1 0-1,0 0 1,50 0 296,24 0-296,51 50 15,-75-50-15,49 25-1,25-1 17,-49-24-32,49 25 15,-74-25 1,24 0 0,-24 0-16,50 0 31,-51 0-31,51 0 15,-26 0 1,1 0-16,-25 0 16,49 0-1,1 0 1,-51 0 0,101 50-1,-101-50-15,76 0 16,-1 25-1,-50-25 17,1 0-17,-25 0 1,24 0 0,26 0-1,-1 0 16,-24 24-15,-25-24-16,24 0 16,-24 0-16,49 0 15,-24 0 1,0 0 15,-26 0-15,76 0-1,-26 0 1,-24 0 0,-1 0-1,-24 0-15,0 0 0,0 0 16,0 0 0,-1 0-1,1 0 1,0 0 15,25 0-15,-26 0-1,1 0 17,25 0-17,-25 0 16,-25-24 79</inkml:trace>
</inkml:ink>
</file>

<file path=ppt/ink/ink8.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65116" units="1/cm"/>
          <inkml:channelProperty channel="T" name="resolution" value="1" units="1/dev"/>
        </inkml:channelProperties>
      </inkml:inkSource>
      <inkml:timestamp xml:id="ts0" timeString="2024-01-06T22:42:10.11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1290 16793 0,'75'0'328,"73"0"-313,-73 0 1,198 0 0,-199 0-16,1 0 15,-1 0-15,124 0 16,-123 0-1,98 0 1,1 0 0,24 0 15,-73-25-15,-1 25 15,-75 0-16,26 0 17,-26 0-17,-24 0-15,49 0 32,-49 0-32,124 0 31,-75 25 0,-49-25-31,74 0 31,-74 0-31,0 25 16,0-25-16,49 0 31,-49 24-31,50-24 16,-51 0-1,1 0 1,50 0 31,-1 0-31,-49 0-1,0 0 16,-1 0-31,1 0 16,0 0 0,25 25-1,-1-25 1,26 0 0,-1 0 15,-49 0-16,0 0 1,-1 0 0,1 0-1,0 0 17,0 0 30,0 0-46,-1 0-1,1 0-15,0 0 32,0 0-1</inkml:trace>
</inkml:ink>
</file>

<file path=ppt/ink/ink9.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65116" units="1/cm"/>
          <inkml:channelProperty channel="T" name="resolution" value="1" units="1/dev"/>
        </inkml:channelProperties>
      </inkml:inkSource>
      <inkml:timestamp xml:id="ts0" timeString="2024-01-06T22:42:13.05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1117 17413 0,'49'0'250,"224"0"-219,-75 0-15,-24 0-1,-50 0 1,-74 0-1,198 0 17,-199 0-32,-24 0 15,50 0-15,-1 0 16,75 0 0,-50 0 15,50 0-16,-75 0 1,-49 0-16,99 0 16,-74 0-1,-25 0-15,24 0 0,1 0 16,24 0 0,25 0-1,-49 0 1,-25 0-1,49 0 1,-24 0-16,-25 0 16,49 0-1,-24 0 1,-1 0-16,26 0 16,-51 0-16,26 0 15,-25 0-15,25 0 16,74 0-1,-75 0 1,-24 0 0,25 0-1,-26 0-15,1 0 0,0 0 16,49 0 0,-49 0-1,25 0 1,-25 0-16,-1 0 15,1 0 1,0 0-16,0 0 16,0 0-1,24 0 1,-24 0 15,0 0-15,0 0-1,-1 0 17</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2DC7BE8-E3BF-4C66-9AEE-982006F9B938}" type="datetimeFigureOut">
              <a:rPr lang="en-US" smtClean="0"/>
              <a:t>06/05/2024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EE8184-7A5A-4177-AFCC-2594529DA92B}" type="slidenum">
              <a:rPr lang="en-US" smtClean="0"/>
              <a:t>‹#›</a:t>
            </a:fld>
            <a:endParaRPr lang="en-US"/>
          </a:p>
        </p:txBody>
      </p:sp>
    </p:spTree>
    <p:extLst>
      <p:ext uri="{BB962C8B-B14F-4D97-AF65-F5344CB8AC3E}">
        <p14:creationId xmlns:p14="http://schemas.microsoft.com/office/powerpoint/2010/main" val="39793120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2DC7BE8-E3BF-4C66-9AEE-982006F9B938}" type="datetimeFigureOut">
              <a:rPr lang="en-US" smtClean="0"/>
              <a:t>06/05/2024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EE8184-7A5A-4177-AFCC-2594529DA92B}" type="slidenum">
              <a:rPr lang="en-US" smtClean="0"/>
              <a:t>‹#›</a:t>
            </a:fld>
            <a:endParaRPr lang="en-US"/>
          </a:p>
        </p:txBody>
      </p:sp>
    </p:spTree>
    <p:extLst>
      <p:ext uri="{BB962C8B-B14F-4D97-AF65-F5344CB8AC3E}">
        <p14:creationId xmlns:p14="http://schemas.microsoft.com/office/powerpoint/2010/main" val="28375942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2DC7BE8-E3BF-4C66-9AEE-982006F9B938}" type="datetimeFigureOut">
              <a:rPr lang="en-US" smtClean="0"/>
              <a:t>06/05/2024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EE8184-7A5A-4177-AFCC-2594529DA92B}" type="slidenum">
              <a:rPr lang="en-US" smtClean="0"/>
              <a:t>‹#›</a:t>
            </a:fld>
            <a:endParaRPr lang="en-US"/>
          </a:p>
        </p:txBody>
      </p:sp>
    </p:spTree>
    <p:extLst>
      <p:ext uri="{BB962C8B-B14F-4D97-AF65-F5344CB8AC3E}">
        <p14:creationId xmlns:p14="http://schemas.microsoft.com/office/powerpoint/2010/main" val="3457457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2DC7BE8-E3BF-4C66-9AEE-982006F9B938}" type="datetimeFigureOut">
              <a:rPr lang="en-US" smtClean="0"/>
              <a:t>06/05/2024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EE8184-7A5A-4177-AFCC-2594529DA92B}" type="slidenum">
              <a:rPr lang="en-US" smtClean="0"/>
              <a:t>‹#›</a:t>
            </a:fld>
            <a:endParaRPr lang="en-US"/>
          </a:p>
        </p:txBody>
      </p:sp>
    </p:spTree>
    <p:extLst>
      <p:ext uri="{BB962C8B-B14F-4D97-AF65-F5344CB8AC3E}">
        <p14:creationId xmlns:p14="http://schemas.microsoft.com/office/powerpoint/2010/main" val="8116973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2DC7BE8-E3BF-4C66-9AEE-982006F9B938}" type="datetimeFigureOut">
              <a:rPr lang="en-US" smtClean="0"/>
              <a:t>06/05/2024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EE8184-7A5A-4177-AFCC-2594529DA92B}" type="slidenum">
              <a:rPr lang="en-US" smtClean="0"/>
              <a:t>‹#›</a:t>
            </a:fld>
            <a:endParaRPr lang="en-US"/>
          </a:p>
        </p:txBody>
      </p:sp>
    </p:spTree>
    <p:extLst>
      <p:ext uri="{BB962C8B-B14F-4D97-AF65-F5344CB8AC3E}">
        <p14:creationId xmlns:p14="http://schemas.microsoft.com/office/powerpoint/2010/main" val="9565998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2DC7BE8-E3BF-4C66-9AEE-982006F9B938}" type="datetimeFigureOut">
              <a:rPr lang="en-US" smtClean="0"/>
              <a:t>06/05/2024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EE8184-7A5A-4177-AFCC-2594529DA92B}" type="slidenum">
              <a:rPr lang="en-US" smtClean="0"/>
              <a:t>‹#›</a:t>
            </a:fld>
            <a:endParaRPr lang="en-US"/>
          </a:p>
        </p:txBody>
      </p:sp>
    </p:spTree>
    <p:extLst>
      <p:ext uri="{BB962C8B-B14F-4D97-AF65-F5344CB8AC3E}">
        <p14:creationId xmlns:p14="http://schemas.microsoft.com/office/powerpoint/2010/main" val="4933253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2DC7BE8-E3BF-4C66-9AEE-982006F9B938}" type="datetimeFigureOut">
              <a:rPr lang="en-US" smtClean="0"/>
              <a:t>06/05/2024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EE8184-7A5A-4177-AFCC-2594529DA92B}" type="slidenum">
              <a:rPr lang="en-US" smtClean="0"/>
              <a:t>‹#›</a:t>
            </a:fld>
            <a:endParaRPr lang="en-US"/>
          </a:p>
        </p:txBody>
      </p:sp>
    </p:spTree>
    <p:extLst>
      <p:ext uri="{BB962C8B-B14F-4D97-AF65-F5344CB8AC3E}">
        <p14:creationId xmlns:p14="http://schemas.microsoft.com/office/powerpoint/2010/main" val="25960111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2DC7BE8-E3BF-4C66-9AEE-982006F9B938}" type="datetimeFigureOut">
              <a:rPr lang="en-US" smtClean="0"/>
              <a:t>06/05/2024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EE8184-7A5A-4177-AFCC-2594529DA92B}" type="slidenum">
              <a:rPr lang="en-US" smtClean="0"/>
              <a:t>‹#›</a:t>
            </a:fld>
            <a:endParaRPr lang="en-US"/>
          </a:p>
        </p:txBody>
      </p:sp>
    </p:spTree>
    <p:extLst>
      <p:ext uri="{BB962C8B-B14F-4D97-AF65-F5344CB8AC3E}">
        <p14:creationId xmlns:p14="http://schemas.microsoft.com/office/powerpoint/2010/main" val="20516816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DC7BE8-E3BF-4C66-9AEE-982006F9B938}" type="datetimeFigureOut">
              <a:rPr lang="en-US" smtClean="0"/>
              <a:t>06/05/2024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EE8184-7A5A-4177-AFCC-2594529DA92B}" type="slidenum">
              <a:rPr lang="en-US" smtClean="0"/>
              <a:t>‹#›</a:t>
            </a:fld>
            <a:endParaRPr lang="en-US"/>
          </a:p>
        </p:txBody>
      </p:sp>
    </p:spTree>
    <p:extLst>
      <p:ext uri="{BB962C8B-B14F-4D97-AF65-F5344CB8AC3E}">
        <p14:creationId xmlns:p14="http://schemas.microsoft.com/office/powerpoint/2010/main" val="7539212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2DC7BE8-E3BF-4C66-9AEE-982006F9B938}" type="datetimeFigureOut">
              <a:rPr lang="en-US" smtClean="0"/>
              <a:t>06/05/2024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EE8184-7A5A-4177-AFCC-2594529DA92B}" type="slidenum">
              <a:rPr lang="en-US" smtClean="0"/>
              <a:t>‹#›</a:t>
            </a:fld>
            <a:endParaRPr lang="en-US"/>
          </a:p>
        </p:txBody>
      </p:sp>
    </p:spTree>
    <p:extLst>
      <p:ext uri="{BB962C8B-B14F-4D97-AF65-F5344CB8AC3E}">
        <p14:creationId xmlns:p14="http://schemas.microsoft.com/office/powerpoint/2010/main" val="900637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2DC7BE8-E3BF-4C66-9AEE-982006F9B938}" type="datetimeFigureOut">
              <a:rPr lang="en-US" smtClean="0"/>
              <a:t>06/05/2024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EE8184-7A5A-4177-AFCC-2594529DA92B}" type="slidenum">
              <a:rPr lang="en-US" smtClean="0"/>
              <a:t>‹#›</a:t>
            </a:fld>
            <a:endParaRPr lang="en-US"/>
          </a:p>
        </p:txBody>
      </p:sp>
    </p:spTree>
    <p:extLst>
      <p:ext uri="{BB962C8B-B14F-4D97-AF65-F5344CB8AC3E}">
        <p14:creationId xmlns:p14="http://schemas.microsoft.com/office/powerpoint/2010/main" val="39229248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DC7BE8-E3BF-4C66-9AEE-982006F9B938}" type="datetimeFigureOut">
              <a:rPr lang="en-US" smtClean="0"/>
              <a:t>06/05/2024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EE8184-7A5A-4177-AFCC-2594529DA92B}" type="slidenum">
              <a:rPr lang="en-US" smtClean="0"/>
              <a:t>‹#›</a:t>
            </a:fld>
            <a:endParaRPr lang="en-US"/>
          </a:p>
        </p:txBody>
      </p:sp>
    </p:spTree>
    <p:extLst>
      <p:ext uri="{BB962C8B-B14F-4D97-AF65-F5344CB8AC3E}">
        <p14:creationId xmlns:p14="http://schemas.microsoft.com/office/powerpoint/2010/main" val="32715927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5.emf"/><Relationship Id="rId13" Type="http://schemas.openxmlformats.org/officeDocument/2006/relationships/customXml" Target="../ink/ink6.xml"/><Relationship Id="rId18" Type="http://schemas.openxmlformats.org/officeDocument/2006/relationships/image" Target="../media/image10.emf"/><Relationship Id="rId26" Type="http://schemas.openxmlformats.org/officeDocument/2006/relationships/image" Target="../media/image14.emf"/><Relationship Id="rId3" Type="http://schemas.openxmlformats.org/officeDocument/2006/relationships/customXml" Target="../ink/ink1.xml"/><Relationship Id="rId21" Type="http://schemas.openxmlformats.org/officeDocument/2006/relationships/customXml" Target="../ink/ink10.xml"/><Relationship Id="rId7" Type="http://schemas.openxmlformats.org/officeDocument/2006/relationships/customXml" Target="../ink/ink3.xml"/><Relationship Id="rId12" Type="http://schemas.openxmlformats.org/officeDocument/2006/relationships/image" Target="../media/image7.emf"/><Relationship Id="rId17" Type="http://schemas.openxmlformats.org/officeDocument/2006/relationships/customXml" Target="../ink/ink8.xml"/><Relationship Id="rId25" Type="http://schemas.openxmlformats.org/officeDocument/2006/relationships/customXml" Target="../ink/ink12.xml"/><Relationship Id="rId2" Type="http://schemas.openxmlformats.org/officeDocument/2006/relationships/image" Target="../media/image2.emf"/><Relationship Id="rId16" Type="http://schemas.openxmlformats.org/officeDocument/2006/relationships/image" Target="../media/image9.emf"/><Relationship Id="rId20" Type="http://schemas.openxmlformats.org/officeDocument/2006/relationships/image" Target="../media/image11.emf"/><Relationship Id="rId29" Type="http://schemas.openxmlformats.org/officeDocument/2006/relationships/customXml" Target="../ink/ink14.xml"/><Relationship Id="rId1" Type="http://schemas.openxmlformats.org/officeDocument/2006/relationships/slideLayout" Target="../slideLayouts/slideLayout2.xml"/><Relationship Id="rId6" Type="http://schemas.openxmlformats.org/officeDocument/2006/relationships/image" Target="../media/image4.emf"/><Relationship Id="rId11" Type="http://schemas.openxmlformats.org/officeDocument/2006/relationships/customXml" Target="../ink/ink5.xml"/><Relationship Id="rId24" Type="http://schemas.openxmlformats.org/officeDocument/2006/relationships/image" Target="../media/image13.emf"/><Relationship Id="rId5" Type="http://schemas.openxmlformats.org/officeDocument/2006/relationships/customXml" Target="../ink/ink2.xml"/><Relationship Id="rId15" Type="http://schemas.openxmlformats.org/officeDocument/2006/relationships/customXml" Target="../ink/ink7.xml"/><Relationship Id="rId23" Type="http://schemas.openxmlformats.org/officeDocument/2006/relationships/customXml" Target="../ink/ink11.xml"/><Relationship Id="rId28" Type="http://schemas.openxmlformats.org/officeDocument/2006/relationships/image" Target="../media/image15.emf"/><Relationship Id="rId10" Type="http://schemas.openxmlformats.org/officeDocument/2006/relationships/image" Target="../media/image6.emf"/><Relationship Id="rId19" Type="http://schemas.openxmlformats.org/officeDocument/2006/relationships/customXml" Target="../ink/ink9.xml"/><Relationship Id="rId4" Type="http://schemas.openxmlformats.org/officeDocument/2006/relationships/image" Target="../media/image3.emf"/><Relationship Id="rId9" Type="http://schemas.openxmlformats.org/officeDocument/2006/relationships/customXml" Target="../ink/ink4.xml"/><Relationship Id="rId14" Type="http://schemas.openxmlformats.org/officeDocument/2006/relationships/image" Target="../media/image8.emf"/><Relationship Id="rId22" Type="http://schemas.openxmlformats.org/officeDocument/2006/relationships/image" Target="../media/image12.emf"/><Relationship Id="rId27" Type="http://schemas.openxmlformats.org/officeDocument/2006/relationships/customXml" Target="../ink/ink13.xml"/><Relationship Id="rId30" Type="http://schemas.openxmlformats.org/officeDocument/2006/relationships/image" Target="../media/image16.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2620283"/>
            <a:ext cx="7772400" cy="1470025"/>
          </a:xfrm>
          <a:solidFill>
            <a:schemeClr val="accent3">
              <a:lumMod val="40000"/>
              <a:lumOff val="60000"/>
            </a:schemeClr>
          </a:solidFill>
          <a:ln>
            <a:solidFill>
              <a:schemeClr val="accent1"/>
            </a:solidFill>
          </a:ln>
        </p:spPr>
        <p:txBody>
          <a:bodyPr>
            <a:normAutofit/>
          </a:bodyPr>
          <a:lstStyle/>
          <a:p>
            <a:pPr algn="ctr"/>
            <a:r>
              <a:rPr lang="en-US" sz="4000" b="1" dirty="0" smtClean="0">
                <a:effectLst>
                  <a:outerShdw blurRad="38100" dist="38100" dir="2700000" algn="tl">
                    <a:srgbClr val="000000">
                      <a:alpha val="43137"/>
                    </a:srgbClr>
                  </a:outerShdw>
                </a:effectLst>
                <a:latin typeface="Arial Black" panose="020B0A04020102020204" pitchFamily="34" charset="0"/>
              </a:rPr>
              <a:t>Chapter </a:t>
            </a:r>
            <a:r>
              <a:rPr lang="en-US" sz="4000" b="1" dirty="0" smtClean="0">
                <a:effectLst>
                  <a:outerShdw blurRad="38100" dist="38100" dir="2700000" algn="tl">
                    <a:srgbClr val="000000">
                      <a:alpha val="43137"/>
                    </a:srgbClr>
                  </a:outerShdw>
                </a:effectLst>
                <a:latin typeface="Arial Black" panose="020B0A04020102020204" pitchFamily="34" charset="0"/>
              </a:rPr>
              <a:t>6</a:t>
            </a:r>
            <a:br>
              <a:rPr lang="en-US" sz="4000" b="1" dirty="0" smtClean="0">
                <a:effectLst>
                  <a:outerShdw blurRad="38100" dist="38100" dir="2700000" algn="tl">
                    <a:srgbClr val="000000">
                      <a:alpha val="43137"/>
                    </a:srgbClr>
                  </a:outerShdw>
                </a:effectLst>
                <a:latin typeface="Arial Black" panose="020B0A04020102020204" pitchFamily="34" charset="0"/>
              </a:rPr>
            </a:br>
            <a:r>
              <a:rPr lang="en-US" sz="4000" b="1" dirty="0" smtClean="0">
                <a:effectLst>
                  <a:outerShdw blurRad="38100" dist="38100" dir="2700000" algn="tl">
                    <a:srgbClr val="000000">
                      <a:alpha val="43137"/>
                    </a:srgbClr>
                  </a:outerShdw>
                </a:effectLst>
                <a:latin typeface="Arial Black" panose="020B0A04020102020204" pitchFamily="34" charset="0"/>
              </a:rPr>
              <a:t> </a:t>
            </a:r>
            <a:r>
              <a:rPr lang="en-US" sz="4000" dirty="0" smtClean="0">
                <a:effectLst>
                  <a:outerShdw blurRad="38100" dist="38100" dir="2700000" algn="tl">
                    <a:srgbClr val="000000">
                      <a:alpha val="43137"/>
                    </a:srgbClr>
                  </a:outerShdw>
                </a:effectLst>
                <a:latin typeface="Arial Black" panose="020B0A04020102020204" pitchFamily="34" charset="0"/>
              </a:rPr>
              <a:t>Architectural Design</a:t>
            </a:r>
            <a:endParaRPr lang="en-US" sz="4000" dirty="0">
              <a:effectLst>
                <a:outerShdw blurRad="38100" dist="38100" dir="2700000" algn="tl">
                  <a:srgbClr val="000000">
                    <a:alpha val="43137"/>
                  </a:srgbClr>
                </a:outerShdw>
              </a:effectLst>
              <a:latin typeface="Arial Black" panose="020B0A04020102020204" pitchFamily="34" charset="0"/>
            </a:endParaRPr>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
        <p:nvSpPr>
          <p:cNvPr id="4" name="Slide Number Placeholder 3"/>
          <p:cNvSpPr>
            <a:spLocks noGrp="1"/>
          </p:cNvSpPr>
          <p:nvPr>
            <p:ph type="sldNum" sz="quarter" idx="12"/>
          </p:nvPr>
        </p:nvSpPr>
        <p:spPr/>
        <p:txBody>
          <a:bodyPr/>
          <a:lstStyle/>
          <a:p>
            <a:fld id="{EC33B370-F672-B743-B3AF-248A63C17270}" type="slidenum">
              <a:rPr lang="en-US" smtClean="0"/>
              <a:pPr/>
              <a:t>1</a:t>
            </a:fld>
            <a:endParaRPr lang="en-US"/>
          </a:p>
        </p:txBody>
      </p:sp>
      <p:sp>
        <p:nvSpPr>
          <p:cNvPr id="6" name="Date Placeholder 5"/>
          <p:cNvSpPr>
            <a:spLocks noGrp="1"/>
          </p:cNvSpPr>
          <p:nvPr>
            <p:ph type="dt" sz="half" idx="10"/>
          </p:nvPr>
        </p:nvSpPr>
        <p:spPr/>
        <p:txBody>
          <a:bodyPr/>
          <a:lstStyle/>
          <a:p>
            <a:fld id="{CAF6504B-3581-E041-9FA4-34A2DB63B5D7}" type="datetime1">
              <a:rPr lang="en-GB" smtClean="0"/>
              <a:t>06/05/2024</a:t>
            </a:fld>
            <a:endParaRPr lang="en-US"/>
          </a:p>
        </p:txBody>
      </p:sp>
    </p:spTree>
    <p:extLst>
      <p:ext uri="{BB962C8B-B14F-4D97-AF65-F5344CB8AC3E}">
        <p14:creationId xmlns:p14="http://schemas.microsoft.com/office/powerpoint/2010/main" val="201855930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of architectural models</a:t>
            </a:r>
            <a:endParaRPr lang="en-US" dirty="0"/>
          </a:p>
        </p:txBody>
      </p:sp>
      <p:sp>
        <p:nvSpPr>
          <p:cNvPr id="3" name="Content Placeholder 2"/>
          <p:cNvSpPr>
            <a:spLocks noGrp="1"/>
          </p:cNvSpPr>
          <p:nvPr>
            <p:ph idx="1"/>
          </p:nvPr>
        </p:nvSpPr>
        <p:spPr/>
        <p:txBody>
          <a:bodyPr/>
          <a:lstStyle/>
          <a:p>
            <a:r>
              <a:rPr lang="en-US" b="1" dirty="0" smtClean="0">
                <a:solidFill>
                  <a:schemeClr val="accent6">
                    <a:lumMod val="50000"/>
                  </a:schemeClr>
                </a:solidFill>
              </a:rPr>
              <a:t>As a way of facilitating discussion about the system design </a:t>
            </a:r>
          </a:p>
          <a:p>
            <a:pPr lvl="1"/>
            <a:r>
              <a:rPr lang="en-US" dirty="0" smtClean="0"/>
              <a:t>A high-level architectural view of a system is useful for </a:t>
            </a:r>
            <a:r>
              <a:rPr lang="en-US" b="1" dirty="0" smtClean="0">
                <a:solidFill>
                  <a:srgbClr val="00B050"/>
                </a:solidFill>
              </a:rPr>
              <a:t>communication </a:t>
            </a:r>
            <a:r>
              <a:rPr lang="en-US" dirty="0" smtClean="0"/>
              <a:t>with system </a:t>
            </a:r>
            <a:r>
              <a:rPr lang="en-US" dirty="0" smtClean="0">
                <a:solidFill>
                  <a:schemeClr val="accent6">
                    <a:lumMod val="50000"/>
                  </a:schemeClr>
                </a:solidFill>
              </a:rPr>
              <a:t>stakeholders</a:t>
            </a:r>
            <a:r>
              <a:rPr lang="en-US" dirty="0" smtClean="0"/>
              <a:t> </a:t>
            </a:r>
            <a:r>
              <a:rPr lang="en-US" dirty="0" smtClean="0">
                <a:solidFill>
                  <a:schemeClr val="accent6">
                    <a:lumMod val="50000"/>
                  </a:schemeClr>
                </a:solidFill>
              </a:rPr>
              <a:t>and project planning </a:t>
            </a:r>
            <a:r>
              <a:rPr lang="en-US" dirty="0" smtClean="0"/>
              <a:t>because it is not cluttered with detail. Stakeholders can relate to it and understand an abstract view of the system. </a:t>
            </a:r>
            <a:r>
              <a:rPr lang="ar-JO" dirty="0" smtClean="0"/>
              <a:t>عمل نموذج للنظام يسهل فهمه من قبل اصحاب المصلحة </a:t>
            </a:r>
            <a:endParaRPr lang="en-US" dirty="0" smtClean="0"/>
          </a:p>
          <a:p>
            <a:pPr lvl="1"/>
            <a:r>
              <a:rPr lang="en-US" dirty="0" smtClean="0"/>
              <a:t>As a way of documenting an architecture that has been designed </a:t>
            </a:r>
          </a:p>
          <a:p>
            <a:pPr marL="457200" lvl="1" indent="0">
              <a:buNone/>
            </a:pPr>
            <a:r>
              <a:rPr lang="en-US" dirty="0" smtClean="0"/>
              <a:t>The aim here is to produce a complete system model </a:t>
            </a:r>
            <a:r>
              <a:rPr lang="en-US" b="1" dirty="0" smtClean="0">
                <a:solidFill>
                  <a:srgbClr val="00B050"/>
                </a:solidFill>
              </a:rPr>
              <a:t>that shows the different components</a:t>
            </a:r>
            <a:r>
              <a:rPr lang="en-US" dirty="0" smtClean="0"/>
              <a:t> in a system, their interfaces</a:t>
            </a:r>
            <a:r>
              <a:rPr lang="ar-JO" dirty="0" smtClean="0"/>
              <a:t>,</a:t>
            </a:r>
            <a:r>
              <a:rPr lang="en-US" dirty="0" smtClean="0"/>
              <a:t> and their connections. </a:t>
            </a:r>
            <a:endParaRPr lang="ar-JO" dirty="0" smtClean="0"/>
          </a:p>
          <a:p>
            <a:pPr marL="457200" lvl="1" indent="0" algn="r">
              <a:buNone/>
            </a:pPr>
            <a:r>
              <a:rPr lang="ar-JO" dirty="0" smtClean="0"/>
              <a:t>مودل لهيكل طائرة ومودل لميكرويف .</a:t>
            </a:r>
            <a:endParaRPr lang="en-US" dirty="0"/>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
        <p:nvSpPr>
          <p:cNvPr id="4" name="Slide Number Placeholder 3"/>
          <p:cNvSpPr>
            <a:spLocks noGrp="1"/>
          </p:cNvSpPr>
          <p:nvPr>
            <p:ph type="sldNum" sz="quarter" idx="12"/>
          </p:nvPr>
        </p:nvSpPr>
        <p:spPr/>
        <p:txBody>
          <a:bodyPr/>
          <a:lstStyle/>
          <a:p>
            <a:fld id="{EC33B370-F672-B743-B3AF-248A63C17270}" type="slidenum">
              <a:rPr lang="en-US" smtClean="0"/>
              <a:pPr/>
              <a:t>10</a:t>
            </a:fld>
            <a:endParaRPr lang="en-US"/>
          </a:p>
        </p:txBody>
      </p:sp>
      <p:sp>
        <p:nvSpPr>
          <p:cNvPr id="6" name="Date Placeholder 5"/>
          <p:cNvSpPr>
            <a:spLocks noGrp="1"/>
          </p:cNvSpPr>
          <p:nvPr>
            <p:ph type="dt" sz="half" idx="10"/>
          </p:nvPr>
        </p:nvSpPr>
        <p:spPr/>
        <p:txBody>
          <a:bodyPr/>
          <a:lstStyle/>
          <a:p>
            <a:fld id="{0C852F40-6977-7646-99C3-82F9A7E07487}" type="datetime1">
              <a:rPr lang="en-GB" smtClean="0"/>
              <a:t>06/05/2024</a:t>
            </a:fld>
            <a:endParaRPr lang="en-US"/>
          </a:p>
        </p:txBody>
      </p:sp>
    </p:spTree>
    <p:extLst>
      <p:ext uri="{BB962C8B-B14F-4D97-AF65-F5344CB8AC3E}">
        <p14:creationId xmlns:p14="http://schemas.microsoft.com/office/powerpoint/2010/main" val="242863516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dirty="0"/>
              <a:t>Architectural design decisions</a:t>
            </a:r>
          </a:p>
        </p:txBody>
      </p:sp>
      <p:sp>
        <p:nvSpPr>
          <p:cNvPr id="58371" name="Rectangle 3"/>
          <p:cNvSpPr>
            <a:spLocks noGrp="1" noChangeArrowheads="1"/>
          </p:cNvSpPr>
          <p:nvPr>
            <p:ph idx="1"/>
          </p:nvPr>
        </p:nvSpPr>
        <p:spPr/>
        <p:txBody>
          <a:bodyPr/>
          <a:lstStyle/>
          <a:p>
            <a:r>
              <a:rPr lang="en-US" dirty="0"/>
              <a:t>Architectural design is a creative process so the process differs depending on </a:t>
            </a:r>
            <a:r>
              <a:rPr lang="en-US" dirty="0">
                <a:solidFill>
                  <a:srgbClr val="00B050"/>
                </a:solidFill>
              </a:rPr>
              <a:t>the type of system being developed</a:t>
            </a:r>
            <a:r>
              <a:rPr lang="en-US" dirty="0" smtClean="0">
                <a:solidFill>
                  <a:srgbClr val="00B050"/>
                </a:solidFill>
              </a:rPr>
              <a:t>. </a:t>
            </a:r>
            <a:r>
              <a:rPr lang="ar-JO" dirty="0" smtClean="0">
                <a:solidFill>
                  <a:srgbClr val="00B050"/>
                </a:solidFill>
              </a:rPr>
              <a:t>حسب نوع النظام نختار المعمارية </a:t>
            </a:r>
            <a:endParaRPr lang="en-US" dirty="0">
              <a:solidFill>
                <a:srgbClr val="00B050"/>
              </a:solidFill>
            </a:endParaRPr>
          </a:p>
          <a:p>
            <a:r>
              <a:rPr lang="en-US" dirty="0"/>
              <a:t>However, </a:t>
            </a:r>
            <a:r>
              <a:rPr lang="ar-JO" dirty="0" smtClean="0"/>
              <a:t>several</a:t>
            </a:r>
            <a:r>
              <a:rPr lang="en-US" dirty="0" smtClean="0"/>
              <a:t> </a:t>
            </a:r>
            <a:r>
              <a:rPr lang="en-US" dirty="0"/>
              <a:t>common decisions span all design </a:t>
            </a:r>
            <a:r>
              <a:rPr lang="en-US" dirty="0" smtClean="0"/>
              <a:t>processes and these decisions affect the non-functional characteristics of the system.</a:t>
            </a:r>
            <a:endParaRPr lang="ar-JO" dirty="0" smtClean="0"/>
          </a:p>
          <a:p>
            <a:pPr algn="r"/>
            <a:r>
              <a:rPr lang="ar-JO" dirty="0" smtClean="0"/>
              <a:t>هناك </a:t>
            </a:r>
            <a:r>
              <a:rPr lang="ar-JO" dirty="0"/>
              <a:t>عدد من القرارات المشتركة تشمل جميع عمليات التصميم وتؤثر هذه القرارات على الخصائص غير الوظيفية للنظام.</a:t>
            </a:r>
            <a:endParaRPr lang="en-US" dirty="0"/>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
        <p:nvSpPr>
          <p:cNvPr id="4" name="Slide Number Placeholder 3"/>
          <p:cNvSpPr>
            <a:spLocks noGrp="1"/>
          </p:cNvSpPr>
          <p:nvPr>
            <p:ph type="sldNum" sz="quarter" idx="12"/>
          </p:nvPr>
        </p:nvSpPr>
        <p:spPr/>
        <p:txBody>
          <a:bodyPr/>
          <a:lstStyle/>
          <a:p>
            <a:fld id="{EC33B370-F672-B743-B3AF-248A63C17270}" type="slidenum">
              <a:rPr lang="en-US" smtClean="0"/>
              <a:pPr/>
              <a:t>11</a:t>
            </a:fld>
            <a:endParaRPr lang="en-US"/>
          </a:p>
        </p:txBody>
      </p:sp>
      <p:sp>
        <p:nvSpPr>
          <p:cNvPr id="2" name="Date Placeholder 1"/>
          <p:cNvSpPr>
            <a:spLocks noGrp="1"/>
          </p:cNvSpPr>
          <p:nvPr>
            <p:ph type="dt" sz="half" idx="10"/>
          </p:nvPr>
        </p:nvSpPr>
        <p:spPr/>
        <p:txBody>
          <a:bodyPr/>
          <a:lstStyle/>
          <a:p>
            <a:fld id="{7C436FAF-8728-3741-BE51-A0D01615043E}" type="datetime1">
              <a:rPr lang="en-GB" smtClean="0"/>
              <a:t>06/05/2024</a:t>
            </a:fld>
            <a:endParaRPr lang="en-US"/>
          </a:p>
        </p:txBody>
      </p:sp>
    </p:spTree>
    <p:extLst>
      <p:ext uri="{BB962C8B-B14F-4D97-AF65-F5344CB8AC3E}">
        <p14:creationId xmlns:p14="http://schemas.microsoft.com/office/powerpoint/2010/main" val="360066042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Architectural design decisions</a:t>
            </a:r>
            <a:endParaRPr lang="en-US" dirty="0"/>
          </a:p>
        </p:txBody>
      </p:sp>
      <p:sp>
        <p:nvSpPr>
          <p:cNvPr id="4" name="Footer Placeholder 3"/>
          <p:cNvSpPr>
            <a:spLocks noGrp="1"/>
          </p:cNvSpPr>
          <p:nvPr>
            <p:ph type="ftr" sz="quarter" idx="11"/>
          </p:nvPr>
        </p:nvSpPr>
        <p:spPr/>
        <p:txBody>
          <a:bodyPr/>
          <a:lstStyle/>
          <a:p>
            <a:r>
              <a:rPr lang="en-US" smtClean="0"/>
              <a:t>Chapter 6 Architectural Design</a:t>
            </a:r>
            <a:endParaRPr lang="en-US"/>
          </a:p>
        </p:txBody>
      </p:sp>
      <p:sp>
        <p:nvSpPr>
          <p:cNvPr id="5" name="Slide Number Placeholder 4"/>
          <p:cNvSpPr>
            <a:spLocks noGrp="1"/>
          </p:cNvSpPr>
          <p:nvPr>
            <p:ph type="sldNum" sz="quarter" idx="12"/>
          </p:nvPr>
        </p:nvSpPr>
        <p:spPr/>
        <p:txBody>
          <a:bodyPr/>
          <a:lstStyle/>
          <a:p>
            <a:fld id="{EC33B370-F672-B743-B3AF-248A63C17270}" type="slidenum">
              <a:rPr lang="en-US" smtClean="0"/>
              <a:pPr/>
              <a:t>12</a:t>
            </a:fld>
            <a:endParaRPr lang="en-US"/>
          </a:p>
        </p:txBody>
      </p:sp>
      <p:pic>
        <p:nvPicPr>
          <p:cNvPr id="6" name="Picture 5" descr="6.2 Arch design question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1840" y="1684422"/>
            <a:ext cx="8705841" cy="4671929"/>
          </a:xfrm>
          <a:prstGeom prst="rect">
            <a:avLst/>
          </a:prstGeom>
        </p:spPr>
      </p:pic>
      <p:sp>
        <p:nvSpPr>
          <p:cNvPr id="3" name="Date Placeholder 2"/>
          <p:cNvSpPr>
            <a:spLocks noGrp="1"/>
          </p:cNvSpPr>
          <p:nvPr>
            <p:ph type="dt" sz="half" idx="10"/>
          </p:nvPr>
        </p:nvSpPr>
        <p:spPr/>
        <p:txBody>
          <a:bodyPr/>
          <a:lstStyle/>
          <a:p>
            <a:fld id="{797EC886-3A82-414C-AE09-89E7C04AB97D}" type="datetime1">
              <a:rPr lang="en-GB" smtClean="0"/>
              <a:t>06/05/2024</a:t>
            </a:fld>
            <a:endParaRPr lang="en-US"/>
          </a:p>
        </p:txBody>
      </p:sp>
      <mc:AlternateContent xmlns:mc="http://schemas.openxmlformats.org/markup-compatibility/2006">
        <mc:Choice xmlns:p14="http://schemas.microsoft.com/office/powerpoint/2010/main" Requires="p14">
          <p:contentPart p14:bwMode="auto" r:id="rId3">
            <p14:nvContentPartPr>
              <p14:cNvPr id="7" name="Ink 6"/>
              <p14:cNvContentPartPr/>
              <p14:nvPr/>
            </p14:nvContentPartPr>
            <p14:xfrm>
              <a:off x="5980080" y="2178720"/>
              <a:ext cx="1170000" cy="18360"/>
            </p14:xfrm>
          </p:contentPart>
        </mc:Choice>
        <mc:Fallback>
          <p:pic>
            <p:nvPicPr>
              <p:cNvPr id="7" name="Ink 6"/>
              <p:cNvPicPr/>
              <p:nvPr/>
            </p:nvPicPr>
            <p:blipFill>
              <a:blip r:embed="rId4"/>
              <a:stretch>
                <a:fillRect/>
              </a:stretch>
            </p:blipFill>
            <p:spPr>
              <a:xfrm>
                <a:off x="5964240" y="2115360"/>
                <a:ext cx="1201680" cy="14508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8" name="Ink 7"/>
              <p14:cNvContentPartPr/>
              <p14:nvPr/>
            </p14:nvContentPartPr>
            <p14:xfrm>
              <a:off x="5149560" y="2366280"/>
              <a:ext cx="1464840" cy="27360"/>
            </p14:xfrm>
          </p:contentPart>
        </mc:Choice>
        <mc:Fallback>
          <p:pic>
            <p:nvPicPr>
              <p:cNvPr id="8" name="Ink 7"/>
              <p:cNvPicPr/>
              <p:nvPr/>
            </p:nvPicPr>
            <p:blipFill>
              <a:blip r:embed="rId6"/>
              <a:stretch>
                <a:fillRect/>
              </a:stretch>
            </p:blipFill>
            <p:spPr>
              <a:xfrm>
                <a:off x="5133720" y="2302920"/>
                <a:ext cx="1496520" cy="15408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9" name="Ink 8"/>
              <p14:cNvContentPartPr/>
              <p14:nvPr/>
            </p14:nvContentPartPr>
            <p14:xfrm>
              <a:off x="8533920" y="2027160"/>
              <a:ext cx="1580760" cy="45000"/>
            </p14:xfrm>
          </p:contentPart>
        </mc:Choice>
        <mc:Fallback>
          <p:pic>
            <p:nvPicPr>
              <p:cNvPr id="9" name="Ink 8"/>
              <p:cNvPicPr/>
              <p:nvPr/>
            </p:nvPicPr>
            <p:blipFill>
              <a:blip r:embed="rId8"/>
              <a:stretch>
                <a:fillRect/>
              </a:stretch>
            </p:blipFill>
            <p:spPr>
              <a:xfrm>
                <a:off x="8518080" y="1963800"/>
                <a:ext cx="1612440" cy="17172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10" name="Ink 9"/>
              <p14:cNvContentPartPr/>
              <p14:nvPr/>
            </p14:nvContentPartPr>
            <p14:xfrm>
              <a:off x="8123160" y="3795120"/>
              <a:ext cx="1098720" cy="71640"/>
            </p14:xfrm>
          </p:contentPart>
        </mc:Choice>
        <mc:Fallback>
          <p:pic>
            <p:nvPicPr>
              <p:cNvPr id="10" name="Ink 9"/>
              <p:cNvPicPr/>
              <p:nvPr/>
            </p:nvPicPr>
            <p:blipFill>
              <a:blip r:embed="rId10"/>
              <a:stretch>
                <a:fillRect/>
              </a:stretch>
            </p:blipFill>
            <p:spPr>
              <a:xfrm>
                <a:off x="8107320" y="3731760"/>
                <a:ext cx="1130400" cy="19836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1" name="Ink 10"/>
              <p14:cNvContentPartPr/>
              <p14:nvPr/>
            </p14:nvContentPartPr>
            <p14:xfrm>
              <a:off x="8149800" y="6027480"/>
              <a:ext cx="1107720" cy="125280"/>
            </p14:xfrm>
          </p:contentPart>
        </mc:Choice>
        <mc:Fallback>
          <p:pic>
            <p:nvPicPr>
              <p:cNvPr id="11" name="Ink 10"/>
              <p:cNvPicPr/>
              <p:nvPr/>
            </p:nvPicPr>
            <p:blipFill>
              <a:blip r:embed="rId12"/>
              <a:stretch>
                <a:fillRect/>
              </a:stretch>
            </p:blipFill>
            <p:spPr>
              <a:xfrm>
                <a:off x="8133960" y="5964120"/>
                <a:ext cx="1139400" cy="25200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12" name="Ink 11"/>
              <p14:cNvContentPartPr/>
              <p14:nvPr/>
            </p14:nvContentPartPr>
            <p14:xfrm>
              <a:off x="5069280" y="5956200"/>
              <a:ext cx="2161440" cy="125280"/>
            </p14:xfrm>
          </p:contentPart>
        </mc:Choice>
        <mc:Fallback>
          <p:pic>
            <p:nvPicPr>
              <p:cNvPr id="12" name="Ink 11"/>
              <p:cNvPicPr/>
              <p:nvPr/>
            </p:nvPicPr>
            <p:blipFill>
              <a:blip r:embed="rId14"/>
              <a:stretch>
                <a:fillRect/>
              </a:stretch>
            </p:blipFill>
            <p:spPr>
              <a:xfrm>
                <a:off x="5053440" y="5892840"/>
                <a:ext cx="2193120" cy="25200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13" name="Ink 12"/>
              <p14:cNvContentPartPr/>
              <p14:nvPr/>
            </p14:nvContentPartPr>
            <p14:xfrm>
              <a:off x="3846000" y="6152400"/>
              <a:ext cx="2428920" cy="134280"/>
            </p14:xfrm>
          </p:contentPart>
        </mc:Choice>
        <mc:Fallback>
          <p:pic>
            <p:nvPicPr>
              <p:cNvPr id="13" name="Ink 12"/>
              <p:cNvPicPr/>
              <p:nvPr/>
            </p:nvPicPr>
            <p:blipFill>
              <a:blip r:embed="rId16"/>
              <a:stretch>
                <a:fillRect/>
              </a:stretch>
            </p:blipFill>
            <p:spPr>
              <a:xfrm>
                <a:off x="3830160" y="6089040"/>
                <a:ext cx="2460600" cy="26100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14" name="Ink 13"/>
              <p14:cNvContentPartPr/>
              <p14:nvPr/>
            </p14:nvContentPartPr>
            <p14:xfrm>
              <a:off x="1988400" y="6036480"/>
              <a:ext cx="1295280" cy="36000"/>
            </p14:xfrm>
          </p:contentPart>
        </mc:Choice>
        <mc:Fallback>
          <p:pic>
            <p:nvPicPr>
              <p:cNvPr id="14" name="Ink 13"/>
              <p:cNvPicPr/>
              <p:nvPr/>
            </p:nvPicPr>
            <p:blipFill>
              <a:blip r:embed="rId18"/>
              <a:stretch>
                <a:fillRect/>
              </a:stretch>
            </p:blipFill>
            <p:spPr>
              <a:xfrm>
                <a:off x="1972560" y="5973120"/>
                <a:ext cx="1326960" cy="16272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15" name="Ink 14"/>
              <p14:cNvContentPartPr/>
              <p14:nvPr/>
            </p14:nvContentPartPr>
            <p14:xfrm>
              <a:off x="1926120" y="6268680"/>
              <a:ext cx="1330560" cy="360"/>
            </p14:xfrm>
          </p:contentPart>
        </mc:Choice>
        <mc:Fallback>
          <p:pic>
            <p:nvPicPr>
              <p:cNvPr id="15" name="Ink 14"/>
              <p:cNvPicPr/>
              <p:nvPr/>
            </p:nvPicPr>
            <p:blipFill>
              <a:blip r:embed="rId20"/>
              <a:stretch>
                <a:fillRect/>
              </a:stretch>
            </p:blipFill>
            <p:spPr>
              <a:xfrm>
                <a:off x="1910280" y="6205320"/>
                <a:ext cx="1362240" cy="12708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16" name="Ink 15"/>
              <p14:cNvContentPartPr/>
              <p14:nvPr/>
            </p14:nvContentPartPr>
            <p14:xfrm>
              <a:off x="3194040" y="3857760"/>
              <a:ext cx="1000440" cy="18000"/>
            </p14:xfrm>
          </p:contentPart>
        </mc:Choice>
        <mc:Fallback>
          <p:pic>
            <p:nvPicPr>
              <p:cNvPr id="16" name="Ink 15"/>
              <p:cNvPicPr/>
              <p:nvPr/>
            </p:nvPicPr>
            <p:blipFill>
              <a:blip r:embed="rId22"/>
              <a:stretch>
                <a:fillRect/>
              </a:stretch>
            </p:blipFill>
            <p:spPr>
              <a:xfrm>
                <a:off x="3178200" y="3794400"/>
                <a:ext cx="1032120" cy="14472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17" name="Ink 16"/>
              <p14:cNvContentPartPr/>
              <p14:nvPr/>
            </p14:nvContentPartPr>
            <p14:xfrm>
              <a:off x="1943760" y="4107600"/>
              <a:ext cx="795240" cy="18360"/>
            </p14:xfrm>
          </p:contentPart>
        </mc:Choice>
        <mc:Fallback>
          <p:pic>
            <p:nvPicPr>
              <p:cNvPr id="17" name="Ink 16"/>
              <p:cNvPicPr/>
              <p:nvPr/>
            </p:nvPicPr>
            <p:blipFill>
              <a:blip r:embed="rId24"/>
              <a:stretch>
                <a:fillRect/>
              </a:stretch>
            </p:blipFill>
            <p:spPr>
              <a:xfrm>
                <a:off x="1927920" y="4044240"/>
                <a:ext cx="826920" cy="14508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18" name="Ink 17"/>
              <p14:cNvContentPartPr/>
              <p14:nvPr/>
            </p14:nvContentPartPr>
            <p14:xfrm>
              <a:off x="2631360" y="1866240"/>
              <a:ext cx="1420200" cy="36000"/>
            </p14:xfrm>
          </p:contentPart>
        </mc:Choice>
        <mc:Fallback>
          <p:pic>
            <p:nvPicPr>
              <p:cNvPr id="18" name="Ink 17"/>
              <p:cNvPicPr/>
              <p:nvPr/>
            </p:nvPicPr>
            <p:blipFill>
              <a:blip r:embed="rId26"/>
              <a:stretch>
                <a:fillRect/>
              </a:stretch>
            </p:blipFill>
            <p:spPr>
              <a:xfrm>
                <a:off x="2615520" y="1802880"/>
                <a:ext cx="1451880" cy="16272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19" name="Ink 18"/>
              <p14:cNvContentPartPr/>
              <p14:nvPr/>
            </p14:nvContentPartPr>
            <p14:xfrm>
              <a:off x="1917120" y="2062800"/>
              <a:ext cx="902160" cy="45000"/>
            </p14:xfrm>
          </p:contentPart>
        </mc:Choice>
        <mc:Fallback>
          <p:pic>
            <p:nvPicPr>
              <p:cNvPr id="19" name="Ink 18"/>
              <p:cNvPicPr/>
              <p:nvPr/>
            </p:nvPicPr>
            <p:blipFill>
              <a:blip r:embed="rId28"/>
              <a:stretch>
                <a:fillRect/>
              </a:stretch>
            </p:blipFill>
            <p:spPr>
              <a:xfrm>
                <a:off x="1901280" y="1999440"/>
                <a:ext cx="933840" cy="17172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20" name="Ink 19"/>
              <p14:cNvContentPartPr/>
              <p14:nvPr/>
            </p14:nvContentPartPr>
            <p14:xfrm>
              <a:off x="747120" y="2205720"/>
              <a:ext cx="1920240" cy="116280"/>
            </p14:xfrm>
          </p:contentPart>
        </mc:Choice>
        <mc:Fallback>
          <p:pic>
            <p:nvPicPr>
              <p:cNvPr id="20" name="Ink 19"/>
              <p:cNvPicPr/>
              <p:nvPr/>
            </p:nvPicPr>
            <p:blipFill>
              <a:blip r:embed="rId30"/>
              <a:stretch>
                <a:fillRect/>
              </a:stretch>
            </p:blipFill>
            <p:spPr>
              <a:xfrm>
                <a:off x="731283" y="2142360"/>
                <a:ext cx="1951914" cy="243000"/>
              </a:xfrm>
              <a:prstGeom prst="rect">
                <a:avLst/>
              </a:prstGeom>
            </p:spPr>
          </p:pic>
        </mc:Fallback>
      </mc:AlternateContent>
    </p:spTree>
    <p:extLst>
      <p:ext uri="{BB962C8B-B14F-4D97-AF65-F5344CB8AC3E}">
        <p14:creationId xmlns:p14="http://schemas.microsoft.com/office/powerpoint/2010/main" val="281413198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b="1" dirty="0">
                <a:solidFill>
                  <a:srgbClr val="C00000"/>
                </a:solidFill>
              </a:rPr>
              <a:t>Architecture reuse</a:t>
            </a:r>
          </a:p>
        </p:txBody>
      </p:sp>
      <p:sp>
        <p:nvSpPr>
          <p:cNvPr id="60419" name="Rectangle 3"/>
          <p:cNvSpPr>
            <a:spLocks noGrp="1" noChangeArrowheads="1"/>
          </p:cNvSpPr>
          <p:nvPr>
            <p:ph idx="1"/>
          </p:nvPr>
        </p:nvSpPr>
        <p:spPr>
          <a:solidFill>
            <a:schemeClr val="accent3">
              <a:lumMod val="20000"/>
              <a:lumOff val="80000"/>
            </a:schemeClr>
          </a:solidFill>
          <a:ln>
            <a:solidFill>
              <a:schemeClr val="tx1"/>
            </a:solidFill>
          </a:ln>
        </p:spPr>
        <p:txBody>
          <a:bodyPr/>
          <a:lstStyle/>
          <a:p>
            <a:r>
              <a:rPr lang="en-US" dirty="0"/>
              <a:t>Systems in the same domain often have similar architectures that reflect domain concepts.</a:t>
            </a:r>
          </a:p>
          <a:p>
            <a:r>
              <a:rPr lang="en-US" dirty="0"/>
              <a:t>Application product lines are built around a core architecture with variants that satisfy particular customer requirements</a:t>
            </a:r>
            <a:r>
              <a:rPr lang="en-US" dirty="0" smtClean="0"/>
              <a:t>.</a:t>
            </a:r>
          </a:p>
          <a:p>
            <a:r>
              <a:rPr lang="en-US" b="1" dirty="0" smtClean="0">
                <a:solidFill>
                  <a:schemeClr val="accent3">
                    <a:lumMod val="50000"/>
                  </a:schemeClr>
                </a:solidFill>
              </a:rPr>
              <a:t>The architecture of a system may be designed around one of more architectural patterns or ‘styles’. </a:t>
            </a:r>
          </a:p>
          <a:p>
            <a:pPr lvl="1"/>
            <a:r>
              <a:rPr lang="en-US" dirty="0" smtClean="0"/>
              <a:t>These capture the essence of architecture and can be instantiated in different ways.</a:t>
            </a:r>
            <a:r>
              <a:rPr lang="ar-JO" dirty="0" smtClean="0"/>
              <a:t>اعادة استخدام الهيكلية </a:t>
            </a:r>
            <a:endParaRPr lang="en-US" dirty="0" smtClean="0"/>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
        <p:nvSpPr>
          <p:cNvPr id="4" name="Slide Number Placeholder 3"/>
          <p:cNvSpPr>
            <a:spLocks noGrp="1"/>
          </p:cNvSpPr>
          <p:nvPr>
            <p:ph type="sldNum" sz="quarter" idx="12"/>
          </p:nvPr>
        </p:nvSpPr>
        <p:spPr/>
        <p:txBody>
          <a:bodyPr/>
          <a:lstStyle/>
          <a:p>
            <a:fld id="{EC33B370-F672-B743-B3AF-248A63C17270}" type="slidenum">
              <a:rPr lang="en-US" smtClean="0"/>
              <a:pPr/>
              <a:t>13</a:t>
            </a:fld>
            <a:endParaRPr lang="en-US"/>
          </a:p>
        </p:txBody>
      </p:sp>
      <p:sp>
        <p:nvSpPr>
          <p:cNvPr id="2" name="Date Placeholder 1"/>
          <p:cNvSpPr>
            <a:spLocks noGrp="1"/>
          </p:cNvSpPr>
          <p:nvPr>
            <p:ph type="dt" sz="half" idx="10"/>
          </p:nvPr>
        </p:nvSpPr>
        <p:spPr/>
        <p:txBody>
          <a:bodyPr/>
          <a:lstStyle/>
          <a:p>
            <a:fld id="{C74E1B68-3EE1-454F-B982-FE61D1DA8B44}" type="datetime1">
              <a:rPr lang="en-GB" smtClean="0"/>
              <a:t>06/05/2024</a:t>
            </a:fld>
            <a:endParaRPr lang="en-US"/>
          </a:p>
        </p:txBody>
      </p:sp>
    </p:spTree>
    <p:extLst>
      <p:ext uri="{BB962C8B-B14F-4D97-AF65-F5344CB8AC3E}">
        <p14:creationId xmlns:p14="http://schemas.microsoft.com/office/powerpoint/2010/main" val="309460117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1905000" y="250971"/>
            <a:ext cx="7280564" cy="917575"/>
          </a:xfrm>
          <a:solidFill>
            <a:schemeClr val="accent3">
              <a:lumMod val="20000"/>
              <a:lumOff val="80000"/>
            </a:schemeClr>
          </a:solidFill>
          <a:ln>
            <a:solidFill>
              <a:schemeClr val="tx1"/>
            </a:solidFill>
          </a:ln>
        </p:spPr>
        <p:txBody>
          <a:bodyPr>
            <a:normAutofit fontScale="90000"/>
          </a:bodyPr>
          <a:lstStyle/>
          <a:p>
            <a:r>
              <a:rPr lang="en-US" dirty="0"/>
              <a:t>Architecture and system characteristics</a:t>
            </a:r>
          </a:p>
        </p:txBody>
      </p:sp>
      <p:sp>
        <p:nvSpPr>
          <p:cNvPr id="50179" name="Rectangle 3"/>
          <p:cNvSpPr>
            <a:spLocks noGrp="1" noChangeArrowheads="1"/>
          </p:cNvSpPr>
          <p:nvPr>
            <p:ph idx="1"/>
          </p:nvPr>
        </p:nvSpPr>
        <p:spPr>
          <a:xfrm>
            <a:off x="2057400" y="1470602"/>
            <a:ext cx="8229600" cy="5257800"/>
          </a:xfrm>
        </p:spPr>
        <p:txBody>
          <a:bodyPr/>
          <a:lstStyle/>
          <a:p>
            <a:pPr>
              <a:lnSpc>
                <a:spcPct val="90000"/>
              </a:lnSpc>
            </a:pPr>
            <a:r>
              <a:rPr lang="en-US" sz="2400" b="1" dirty="0">
                <a:solidFill>
                  <a:schemeClr val="accent6">
                    <a:lumMod val="50000"/>
                  </a:schemeClr>
                </a:solidFill>
              </a:rPr>
              <a:t>Performance</a:t>
            </a:r>
          </a:p>
          <a:p>
            <a:pPr lvl="1">
              <a:lnSpc>
                <a:spcPct val="90000"/>
              </a:lnSpc>
            </a:pPr>
            <a:r>
              <a:rPr lang="en-US" sz="2000" dirty="0"/>
              <a:t>Localize </a:t>
            </a:r>
            <a:r>
              <a:rPr lang="en-US" sz="2000" dirty="0"/>
              <a:t>critical operations and </a:t>
            </a:r>
            <a:r>
              <a:rPr lang="en-US" sz="2000" dirty="0"/>
              <a:t>minimize </a:t>
            </a:r>
            <a:r>
              <a:rPr lang="en-US" sz="2000" dirty="0"/>
              <a:t>communications. Use large rather than fine-grain components.</a:t>
            </a:r>
          </a:p>
          <a:p>
            <a:pPr>
              <a:lnSpc>
                <a:spcPct val="90000"/>
              </a:lnSpc>
            </a:pPr>
            <a:r>
              <a:rPr lang="en-US" sz="2400" b="1" dirty="0">
                <a:solidFill>
                  <a:schemeClr val="accent6">
                    <a:lumMod val="50000"/>
                  </a:schemeClr>
                </a:solidFill>
              </a:rPr>
              <a:t>Security</a:t>
            </a:r>
          </a:p>
          <a:p>
            <a:pPr lvl="1">
              <a:lnSpc>
                <a:spcPct val="90000"/>
              </a:lnSpc>
            </a:pPr>
            <a:r>
              <a:rPr lang="en-US" sz="2000" dirty="0"/>
              <a:t>Use a layered architecture with critical assets in the inner layers.</a:t>
            </a:r>
          </a:p>
          <a:p>
            <a:pPr>
              <a:lnSpc>
                <a:spcPct val="90000"/>
              </a:lnSpc>
            </a:pPr>
            <a:r>
              <a:rPr lang="en-US" sz="2400" b="1" dirty="0">
                <a:solidFill>
                  <a:schemeClr val="accent6">
                    <a:lumMod val="50000"/>
                  </a:schemeClr>
                </a:solidFill>
              </a:rPr>
              <a:t>Safety</a:t>
            </a:r>
          </a:p>
          <a:p>
            <a:pPr lvl="1">
              <a:lnSpc>
                <a:spcPct val="90000"/>
              </a:lnSpc>
            </a:pPr>
            <a:r>
              <a:rPr lang="en-US" sz="2000" dirty="0"/>
              <a:t>Localize </a:t>
            </a:r>
            <a:r>
              <a:rPr lang="en-US" sz="2000" dirty="0"/>
              <a:t>safety-critical features in a small number of sub-systems</a:t>
            </a:r>
            <a:r>
              <a:rPr lang="en-US" sz="2000" dirty="0"/>
              <a:t>.</a:t>
            </a:r>
            <a:r>
              <a:rPr lang="ar-JO" dirty="0"/>
              <a:t> توطين </a:t>
            </a:r>
            <a:r>
              <a:rPr lang="ar-JO" dirty="0" smtClean="0"/>
              <a:t>السلامة </a:t>
            </a:r>
            <a:r>
              <a:rPr lang="ar-JO" dirty="0"/>
              <a:t>في عدد صغير من الأنظمة الفرعية.</a:t>
            </a:r>
            <a:endParaRPr lang="en-US" sz="2000" dirty="0"/>
          </a:p>
          <a:p>
            <a:pPr>
              <a:lnSpc>
                <a:spcPct val="90000"/>
              </a:lnSpc>
            </a:pPr>
            <a:r>
              <a:rPr lang="en-US" sz="2400" b="1" dirty="0">
                <a:solidFill>
                  <a:schemeClr val="accent6">
                    <a:lumMod val="50000"/>
                  </a:schemeClr>
                </a:solidFill>
              </a:rPr>
              <a:t>Availability</a:t>
            </a:r>
          </a:p>
          <a:p>
            <a:pPr lvl="1">
              <a:lnSpc>
                <a:spcPct val="90000"/>
              </a:lnSpc>
            </a:pPr>
            <a:r>
              <a:rPr lang="en-US" sz="2000" dirty="0"/>
              <a:t>Include redundant components and mechanisms for fault tolerance</a:t>
            </a:r>
            <a:r>
              <a:rPr lang="en-US" sz="2000" dirty="0"/>
              <a:t>.</a:t>
            </a:r>
            <a:r>
              <a:rPr lang="ar-JO" dirty="0"/>
              <a:t> تضمين مكونات </a:t>
            </a:r>
            <a:r>
              <a:rPr lang="ar-JO" dirty="0" smtClean="0"/>
              <a:t>زائدة </a:t>
            </a:r>
            <a:r>
              <a:rPr lang="ar-JO" dirty="0"/>
              <a:t>عن الحاجة لتحمل الخطأ.</a:t>
            </a:r>
            <a:endParaRPr lang="en-US" sz="2000" dirty="0"/>
          </a:p>
          <a:p>
            <a:pPr>
              <a:lnSpc>
                <a:spcPct val="90000"/>
              </a:lnSpc>
            </a:pPr>
            <a:r>
              <a:rPr lang="en-US" sz="2400" b="1" dirty="0">
                <a:solidFill>
                  <a:schemeClr val="accent6">
                    <a:lumMod val="50000"/>
                  </a:schemeClr>
                </a:solidFill>
              </a:rPr>
              <a:t>Maintainability</a:t>
            </a:r>
            <a:r>
              <a:rPr lang="ar-JO" b="1" dirty="0">
                <a:solidFill>
                  <a:schemeClr val="accent6">
                    <a:lumMod val="50000"/>
                  </a:schemeClr>
                </a:solidFill>
              </a:rPr>
              <a:t> </a:t>
            </a:r>
            <a:r>
              <a:rPr lang="ar-JO" sz="2000" dirty="0"/>
              <a:t>استخدم مكونات دقيقة وقابلة </a:t>
            </a:r>
            <a:r>
              <a:rPr lang="ar-JO" sz="2000" dirty="0"/>
              <a:t>للاستبدال </a:t>
            </a:r>
            <a:endParaRPr lang="en-US" sz="2000" dirty="0"/>
          </a:p>
          <a:p>
            <a:pPr lvl="1">
              <a:lnSpc>
                <a:spcPct val="90000"/>
              </a:lnSpc>
            </a:pPr>
            <a:r>
              <a:rPr lang="en-US" sz="2000" dirty="0"/>
              <a:t>Use fine-grain, replaceable components.</a:t>
            </a:r>
          </a:p>
        </p:txBody>
      </p:sp>
      <p:sp>
        <p:nvSpPr>
          <p:cNvPr id="4" name="Slide Number Placeholder 3"/>
          <p:cNvSpPr>
            <a:spLocks noGrp="1"/>
          </p:cNvSpPr>
          <p:nvPr>
            <p:ph type="sldNum" sz="quarter" idx="12"/>
          </p:nvPr>
        </p:nvSpPr>
        <p:spPr/>
        <p:txBody>
          <a:bodyPr/>
          <a:lstStyle/>
          <a:p>
            <a:fld id="{EC33B370-F672-B743-B3AF-248A63C17270}" type="slidenum">
              <a:rPr lang="en-US" smtClean="0"/>
              <a:pPr/>
              <a:t>14</a:t>
            </a:fld>
            <a:endParaRPr lang="en-US"/>
          </a:p>
        </p:txBody>
      </p:sp>
      <p:sp>
        <p:nvSpPr>
          <p:cNvPr id="2" name="Date Placeholder 1"/>
          <p:cNvSpPr>
            <a:spLocks noGrp="1"/>
          </p:cNvSpPr>
          <p:nvPr>
            <p:ph type="dt" sz="half" idx="10"/>
          </p:nvPr>
        </p:nvSpPr>
        <p:spPr/>
        <p:txBody>
          <a:bodyPr/>
          <a:lstStyle/>
          <a:p>
            <a:fld id="{1A4CB21B-1C8B-0448-9B24-F464B321697B}" type="datetime1">
              <a:rPr lang="en-GB" smtClean="0"/>
              <a:t>06/05/2024</a:t>
            </a:fld>
            <a:endParaRPr lang="en-US"/>
          </a:p>
        </p:txBody>
      </p:sp>
    </p:spTree>
    <p:extLst>
      <p:ext uri="{BB962C8B-B14F-4D97-AF65-F5344CB8AC3E}">
        <p14:creationId xmlns:p14="http://schemas.microsoft.com/office/powerpoint/2010/main" val="23102449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Architectural views</a:t>
            </a:r>
            <a:endParaRPr lang="en-US" dirty="0"/>
          </a:p>
        </p:txBody>
      </p:sp>
      <p:sp>
        <p:nvSpPr>
          <p:cNvPr id="3" name="Content Placeholder 2"/>
          <p:cNvSpPr>
            <a:spLocks noGrp="1"/>
          </p:cNvSpPr>
          <p:nvPr>
            <p:ph idx="1"/>
          </p:nvPr>
        </p:nvSpPr>
        <p:spPr/>
        <p:txBody>
          <a:bodyPr/>
          <a:lstStyle/>
          <a:p>
            <a:r>
              <a:rPr lang="en-US" b="1" dirty="0" smtClean="0">
                <a:solidFill>
                  <a:schemeClr val="accent3">
                    <a:lumMod val="50000"/>
                  </a:schemeClr>
                </a:solidFill>
              </a:rPr>
              <a:t>What views </a:t>
            </a:r>
            <a:r>
              <a:rPr lang="en-US" dirty="0" smtClean="0"/>
              <a:t>or perspectives are useful when designing and documenting a system’s architecture?</a:t>
            </a:r>
            <a:endParaRPr lang="en-GB" dirty="0" smtClean="0"/>
          </a:p>
          <a:p>
            <a:r>
              <a:rPr lang="en-US" b="1" dirty="0" smtClean="0">
                <a:solidFill>
                  <a:schemeClr val="accent3">
                    <a:lumMod val="50000"/>
                  </a:schemeClr>
                </a:solidFill>
              </a:rPr>
              <a:t>What notations </a:t>
            </a:r>
            <a:r>
              <a:rPr lang="en-US" dirty="0" smtClean="0"/>
              <a:t>should be used for describing architectural models?</a:t>
            </a:r>
          </a:p>
          <a:p>
            <a:r>
              <a:rPr lang="en-US" dirty="0" smtClean="0"/>
              <a:t>Each architectural model only shows one view or perspective of the system. </a:t>
            </a:r>
          </a:p>
          <a:p>
            <a:pPr lvl="1"/>
            <a:r>
              <a:rPr lang="en-US" dirty="0" smtClean="0"/>
              <a:t>It might show how a system is </a:t>
            </a:r>
            <a:r>
              <a:rPr lang="en-US" dirty="0" smtClean="0">
                <a:solidFill>
                  <a:schemeClr val="accent6">
                    <a:lumMod val="50000"/>
                  </a:schemeClr>
                </a:solidFill>
              </a:rPr>
              <a:t>decomposed into modules</a:t>
            </a:r>
            <a:r>
              <a:rPr lang="en-US" dirty="0" smtClean="0"/>
              <a:t>, how the </a:t>
            </a:r>
            <a:r>
              <a:rPr lang="en-US" dirty="0" smtClean="0">
                <a:solidFill>
                  <a:schemeClr val="accent6">
                    <a:lumMod val="50000"/>
                  </a:schemeClr>
                </a:solidFill>
              </a:rPr>
              <a:t>run-time processes </a:t>
            </a:r>
            <a:r>
              <a:rPr lang="en-US" dirty="0" smtClean="0"/>
              <a:t>interact</a:t>
            </a:r>
            <a:r>
              <a:rPr lang="ar-JO" dirty="0" smtClean="0"/>
              <a:t>,</a:t>
            </a:r>
            <a:r>
              <a:rPr lang="en-US" dirty="0" smtClean="0"/>
              <a:t> or the different ways in which </a:t>
            </a:r>
            <a:r>
              <a:rPr lang="en-US" dirty="0" smtClean="0">
                <a:solidFill>
                  <a:schemeClr val="accent6">
                    <a:lumMod val="50000"/>
                  </a:schemeClr>
                </a:solidFill>
              </a:rPr>
              <a:t>system components are distributed across a network.</a:t>
            </a:r>
            <a:endParaRPr lang="ar-JO" dirty="0" smtClean="0">
              <a:solidFill>
                <a:schemeClr val="accent6">
                  <a:lumMod val="50000"/>
                </a:schemeClr>
              </a:solidFill>
            </a:endParaRPr>
          </a:p>
          <a:p>
            <a:pPr lvl="1"/>
            <a:r>
              <a:rPr lang="en-US" dirty="0" smtClean="0"/>
              <a:t> For both design and documentation, you usually need to present multiple views of the software architecture.</a:t>
            </a:r>
            <a:r>
              <a:rPr lang="en-GB" dirty="0" smtClean="0"/>
              <a:t> </a:t>
            </a:r>
          </a:p>
          <a:p>
            <a:endParaRPr lang="en-US" dirty="0"/>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
        <p:nvSpPr>
          <p:cNvPr id="4" name="Slide Number Placeholder 3"/>
          <p:cNvSpPr>
            <a:spLocks noGrp="1"/>
          </p:cNvSpPr>
          <p:nvPr>
            <p:ph type="sldNum" sz="quarter" idx="12"/>
          </p:nvPr>
        </p:nvSpPr>
        <p:spPr/>
        <p:txBody>
          <a:bodyPr/>
          <a:lstStyle/>
          <a:p>
            <a:fld id="{EC33B370-F672-B743-B3AF-248A63C17270}" type="slidenum">
              <a:rPr lang="en-US" smtClean="0"/>
              <a:pPr/>
              <a:t>15</a:t>
            </a:fld>
            <a:endParaRPr lang="en-US"/>
          </a:p>
        </p:txBody>
      </p:sp>
      <p:sp>
        <p:nvSpPr>
          <p:cNvPr id="6" name="Date Placeholder 5"/>
          <p:cNvSpPr>
            <a:spLocks noGrp="1"/>
          </p:cNvSpPr>
          <p:nvPr>
            <p:ph type="dt" sz="half" idx="10"/>
          </p:nvPr>
        </p:nvSpPr>
        <p:spPr/>
        <p:txBody>
          <a:bodyPr/>
          <a:lstStyle/>
          <a:p>
            <a:fld id="{62201369-D6C0-374C-A163-C22226977C99}" type="datetime1">
              <a:rPr lang="en-GB" smtClean="0"/>
              <a:t>06/05/2024</a:t>
            </a:fld>
            <a:endParaRPr lang="en-US"/>
          </a:p>
        </p:txBody>
      </p:sp>
    </p:spTree>
    <p:extLst>
      <p:ext uri="{BB962C8B-B14F-4D97-AF65-F5344CB8AC3E}">
        <p14:creationId xmlns:p14="http://schemas.microsoft.com/office/powerpoint/2010/main" val="10853947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Architectural views</a:t>
            </a:r>
            <a:endParaRPr lang="en-US" dirty="0"/>
          </a:p>
        </p:txBody>
      </p:sp>
      <p:sp>
        <p:nvSpPr>
          <p:cNvPr id="4" name="Footer Placeholder 3"/>
          <p:cNvSpPr>
            <a:spLocks noGrp="1"/>
          </p:cNvSpPr>
          <p:nvPr>
            <p:ph type="ftr" sz="quarter" idx="11"/>
          </p:nvPr>
        </p:nvSpPr>
        <p:spPr/>
        <p:txBody>
          <a:bodyPr/>
          <a:lstStyle/>
          <a:p>
            <a:r>
              <a:rPr lang="en-US" smtClean="0"/>
              <a:t>Chapter 6 Architectural Design</a:t>
            </a:r>
            <a:endParaRPr lang="en-US"/>
          </a:p>
        </p:txBody>
      </p:sp>
      <p:sp>
        <p:nvSpPr>
          <p:cNvPr id="5" name="Slide Number Placeholder 4"/>
          <p:cNvSpPr>
            <a:spLocks noGrp="1"/>
          </p:cNvSpPr>
          <p:nvPr>
            <p:ph type="sldNum" sz="quarter" idx="12"/>
          </p:nvPr>
        </p:nvSpPr>
        <p:spPr/>
        <p:txBody>
          <a:bodyPr/>
          <a:lstStyle/>
          <a:p>
            <a:fld id="{EC33B370-F672-B743-B3AF-248A63C17270}" type="slidenum">
              <a:rPr lang="en-US" smtClean="0"/>
              <a:pPr/>
              <a:t>16</a:t>
            </a:fld>
            <a:endParaRPr lang="en-US"/>
          </a:p>
        </p:txBody>
      </p:sp>
      <p:pic>
        <p:nvPicPr>
          <p:cNvPr id="6" name="Picture 5" descr="6.3 Architectural view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0691" y="1877595"/>
            <a:ext cx="7204364" cy="4044616"/>
          </a:xfrm>
          <a:prstGeom prst="rect">
            <a:avLst/>
          </a:prstGeom>
          <a:solidFill>
            <a:schemeClr val="accent3">
              <a:lumMod val="20000"/>
              <a:lumOff val="80000"/>
            </a:schemeClr>
          </a:solidFill>
          <a:ln>
            <a:solidFill>
              <a:schemeClr val="tx1"/>
            </a:solidFill>
          </a:ln>
        </p:spPr>
      </p:pic>
      <p:sp>
        <p:nvSpPr>
          <p:cNvPr id="3" name="Date Placeholder 2"/>
          <p:cNvSpPr>
            <a:spLocks noGrp="1"/>
          </p:cNvSpPr>
          <p:nvPr>
            <p:ph type="dt" sz="half" idx="10"/>
          </p:nvPr>
        </p:nvSpPr>
        <p:spPr/>
        <p:txBody>
          <a:bodyPr/>
          <a:lstStyle/>
          <a:p>
            <a:fld id="{11B519F4-9FE5-8D45-82F3-E4A6557F0386}" type="datetime1">
              <a:rPr lang="en-GB" smtClean="0"/>
              <a:t>06/05/2024</a:t>
            </a:fld>
            <a:endParaRPr lang="en-US"/>
          </a:p>
        </p:txBody>
      </p:sp>
    </p:spTree>
    <p:extLst>
      <p:ext uri="{BB962C8B-B14F-4D97-AF65-F5344CB8AC3E}">
        <p14:creationId xmlns:p14="http://schemas.microsoft.com/office/powerpoint/2010/main" val="344076935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+ 1 view model of software architecture</a:t>
            </a:r>
            <a:endParaRPr lang="en-US" dirty="0"/>
          </a:p>
        </p:txBody>
      </p:sp>
      <p:sp>
        <p:nvSpPr>
          <p:cNvPr id="3" name="Content Placeholder 2"/>
          <p:cNvSpPr>
            <a:spLocks noGrp="1"/>
          </p:cNvSpPr>
          <p:nvPr>
            <p:ph idx="1"/>
          </p:nvPr>
        </p:nvSpPr>
        <p:spPr/>
        <p:txBody>
          <a:bodyPr/>
          <a:lstStyle/>
          <a:p>
            <a:r>
              <a:rPr lang="en-US" b="1" dirty="0" smtClean="0">
                <a:solidFill>
                  <a:schemeClr val="accent6">
                    <a:lumMod val="50000"/>
                  </a:schemeClr>
                </a:solidFill>
              </a:rPr>
              <a:t>A logical view</a:t>
            </a:r>
            <a:r>
              <a:rPr lang="en-US" dirty="0" smtClean="0"/>
              <a:t>, which shows the key abstractions in the system as objects or object classes. </a:t>
            </a:r>
            <a:endParaRPr lang="en-GB" dirty="0" smtClean="0"/>
          </a:p>
          <a:p>
            <a:r>
              <a:rPr lang="en-US" b="1" dirty="0" smtClean="0">
                <a:solidFill>
                  <a:schemeClr val="accent6">
                    <a:lumMod val="50000"/>
                  </a:schemeClr>
                </a:solidFill>
              </a:rPr>
              <a:t>A process view</a:t>
            </a:r>
            <a:r>
              <a:rPr lang="en-US" dirty="0" smtClean="0"/>
              <a:t>, which shows how, at run-time, the system is composed of interacting processes. </a:t>
            </a:r>
            <a:endParaRPr lang="en-GB" dirty="0" smtClean="0"/>
          </a:p>
          <a:p>
            <a:r>
              <a:rPr lang="en-US" b="1" dirty="0" smtClean="0">
                <a:solidFill>
                  <a:schemeClr val="accent6">
                    <a:lumMod val="50000"/>
                  </a:schemeClr>
                </a:solidFill>
              </a:rPr>
              <a:t>A development view</a:t>
            </a:r>
            <a:r>
              <a:rPr lang="en-US" dirty="0" smtClean="0"/>
              <a:t>, which shows how the software is decomposed for development.</a:t>
            </a:r>
            <a:endParaRPr lang="en-GB" dirty="0" smtClean="0"/>
          </a:p>
          <a:p>
            <a:r>
              <a:rPr lang="en-US" b="1" dirty="0" smtClean="0">
                <a:solidFill>
                  <a:schemeClr val="accent6">
                    <a:lumMod val="50000"/>
                  </a:schemeClr>
                </a:solidFill>
              </a:rPr>
              <a:t>A physical view</a:t>
            </a:r>
            <a:r>
              <a:rPr lang="en-US" dirty="0" smtClean="0"/>
              <a:t>, which shows the system hardware and how software components are distributed across the processors in the system.</a:t>
            </a:r>
          </a:p>
          <a:p>
            <a:r>
              <a:rPr lang="en-US" b="1" dirty="0" smtClean="0">
                <a:solidFill>
                  <a:schemeClr val="accent6">
                    <a:lumMod val="50000"/>
                  </a:schemeClr>
                </a:solidFill>
              </a:rPr>
              <a:t>Related using use cases or scenarios (+1) </a:t>
            </a:r>
            <a:endParaRPr lang="en-GB" b="1" dirty="0" smtClean="0">
              <a:solidFill>
                <a:schemeClr val="accent6">
                  <a:lumMod val="50000"/>
                </a:schemeClr>
              </a:solidFill>
            </a:endParaRPr>
          </a:p>
          <a:p>
            <a:endParaRPr lang="en-US" dirty="0"/>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
        <p:nvSpPr>
          <p:cNvPr id="4" name="Slide Number Placeholder 3"/>
          <p:cNvSpPr>
            <a:spLocks noGrp="1"/>
          </p:cNvSpPr>
          <p:nvPr>
            <p:ph type="sldNum" sz="quarter" idx="12"/>
          </p:nvPr>
        </p:nvSpPr>
        <p:spPr/>
        <p:txBody>
          <a:bodyPr/>
          <a:lstStyle/>
          <a:p>
            <a:fld id="{EC33B370-F672-B743-B3AF-248A63C17270}" type="slidenum">
              <a:rPr lang="en-US" smtClean="0"/>
              <a:pPr/>
              <a:t>17</a:t>
            </a:fld>
            <a:endParaRPr lang="en-US"/>
          </a:p>
        </p:txBody>
      </p:sp>
      <p:sp>
        <p:nvSpPr>
          <p:cNvPr id="6" name="Date Placeholder 5"/>
          <p:cNvSpPr>
            <a:spLocks noGrp="1"/>
          </p:cNvSpPr>
          <p:nvPr>
            <p:ph type="dt" sz="half" idx="10"/>
          </p:nvPr>
        </p:nvSpPr>
        <p:spPr/>
        <p:txBody>
          <a:bodyPr/>
          <a:lstStyle/>
          <a:p>
            <a:fld id="{4CFD6B35-256A-2A40-9472-A482CF8F5D90}" type="datetime1">
              <a:rPr lang="en-GB" smtClean="0"/>
              <a:t>06/05/2024</a:t>
            </a:fld>
            <a:endParaRPr lang="en-US"/>
          </a:p>
        </p:txBody>
      </p:sp>
    </p:spTree>
    <p:extLst>
      <p:ext uri="{BB962C8B-B14F-4D97-AF65-F5344CB8AC3E}">
        <p14:creationId xmlns:p14="http://schemas.microsoft.com/office/powerpoint/2010/main" val="55807462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Representing architectural views</a:t>
            </a:r>
            <a:endParaRPr lang="en-US" dirty="0"/>
          </a:p>
        </p:txBody>
      </p:sp>
      <p:sp>
        <p:nvSpPr>
          <p:cNvPr id="3" name="Content Placeholder 2"/>
          <p:cNvSpPr>
            <a:spLocks noGrp="1"/>
          </p:cNvSpPr>
          <p:nvPr>
            <p:ph idx="1"/>
          </p:nvPr>
        </p:nvSpPr>
        <p:spPr/>
        <p:txBody>
          <a:bodyPr/>
          <a:lstStyle/>
          <a:p>
            <a:r>
              <a:rPr lang="en-US" dirty="0" smtClean="0"/>
              <a:t>Some people argue that the Unified Modeling Language (UML) is an appropriate notation for describing and documenting system architectures</a:t>
            </a:r>
            <a:r>
              <a:rPr lang="ar-JO" dirty="0"/>
              <a:t>.</a:t>
            </a:r>
            <a:endParaRPr lang="en-US" dirty="0" smtClean="0"/>
          </a:p>
          <a:p>
            <a:endParaRPr lang="ar-JO" dirty="0" smtClean="0"/>
          </a:p>
          <a:p>
            <a:r>
              <a:rPr lang="en-US" dirty="0" smtClean="0"/>
              <a:t>Architectural description languages </a:t>
            </a:r>
            <a:r>
              <a:rPr lang="en-US" b="1" u="sng" dirty="0" smtClean="0">
                <a:solidFill>
                  <a:schemeClr val="accent6">
                    <a:lumMod val="50000"/>
                  </a:schemeClr>
                </a:solidFill>
              </a:rPr>
              <a:t>(ADLs) </a:t>
            </a:r>
            <a:r>
              <a:rPr lang="en-US" dirty="0" smtClean="0"/>
              <a:t>have been developed but are not widely used</a:t>
            </a:r>
            <a:r>
              <a:rPr lang="ar-JO" dirty="0"/>
              <a:t>.</a:t>
            </a:r>
            <a:endParaRPr lang="en-US" dirty="0" smtClean="0"/>
          </a:p>
          <a:p>
            <a:pPr marL="0" indent="0">
              <a:buNone/>
            </a:pPr>
            <a:endParaRPr lang="en-US" dirty="0"/>
          </a:p>
        </p:txBody>
      </p:sp>
      <p:sp>
        <p:nvSpPr>
          <p:cNvPr id="4" name="Footer Placeholder 3"/>
          <p:cNvSpPr>
            <a:spLocks noGrp="1"/>
          </p:cNvSpPr>
          <p:nvPr>
            <p:ph type="ftr" sz="quarter" idx="11"/>
          </p:nvPr>
        </p:nvSpPr>
        <p:spPr/>
        <p:txBody>
          <a:bodyPr/>
          <a:lstStyle/>
          <a:p>
            <a:r>
              <a:rPr lang="en-US" smtClean="0"/>
              <a:t>Chapter 6 Architectural Design</a:t>
            </a:r>
            <a:endParaRPr lang="en-US"/>
          </a:p>
        </p:txBody>
      </p:sp>
      <p:sp>
        <p:nvSpPr>
          <p:cNvPr id="5" name="Slide Number Placeholder 4"/>
          <p:cNvSpPr>
            <a:spLocks noGrp="1"/>
          </p:cNvSpPr>
          <p:nvPr>
            <p:ph type="sldNum" sz="quarter" idx="12"/>
          </p:nvPr>
        </p:nvSpPr>
        <p:spPr/>
        <p:txBody>
          <a:bodyPr/>
          <a:lstStyle/>
          <a:p>
            <a:fld id="{EC33B370-F672-B743-B3AF-248A63C17270}" type="slidenum">
              <a:rPr lang="en-US" smtClean="0"/>
              <a:pPr/>
              <a:t>18</a:t>
            </a:fld>
            <a:endParaRPr lang="en-US"/>
          </a:p>
        </p:txBody>
      </p:sp>
      <p:sp>
        <p:nvSpPr>
          <p:cNvPr id="6" name="Date Placeholder 5"/>
          <p:cNvSpPr>
            <a:spLocks noGrp="1"/>
          </p:cNvSpPr>
          <p:nvPr>
            <p:ph type="dt" sz="half" idx="10"/>
          </p:nvPr>
        </p:nvSpPr>
        <p:spPr/>
        <p:txBody>
          <a:bodyPr/>
          <a:lstStyle/>
          <a:p>
            <a:fld id="{C807C2EE-6F5B-394F-836A-596BEC395EFD}" type="datetime1">
              <a:rPr lang="en-GB" smtClean="0"/>
              <a:t>06/05/2024</a:t>
            </a:fld>
            <a:endParaRPr lang="en-US"/>
          </a:p>
        </p:txBody>
      </p:sp>
    </p:spTree>
    <p:extLst>
      <p:ext uri="{BB962C8B-B14F-4D97-AF65-F5344CB8AC3E}">
        <p14:creationId xmlns:p14="http://schemas.microsoft.com/office/powerpoint/2010/main" val="203284946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Architectural patterns</a:t>
            </a:r>
            <a:endParaRPr lang="en-US" dirty="0"/>
          </a:p>
        </p:txBody>
      </p:sp>
      <p:sp>
        <p:nvSpPr>
          <p:cNvPr id="3" name="Content Placeholder 2"/>
          <p:cNvSpPr>
            <a:spLocks noGrp="1"/>
          </p:cNvSpPr>
          <p:nvPr>
            <p:ph idx="1"/>
          </p:nvPr>
        </p:nvSpPr>
        <p:spPr>
          <a:solidFill>
            <a:schemeClr val="accent3">
              <a:lumMod val="20000"/>
              <a:lumOff val="80000"/>
            </a:schemeClr>
          </a:solidFill>
          <a:ln>
            <a:solidFill>
              <a:schemeClr val="tx1"/>
            </a:solidFill>
          </a:ln>
        </p:spPr>
        <p:txBody>
          <a:bodyPr/>
          <a:lstStyle/>
          <a:p>
            <a:r>
              <a:rPr lang="en-US" b="1" dirty="0" smtClean="0">
                <a:solidFill>
                  <a:schemeClr val="accent6">
                    <a:lumMod val="50000"/>
                  </a:schemeClr>
                </a:solidFill>
              </a:rPr>
              <a:t>Patterns </a:t>
            </a:r>
            <a:r>
              <a:rPr lang="en-US" dirty="0" smtClean="0"/>
              <a:t>are a means of representing, sharing and reusing knowledge.</a:t>
            </a:r>
          </a:p>
          <a:p>
            <a:r>
              <a:rPr lang="en-US" dirty="0" smtClean="0"/>
              <a:t>An architectural pattern is a stylized description of good design practice, which has been </a:t>
            </a:r>
            <a:r>
              <a:rPr lang="en-US" dirty="0" smtClean="0">
                <a:solidFill>
                  <a:schemeClr val="accent6">
                    <a:lumMod val="50000"/>
                  </a:schemeClr>
                </a:solidFill>
              </a:rPr>
              <a:t>tried and tested in different environments.</a:t>
            </a:r>
          </a:p>
          <a:p>
            <a:r>
              <a:rPr lang="en-US" dirty="0" smtClean="0"/>
              <a:t>Patterns should include information about when they are and when </a:t>
            </a:r>
            <a:r>
              <a:rPr lang="ar-JO" dirty="0" smtClean="0"/>
              <a:t>they</a:t>
            </a:r>
            <a:r>
              <a:rPr lang="en-US" dirty="0" smtClean="0"/>
              <a:t> are not useful.</a:t>
            </a:r>
          </a:p>
          <a:p>
            <a:r>
              <a:rPr lang="en-US" dirty="0" smtClean="0"/>
              <a:t>Patterns may be represented using tabular and graphical descriptions.</a:t>
            </a:r>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
        <p:nvSpPr>
          <p:cNvPr id="4" name="Slide Number Placeholder 3"/>
          <p:cNvSpPr>
            <a:spLocks noGrp="1"/>
          </p:cNvSpPr>
          <p:nvPr>
            <p:ph type="sldNum" sz="quarter" idx="12"/>
          </p:nvPr>
        </p:nvSpPr>
        <p:spPr/>
        <p:txBody>
          <a:bodyPr/>
          <a:lstStyle/>
          <a:p>
            <a:fld id="{EC33B370-F672-B743-B3AF-248A63C17270}" type="slidenum">
              <a:rPr lang="en-US" smtClean="0"/>
              <a:pPr/>
              <a:t>19</a:t>
            </a:fld>
            <a:endParaRPr lang="en-US"/>
          </a:p>
        </p:txBody>
      </p:sp>
      <p:sp>
        <p:nvSpPr>
          <p:cNvPr id="6" name="Date Placeholder 5"/>
          <p:cNvSpPr>
            <a:spLocks noGrp="1"/>
          </p:cNvSpPr>
          <p:nvPr>
            <p:ph type="dt" sz="half" idx="10"/>
          </p:nvPr>
        </p:nvSpPr>
        <p:spPr/>
        <p:txBody>
          <a:bodyPr/>
          <a:lstStyle/>
          <a:p>
            <a:fld id="{FEF517C4-8B81-BB44-A73D-FC0C8589C762}" type="datetime1">
              <a:rPr lang="en-GB" smtClean="0"/>
              <a:t>06/05/2024</a:t>
            </a:fld>
            <a:endParaRPr lang="en-US"/>
          </a:p>
        </p:txBody>
      </p:sp>
    </p:spTree>
    <p:extLst>
      <p:ext uri="{BB962C8B-B14F-4D97-AF65-F5344CB8AC3E}">
        <p14:creationId xmlns:p14="http://schemas.microsoft.com/office/powerpoint/2010/main" val="164796893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covered</a:t>
            </a:r>
            <a:endParaRPr lang="en-US" dirty="0"/>
          </a:p>
        </p:txBody>
      </p:sp>
      <p:sp>
        <p:nvSpPr>
          <p:cNvPr id="3" name="Content Placeholder 2"/>
          <p:cNvSpPr>
            <a:spLocks noGrp="1"/>
          </p:cNvSpPr>
          <p:nvPr>
            <p:ph idx="1"/>
          </p:nvPr>
        </p:nvSpPr>
        <p:spPr/>
        <p:txBody>
          <a:bodyPr/>
          <a:lstStyle/>
          <a:p>
            <a:r>
              <a:rPr lang="en-US" dirty="0" smtClean="0"/>
              <a:t>Architectural design decisions</a:t>
            </a:r>
            <a:endParaRPr lang="en-GB" dirty="0" smtClean="0"/>
          </a:p>
          <a:p>
            <a:r>
              <a:rPr lang="en-US" dirty="0" smtClean="0"/>
              <a:t>Architectural views</a:t>
            </a:r>
            <a:endParaRPr lang="en-GB" dirty="0" smtClean="0"/>
          </a:p>
          <a:p>
            <a:r>
              <a:rPr lang="en-US" dirty="0" smtClean="0"/>
              <a:t>Architectural patterns</a:t>
            </a:r>
            <a:endParaRPr lang="en-GB" dirty="0" smtClean="0"/>
          </a:p>
          <a:p>
            <a:r>
              <a:rPr lang="en-US" dirty="0" smtClean="0"/>
              <a:t>Application architectures</a:t>
            </a:r>
            <a:endParaRPr lang="en-GB" dirty="0" smtClean="0"/>
          </a:p>
          <a:p>
            <a:endParaRPr lang="en-US" dirty="0"/>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
        <p:nvSpPr>
          <p:cNvPr id="4" name="Slide Number Placeholder 3"/>
          <p:cNvSpPr>
            <a:spLocks noGrp="1"/>
          </p:cNvSpPr>
          <p:nvPr>
            <p:ph type="sldNum" sz="quarter" idx="12"/>
          </p:nvPr>
        </p:nvSpPr>
        <p:spPr/>
        <p:txBody>
          <a:bodyPr/>
          <a:lstStyle/>
          <a:p>
            <a:fld id="{EC33B370-F672-B743-B3AF-248A63C17270}" type="slidenum">
              <a:rPr lang="en-US" smtClean="0"/>
              <a:pPr/>
              <a:t>2</a:t>
            </a:fld>
            <a:endParaRPr lang="en-US"/>
          </a:p>
        </p:txBody>
      </p:sp>
      <p:sp>
        <p:nvSpPr>
          <p:cNvPr id="6" name="Date Placeholder 5"/>
          <p:cNvSpPr>
            <a:spLocks noGrp="1"/>
          </p:cNvSpPr>
          <p:nvPr>
            <p:ph type="dt" sz="half" idx="10"/>
          </p:nvPr>
        </p:nvSpPr>
        <p:spPr/>
        <p:txBody>
          <a:bodyPr/>
          <a:lstStyle/>
          <a:p>
            <a:fld id="{10DA222A-6274-584F-843B-597E4D81CC7C}" type="datetime1">
              <a:rPr lang="en-GB" smtClean="0"/>
              <a:t>06/05/2024</a:t>
            </a:fld>
            <a:endParaRPr lang="en-US"/>
          </a:p>
        </p:txBody>
      </p:sp>
    </p:spTree>
    <p:extLst>
      <p:ext uri="{BB962C8B-B14F-4D97-AF65-F5344CB8AC3E}">
        <p14:creationId xmlns:p14="http://schemas.microsoft.com/office/powerpoint/2010/main" val="237029868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341458"/>
            <a:ext cx="7966364" cy="1143000"/>
          </a:xfrm>
        </p:spPr>
        <p:txBody>
          <a:bodyPr>
            <a:normAutofit fontScale="90000"/>
          </a:bodyPr>
          <a:lstStyle/>
          <a:p>
            <a:r>
              <a:rPr lang="en-US" dirty="0" smtClean="0"/>
              <a:t>The Model-View-Controller(MVC) pattern </a:t>
            </a:r>
            <a:r>
              <a:rPr lang="en-US" sz="2000" dirty="0">
                <a:solidFill>
                  <a:schemeClr val="accent6">
                    <a:lumMod val="50000"/>
                  </a:schemeClr>
                </a:solidFill>
              </a:rPr>
              <a:t>(self-reading)</a:t>
            </a:r>
            <a:r>
              <a:rPr lang="en-GB" sz="2000" dirty="0">
                <a:solidFill>
                  <a:schemeClr val="accent6">
                    <a:lumMod val="50000"/>
                  </a:schemeClr>
                </a:solidFill>
              </a:rPr>
              <a:t> </a:t>
            </a:r>
            <a:endParaRPr lang="en-US" sz="2000" dirty="0">
              <a:solidFill>
                <a:schemeClr val="accent6">
                  <a:lumMod val="50000"/>
                </a:schemeClr>
              </a:solidFill>
            </a:endParaRPr>
          </a:p>
        </p:txBody>
      </p:sp>
      <p:graphicFrame>
        <p:nvGraphicFramePr>
          <p:cNvPr id="4" name="Content Placeholder 3"/>
          <p:cNvGraphicFramePr>
            <a:graphicFrameLocks noGrp="1"/>
          </p:cNvGraphicFramePr>
          <p:nvPr>
            <p:ph idx="1"/>
            <p:extLst/>
          </p:nvPr>
        </p:nvGraphicFramePr>
        <p:xfrm>
          <a:off x="1981200" y="1693405"/>
          <a:ext cx="8229600" cy="4210627"/>
        </p:xfrm>
        <a:graphic>
          <a:graphicData uri="http://schemas.openxmlformats.org/drawingml/2006/table">
            <a:tbl>
              <a:tblPr firstRow="1" bandRow="1">
                <a:tableStyleId>{5C22544A-7EE6-4342-B048-85BDC9FD1C3A}</a:tableStyleId>
              </a:tblPr>
              <a:tblGrid>
                <a:gridCol w="2001917">
                  <a:extLst>
                    <a:ext uri="{9D8B030D-6E8A-4147-A177-3AD203B41FA5}">
                      <a16:colId xmlns:a16="http://schemas.microsoft.com/office/drawing/2014/main" val="20000"/>
                    </a:ext>
                  </a:extLst>
                </a:gridCol>
                <a:gridCol w="6227683">
                  <a:extLst>
                    <a:ext uri="{9D8B030D-6E8A-4147-A177-3AD203B41FA5}">
                      <a16:colId xmlns:a16="http://schemas.microsoft.com/office/drawing/2014/main" val="20001"/>
                    </a:ext>
                  </a:extLst>
                </a:gridCol>
              </a:tblGrid>
              <a:tr h="429115">
                <a:tc>
                  <a:txBody>
                    <a:bodyPr/>
                    <a:lstStyle/>
                    <a:p>
                      <a:pPr algn="just">
                        <a:spcAft>
                          <a:spcPts val="0"/>
                        </a:spcAft>
                        <a:tabLst>
                          <a:tab pos="342900" algn="l"/>
                          <a:tab pos="685800" algn="l"/>
                          <a:tab pos="1028700" algn="l"/>
                        </a:tabLst>
                      </a:pPr>
                      <a:r>
                        <a:rPr lang="en-GB" sz="1400" b="1" dirty="0" smtClean="0">
                          <a:solidFill>
                            <a:srgbClr val="000000"/>
                          </a:solidFill>
                          <a:latin typeface="Helvetica"/>
                          <a:ea typeface="Times New Roman"/>
                          <a:cs typeface="Helvetica"/>
                        </a:rPr>
                        <a:t>Name</a:t>
                      </a:r>
                      <a:endParaRPr lang="en-GB" sz="1400" b="1"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MVC (Model-View-Controller</a:t>
                      </a:r>
                      <a:r>
                        <a:rPr lang="en-GB" sz="1400" b="1" dirty="0" smtClean="0">
                          <a:solidFill>
                            <a:srgbClr val="000000"/>
                          </a:solidFill>
                          <a:latin typeface="Helvetica"/>
                          <a:ea typeface="Times New Roman"/>
                          <a:cs typeface="Helvetica"/>
                        </a:rPr>
                        <a:t>)</a:t>
                      </a:r>
                      <a:endParaRPr lang="en-GB" sz="1400" b="1" dirty="0">
                        <a:solidFill>
                          <a:srgbClr val="000000"/>
                        </a:solidFill>
                        <a:latin typeface="Helvetica"/>
                        <a:ea typeface="Times New Roman"/>
                        <a:cs typeface="Helvetica"/>
                      </a:endParaRPr>
                    </a:p>
                  </a:txBody>
                  <a:tcPr marL="68580" marR="68580" marT="0" marB="0"/>
                </a:tc>
                <a:extLst>
                  <a:ext uri="{0D108BD9-81ED-4DB2-BD59-A6C34878D82A}">
                    <a16:rowId xmlns:a16="http://schemas.microsoft.com/office/drawing/2014/main" val="10000"/>
                  </a:ext>
                </a:extLst>
              </a:tr>
              <a:tr h="1552020">
                <a:tc>
                  <a:txBody>
                    <a:bodyPr/>
                    <a:lstStyle/>
                    <a:p>
                      <a:pPr algn="just">
                        <a:spcAft>
                          <a:spcPts val="0"/>
                        </a:spcAft>
                        <a:tabLst>
                          <a:tab pos="342900" algn="l"/>
                          <a:tab pos="685800" algn="l"/>
                          <a:tab pos="1028700" algn="l"/>
                        </a:tabLst>
                      </a:pPr>
                      <a:r>
                        <a:rPr lang="en-GB" sz="1400" b="1" dirty="0" smtClean="0">
                          <a:solidFill>
                            <a:srgbClr val="000000"/>
                          </a:solidFill>
                          <a:latin typeface="Helvetica"/>
                          <a:ea typeface="Times New Roman"/>
                          <a:cs typeface="Helvetica"/>
                        </a:rPr>
                        <a:t>Description</a:t>
                      </a:r>
                      <a:endParaRPr lang="en-GB" sz="1400" b="1"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Separates presentation and interaction from the system data. The system is structured into three logical components that interact with each other. The Model component manages the system data and associated operations on that data. The View component defines and manages how the data is presented to the user. The Controller component manages user interaction (e.g., key presses, mouse clicks, etc.) and passes these interactions to the View and the Model. See Figure 6.3.</a:t>
                      </a:r>
                    </a:p>
                  </a:txBody>
                  <a:tcPr marL="68580" marR="68580" marT="0" marB="0">
                    <a:solidFill>
                      <a:schemeClr val="bg1"/>
                    </a:solidFill>
                  </a:tcPr>
                </a:tc>
                <a:extLst>
                  <a:ext uri="{0D108BD9-81ED-4DB2-BD59-A6C34878D82A}">
                    <a16:rowId xmlns:a16="http://schemas.microsoft.com/office/drawing/2014/main" val="10001"/>
                  </a:ext>
                </a:extLst>
              </a:tr>
              <a:tr h="449594">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Example</a:t>
                      </a: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Figure 6.4 shows the architecture of a web-based application system organized using the MVC pattern.</a:t>
                      </a:r>
                    </a:p>
                  </a:txBody>
                  <a:tcPr marL="68580" marR="68580" marT="0" marB="0"/>
                </a:tc>
                <a:extLst>
                  <a:ext uri="{0D108BD9-81ED-4DB2-BD59-A6C34878D82A}">
                    <a16:rowId xmlns:a16="http://schemas.microsoft.com/office/drawing/2014/main" val="10002"/>
                  </a:ext>
                </a:extLst>
              </a:tr>
              <a:tr h="665152">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When used</a:t>
                      </a: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Used when there are multiple ways to view and interact with data. Also used when the future requirements for interaction and presentation of data are unknown. </a:t>
                      </a:r>
                    </a:p>
                  </a:txBody>
                  <a:tcPr marL="68580" marR="68580" marT="0" marB="0"/>
                </a:tc>
                <a:extLst>
                  <a:ext uri="{0D108BD9-81ED-4DB2-BD59-A6C34878D82A}">
                    <a16:rowId xmlns:a16="http://schemas.microsoft.com/office/drawing/2014/main" val="10003"/>
                  </a:ext>
                </a:extLst>
              </a:tr>
              <a:tr h="665152">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Advantages</a:t>
                      </a: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Allows the data to change independently of its representation and vice versa. Supports presentation of the same data in different ways with changes made in one representation shown in all of them. </a:t>
                      </a:r>
                    </a:p>
                  </a:txBody>
                  <a:tcPr marL="68580" marR="68580" marT="0" marB="0"/>
                </a:tc>
                <a:extLst>
                  <a:ext uri="{0D108BD9-81ED-4DB2-BD59-A6C34878D82A}">
                    <a16:rowId xmlns:a16="http://schemas.microsoft.com/office/drawing/2014/main" val="10004"/>
                  </a:ext>
                </a:extLst>
              </a:tr>
              <a:tr h="449594">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Disadvantages</a:t>
                      </a: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Can involve additional code and code complexity when the data model and interactions are simple</a:t>
                      </a:r>
                      <a:r>
                        <a:rPr lang="en-GB" sz="1400" dirty="0" smtClean="0">
                          <a:solidFill>
                            <a:srgbClr val="000000"/>
                          </a:solidFill>
                          <a:latin typeface="Helvetica"/>
                          <a:ea typeface="Times New Roman"/>
                          <a:cs typeface="Helvetica"/>
                        </a:rPr>
                        <a:t>.</a:t>
                      </a:r>
                      <a:endParaRPr lang="en-GB" sz="1400" dirty="0">
                        <a:solidFill>
                          <a:srgbClr val="000000"/>
                        </a:solidFill>
                        <a:latin typeface="Helvetica"/>
                        <a:ea typeface="Times New Roman"/>
                        <a:cs typeface="Helvetica"/>
                      </a:endParaRPr>
                    </a:p>
                  </a:txBody>
                  <a:tcPr marL="68580" marR="68580" marT="0" marB="0"/>
                </a:tc>
                <a:extLst>
                  <a:ext uri="{0D108BD9-81ED-4DB2-BD59-A6C34878D82A}">
                    <a16:rowId xmlns:a16="http://schemas.microsoft.com/office/drawing/2014/main" val="10005"/>
                  </a:ext>
                </a:extLst>
              </a:tr>
            </a:tbl>
          </a:graphicData>
        </a:graphic>
      </p:graphicFrame>
      <p:sp>
        <p:nvSpPr>
          <p:cNvPr id="6" name="Footer Placeholder 5"/>
          <p:cNvSpPr>
            <a:spLocks noGrp="1"/>
          </p:cNvSpPr>
          <p:nvPr>
            <p:ph type="ftr" sz="quarter" idx="11"/>
          </p:nvPr>
        </p:nvSpPr>
        <p:spPr/>
        <p:txBody>
          <a:bodyPr/>
          <a:lstStyle/>
          <a:p>
            <a:r>
              <a:rPr lang="en-US" smtClean="0"/>
              <a:t>Chapter 6 Architectural Design</a:t>
            </a:r>
            <a:endParaRPr lang="en-US"/>
          </a:p>
        </p:txBody>
      </p:sp>
      <p:sp>
        <p:nvSpPr>
          <p:cNvPr id="5" name="Slide Number Placeholder 4"/>
          <p:cNvSpPr>
            <a:spLocks noGrp="1"/>
          </p:cNvSpPr>
          <p:nvPr>
            <p:ph type="sldNum" sz="quarter" idx="12"/>
          </p:nvPr>
        </p:nvSpPr>
        <p:spPr/>
        <p:txBody>
          <a:bodyPr/>
          <a:lstStyle/>
          <a:p>
            <a:fld id="{EC33B370-F672-B743-B3AF-248A63C17270}" type="slidenum">
              <a:rPr lang="en-US" smtClean="0"/>
              <a:pPr/>
              <a:t>20</a:t>
            </a:fld>
            <a:endParaRPr lang="en-US"/>
          </a:p>
        </p:txBody>
      </p:sp>
      <p:sp>
        <p:nvSpPr>
          <p:cNvPr id="3" name="Date Placeholder 2"/>
          <p:cNvSpPr>
            <a:spLocks noGrp="1"/>
          </p:cNvSpPr>
          <p:nvPr>
            <p:ph type="dt" sz="half" idx="10"/>
          </p:nvPr>
        </p:nvSpPr>
        <p:spPr/>
        <p:txBody>
          <a:bodyPr/>
          <a:lstStyle/>
          <a:p>
            <a:fld id="{F009EBA2-2987-4348-A2A5-702EBF4B79CF}" type="datetime1">
              <a:rPr lang="en-GB" smtClean="0"/>
              <a:t>06/05/2024</a:t>
            </a:fld>
            <a:endParaRPr lang="en-US"/>
          </a:p>
        </p:txBody>
      </p:sp>
    </p:spTree>
    <p:extLst>
      <p:ext uri="{BB962C8B-B14F-4D97-AF65-F5344CB8AC3E}">
        <p14:creationId xmlns:p14="http://schemas.microsoft.com/office/powerpoint/2010/main" val="234437888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organization of the Model-View-Controller</a:t>
            </a:r>
            <a:r>
              <a:rPr lang="en-GB" dirty="0" smtClean="0"/>
              <a:t> </a:t>
            </a:r>
            <a:endParaRPr lang="en-US" dirty="0"/>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
        <p:nvSpPr>
          <p:cNvPr id="4" name="Slide Number Placeholder 3"/>
          <p:cNvSpPr>
            <a:spLocks noGrp="1"/>
          </p:cNvSpPr>
          <p:nvPr>
            <p:ph type="sldNum" sz="quarter" idx="12"/>
          </p:nvPr>
        </p:nvSpPr>
        <p:spPr/>
        <p:txBody>
          <a:bodyPr/>
          <a:lstStyle/>
          <a:p>
            <a:fld id="{EC33B370-F672-B743-B3AF-248A63C17270}" type="slidenum">
              <a:rPr lang="en-US" smtClean="0"/>
              <a:pPr/>
              <a:t>21</a:t>
            </a:fld>
            <a:endParaRPr lang="en-US"/>
          </a:p>
        </p:txBody>
      </p:sp>
      <p:pic>
        <p:nvPicPr>
          <p:cNvPr id="16386" name="Picture 2" descr="6"/>
          <p:cNvPicPr>
            <a:picLocks noChangeAspect="1" noChangeArrowheads="1"/>
          </p:cNvPicPr>
          <p:nvPr/>
        </p:nvPicPr>
        <p:blipFill>
          <a:blip r:embed="rId2"/>
          <a:srcRect t="-10443" b="-8620"/>
          <a:stretch>
            <a:fillRect/>
          </a:stretch>
        </p:blipFill>
        <p:spPr bwMode="auto">
          <a:xfrm>
            <a:off x="3587367" y="1952625"/>
            <a:ext cx="4819650" cy="3759200"/>
          </a:xfrm>
          <a:prstGeom prst="rect">
            <a:avLst/>
          </a:prstGeom>
          <a:noFill/>
          <a:ln w="9525">
            <a:noFill/>
            <a:miter lim="800000"/>
            <a:headEnd/>
            <a:tailEnd/>
          </a:ln>
        </p:spPr>
      </p:pic>
      <p:sp>
        <p:nvSpPr>
          <p:cNvPr id="3" name="Date Placeholder 2"/>
          <p:cNvSpPr>
            <a:spLocks noGrp="1"/>
          </p:cNvSpPr>
          <p:nvPr>
            <p:ph type="dt" sz="half" idx="10"/>
          </p:nvPr>
        </p:nvSpPr>
        <p:spPr/>
        <p:txBody>
          <a:bodyPr/>
          <a:lstStyle/>
          <a:p>
            <a:fld id="{7788558B-A437-FB4B-AFA0-D703D735E63F}" type="datetime1">
              <a:rPr lang="en-GB" smtClean="0"/>
              <a:t>06/05/2024</a:t>
            </a:fld>
            <a:endParaRPr lang="en-US"/>
          </a:p>
        </p:txBody>
      </p:sp>
    </p:spTree>
    <p:extLst>
      <p:ext uri="{BB962C8B-B14F-4D97-AF65-F5344CB8AC3E}">
        <p14:creationId xmlns:p14="http://schemas.microsoft.com/office/powerpoint/2010/main" val="65220613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application architecture using the MVC pattern</a:t>
            </a:r>
            <a:r>
              <a:rPr lang="en-GB" dirty="0" smtClean="0"/>
              <a:t> </a:t>
            </a:r>
            <a:endParaRPr lang="en-US" dirty="0"/>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
        <p:nvSpPr>
          <p:cNvPr id="4" name="Slide Number Placeholder 3"/>
          <p:cNvSpPr>
            <a:spLocks noGrp="1"/>
          </p:cNvSpPr>
          <p:nvPr>
            <p:ph type="sldNum" sz="quarter" idx="12"/>
          </p:nvPr>
        </p:nvSpPr>
        <p:spPr/>
        <p:txBody>
          <a:bodyPr/>
          <a:lstStyle/>
          <a:p>
            <a:fld id="{EC33B370-F672-B743-B3AF-248A63C17270}" type="slidenum">
              <a:rPr lang="en-US" smtClean="0"/>
              <a:pPr/>
              <a:t>22</a:t>
            </a:fld>
            <a:endParaRPr lang="en-US"/>
          </a:p>
        </p:txBody>
      </p:sp>
      <p:pic>
        <p:nvPicPr>
          <p:cNvPr id="17410" name="Picture 2" descr="6"/>
          <p:cNvPicPr>
            <a:picLocks noChangeAspect="1" noChangeArrowheads="1"/>
          </p:cNvPicPr>
          <p:nvPr/>
        </p:nvPicPr>
        <p:blipFill>
          <a:blip r:embed="rId2"/>
          <a:srcRect b="-8466"/>
          <a:stretch>
            <a:fillRect/>
          </a:stretch>
        </p:blipFill>
        <p:spPr bwMode="auto">
          <a:xfrm>
            <a:off x="3690591" y="1828801"/>
            <a:ext cx="4565650" cy="4194175"/>
          </a:xfrm>
          <a:prstGeom prst="rect">
            <a:avLst/>
          </a:prstGeom>
          <a:noFill/>
          <a:ln w="9525">
            <a:noFill/>
            <a:miter lim="800000"/>
            <a:headEnd/>
            <a:tailEnd/>
          </a:ln>
        </p:spPr>
      </p:pic>
      <p:sp>
        <p:nvSpPr>
          <p:cNvPr id="3" name="Date Placeholder 2"/>
          <p:cNvSpPr>
            <a:spLocks noGrp="1"/>
          </p:cNvSpPr>
          <p:nvPr>
            <p:ph type="dt" sz="half" idx="10"/>
          </p:nvPr>
        </p:nvSpPr>
        <p:spPr/>
        <p:txBody>
          <a:bodyPr/>
          <a:lstStyle/>
          <a:p>
            <a:fld id="{FD4BEF1A-CCF5-AD44-A0A1-B250465DC830}" type="datetime1">
              <a:rPr lang="en-GB" smtClean="0"/>
              <a:t>06/05/2024</a:t>
            </a:fld>
            <a:endParaRPr lang="en-US"/>
          </a:p>
        </p:txBody>
      </p:sp>
      <p:sp>
        <p:nvSpPr>
          <p:cNvPr id="6" name="TextBox 5"/>
          <p:cNvSpPr txBox="1"/>
          <p:nvPr/>
        </p:nvSpPr>
        <p:spPr>
          <a:xfrm>
            <a:off x="7453746" y="5560184"/>
            <a:ext cx="2757055" cy="646331"/>
          </a:xfrm>
          <a:prstGeom prst="rect">
            <a:avLst/>
          </a:prstGeom>
          <a:solidFill>
            <a:schemeClr val="accent3">
              <a:lumMod val="20000"/>
              <a:lumOff val="80000"/>
            </a:schemeClr>
          </a:solidFill>
          <a:ln>
            <a:solidFill>
              <a:schemeClr val="tx1"/>
            </a:solidFill>
          </a:ln>
        </p:spPr>
        <p:txBody>
          <a:bodyPr wrap="square" rtlCol="0">
            <a:spAutoFit/>
          </a:bodyPr>
          <a:lstStyle/>
          <a:p>
            <a:r>
              <a:rPr lang="en-US" b="1" dirty="0"/>
              <a:t>https://youtu.be/VImwzPoDDIs</a:t>
            </a:r>
          </a:p>
        </p:txBody>
      </p:sp>
    </p:spTree>
    <p:extLst>
      <p:ext uri="{BB962C8B-B14F-4D97-AF65-F5344CB8AC3E}">
        <p14:creationId xmlns:p14="http://schemas.microsoft.com/office/powerpoint/2010/main" val="162380780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noFill/>
          <a:ln/>
        </p:spPr>
        <p:txBody>
          <a:bodyPr vert="horz" lIns="90487" tIns="44450" rIns="90487" bIns="44450" rtlCol="0" anchor="ctr">
            <a:normAutofit/>
          </a:bodyPr>
          <a:lstStyle/>
          <a:p>
            <a:r>
              <a:rPr lang="en-GB" dirty="0" smtClean="0"/>
              <a:t>Layered architecture</a:t>
            </a:r>
            <a:endParaRPr lang="en-GB" dirty="0"/>
          </a:p>
        </p:txBody>
      </p:sp>
      <p:sp>
        <p:nvSpPr>
          <p:cNvPr id="19459" name="Rectangle 3"/>
          <p:cNvSpPr>
            <a:spLocks noGrp="1" noChangeArrowheads="1"/>
          </p:cNvSpPr>
          <p:nvPr>
            <p:ph idx="1"/>
          </p:nvPr>
        </p:nvSpPr>
        <p:spPr>
          <a:noFill/>
          <a:ln/>
        </p:spPr>
        <p:txBody>
          <a:bodyPr vert="horz" lIns="90487" tIns="44450" rIns="90487" bIns="44450" rtlCol="0">
            <a:normAutofit/>
          </a:bodyPr>
          <a:lstStyle/>
          <a:p>
            <a:r>
              <a:rPr lang="en-GB" sz="2400"/>
              <a:t>Used to model the interfacing of sub-systems.</a:t>
            </a:r>
          </a:p>
          <a:p>
            <a:r>
              <a:rPr lang="en-GB" sz="2400"/>
              <a:t>Organises the system into a set of layers (or abstract machines) each of which provide a set of services.</a:t>
            </a:r>
          </a:p>
          <a:p>
            <a:r>
              <a:rPr lang="en-GB" sz="2400"/>
              <a:t>Supports the incremental development of sub-systems in different layers. When a layer interface changes, only the adjacent layer is affected.</a:t>
            </a:r>
          </a:p>
          <a:p>
            <a:r>
              <a:rPr lang="en-GB" sz="2400"/>
              <a:t>However, often artificial to structure systems in this way.</a:t>
            </a:r>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
        <p:nvSpPr>
          <p:cNvPr id="4" name="Slide Number Placeholder 3"/>
          <p:cNvSpPr>
            <a:spLocks noGrp="1"/>
          </p:cNvSpPr>
          <p:nvPr>
            <p:ph type="sldNum" sz="quarter" idx="12"/>
          </p:nvPr>
        </p:nvSpPr>
        <p:spPr/>
        <p:txBody>
          <a:bodyPr/>
          <a:lstStyle/>
          <a:p>
            <a:fld id="{EC33B370-F672-B743-B3AF-248A63C17270}" type="slidenum">
              <a:rPr lang="en-US" smtClean="0"/>
              <a:pPr/>
              <a:t>23</a:t>
            </a:fld>
            <a:endParaRPr lang="en-US"/>
          </a:p>
        </p:txBody>
      </p:sp>
      <p:sp>
        <p:nvSpPr>
          <p:cNvPr id="2" name="Date Placeholder 1"/>
          <p:cNvSpPr>
            <a:spLocks noGrp="1"/>
          </p:cNvSpPr>
          <p:nvPr>
            <p:ph type="dt" sz="half" idx="10"/>
          </p:nvPr>
        </p:nvSpPr>
        <p:spPr/>
        <p:txBody>
          <a:bodyPr/>
          <a:lstStyle/>
          <a:p>
            <a:fld id="{671AD420-8029-344A-9A64-C4ADDEF11B35}" type="datetime1">
              <a:rPr lang="en-GB" smtClean="0"/>
              <a:t>06/05/2024</a:t>
            </a:fld>
            <a:endParaRPr lang="en-US"/>
          </a:p>
        </p:txBody>
      </p:sp>
    </p:spTree>
    <p:extLst>
      <p:ext uri="{BB962C8B-B14F-4D97-AF65-F5344CB8AC3E}">
        <p14:creationId xmlns:p14="http://schemas.microsoft.com/office/powerpoint/2010/main" val="355453376"/>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Layered architecture pattern</a:t>
            </a:r>
            <a:r>
              <a:rPr lang="en-GB" dirty="0" smtClean="0"/>
              <a:t> </a:t>
            </a:r>
            <a:endParaRPr lang="en-US" dirty="0"/>
          </a:p>
        </p:txBody>
      </p:sp>
      <p:graphicFrame>
        <p:nvGraphicFramePr>
          <p:cNvPr id="4" name="Content Placeholder 3"/>
          <p:cNvGraphicFramePr>
            <a:graphicFrameLocks noGrp="1"/>
          </p:cNvGraphicFramePr>
          <p:nvPr>
            <p:ph idx="1"/>
          </p:nvPr>
        </p:nvGraphicFramePr>
        <p:xfrm>
          <a:off x="2548689" y="1621197"/>
          <a:ext cx="7190386" cy="4638040"/>
        </p:xfrm>
        <a:graphic>
          <a:graphicData uri="http://schemas.openxmlformats.org/drawingml/2006/table">
            <a:tbl>
              <a:tblPr firstRow="1" bandRow="1">
                <a:tableStyleId>{5C22544A-7EE6-4342-B048-85BDC9FD1C3A}</a:tableStyleId>
              </a:tblPr>
              <a:tblGrid>
                <a:gridCol w="1961618">
                  <a:extLst>
                    <a:ext uri="{9D8B030D-6E8A-4147-A177-3AD203B41FA5}">
                      <a16:colId xmlns:a16="http://schemas.microsoft.com/office/drawing/2014/main" val="20000"/>
                    </a:ext>
                  </a:extLst>
                </a:gridCol>
                <a:gridCol w="5228768">
                  <a:extLst>
                    <a:ext uri="{9D8B030D-6E8A-4147-A177-3AD203B41FA5}">
                      <a16:colId xmlns:a16="http://schemas.microsoft.com/office/drawing/2014/main" val="20001"/>
                    </a:ext>
                  </a:extLst>
                </a:gridCol>
              </a:tblGrid>
              <a:tr h="370840">
                <a:tc>
                  <a:txBody>
                    <a:bodyPr/>
                    <a:lstStyle/>
                    <a:p>
                      <a:pPr algn="just">
                        <a:spcAft>
                          <a:spcPts val="0"/>
                        </a:spcAft>
                        <a:tabLst>
                          <a:tab pos="342900" algn="l"/>
                          <a:tab pos="685800" algn="l"/>
                          <a:tab pos="1028700" algn="l"/>
                        </a:tabLst>
                      </a:pPr>
                      <a:r>
                        <a:rPr lang="en-GB" sz="1400" b="1" dirty="0" smtClean="0">
                          <a:solidFill>
                            <a:srgbClr val="000000"/>
                          </a:solidFill>
                          <a:latin typeface="Helvetica"/>
                          <a:ea typeface="Times New Roman"/>
                          <a:cs typeface="Helvetica"/>
                        </a:rPr>
                        <a:t>Name</a:t>
                      </a:r>
                      <a:endParaRPr lang="en-GB" sz="1400" b="1"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Layered </a:t>
                      </a:r>
                      <a:r>
                        <a:rPr lang="en-GB" sz="1400" b="1" dirty="0" smtClean="0">
                          <a:solidFill>
                            <a:srgbClr val="000000"/>
                          </a:solidFill>
                          <a:latin typeface="Helvetica"/>
                          <a:ea typeface="Times New Roman"/>
                          <a:cs typeface="Helvetica"/>
                        </a:rPr>
                        <a:t>architecture</a:t>
                      </a:r>
                      <a:endParaRPr lang="en-GB" sz="1400" b="1" dirty="0">
                        <a:solidFill>
                          <a:srgbClr val="000000"/>
                        </a:solidFill>
                        <a:latin typeface="Helvetica"/>
                        <a:ea typeface="Times New Roman"/>
                        <a:cs typeface="Helvetica"/>
                      </a:endParaRPr>
                    </a:p>
                  </a:txBody>
                  <a:tcPr marL="68580" marR="68580" marT="0" marB="0"/>
                </a:tc>
                <a:extLst>
                  <a:ext uri="{0D108BD9-81ED-4DB2-BD59-A6C34878D82A}">
                    <a16:rowId xmlns:a16="http://schemas.microsoft.com/office/drawing/2014/main" val="10000"/>
                  </a:ext>
                </a:extLst>
              </a:tr>
              <a:tr h="370840">
                <a:tc>
                  <a:txBody>
                    <a:bodyPr/>
                    <a:lstStyle/>
                    <a:p>
                      <a:pPr algn="just">
                        <a:spcAft>
                          <a:spcPts val="0"/>
                        </a:spcAft>
                        <a:tabLst>
                          <a:tab pos="342900" algn="l"/>
                          <a:tab pos="685800" algn="l"/>
                          <a:tab pos="1028700" algn="l"/>
                        </a:tabLst>
                      </a:pPr>
                      <a:r>
                        <a:rPr lang="en-GB" sz="1400" b="1" dirty="0" smtClean="0">
                          <a:solidFill>
                            <a:srgbClr val="000000"/>
                          </a:solidFill>
                          <a:latin typeface="Helvetica"/>
                          <a:ea typeface="Times New Roman"/>
                          <a:cs typeface="Helvetica"/>
                        </a:rPr>
                        <a:t>Description</a:t>
                      </a:r>
                      <a:endParaRPr lang="en-GB" sz="1400" b="1"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Organizes the system into layers with related functionality associated with each layer. A layer provides services to the layer above it so the lowest-level layers represent core services that are likely to be used throughout the system. See Figure 6.6.</a:t>
                      </a:r>
                    </a:p>
                  </a:txBody>
                  <a:tcPr marL="68580" marR="68580" marT="0" marB="0"/>
                </a:tc>
                <a:extLst>
                  <a:ext uri="{0D108BD9-81ED-4DB2-BD59-A6C34878D82A}">
                    <a16:rowId xmlns:a16="http://schemas.microsoft.com/office/drawing/2014/main" val="10001"/>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Example</a:t>
                      </a: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A layered model of a system for sharing copyright documents held in different libraries, as shown in Figure 6.7.</a:t>
                      </a:r>
                    </a:p>
                  </a:txBody>
                  <a:tcPr marL="68580" marR="68580" marT="0" marB="0"/>
                </a:tc>
                <a:extLst>
                  <a:ext uri="{0D108BD9-81ED-4DB2-BD59-A6C34878D82A}">
                    <a16:rowId xmlns:a16="http://schemas.microsoft.com/office/drawing/2014/main" val="10002"/>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When used</a:t>
                      </a: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Used when building new facilities on top of existing systems; when the development is spread across several teams with each team responsibility for a layer of functionality; when there is a requirement for multi-level security.</a:t>
                      </a:r>
                    </a:p>
                  </a:txBody>
                  <a:tcPr marL="68580" marR="68580" marT="0" marB="0"/>
                </a:tc>
                <a:extLst>
                  <a:ext uri="{0D108BD9-81ED-4DB2-BD59-A6C34878D82A}">
                    <a16:rowId xmlns:a16="http://schemas.microsoft.com/office/drawing/2014/main" val="10003"/>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Advantages</a:t>
                      </a: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Allows replacement of entire layers so long as the interface is maintained. Redundant facilities (e.g., authentication) can be provided in each layer to increase the dependability of the system.</a:t>
                      </a:r>
                    </a:p>
                  </a:txBody>
                  <a:tcPr marL="68580" marR="68580" marT="0" marB="0"/>
                </a:tc>
                <a:extLst>
                  <a:ext uri="{0D108BD9-81ED-4DB2-BD59-A6C34878D82A}">
                    <a16:rowId xmlns:a16="http://schemas.microsoft.com/office/drawing/2014/main" val="10004"/>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Disadvantages</a:t>
                      </a:r>
                    </a:p>
                  </a:txBody>
                  <a:tcPr marL="68580" marR="68580" marT="0" marB="0"/>
                </a:tc>
                <a:tc>
                  <a:txBody>
                    <a:bodyPr/>
                    <a:lstStyle/>
                    <a:p>
                      <a:pPr algn="l">
                        <a:spcAft>
                          <a:spcPts val="0"/>
                        </a:spcAft>
                        <a:tabLst>
                          <a:tab pos="342900" algn="l"/>
                          <a:tab pos="685800" algn="l"/>
                          <a:tab pos="1028700" algn="l"/>
                        </a:tabLst>
                      </a:pPr>
                      <a:r>
                        <a:rPr lang="en-GB" sz="1400" dirty="0">
                          <a:solidFill>
                            <a:srgbClr val="000000"/>
                          </a:solidFill>
                          <a:latin typeface="Helvetica"/>
                          <a:ea typeface="Times New Roman"/>
                          <a:cs typeface="Helvetica"/>
                        </a:rPr>
                        <a:t>In practice, providing a clean separation between layers is often difficult and a high-level layer may have to interact directly with lower-level layers rather than through the layer immediately below it. Performance can be a problem because of multiple levels of interpretation of a service request as it is processed at each layer</a:t>
                      </a:r>
                      <a:r>
                        <a:rPr lang="en-GB" sz="1400" dirty="0" smtClean="0">
                          <a:solidFill>
                            <a:srgbClr val="000000"/>
                          </a:solidFill>
                          <a:latin typeface="Helvetica"/>
                          <a:ea typeface="Times New Roman"/>
                          <a:cs typeface="Helvetica"/>
                        </a:rPr>
                        <a:t>.</a:t>
                      </a:r>
                      <a:endParaRPr lang="en-GB" sz="1400" dirty="0">
                        <a:solidFill>
                          <a:srgbClr val="000000"/>
                        </a:solidFill>
                        <a:latin typeface="Helvetica"/>
                        <a:ea typeface="Times New Roman"/>
                        <a:cs typeface="Helvetica"/>
                      </a:endParaRPr>
                    </a:p>
                  </a:txBody>
                  <a:tcPr marL="68580" marR="68580" marT="0" marB="0"/>
                </a:tc>
                <a:extLst>
                  <a:ext uri="{0D108BD9-81ED-4DB2-BD59-A6C34878D82A}">
                    <a16:rowId xmlns:a16="http://schemas.microsoft.com/office/drawing/2014/main" val="10005"/>
                  </a:ext>
                </a:extLst>
              </a:tr>
            </a:tbl>
          </a:graphicData>
        </a:graphic>
      </p:graphicFrame>
      <p:sp>
        <p:nvSpPr>
          <p:cNvPr id="6" name="Footer Placeholder 5"/>
          <p:cNvSpPr>
            <a:spLocks noGrp="1"/>
          </p:cNvSpPr>
          <p:nvPr>
            <p:ph type="ftr" sz="quarter" idx="11"/>
          </p:nvPr>
        </p:nvSpPr>
        <p:spPr/>
        <p:txBody>
          <a:bodyPr/>
          <a:lstStyle/>
          <a:p>
            <a:r>
              <a:rPr lang="en-US" smtClean="0"/>
              <a:t>Chapter 6 Architectural Design</a:t>
            </a:r>
            <a:endParaRPr lang="en-US"/>
          </a:p>
        </p:txBody>
      </p:sp>
      <p:sp>
        <p:nvSpPr>
          <p:cNvPr id="5" name="Slide Number Placeholder 4"/>
          <p:cNvSpPr>
            <a:spLocks noGrp="1"/>
          </p:cNvSpPr>
          <p:nvPr>
            <p:ph type="sldNum" sz="quarter" idx="12"/>
          </p:nvPr>
        </p:nvSpPr>
        <p:spPr/>
        <p:txBody>
          <a:bodyPr/>
          <a:lstStyle/>
          <a:p>
            <a:fld id="{EC33B370-F672-B743-B3AF-248A63C17270}" type="slidenum">
              <a:rPr lang="en-US" smtClean="0"/>
              <a:pPr/>
              <a:t>24</a:t>
            </a:fld>
            <a:endParaRPr lang="en-US"/>
          </a:p>
        </p:txBody>
      </p:sp>
      <p:sp>
        <p:nvSpPr>
          <p:cNvPr id="3" name="Date Placeholder 2"/>
          <p:cNvSpPr>
            <a:spLocks noGrp="1"/>
          </p:cNvSpPr>
          <p:nvPr>
            <p:ph type="dt" sz="half" idx="10"/>
          </p:nvPr>
        </p:nvSpPr>
        <p:spPr/>
        <p:txBody>
          <a:bodyPr/>
          <a:lstStyle/>
          <a:p>
            <a:fld id="{7579E7B3-2680-844A-ABFE-0A9126E84481}" type="datetime1">
              <a:rPr lang="en-GB" smtClean="0"/>
              <a:t>06/05/2024</a:t>
            </a:fld>
            <a:endParaRPr lang="en-US"/>
          </a:p>
        </p:txBody>
      </p:sp>
    </p:spTree>
    <p:extLst>
      <p:ext uri="{BB962C8B-B14F-4D97-AF65-F5344CB8AC3E}">
        <p14:creationId xmlns:p14="http://schemas.microsoft.com/office/powerpoint/2010/main" val="126760882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generic layered architecture</a:t>
            </a:r>
            <a:r>
              <a:rPr lang="en-GB" dirty="0" smtClean="0"/>
              <a:t> </a:t>
            </a:r>
            <a:endParaRPr lang="en-US" dirty="0"/>
          </a:p>
        </p:txBody>
      </p:sp>
      <p:pic>
        <p:nvPicPr>
          <p:cNvPr id="4" name="Content Placeholder 3" descr="6.6 LayeredArch.eps"/>
          <p:cNvPicPr>
            <a:picLocks noGrp="1" noChangeAspect="1"/>
          </p:cNvPicPr>
          <p:nvPr>
            <p:ph idx="1"/>
          </p:nvPr>
        </p:nvPicPr>
        <p:blipFill>
          <a:blip r:embed="rId2"/>
          <a:srcRect l="-16082" r="-16082"/>
          <a:stretch>
            <a:fillRect/>
          </a:stretch>
        </p:blipFill>
        <p:spPr>
          <a:xfrm>
            <a:off x="2264945" y="1600201"/>
            <a:ext cx="7271456" cy="3999021"/>
          </a:xfrm>
        </p:spPr>
      </p:pic>
      <p:sp>
        <p:nvSpPr>
          <p:cNvPr id="6" name="Footer Placeholder 5"/>
          <p:cNvSpPr>
            <a:spLocks noGrp="1"/>
          </p:cNvSpPr>
          <p:nvPr>
            <p:ph type="ftr" sz="quarter" idx="11"/>
          </p:nvPr>
        </p:nvSpPr>
        <p:spPr/>
        <p:txBody>
          <a:bodyPr/>
          <a:lstStyle/>
          <a:p>
            <a:r>
              <a:rPr lang="en-US" smtClean="0"/>
              <a:t>Chapter 6 Architectural Design</a:t>
            </a:r>
            <a:endParaRPr lang="en-US"/>
          </a:p>
        </p:txBody>
      </p:sp>
      <p:sp>
        <p:nvSpPr>
          <p:cNvPr id="5" name="Slide Number Placeholder 4"/>
          <p:cNvSpPr>
            <a:spLocks noGrp="1"/>
          </p:cNvSpPr>
          <p:nvPr>
            <p:ph type="sldNum" sz="quarter" idx="12"/>
          </p:nvPr>
        </p:nvSpPr>
        <p:spPr/>
        <p:txBody>
          <a:bodyPr/>
          <a:lstStyle/>
          <a:p>
            <a:fld id="{EC33B370-F672-B743-B3AF-248A63C17270}" type="slidenum">
              <a:rPr lang="en-US" smtClean="0"/>
              <a:pPr/>
              <a:t>25</a:t>
            </a:fld>
            <a:endParaRPr lang="en-US"/>
          </a:p>
        </p:txBody>
      </p:sp>
      <p:sp>
        <p:nvSpPr>
          <p:cNvPr id="3" name="Date Placeholder 2"/>
          <p:cNvSpPr>
            <a:spLocks noGrp="1"/>
          </p:cNvSpPr>
          <p:nvPr>
            <p:ph type="dt" sz="half" idx="10"/>
          </p:nvPr>
        </p:nvSpPr>
        <p:spPr/>
        <p:txBody>
          <a:bodyPr/>
          <a:lstStyle/>
          <a:p>
            <a:fld id="{F199DED5-5D11-144B-BCA9-DD1AE6B9EA54}" type="datetime1">
              <a:rPr lang="en-GB" smtClean="0"/>
              <a:t>06/05/2024</a:t>
            </a:fld>
            <a:endParaRPr lang="en-US"/>
          </a:p>
        </p:txBody>
      </p:sp>
    </p:spTree>
    <p:extLst>
      <p:ext uri="{BB962C8B-B14F-4D97-AF65-F5344CB8AC3E}">
        <p14:creationId xmlns:p14="http://schemas.microsoft.com/office/powerpoint/2010/main" val="292778977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architecture of the iLearn system</a:t>
            </a:r>
            <a:r>
              <a:rPr lang="en-GB" dirty="0" smtClean="0"/>
              <a:t> </a:t>
            </a:r>
            <a:endParaRPr lang="en-US" dirty="0"/>
          </a:p>
        </p:txBody>
      </p:sp>
      <p:sp>
        <p:nvSpPr>
          <p:cNvPr id="6" name="Footer Placeholder 5"/>
          <p:cNvSpPr>
            <a:spLocks noGrp="1"/>
          </p:cNvSpPr>
          <p:nvPr>
            <p:ph type="ftr" sz="quarter" idx="11"/>
          </p:nvPr>
        </p:nvSpPr>
        <p:spPr/>
        <p:txBody>
          <a:bodyPr/>
          <a:lstStyle/>
          <a:p>
            <a:r>
              <a:rPr lang="en-US" smtClean="0"/>
              <a:t>Chapter 6 Architectural Design</a:t>
            </a:r>
            <a:endParaRPr lang="en-US"/>
          </a:p>
        </p:txBody>
      </p:sp>
      <p:sp>
        <p:nvSpPr>
          <p:cNvPr id="5" name="Slide Number Placeholder 4"/>
          <p:cNvSpPr>
            <a:spLocks noGrp="1"/>
          </p:cNvSpPr>
          <p:nvPr>
            <p:ph type="sldNum" sz="quarter" idx="12"/>
          </p:nvPr>
        </p:nvSpPr>
        <p:spPr/>
        <p:txBody>
          <a:bodyPr/>
          <a:lstStyle/>
          <a:p>
            <a:fld id="{EC33B370-F672-B743-B3AF-248A63C17270}" type="slidenum">
              <a:rPr lang="en-US" smtClean="0"/>
              <a:pPr/>
              <a:t>26</a:t>
            </a:fld>
            <a:endParaRPr lang="en-US"/>
          </a:p>
        </p:txBody>
      </p:sp>
      <p:pic>
        <p:nvPicPr>
          <p:cNvPr id="7" name="Picture 6" descr="6.9 iLearn architecture.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35037" y="1585961"/>
            <a:ext cx="5781175" cy="4810291"/>
          </a:xfrm>
          <a:prstGeom prst="rect">
            <a:avLst/>
          </a:prstGeom>
        </p:spPr>
      </p:pic>
      <p:sp>
        <p:nvSpPr>
          <p:cNvPr id="3" name="Date Placeholder 2"/>
          <p:cNvSpPr>
            <a:spLocks noGrp="1"/>
          </p:cNvSpPr>
          <p:nvPr>
            <p:ph type="dt" sz="half" idx="10"/>
          </p:nvPr>
        </p:nvSpPr>
        <p:spPr/>
        <p:txBody>
          <a:bodyPr/>
          <a:lstStyle/>
          <a:p>
            <a:fld id="{B18BBAB0-88FA-894B-BC18-3819C4D50B1C}" type="datetime1">
              <a:rPr lang="en-GB" smtClean="0"/>
              <a:t>06/05/2024</a:t>
            </a:fld>
            <a:endParaRPr lang="en-US"/>
          </a:p>
        </p:txBody>
      </p:sp>
    </p:spTree>
    <p:extLst>
      <p:ext uri="{BB962C8B-B14F-4D97-AF65-F5344CB8AC3E}">
        <p14:creationId xmlns:p14="http://schemas.microsoft.com/office/powerpoint/2010/main" val="113399706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noFill/>
          <a:ln/>
        </p:spPr>
        <p:txBody>
          <a:bodyPr vert="horz" lIns="90487" tIns="44450" rIns="90487" bIns="44450" rtlCol="0" anchor="ctr">
            <a:normAutofit/>
          </a:bodyPr>
          <a:lstStyle/>
          <a:p>
            <a:r>
              <a:rPr lang="en-GB" dirty="0" smtClean="0"/>
              <a:t>Repository architecture</a:t>
            </a:r>
            <a:endParaRPr lang="en-GB" dirty="0"/>
          </a:p>
        </p:txBody>
      </p:sp>
      <p:sp>
        <p:nvSpPr>
          <p:cNvPr id="13315" name="Rectangle 3"/>
          <p:cNvSpPr>
            <a:spLocks noGrp="1" noChangeArrowheads="1"/>
          </p:cNvSpPr>
          <p:nvPr>
            <p:ph idx="1"/>
          </p:nvPr>
        </p:nvSpPr>
        <p:spPr>
          <a:noFill/>
          <a:ln/>
        </p:spPr>
        <p:txBody>
          <a:bodyPr vert="horz" lIns="90487" tIns="44450" rIns="90487" bIns="44450" rtlCol="0">
            <a:normAutofit/>
          </a:bodyPr>
          <a:lstStyle/>
          <a:p>
            <a:pPr>
              <a:lnSpc>
                <a:spcPct val="90000"/>
              </a:lnSpc>
            </a:pPr>
            <a:r>
              <a:rPr lang="en-GB" dirty="0"/>
              <a:t>Sub-systems must exchange data. This may be done in two ways:</a:t>
            </a:r>
          </a:p>
          <a:p>
            <a:pPr lvl="1">
              <a:lnSpc>
                <a:spcPct val="90000"/>
              </a:lnSpc>
            </a:pPr>
            <a:r>
              <a:rPr lang="en-GB" dirty="0"/>
              <a:t>Shared data is held in a central database or repository and may be accessed by all sub-systems;</a:t>
            </a:r>
          </a:p>
          <a:p>
            <a:pPr lvl="1">
              <a:lnSpc>
                <a:spcPct val="90000"/>
              </a:lnSpc>
            </a:pPr>
            <a:r>
              <a:rPr lang="en-GB" dirty="0"/>
              <a:t>Each sub-system maintains its own database and passes data explicitly to other sub-systems.</a:t>
            </a:r>
          </a:p>
          <a:p>
            <a:pPr>
              <a:lnSpc>
                <a:spcPct val="90000"/>
              </a:lnSpc>
            </a:pPr>
            <a:r>
              <a:rPr lang="en-GB" dirty="0"/>
              <a:t>When large amounts of data are to be shared, the repository model of sharing is most commonly </a:t>
            </a:r>
            <a:r>
              <a:rPr lang="en-GB" dirty="0" smtClean="0"/>
              <a:t>used a this is an efficient data sharing mechanism.</a:t>
            </a:r>
            <a:endParaRPr lang="en-GB" dirty="0"/>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
        <p:nvSpPr>
          <p:cNvPr id="4" name="Slide Number Placeholder 3"/>
          <p:cNvSpPr>
            <a:spLocks noGrp="1"/>
          </p:cNvSpPr>
          <p:nvPr>
            <p:ph type="sldNum" sz="quarter" idx="12"/>
          </p:nvPr>
        </p:nvSpPr>
        <p:spPr/>
        <p:txBody>
          <a:bodyPr/>
          <a:lstStyle/>
          <a:p>
            <a:fld id="{EC33B370-F672-B743-B3AF-248A63C17270}" type="slidenum">
              <a:rPr lang="en-US" smtClean="0"/>
              <a:pPr/>
              <a:t>27</a:t>
            </a:fld>
            <a:endParaRPr lang="en-US"/>
          </a:p>
        </p:txBody>
      </p:sp>
      <p:sp>
        <p:nvSpPr>
          <p:cNvPr id="2" name="Date Placeholder 1"/>
          <p:cNvSpPr>
            <a:spLocks noGrp="1"/>
          </p:cNvSpPr>
          <p:nvPr>
            <p:ph type="dt" sz="half" idx="10"/>
          </p:nvPr>
        </p:nvSpPr>
        <p:spPr/>
        <p:txBody>
          <a:bodyPr/>
          <a:lstStyle/>
          <a:p>
            <a:fld id="{FB4E5D8B-9CA5-9743-B64B-E7016EE305D0}" type="datetime1">
              <a:rPr lang="en-GB" smtClean="0"/>
              <a:t>06/05/2024</a:t>
            </a:fld>
            <a:endParaRPr lang="en-US"/>
          </a:p>
        </p:txBody>
      </p:sp>
    </p:spTree>
    <p:extLst>
      <p:ext uri="{BB962C8B-B14F-4D97-AF65-F5344CB8AC3E}">
        <p14:creationId xmlns:p14="http://schemas.microsoft.com/office/powerpoint/2010/main" val="184222728"/>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Repository pattern</a:t>
            </a:r>
            <a:r>
              <a:rPr lang="en-GB" dirty="0" smtClean="0"/>
              <a:t> </a:t>
            </a:r>
            <a:endParaRPr lang="en-US" dirty="0"/>
          </a:p>
        </p:txBody>
      </p:sp>
      <p:graphicFrame>
        <p:nvGraphicFramePr>
          <p:cNvPr id="4" name="Content Placeholder 3"/>
          <p:cNvGraphicFramePr>
            <a:graphicFrameLocks noGrp="1"/>
          </p:cNvGraphicFramePr>
          <p:nvPr>
            <p:ph idx="1"/>
          </p:nvPr>
        </p:nvGraphicFramePr>
        <p:xfrm>
          <a:off x="2737851" y="1417638"/>
          <a:ext cx="6595874" cy="5064760"/>
        </p:xfrm>
        <a:graphic>
          <a:graphicData uri="http://schemas.openxmlformats.org/drawingml/2006/table">
            <a:tbl>
              <a:tblPr firstRow="1" bandRow="1">
                <a:tableStyleId>{5C22544A-7EE6-4342-B048-85BDC9FD1C3A}</a:tableStyleId>
              </a:tblPr>
              <a:tblGrid>
                <a:gridCol w="1550354">
                  <a:extLst>
                    <a:ext uri="{9D8B030D-6E8A-4147-A177-3AD203B41FA5}">
                      <a16:colId xmlns:a16="http://schemas.microsoft.com/office/drawing/2014/main" val="20000"/>
                    </a:ext>
                  </a:extLst>
                </a:gridCol>
                <a:gridCol w="5045520">
                  <a:extLst>
                    <a:ext uri="{9D8B030D-6E8A-4147-A177-3AD203B41FA5}">
                      <a16:colId xmlns:a16="http://schemas.microsoft.com/office/drawing/2014/main" val="20001"/>
                    </a:ext>
                  </a:extLst>
                </a:gridCol>
              </a:tblGrid>
              <a:tr h="370840">
                <a:tc>
                  <a:txBody>
                    <a:bodyPr/>
                    <a:lstStyle/>
                    <a:p>
                      <a:pPr algn="just">
                        <a:spcAft>
                          <a:spcPts val="0"/>
                        </a:spcAft>
                        <a:tabLst>
                          <a:tab pos="342900" algn="l"/>
                          <a:tab pos="685800" algn="l"/>
                          <a:tab pos="1028700" algn="l"/>
                        </a:tabLst>
                      </a:pPr>
                      <a:r>
                        <a:rPr lang="en-GB" sz="1400" b="1" dirty="0" smtClean="0">
                          <a:solidFill>
                            <a:srgbClr val="000000"/>
                          </a:solidFill>
                          <a:latin typeface="Helvetica"/>
                          <a:ea typeface="Times New Roman"/>
                          <a:cs typeface="Helvetica"/>
                        </a:rPr>
                        <a:t>Name</a:t>
                      </a:r>
                      <a:endParaRPr lang="en-GB" sz="1400" b="1"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Repository</a:t>
                      </a:r>
                      <a:r>
                        <a:rPr lang="en-GB" sz="1400" b="1" dirty="0" smtClean="0">
                          <a:solidFill>
                            <a:srgbClr val="000000"/>
                          </a:solidFill>
                          <a:latin typeface="Helvetica"/>
                          <a:ea typeface="Times New Roman"/>
                          <a:cs typeface="Helvetica"/>
                        </a:rPr>
                        <a:t> </a:t>
                      </a:r>
                      <a:endParaRPr lang="en-GB" sz="1400" b="1" dirty="0">
                        <a:solidFill>
                          <a:srgbClr val="000000"/>
                        </a:solidFill>
                        <a:latin typeface="Helvetica"/>
                        <a:ea typeface="Times New Roman"/>
                        <a:cs typeface="Helvetica"/>
                      </a:endParaRPr>
                    </a:p>
                  </a:txBody>
                  <a:tcPr marL="68580" marR="68580" marT="0" marB="0"/>
                </a:tc>
                <a:extLst>
                  <a:ext uri="{0D108BD9-81ED-4DB2-BD59-A6C34878D82A}">
                    <a16:rowId xmlns:a16="http://schemas.microsoft.com/office/drawing/2014/main" val="10000"/>
                  </a:ext>
                </a:extLst>
              </a:tr>
              <a:tr h="370840">
                <a:tc>
                  <a:txBody>
                    <a:bodyPr/>
                    <a:lstStyle/>
                    <a:p>
                      <a:pPr algn="just">
                        <a:spcAft>
                          <a:spcPts val="0"/>
                        </a:spcAft>
                        <a:tabLst>
                          <a:tab pos="342900" algn="l"/>
                          <a:tab pos="685800" algn="l"/>
                          <a:tab pos="1028700" algn="l"/>
                        </a:tabLst>
                      </a:pPr>
                      <a:r>
                        <a:rPr lang="en-GB" sz="1400" b="1" dirty="0" smtClean="0">
                          <a:solidFill>
                            <a:srgbClr val="000000"/>
                          </a:solidFill>
                          <a:latin typeface="Helvetica"/>
                          <a:ea typeface="Times New Roman"/>
                          <a:cs typeface="Helvetica"/>
                        </a:rPr>
                        <a:t>Description</a:t>
                      </a:r>
                      <a:endParaRPr lang="en-GB" sz="1400"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All data in a system is managed in a central repository that is accessible to all system components. Components do not interact directly, only through the repository. </a:t>
                      </a:r>
                    </a:p>
                  </a:txBody>
                  <a:tcPr marL="68580" marR="68580" marT="0" marB="0"/>
                </a:tc>
                <a:extLst>
                  <a:ext uri="{0D108BD9-81ED-4DB2-BD59-A6C34878D82A}">
                    <a16:rowId xmlns:a16="http://schemas.microsoft.com/office/drawing/2014/main" val="10001"/>
                  </a:ext>
                </a:extLst>
              </a:tr>
              <a:tr h="370840">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Example</a:t>
                      </a:r>
                      <a:endParaRPr lang="en-GB" sz="1400"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Figure 6.9 is an example of an IDE where the components use a repository of system design information. Each software tool generates information which is then available for use by other tools.</a:t>
                      </a:r>
                    </a:p>
                  </a:txBody>
                  <a:tcPr marL="68580" marR="68580" marT="0" marB="0"/>
                </a:tc>
                <a:extLst>
                  <a:ext uri="{0D108BD9-81ED-4DB2-BD59-A6C34878D82A}">
                    <a16:rowId xmlns:a16="http://schemas.microsoft.com/office/drawing/2014/main" val="10002"/>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When used</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You should use this pattern when you have a system in which large volumes of information are generated that has to be stored for a long time. You may also use it in data-driven systems where the inclusion of data in the repository triggers an action or tool.</a:t>
                      </a:r>
                    </a:p>
                  </a:txBody>
                  <a:tcPr marL="68580" marR="68580" marT="0" marB="0"/>
                </a:tc>
                <a:extLst>
                  <a:ext uri="{0D108BD9-81ED-4DB2-BD59-A6C34878D82A}">
                    <a16:rowId xmlns:a16="http://schemas.microsoft.com/office/drawing/2014/main" val="10003"/>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Advantages</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Components can be independent—they do not need to know of the existence of other components. Changes made by one component can be propagated to all components. All data can be managed consistently (e.g., backups done at the same time) as it is all in one place. </a:t>
                      </a:r>
                    </a:p>
                  </a:txBody>
                  <a:tcPr marL="68580" marR="68580" marT="0" marB="0"/>
                </a:tc>
                <a:extLst>
                  <a:ext uri="{0D108BD9-81ED-4DB2-BD59-A6C34878D82A}">
                    <a16:rowId xmlns:a16="http://schemas.microsoft.com/office/drawing/2014/main" val="10004"/>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Disadvantages</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The repository is a single point of failure so problems in the repository affect the whole system. May be inefficiencies in organizing all communication through the repository. Distributing the repository across several computers may be difficult</a:t>
                      </a:r>
                      <a:r>
                        <a:rPr lang="en-GB" sz="1400" dirty="0" smtClean="0">
                          <a:solidFill>
                            <a:srgbClr val="000000"/>
                          </a:solidFill>
                          <a:latin typeface="Helvetica"/>
                          <a:ea typeface="Times New Roman"/>
                          <a:cs typeface="Helvetica"/>
                        </a:rPr>
                        <a:t>.</a:t>
                      </a:r>
                      <a:endParaRPr lang="en-GB" sz="1400" dirty="0">
                        <a:solidFill>
                          <a:srgbClr val="000000"/>
                        </a:solidFill>
                        <a:latin typeface="Helvetica"/>
                        <a:ea typeface="Times New Roman"/>
                        <a:cs typeface="Helvetica"/>
                      </a:endParaRPr>
                    </a:p>
                  </a:txBody>
                  <a:tcPr marL="68580" marR="68580" marT="0" marB="0"/>
                </a:tc>
                <a:extLst>
                  <a:ext uri="{0D108BD9-81ED-4DB2-BD59-A6C34878D82A}">
                    <a16:rowId xmlns:a16="http://schemas.microsoft.com/office/drawing/2014/main" val="10005"/>
                  </a:ext>
                </a:extLst>
              </a:tr>
            </a:tbl>
          </a:graphicData>
        </a:graphic>
      </p:graphicFrame>
      <p:sp>
        <p:nvSpPr>
          <p:cNvPr id="6" name="Footer Placeholder 5"/>
          <p:cNvSpPr>
            <a:spLocks noGrp="1"/>
          </p:cNvSpPr>
          <p:nvPr>
            <p:ph type="ftr" sz="quarter" idx="11"/>
          </p:nvPr>
        </p:nvSpPr>
        <p:spPr/>
        <p:txBody>
          <a:bodyPr/>
          <a:lstStyle/>
          <a:p>
            <a:r>
              <a:rPr lang="en-US" smtClean="0"/>
              <a:t>Chapter 6 Architectural Design</a:t>
            </a:r>
            <a:endParaRPr lang="en-US"/>
          </a:p>
        </p:txBody>
      </p:sp>
      <p:sp>
        <p:nvSpPr>
          <p:cNvPr id="5" name="Slide Number Placeholder 4"/>
          <p:cNvSpPr>
            <a:spLocks noGrp="1"/>
          </p:cNvSpPr>
          <p:nvPr>
            <p:ph type="sldNum" sz="quarter" idx="12"/>
          </p:nvPr>
        </p:nvSpPr>
        <p:spPr/>
        <p:txBody>
          <a:bodyPr/>
          <a:lstStyle/>
          <a:p>
            <a:fld id="{EC33B370-F672-B743-B3AF-248A63C17270}" type="slidenum">
              <a:rPr lang="en-US" smtClean="0"/>
              <a:pPr/>
              <a:t>28</a:t>
            </a:fld>
            <a:endParaRPr lang="en-US"/>
          </a:p>
        </p:txBody>
      </p:sp>
      <p:sp>
        <p:nvSpPr>
          <p:cNvPr id="3" name="Date Placeholder 2"/>
          <p:cNvSpPr>
            <a:spLocks noGrp="1"/>
          </p:cNvSpPr>
          <p:nvPr>
            <p:ph type="dt" sz="half" idx="10"/>
          </p:nvPr>
        </p:nvSpPr>
        <p:spPr/>
        <p:txBody>
          <a:bodyPr/>
          <a:lstStyle/>
          <a:p>
            <a:fld id="{2F0DA552-248F-164B-9C52-F8071E93B4E4}" type="datetime1">
              <a:rPr lang="en-GB" smtClean="0"/>
              <a:t>06/05/2024</a:t>
            </a:fld>
            <a:endParaRPr lang="en-US"/>
          </a:p>
        </p:txBody>
      </p:sp>
    </p:spTree>
    <p:extLst>
      <p:ext uri="{BB962C8B-B14F-4D97-AF65-F5344CB8AC3E}">
        <p14:creationId xmlns:p14="http://schemas.microsoft.com/office/powerpoint/2010/main" val="339572161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repository architecture for an IDE</a:t>
            </a:r>
            <a:r>
              <a:rPr lang="en-GB" dirty="0" smtClean="0"/>
              <a:t> </a:t>
            </a:r>
            <a:endParaRPr lang="en-US" dirty="0"/>
          </a:p>
        </p:txBody>
      </p:sp>
      <p:pic>
        <p:nvPicPr>
          <p:cNvPr id="4" name="Content Placeholder 3" descr="6.9 RepositoryIDE.eps"/>
          <p:cNvPicPr>
            <a:picLocks noGrp="1" noChangeAspect="1"/>
          </p:cNvPicPr>
          <p:nvPr>
            <p:ph idx="1"/>
          </p:nvPr>
        </p:nvPicPr>
        <p:blipFill>
          <a:blip r:embed="rId2"/>
          <a:srcRect t="-12287" b="-12287"/>
          <a:stretch>
            <a:fillRect/>
          </a:stretch>
        </p:blipFill>
        <p:spPr>
          <a:xfrm>
            <a:off x="2278457" y="1600201"/>
            <a:ext cx="7244433" cy="3984159"/>
          </a:xfrm>
        </p:spPr>
      </p:pic>
      <p:sp>
        <p:nvSpPr>
          <p:cNvPr id="6" name="Footer Placeholder 5"/>
          <p:cNvSpPr>
            <a:spLocks noGrp="1"/>
          </p:cNvSpPr>
          <p:nvPr>
            <p:ph type="ftr" sz="quarter" idx="11"/>
          </p:nvPr>
        </p:nvSpPr>
        <p:spPr/>
        <p:txBody>
          <a:bodyPr/>
          <a:lstStyle/>
          <a:p>
            <a:r>
              <a:rPr lang="en-US" smtClean="0"/>
              <a:t>Chapter 6 Architectural Design</a:t>
            </a:r>
            <a:endParaRPr lang="en-US"/>
          </a:p>
        </p:txBody>
      </p:sp>
      <p:sp>
        <p:nvSpPr>
          <p:cNvPr id="5" name="Slide Number Placeholder 4"/>
          <p:cNvSpPr>
            <a:spLocks noGrp="1"/>
          </p:cNvSpPr>
          <p:nvPr>
            <p:ph type="sldNum" sz="quarter" idx="12"/>
          </p:nvPr>
        </p:nvSpPr>
        <p:spPr/>
        <p:txBody>
          <a:bodyPr/>
          <a:lstStyle/>
          <a:p>
            <a:fld id="{EC33B370-F672-B743-B3AF-248A63C17270}" type="slidenum">
              <a:rPr lang="en-US" smtClean="0"/>
              <a:pPr/>
              <a:t>29</a:t>
            </a:fld>
            <a:endParaRPr lang="en-US"/>
          </a:p>
        </p:txBody>
      </p:sp>
      <p:sp>
        <p:nvSpPr>
          <p:cNvPr id="3" name="Date Placeholder 2"/>
          <p:cNvSpPr>
            <a:spLocks noGrp="1"/>
          </p:cNvSpPr>
          <p:nvPr>
            <p:ph type="dt" sz="half" idx="10"/>
          </p:nvPr>
        </p:nvSpPr>
        <p:spPr/>
        <p:txBody>
          <a:bodyPr/>
          <a:lstStyle/>
          <a:p>
            <a:fld id="{BA16D6FC-FDE3-7142-8191-38F6A5A2805F}" type="datetime1">
              <a:rPr lang="en-GB" smtClean="0"/>
              <a:t>06/05/2024</a:t>
            </a:fld>
            <a:endParaRPr lang="en-US"/>
          </a:p>
        </p:txBody>
      </p:sp>
    </p:spTree>
    <p:extLst>
      <p:ext uri="{BB962C8B-B14F-4D97-AF65-F5344CB8AC3E}">
        <p14:creationId xmlns:p14="http://schemas.microsoft.com/office/powerpoint/2010/main" val="120391460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GB" dirty="0" smtClean="0"/>
              <a:t>Architectural design</a:t>
            </a:r>
            <a:endParaRPr lang="en-GB" dirty="0"/>
          </a:p>
        </p:txBody>
      </p:sp>
      <p:sp>
        <p:nvSpPr>
          <p:cNvPr id="44035" name="Rectangle 3"/>
          <p:cNvSpPr>
            <a:spLocks noGrp="1" noChangeArrowheads="1"/>
          </p:cNvSpPr>
          <p:nvPr>
            <p:ph idx="1"/>
          </p:nvPr>
        </p:nvSpPr>
        <p:spPr>
          <a:solidFill>
            <a:schemeClr val="accent3">
              <a:lumMod val="20000"/>
              <a:lumOff val="80000"/>
            </a:schemeClr>
          </a:solidFill>
          <a:ln>
            <a:solidFill>
              <a:schemeClr val="accent1"/>
            </a:solidFill>
          </a:ln>
        </p:spPr>
        <p:txBody>
          <a:bodyPr/>
          <a:lstStyle/>
          <a:p>
            <a:r>
              <a:rPr lang="en-US" dirty="0"/>
              <a:t>Architectural design is concerned with understanding how a software system should be organized and designing the overall structure of that </a:t>
            </a:r>
            <a:r>
              <a:rPr lang="en-US" dirty="0" smtClean="0"/>
              <a:t>system.</a:t>
            </a:r>
          </a:p>
          <a:p>
            <a:r>
              <a:rPr lang="en-US" b="1" dirty="0" smtClean="0">
                <a:solidFill>
                  <a:schemeClr val="accent6">
                    <a:lumMod val="50000"/>
                  </a:schemeClr>
                </a:solidFill>
              </a:rPr>
              <a:t>Architectural </a:t>
            </a:r>
            <a:r>
              <a:rPr lang="en-US" b="1" dirty="0">
                <a:solidFill>
                  <a:schemeClr val="accent6">
                    <a:lumMod val="50000"/>
                  </a:schemeClr>
                </a:solidFill>
              </a:rPr>
              <a:t>design is </a:t>
            </a:r>
            <a:r>
              <a:rPr lang="en-US" b="1" dirty="0" smtClean="0">
                <a:solidFill>
                  <a:schemeClr val="accent6">
                    <a:lumMod val="50000"/>
                  </a:schemeClr>
                </a:solidFill>
              </a:rPr>
              <a:t>the </a:t>
            </a:r>
            <a:r>
              <a:rPr lang="en-US" b="1" dirty="0">
                <a:solidFill>
                  <a:schemeClr val="accent6">
                    <a:lumMod val="50000"/>
                  </a:schemeClr>
                </a:solidFill>
              </a:rPr>
              <a:t>critical link between design and requirements engineering</a:t>
            </a:r>
            <a:r>
              <a:rPr lang="en-US" dirty="0">
                <a:solidFill>
                  <a:schemeClr val="accent6">
                    <a:lumMod val="50000"/>
                  </a:schemeClr>
                </a:solidFill>
              </a:rPr>
              <a:t>, </a:t>
            </a:r>
            <a:r>
              <a:rPr lang="en-US" dirty="0"/>
              <a:t>as it identifies the main structural components in a system and the relationships between them. </a:t>
            </a:r>
            <a:endParaRPr lang="en-US" dirty="0" smtClean="0"/>
          </a:p>
          <a:p>
            <a:r>
              <a:rPr lang="en-US" b="1" dirty="0" smtClean="0">
                <a:solidFill>
                  <a:schemeClr val="accent6">
                    <a:lumMod val="50000"/>
                  </a:schemeClr>
                </a:solidFill>
              </a:rPr>
              <a:t>The </a:t>
            </a:r>
            <a:r>
              <a:rPr lang="en-US" b="1" dirty="0">
                <a:solidFill>
                  <a:schemeClr val="accent6">
                    <a:lumMod val="50000"/>
                  </a:schemeClr>
                </a:solidFill>
              </a:rPr>
              <a:t>output of the architectural design process is an architectural model </a:t>
            </a:r>
            <a:r>
              <a:rPr lang="en-US" dirty="0"/>
              <a:t>that describes how the system is organized as a set of communicating components. </a:t>
            </a:r>
            <a:endParaRPr lang="en-GB" dirty="0"/>
          </a:p>
          <a:p>
            <a:endParaRPr lang="en-GB" dirty="0"/>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
        <p:nvSpPr>
          <p:cNvPr id="4" name="Slide Number Placeholder 3"/>
          <p:cNvSpPr>
            <a:spLocks noGrp="1"/>
          </p:cNvSpPr>
          <p:nvPr>
            <p:ph type="sldNum" sz="quarter" idx="12"/>
          </p:nvPr>
        </p:nvSpPr>
        <p:spPr/>
        <p:txBody>
          <a:bodyPr/>
          <a:lstStyle/>
          <a:p>
            <a:fld id="{EC33B370-F672-B743-B3AF-248A63C17270}" type="slidenum">
              <a:rPr lang="en-US" smtClean="0"/>
              <a:pPr/>
              <a:t>3</a:t>
            </a:fld>
            <a:endParaRPr lang="en-US"/>
          </a:p>
        </p:txBody>
      </p:sp>
      <p:sp>
        <p:nvSpPr>
          <p:cNvPr id="2" name="Date Placeholder 1"/>
          <p:cNvSpPr>
            <a:spLocks noGrp="1"/>
          </p:cNvSpPr>
          <p:nvPr>
            <p:ph type="dt" sz="half" idx="10"/>
          </p:nvPr>
        </p:nvSpPr>
        <p:spPr/>
        <p:txBody>
          <a:bodyPr/>
          <a:lstStyle/>
          <a:p>
            <a:fld id="{A4B9C21B-EA13-2E45-9ABB-0DAEA836331C}" type="datetime1">
              <a:rPr lang="en-GB" smtClean="0"/>
              <a:t>06/05/2024</a:t>
            </a:fld>
            <a:endParaRPr lang="en-US"/>
          </a:p>
        </p:txBody>
      </p:sp>
    </p:spTree>
    <p:extLst>
      <p:ext uri="{BB962C8B-B14F-4D97-AF65-F5344CB8AC3E}">
        <p14:creationId xmlns:p14="http://schemas.microsoft.com/office/powerpoint/2010/main" val="333980902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noFill/>
          <a:ln/>
        </p:spPr>
        <p:txBody>
          <a:bodyPr vert="horz" lIns="90487" tIns="44450" rIns="90487" bIns="44450" rtlCol="0" anchor="ctr">
            <a:normAutofit/>
          </a:bodyPr>
          <a:lstStyle/>
          <a:p>
            <a:r>
              <a:rPr lang="en-GB" dirty="0"/>
              <a:t>Client-server</a:t>
            </a:r>
            <a:r>
              <a:rPr lang="en-GB" dirty="0" smtClean="0"/>
              <a:t> architecture</a:t>
            </a:r>
            <a:endParaRPr lang="en-GB" dirty="0"/>
          </a:p>
        </p:txBody>
      </p:sp>
      <p:sp>
        <p:nvSpPr>
          <p:cNvPr id="16387" name="Rectangle 3"/>
          <p:cNvSpPr>
            <a:spLocks noGrp="1" noChangeArrowheads="1"/>
          </p:cNvSpPr>
          <p:nvPr>
            <p:ph idx="1"/>
          </p:nvPr>
        </p:nvSpPr>
        <p:spPr>
          <a:noFill/>
          <a:ln/>
        </p:spPr>
        <p:txBody>
          <a:bodyPr vert="horz" lIns="90487" tIns="44450" rIns="90487" bIns="44450" rtlCol="0">
            <a:normAutofit/>
          </a:bodyPr>
          <a:lstStyle/>
          <a:p>
            <a:pPr>
              <a:lnSpc>
                <a:spcPct val="90000"/>
              </a:lnSpc>
            </a:pPr>
            <a:r>
              <a:rPr lang="en-GB" dirty="0"/>
              <a:t>Distributed system model which shows how data and processing is distributed across a range of components</a:t>
            </a:r>
            <a:r>
              <a:rPr lang="en-GB" dirty="0" smtClean="0"/>
              <a:t>.</a:t>
            </a:r>
          </a:p>
          <a:p>
            <a:pPr lvl="1">
              <a:lnSpc>
                <a:spcPct val="90000"/>
              </a:lnSpc>
            </a:pPr>
            <a:r>
              <a:rPr lang="en-GB" dirty="0" smtClean="0"/>
              <a:t>Can be implemented on a single computer.</a:t>
            </a:r>
          </a:p>
          <a:p>
            <a:pPr>
              <a:lnSpc>
                <a:spcPct val="90000"/>
              </a:lnSpc>
            </a:pPr>
            <a:r>
              <a:rPr lang="en-GB" dirty="0"/>
              <a:t>Set of stand-alone servers which provide specific services such as printing, data management, etc.</a:t>
            </a:r>
          </a:p>
          <a:p>
            <a:pPr>
              <a:lnSpc>
                <a:spcPct val="90000"/>
              </a:lnSpc>
            </a:pPr>
            <a:r>
              <a:rPr lang="en-GB" dirty="0"/>
              <a:t>Set of clients which call on these services.</a:t>
            </a:r>
          </a:p>
          <a:p>
            <a:pPr>
              <a:lnSpc>
                <a:spcPct val="90000"/>
              </a:lnSpc>
            </a:pPr>
            <a:r>
              <a:rPr lang="en-GB" dirty="0"/>
              <a:t>Network which allows clients to access servers.</a:t>
            </a:r>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
        <p:nvSpPr>
          <p:cNvPr id="4" name="Slide Number Placeholder 3"/>
          <p:cNvSpPr>
            <a:spLocks noGrp="1"/>
          </p:cNvSpPr>
          <p:nvPr>
            <p:ph type="sldNum" sz="quarter" idx="12"/>
          </p:nvPr>
        </p:nvSpPr>
        <p:spPr/>
        <p:txBody>
          <a:bodyPr/>
          <a:lstStyle/>
          <a:p>
            <a:fld id="{EC33B370-F672-B743-B3AF-248A63C17270}" type="slidenum">
              <a:rPr lang="en-US" smtClean="0"/>
              <a:pPr/>
              <a:t>30</a:t>
            </a:fld>
            <a:endParaRPr lang="en-US"/>
          </a:p>
        </p:txBody>
      </p:sp>
      <p:sp>
        <p:nvSpPr>
          <p:cNvPr id="2" name="Date Placeholder 1"/>
          <p:cNvSpPr>
            <a:spLocks noGrp="1"/>
          </p:cNvSpPr>
          <p:nvPr>
            <p:ph type="dt" sz="half" idx="10"/>
          </p:nvPr>
        </p:nvSpPr>
        <p:spPr/>
        <p:txBody>
          <a:bodyPr/>
          <a:lstStyle/>
          <a:p>
            <a:fld id="{A6DACA6E-3D7C-8343-BB5B-4B9793CA0A9B}" type="datetime1">
              <a:rPr lang="en-GB" smtClean="0"/>
              <a:t>06/05/2024</a:t>
            </a:fld>
            <a:endParaRPr lang="en-US"/>
          </a:p>
        </p:txBody>
      </p:sp>
    </p:spTree>
    <p:extLst>
      <p:ext uri="{BB962C8B-B14F-4D97-AF65-F5344CB8AC3E}">
        <p14:creationId xmlns:p14="http://schemas.microsoft.com/office/powerpoint/2010/main" val="3381774336"/>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Client–server pattern</a:t>
            </a:r>
            <a:r>
              <a:rPr lang="en-GB" dirty="0" smtClean="0"/>
              <a:t> </a:t>
            </a:r>
            <a:endParaRPr lang="en-US" dirty="0"/>
          </a:p>
        </p:txBody>
      </p:sp>
      <p:graphicFrame>
        <p:nvGraphicFramePr>
          <p:cNvPr id="4" name="Content Placeholder 3"/>
          <p:cNvGraphicFramePr>
            <a:graphicFrameLocks noGrp="1"/>
          </p:cNvGraphicFramePr>
          <p:nvPr>
            <p:ph idx="1"/>
          </p:nvPr>
        </p:nvGraphicFramePr>
        <p:xfrm>
          <a:off x="2454108" y="1600200"/>
          <a:ext cx="7298479" cy="4211320"/>
        </p:xfrm>
        <a:graphic>
          <a:graphicData uri="http://schemas.openxmlformats.org/drawingml/2006/table">
            <a:tbl>
              <a:tblPr firstRow="1" bandRow="1">
                <a:tableStyleId>{5C22544A-7EE6-4342-B048-85BDC9FD1C3A}</a:tableStyleId>
              </a:tblPr>
              <a:tblGrid>
                <a:gridCol w="1847313">
                  <a:extLst>
                    <a:ext uri="{9D8B030D-6E8A-4147-A177-3AD203B41FA5}">
                      <a16:colId xmlns:a16="http://schemas.microsoft.com/office/drawing/2014/main" val="20000"/>
                    </a:ext>
                  </a:extLst>
                </a:gridCol>
                <a:gridCol w="5451166">
                  <a:extLst>
                    <a:ext uri="{9D8B030D-6E8A-4147-A177-3AD203B41FA5}">
                      <a16:colId xmlns:a16="http://schemas.microsoft.com/office/drawing/2014/main" val="20001"/>
                    </a:ext>
                  </a:extLst>
                </a:gridCol>
              </a:tblGrid>
              <a:tr h="370840">
                <a:tc>
                  <a:txBody>
                    <a:bodyPr/>
                    <a:lstStyle/>
                    <a:p>
                      <a:pPr algn="just">
                        <a:spcAft>
                          <a:spcPts val="0"/>
                        </a:spcAft>
                        <a:tabLst>
                          <a:tab pos="342900" algn="l"/>
                          <a:tab pos="685800" algn="l"/>
                          <a:tab pos="1028700" algn="l"/>
                        </a:tabLst>
                      </a:pPr>
                      <a:r>
                        <a:rPr lang="en-GB" sz="1400" b="1" dirty="0" smtClean="0">
                          <a:solidFill>
                            <a:srgbClr val="000000"/>
                          </a:solidFill>
                          <a:latin typeface="Helvetica"/>
                          <a:ea typeface="Times New Roman"/>
                          <a:cs typeface="Helvetica"/>
                        </a:rPr>
                        <a:t>Name</a:t>
                      </a:r>
                      <a:endParaRPr lang="en-GB" sz="1400" b="1"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Client-</a:t>
                      </a:r>
                      <a:r>
                        <a:rPr lang="en-GB" sz="1400" b="1" dirty="0" smtClean="0">
                          <a:solidFill>
                            <a:srgbClr val="000000"/>
                          </a:solidFill>
                          <a:latin typeface="Helvetica"/>
                          <a:ea typeface="Times New Roman"/>
                          <a:cs typeface="Helvetica"/>
                        </a:rPr>
                        <a:t>server</a:t>
                      </a:r>
                      <a:endParaRPr lang="en-GB" sz="1400" b="1" dirty="0">
                        <a:solidFill>
                          <a:srgbClr val="000000"/>
                        </a:solidFill>
                        <a:latin typeface="Helvetica"/>
                        <a:ea typeface="Times New Roman"/>
                        <a:cs typeface="Helvetica"/>
                      </a:endParaRPr>
                    </a:p>
                  </a:txBody>
                  <a:tcPr marL="68580" marR="68580" marT="0" marB="0"/>
                </a:tc>
                <a:extLst>
                  <a:ext uri="{0D108BD9-81ED-4DB2-BD59-A6C34878D82A}">
                    <a16:rowId xmlns:a16="http://schemas.microsoft.com/office/drawing/2014/main" val="10000"/>
                  </a:ext>
                </a:extLst>
              </a:tr>
              <a:tr h="339165">
                <a:tc>
                  <a:txBody>
                    <a:bodyPr/>
                    <a:lstStyle/>
                    <a:p>
                      <a:pPr algn="just">
                        <a:spcAft>
                          <a:spcPts val="0"/>
                        </a:spcAft>
                        <a:tabLst>
                          <a:tab pos="342900" algn="l"/>
                          <a:tab pos="685800" algn="l"/>
                          <a:tab pos="1028700" algn="l"/>
                        </a:tabLst>
                      </a:pPr>
                      <a:r>
                        <a:rPr lang="en-GB" sz="1400" b="1" dirty="0" smtClean="0">
                          <a:solidFill>
                            <a:srgbClr val="000000"/>
                          </a:solidFill>
                          <a:latin typeface="Helvetica"/>
                          <a:ea typeface="Times New Roman"/>
                          <a:cs typeface="Helvetica"/>
                        </a:rPr>
                        <a:t>Description</a:t>
                      </a:r>
                      <a:endParaRPr lang="en-GB" sz="1400"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a:solidFill>
                            <a:srgbClr val="000000"/>
                          </a:solidFill>
                          <a:latin typeface="Helvetica"/>
                          <a:ea typeface="Times New Roman"/>
                          <a:cs typeface="Helvetica"/>
                        </a:rPr>
                        <a:t>In a client–server architecture, the functionality of the system is organized into services, with each service delivered from a separate server. Clients are users of these services and access servers to make use of them.</a:t>
                      </a:r>
                    </a:p>
                  </a:txBody>
                  <a:tcPr marL="68580" marR="68580" marT="0" marB="0"/>
                </a:tc>
                <a:extLst>
                  <a:ext uri="{0D108BD9-81ED-4DB2-BD59-A6C34878D82A}">
                    <a16:rowId xmlns:a16="http://schemas.microsoft.com/office/drawing/2014/main" val="10001"/>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Example</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Figure 6.11 is an example of a film and video/DVD library organized as a client–server system.</a:t>
                      </a:r>
                    </a:p>
                  </a:txBody>
                  <a:tcPr marL="68580" marR="68580" marT="0" marB="0"/>
                </a:tc>
                <a:extLst>
                  <a:ext uri="{0D108BD9-81ED-4DB2-BD59-A6C34878D82A}">
                    <a16:rowId xmlns:a16="http://schemas.microsoft.com/office/drawing/2014/main" val="10002"/>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When used</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Used when data in a shared database has to be accessed from a range of locations. Because servers can be replicated, may also be used when the load on a system is variable.</a:t>
                      </a:r>
                    </a:p>
                  </a:txBody>
                  <a:tcPr marL="68580" marR="68580" marT="0" marB="0"/>
                </a:tc>
                <a:extLst>
                  <a:ext uri="{0D108BD9-81ED-4DB2-BD59-A6C34878D82A}">
                    <a16:rowId xmlns:a16="http://schemas.microsoft.com/office/drawing/2014/main" val="10003"/>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Advantages</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The principal advantage of this model is that servers can be distributed across a network. General functionality (e.g., a printing service) can be available to all clients and does not need to be implemented by all services. </a:t>
                      </a:r>
                    </a:p>
                  </a:txBody>
                  <a:tcPr marL="68580" marR="68580" marT="0" marB="0"/>
                </a:tc>
                <a:extLst>
                  <a:ext uri="{0D108BD9-81ED-4DB2-BD59-A6C34878D82A}">
                    <a16:rowId xmlns:a16="http://schemas.microsoft.com/office/drawing/2014/main" val="10004"/>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Disadvantages</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Each service is a single point of failure so susceptible to denial of service attacks or server failure. Performance may be unpredictable because it depends on the network as well as the system. May be management problems if servers are owned by different organizations</a:t>
                      </a:r>
                      <a:r>
                        <a:rPr lang="en-GB" sz="1400" dirty="0" smtClean="0">
                          <a:solidFill>
                            <a:srgbClr val="000000"/>
                          </a:solidFill>
                          <a:latin typeface="Helvetica"/>
                          <a:ea typeface="Times New Roman"/>
                          <a:cs typeface="Helvetica"/>
                        </a:rPr>
                        <a:t>.</a:t>
                      </a:r>
                      <a:endParaRPr lang="en-GB" sz="1400" dirty="0">
                        <a:solidFill>
                          <a:srgbClr val="000000"/>
                        </a:solidFill>
                        <a:latin typeface="Helvetica"/>
                        <a:ea typeface="Times New Roman"/>
                        <a:cs typeface="Helvetica"/>
                      </a:endParaRPr>
                    </a:p>
                  </a:txBody>
                  <a:tcPr marL="68580" marR="68580" marT="0" marB="0"/>
                </a:tc>
                <a:extLst>
                  <a:ext uri="{0D108BD9-81ED-4DB2-BD59-A6C34878D82A}">
                    <a16:rowId xmlns:a16="http://schemas.microsoft.com/office/drawing/2014/main" val="10005"/>
                  </a:ext>
                </a:extLst>
              </a:tr>
            </a:tbl>
          </a:graphicData>
        </a:graphic>
      </p:graphicFrame>
      <p:sp>
        <p:nvSpPr>
          <p:cNvPr id="6" name="Footer Placeholder 5"/>
          <p:cNvSpPr>
            <a:spLocks noGrp="1"/>
          </p:cNvSpPr>
          <p:nvPr>
            <p:ph type="ftr" sz="quarter" idx="11"/>
          </p:nvPr>
        </p:nvSpPr>
        <p:spPr/>
        <p:txBody>
          <a:bodyPr/>
          <a:lstStyle/>
          <a:p>
            <a:r>
              <a:rPr lang="en-US" smtClean="0"/>
              <a:t>Chapter 6 Architectural Design</a:t>
            </a:r>
            <a:endParaRPr lang="en-US"/>
          </a:p>
        </p:txBody>
      </p:sp>
      <p:sp>
        <p:nvSpPr>
          <p:cNvPr id="5" name="Slide Number Placeholder 4"/>
          <p:cNvSpPr>
            <a:spLocks noGrp="1"/>
          </p:cNvSpPr>
          <p:nvPr>
            <p:ph type="sldNum" sz="quarter" idx="12"/>
          </p:nvPr>
        </p:nvSpPr>
        <p:spPr/>
        <p:txBody>
          <a:bodyPr/>
          <a:lstStyle/>
          <a:p>
            <a:fld id="{EC33B370-F672-B743-B3AF-248A63C17270}" type="slidenum">
              <a:rPr lang="en-US" smtClean="0"/>
              <a:pPr/>
              <a:t>31</a:t>
            </a:fld>
            <a:endParaRPr lang="en-US"/>
          </a:p>
        </p:txBody>
      </p:sp>
      <p:sp>
        <p:nvSpPr>
          <p:cNvPr id="3" name="Date Placeholder 2"/>
          <p:cNvSpPr>
            <a:spLocks noGrp="1"/>
          </p:cNvSpPr>
          <p:nvPr>
            <p:ph type="dt" sz="half" idx="10"/>
          </p:nvPr>
        </p:nvSpPr>
        <p:spPr/>
        <p:txBody>
          <a:bodyPr/>
          <a:lstStyle/>
          <a:p>
            <a:fld id="{6CEB8A52-A1A0-CD45-9058-76CEABC2AB9A}" type="datetime1">
              <a:rPr lang="en-GB" smtClean="0"/>
              <a:t>06/05/2024</a:t>
            </a:fld>
            <a:endParaRPr lang="en-US"/>
          </a:p>
        </p:txBody>
      </p:sp>
    </p:spTree>
    <p:extLst>
      <p:ext uri="{BB962C8B-B14F-4D97-AF65-F5344CB8AC3E}">
        <p14:creationId xmlns:p14="http://schemas.microsoft.com/office/powerpoint/2010/main" val="163025769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client–server architecture for a film library</a:t>
            </a:r>
            <a:r>
              <a:rPr lang="en-GB" dirty="0" smtClean="0"/>
              <a:t> </a:t>
            </a:r>
            <a:endParaRPr lang="en-US" dirty="0"/>
          </a:p>
        </p:txBody>
      </p:sp>
      <p:pic>
        <p:nvPicPr>
          <p:cNvPr id="4" name="Content Placeholder 3" descr="6.11 ClientServerFilmPhoto.eps"/>
          <p:cNvPicPr>
            <a:picLocks noGrp="1" noChangeAspect="1"/>
          </p:cNvPicPr>
          <p:nvPr>
            <p:ph idx="1"/>
          </p:nvPr>
        </p:nvPicPr>
        <p:blipFill>
          <a:blip r:embed="rId2"/>
          <a:srcRect l="-1062" r="-1062"/>
          <a:stretch>
            <a:fillRect/>
          </a:stretch>
        </p:blipFill>
        <p:spPr>
          <a:xfrm>
            <a:off x="2346014" y="1775831"/>
            <a:ext cx="7203898" cy="3961866"/>
          </a:xfrm>
        </p:spPr>
      </p:pic>
      <p:sp>
        <p:nvSpPr>
          <p:cNvPr id="6" name="Footer Placeholder 5"/>
          <p:cNvSpPr>
            <a:spLocks noGrp="1"/>
          </p:cNvSpPr>
          <p:nvPr>
            <p:ph type="ftr" sz="quarter" idx="11"/>
          </p:nvPr>
        </p:nvSpPr>
        <p:spPr/>
        <p:txBody>
          <a:bodyPr/>
          <a:lstStyle/>
          <a:p>
            <a:r>
              <a:rPr lang="en-US" smtClean="0"/>
              <a:t>Chapter 6 Architectural Design</a:t>
            </a:r>
            <a:endParaRPr lang="en-US"/>
          </a:p>
        </p:txBody>
      </p:sp>
      <p:sp>
        <p:nvSpPr>
          <p:cNvPr id="5" name="Slide Number Placeholder 4"/>
          <p:cNvSpPr>
            <a:spLocks noGrp="1"/>
          </p:cNvSpPr>
          <p:nvPr>
            <p:ph type="sldNum" sz="quarter" idx="12"/>
          </p:nvPr>
        </p:nvSpPr>
        <p:spPr/>
        <p:txBody>
          <a:bodyPr/>
          <a:lstStyle/>
          <a:p>
            <a:fld id="{EC33B370-F672-B743-B3AF-248A63C17270}" type="slidenum">
              <a:rPr lang="en-US" smtClean="0"/>
              <a:pPr/>
              <a:t>32</a:t>
            </a:fld>
            <a:endParaRPr lang="en-US"/>
          </a:p>
        </p:txBody>
      </p:sp>
      <p:sp>
        <p:nvSpPr>
          <p:cNvPr id="3" name="Date Placeholder 2"/>
          <p:cNvSpPr>
            <a:spLocks noGrp="1"/>
          </p:cNvSpPr>
          <p:nvPr>
            <p:ph type="dt" sz="half" idx="10"/>
          </p:nvPr>
        </p:nvSpPr>
        <p:spPr/>
        <p:txBody>
          <a:bodyPr/>
          <a:lstStyle/>
          <a:p>
            <a:fld id="{140C2F96-6324-C64B-BAFD-9AF7A9B7480C}" type="datetime1">
              <a:rPr lang="en-GB" smtClean="0"/>
              <a:t>06/05/2024</a:t>
            </a:fld>
            <a:endParaRPr lang="en-US"/>
          </a:p>
        </p:txBody>
      </p:sp>
    </p:spTree>
    <p:extLst>
      <p:ext uri="{BB962C8B-B14F-4D97-AF65-F5344CB8AC3E}">
        <p14:creationId xmlns:p14="http://schemas.microsoft.com/office/powerpoint/2010/main" val="142129682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noFill/>
          <a:ln/>
        </p:spPr>
        <p:txBody>
          <a:bodyPr vert="horz" lIns="90487" tIns="44450" rIns="90487" bIns="44450" rtlCol="0" anchor="ctr">
            <a:normAutofit/>
          </a:bodyPr>
          <a:lstStyle/>
          <a:p>
            <a:r>
              <a:rPr lang="en-GB" dirty="0" smtClean="0"/>
              <a:t>Pipe and filter architecture</a:t>
            </a:r>
            <a:endParaRPr lang="en-GB" dirty="0"/>
          </a:p>
        </p:txBody>
      </p:sp>
      <p:sp>
        <p:nvSpPr>
          <p:cNvPr id="33795" name="Rectangle 3"/>
          <p:cNvSpPr>
            <a:spLocks noGrp="1" noChangeArrowheads="1"/>
          </p:cNvSpPr>
          <p:nvPr>
            <p:ph idx="1"/>
          </p:nvPr>
        </p:nvSpPr>
        <p:spPr>
          <a:noFill/>
          <a:ln/>
        </p:spPr>
        <p:txBody>
          <a:bodyPr vert="horz" lIns="90487" tIns="44450" rIns="90487" bIns="44450" rtlCol="0">
            <a:normAutofit/>
          </a:bodyPr>
          <a:lstStyle/>
          <a:p>
            <a:pPr>
              <a:lnSpc>
                <a:spcPct val="90000"/>
              </a:lnSpc>
            </a:pPr>
            <a:r>
              <a:rPr lang="en-GB"/>
              <a:t>Functional transformations process their inputs to produce outputs.</a:t>
            </a:r>
          </a:p>
          <a:p>
            <a:pPr>
              <a:lnSpc>
                <a:spcPct val="90000"/>
              </a:lnSpc>
            </a:pPr>
            <a:r>
              <a:rPr lang="en-GB"/>
              <a:t>May be referred to as a pipe and filter model (as in UNIX shell).</a:t>
            </a:r>
          </a:p>
          <a:p>
            <a:pPr>
              <a:lnSpc>
                <a:spcPct val="90000"/>
              </a:lnSpc>
            </a:pPr>
            <a:r>
              <a:rPr lang="en-GB"/>
              <a:t>Variants of this approach are very common. When transformations are sequential, this is a batch sequential model which is extensively used in data processing systems.</a:t>
            </a:r>
          </a:p>
          <a:p>
            <a:pPr>
              <a:lnSpc>
                <a:spcPct val="90000"/>
              </a:lnSpc>
            </a:pPr>
            <a:r>
              <a:rPr lang="en-GB"/>
              <a:t>Not really suitable for interactive systems.</a:t>
            </a:r>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
        <p:nvSpPr>
          <p:cNvPr id="4" name="Slide Number Placeholder 3"/>
          <p:cNvSpPr>
            <a:spLocks noGrp="1"/>
          </p:cNvSpPr>
          <p:nvPr>
            <p:ph type="sldNum" sz="quarter" idx="12"/>
          </p:nvPr>
        </p:nvSpPr>
        <p:spPr/>
        <p:txBody>
          <a:bodyPr/>
          <a:lstStyle/>
          <a:p>
            <a:fld id="{EC33B370-F672-B743-B3AF-248A63C17270}" type="slidenum">
              <a:rPr lang="en-US" smtClean="0"/>
              <a:pPr/>
              <a:t>33</a:t>
            </a:fld>
            <a:endParaRPr lang="en-US"/>
          </a:p>
        </p:txBody>
      </p:sp>
      <p:sp>
        <p:nvSpPr>
          <p:cNvPr id="2" name="Date Placeholder 1"/>
          <p:cNvSpPr>
            <a:spLocks noGrp="1"/>
          </p:cNvSpPr>
          <p:nvPr>
            <p:ph type="dt" sz="half" idx="10"/>
          </p:nvPr>
        </p:nvSpPr>
        <p:spPr/>
        <p:txBody>
          <a:bodyPr/>
          <a:lstStyle/>
          <a:p>
            <a:fld id="{B2F32F55-7F03-7B43-8C53-2202169C82AB}" type="datetime1">
              <a:rPr lang="en-GB" smtClean="0"/>
              <a:t>06/05/2024</a:t>
            </a:fld>
            <a:endParaRPr lang="en-US"/>
          </a:p>
        </p:txBody>
      </p:sp>
    </p:spTree>
    <p:extLst>
      <p:ext uri="{BB962C8B-B14F-4D97-AF65-F5344CB8AC3E}">
        <p14:creationId xmlns:p14="http://schemas.microsoft.com/office/powerpoint/2010/main" val="265407135"/>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pipe and filter pattern</a:t>
            </a:r>
            <a:r>
              <a:rPr lang="en-GB" dirty="0" smtClean="0"/>
              <a:t> </a:t>
            </a:r>
            <a:endParaRPr lang="en-US" dirty="0"/>
          </a:p>
        </p:txBody>
      </p:sp>
      <p:graphicFrame>
        <p:nvGraphicFramePr>
          <p:cNvPr id="4" name="Content Placeholder 3"/>
          <p:cNvGraphicFramePr>
            <a:graphicFrameLocks noGrp="1"/>
          </p:cNvGraphicFramePr>
          <p:nvPr>
            <p:ph idx="1"/>
          </p:nvPr>
        </p:nvGraphicFramePr>
        <p:xfrm>
          <a:off x="2346014" y="1600200"/>
          <a:ext cx="7190386" cy="4211320"/>
        </p:xfrm>
        <a:graphic>
          <a:graphicData uri="http://schemas.openxmlformats.org/drawingml/2006/table">
            <a:tbl>
              <a:tblPr firstRow="1" bandRow="1">
                <a:tableStyleId>{5C22544A-7EE6-4342-B048-85BDC9FD1C3A}</a:tableStyleId>
              </a:tblPr>
              <a:tblGrid>
                <a:gridCol w="1477596">
                  <a:extLst>
                    <a:ext uri="{9D8B030D-6E8A-4147-A177-3AD203B41FA5}">
                      <a16:colId xmlns:a16="http://schemas.microsoft.com/office/drawing/2014/main" val="20000"/>
                    </a:ext>
                  </a:extLst>
                </a:gridCol>
                <a:gridCol w="5712790">
                  <a:extLst>
                    <a:ext uri="{9D8B030D-6E8A-4147-A177-3AD203B41FA5}">
                      <a16:colId xmlns:a16="http://schemas.microsoft.com/office/drawing/2014/main" val="20001"/>
                    </a:ext>
                  </a:extLst>
                </a:gridCol>
              </a:tblGrid>
              <a:tr h="370840">
                <a:tc>
                  <a:txBody>
                    <a:bodyPr/>
                    <a:lstStyle/>
                    <a:p>
                      <a:pPr algn="just">
                        <a:spcAft>
                          <a:spcPts val="0"/>
                        </a:spcAft>
                        <a:tabLst>
                          <a:tab pos="342900" algn="l"/>
                          <a:tab pos="685800" algn="l"/>
                          <a:tab pos="1028700" algn="l"/>
                        </a:tabLst>
                      </a:pPr>
                      <a:r>
                        <a:rPr lang="en-GB" sz="1400" b="1" dirty="0" smtClean="0">
                          <a:solidFill>
                            <a:srgbClr val="000000"/>
                          </a:solidFill>
                          <a:latin typeface="Helvetica"/>
                          <a:ea typeface="Times New Roman"/>
                          <a:cs typeface="Helvetica"/>
                        </a:rPr>
                        <a:t>Name</a:t>
                      </a:r>
                      <a:endParaRPr lang="en-GB" sz="1400" b="1"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Pipe and </a:t>
                      </a:r>
                      <a:r>
                        <a:rPr lang="en-GB" sz="1400" b="1" dirty="0" smtClean="0">
                          <a:solidFill>
                            <a:srgbClr val="000000"/>
                          </a:solidFill>
                          <a:latin typeface="Helvetica"/>
                          <a:ea typeface="Times New Roman"/>
                          <a:cs typeface="Helvetica"/>
                        </a:rPr>
                        <a:t>filter</a:t>
                      </a:r>
                      <a:endParaRPr lang="en-GB" sz="1400" b="1" dirty="0">
                        <a:solidFill>
                          <a:srgbClr val="000000"/>
                        </a:solidFill>
                        <a:latin typeface="Helvetica"/>
                        <a:ea typeface="Times New Roman"/>
                        <a:cs typeface="Helvetica"/>
                      </a:endParaRPr>
                    </a:p>
                  </a:txBody>
                  <a:tcPr marL="68580" marR="68580" marT="0" marB="0"/>
                </a:tc>
                <a:extLst>
                  <a:ext uri="{0D108BD9-81ED-4DB2-BD59-A6C34878D82A}">
                    <a16:rowId xmlns:a16="http://schemas.microsoft.com/office/drawing/2014/main" val="10000"/>
                  </a:ext>
                </a:extLst>
              </a:tr>
              <a:tr h="370840">
                <a:tc>
                  <a:txBody>
                    <a:bodyPr/>
                    <a:lstStyle/>
                    <a:p>
                      <a:pPr algn="just">
                        <a:spcAft>
                          <a:spcPts val="0"/>
                        </a:spcAft>
                        <a:tabLst>
                          <a:tab pos="342900" algn="l"/>
                          <a:tab pos="685800" algn="l"/>
                          <a:tab pos="1028700" algn="l"/>
                        </a:tabLst>
                      </a:pPr>
                      <a:r>
                        <a:rPr lang="en-GB" sz="1400" b="1" dirty="0" smtClean="0">
                          <a:solidFill>
                            <a:srgbClr val="000000"/>
                          </a:solidFill>
                          <a:latin typeface="Helvetica"/>
                          <a:ea typeface="Times New Roman"/>
                          <a:cs typeface="Helvetica"/>
                        </a:rPr>
                        <a:t>Description</a:t>
                      </a:r>
                      <a:endParaRPr lang="en-GB" sz="1400"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a:solidFill>
                            <a:srgbClr val="000000"/>
                          </a:solidFill>
                          <a:latin typeface="Helvetica"/>
                          <a:ea typeface="Times New Roman"/>
                          <a:cs typeface="Helvetica"/>
                        </a:rPr>
                        <a:t>The processing of the data in a system is organized so that each processing component (filter) is discrete and carries out one type of data transformation. The data flows (as in a pipe) from one component to another for processing. </a:t>
                      </a:r>
                    </a:p>
                  </a:txBody>
                  <a:tcPr marL="68580" marR="68580" marT="0" marB="0"/>
                </a:tc>
                <a:extLst>
                  <a:ext uri="{0D108BD9-81ED-4DB2-BD59-A6C34878D82A}">
                    <a16:rowId xmlns:a16="http://schemas.microsoft.com/office/drawing/2014/main" val="10001"/>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Example</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a:solidFill>
                            <a:srgbClr val="000000"/>
                          </a:solidFill>
                          <a:latin typeface="Helvetica"/>
                          <a:ea typeface="Times New Roman"/>
                          <a:cs typeface="Helvetica"/>
                        </a:rPr>
                        <a:t>Figure 6.13 is an example of a pipe and filter system used for processing invoices.</a:t>
                      </a:r>
                    </a:p>
                  </a:txBody>
                  <a:tcPr marL="68580" marR="68580" marT="0" marB="0"/>
                </a:tc>
                <a:extLst>
                  <a:ext uri="{0D108BD9-81ED-4DB2-BD59-A6C34878D82A}">
                    <a16:rowId xmlns:a16="http://schemas.microsoft.com/office/drawing/2014/main" val="10002"/>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When used</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a:solidFill>
                            <a:srgbClr val="000000"/>
                          </a:solidFill>
                          <a:latin typeface="Helvetica"/>
                          <a:ea typeface="Times New Roman"/>
                          <a:cs typeface="Helvetica"/>
                        </a:rPr>
                        <a:t>Commonly used in data processing applications (both batch- and transaction-based) where inputs are processed in separate stages to generate related outputs.</a:t>
                      </a:r>
                    </a:p>
                  </a:txBody>
                  <a:tcPr marL="68580" marR="68580" marT="0" marB="0"/>
                </a:tc>
                <a:extLst>
                  <a:ext uri="{0D108BD9-81ED-4DB2-BD59-A6C34878D82A}">
                    <a16:rowId xmlns:a16="http://schemas.microsoft.com/office/drawing/2014/main" val="10003"/>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Advantages</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a:solidFill>
                            <a:srgbClr val="000000"/>
                          </a:solidFill>
                          <a:latin typeface="Helvetica"/>
                          <a:ea typeface="Times New Roman"/>
                          <a:cs typeface="Helvetica"/>
                        </a:rPr>
                        <a:t>Easy to understand and supports transformation reuse. Workflow style matches the structure of many business processes. Evolution by adding transformations is straightforward. Can be implemented as either a sequential or concurrent system.</a:t>
                      </a:r>
                    </a:p>
                  </a:txBody>
                  <a:tcPr marL="68580" marR="68580" marT="0" marB="0"/>
                </a:tc>
                <a:extLst>
                  <a:ext uri="{0D108BD9-81ED-4DB2-BD59-A6C34878D82A}">
                    <a16:rowId xmlns:a16="http://schemas.microsoft.com/office/drawing/2014/main" val="10004"/>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Disadvantages</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The format for data transfer has to be agreed upon between communicating transformations. Each transformation must parse its input and </a:t>
                      </a:r>
                      <a:r>
                        <a:rPr lang="en-GB" sz="1400" dirty="0" err="1">
                          <a:solidFill>
                            <a:srgbClr val="000000"/>
                          </a:solidFill>
                          <a:latin typeface="Helvetica"/>
                          <a:ea typeface="Times New Roman"/>
                          <a:cs typeface="Helvetica"/>
                        </a:rPr>
                        <a:t>unparse</a:t>
                      </a:r>
                      <a:r>
                        <a:rPr lang="en-GB" sz="1400" dirty="0">
                          <a:solidFill>
                            <a:srgbClr val="000000"/>
                          </a:solidFill>
                          <a:latin typeface="Helvetica"/>
                          <a:ea typeface="Times New Roman"/>
                          <a:cs typeface="Helvetica"/>
                        </a:rPr>
                        <a:t> its output to the agreed form. This increases system overhead and may mean that it is impossible to reuse functional transformations that use incompatible data structures</a:t>
                      </a:r>
                      <a:r>
                        <a:rPr lang="en-GB" sz="1400" dirty="0" smtClean="0">
                          <a:solidFill>
                            <a:srgbClr val="000000"/>
                          </a:solidFill>
                          <a:latin typeface="Helvetica"/>
                          <a:ea typeface="Times New Roman"/>
                          <a:cs typeface="Helvetica"/>
                        </a:rPr>
                        <a:t>.</a:t>
                      </a:r>
                      <a:endParaRPr lang="en-GB" sz="1400" dirty="0">
                        <a:solidFill>
                          <a:srgbClr val="000000"/>
                        </a:solidFill>
                        <a:latin typeface="Helvetica"/>
                        <a:ea typeface="Times New Roman"/>
                        <a:cs typeface="Helvetica"/>
                      </a:endParaRPr>
                    </a:p>
                  </a:txBody>
                  <a:tcPr marL="68580" marR="68580" marT="0" marB="0"/>
                </a:tc>
                <a:extLst>
                  <a:ext uri="{0D108BD9-81ED-4DB2-BD59-A6C34878D82A}">
                    <a16:rowId xmlns:a16="http://schemas.microsoft.com/office/drawing/2014/main" val="10005"/>
                  </a:ext>
                </a:extLst>
              </a:tr>
            </a:tbl>
          </a:graphicData>
        </a:graphic>
      </p:graphicFrame>
      <p:sp>
        <p:nvSpPr>
          <p:cNvPr id="6" name="Footer Placeholder 5"/>
          <p:cNvSpPr>
            <a:spLocks noGrp="1"/>
          </p:cNvSpPr>
          <p:nvPr>
            <p:ph type="ftr" sz="quarter" idx="11"/>
          </p:nvPr>
        </p:nvSpPr>
        <p:spPr/>
        <p:txBody>
          <a:bodyPr/>
          <a:lstStyle/>
          <a:p>
            <a:r>
              <a:rPr lang="en-US" smtClean="0"/>
              <a:t>Chapter 6 Architectural Design</a:t>
            </a:r>
            <a:endParaRPr lang="en-US"/>
          </a:p>
        </p:txBody>
      </p:sp>
      <p:sp>
        <p:nvSpPr>
          <p:cNvPr id="5" name="Slide Number Placeholder 4"/>
          <p:cNvSpPr>
            <a:spLocks noGrp="1"/>
          </p:cNvSpPr>
          <p:nvPr>
            <p:ph type="sldNum" sz="quarter" idx="12"/>
          </p:nvPr>
        </p:nvSpPr>
        <p:spPr/>
        <p:txBody>
          <a:bodyPr/>
          <a:lstStyle/>
          <a:p>
            <a:fld id="{EC33B370-F672-B743-B3AF-248A63C17270}" type="slidenum">
              <a:rPr lang="en-US" smtClean="0"/>
              <a:pPr/>
              <a:t>34</a:t>
            </a:fld>
            <a:endParaRPr lang="en-US"/>
          </a:p>
        </p:txBody>
      </p:sp>
      <p:sp>
        <p:nvSpPr>
          <p:cNvPr id="3" name="Date Placeholder 2"/>
          <p:cNvSpPr>
            <a:spLocks noGrp="1"/>
          </p:cNvSpPr>
          <p:nvPr>
            <p:ph type="dt" sz="half" idx="10"/>
          </p:nvPr>
        </p:nvSpPr>
        <p:spPr/>
        <p:txBody>
          <a:bodyPr/>
          <a:lstStyle/>
          <a:p>
            <a:fld id="{8B561061-8569-EB40-A3F5-E57A7C2E5BFA}" type="datetime1">
              <a:rPr lang="en-GB" smtClean="0"/>
              <a:t>06/05/2024</a:t>
            </a:fld>
            <a:endParaRPr lang="en-US"/>
          </a:p>
        </p:txBody>
      </p:sp>
    </p:spTree>
    <p:extLst>
      <p:ext uri="{BB962C8B-B14F-4D97-AF65-F5344CB8AC3E}">
        <p14:creationId xmlns:p14="http://schemas.microsoft.com/office/powerpoint/2010/main" val="401035966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example of the pipe and filter architecture used in a payments system</a:t>
            </a:r>
            <a:r>
              <a:rPr lang="en-GB" dirty="0" smtClean="0"/>
              <a:t> </a:t>
            </a:r>
            <a:endParaRPr lang="en-US" dirty="0"/>
          </a:p>
        </p:txBody>
      </p:sp>
      <p:pic>
        <p:nvPicPr>
          <p:cNvPr id="4" name="Content Placeholder 3" descr="6.13 InvoiceProc.eps"/>
          <p:cNvPicPr>
            <a:picLocks noGrp="1" noChangeAspect="1"/>
          </p:cNvPicPr>
          <p:nvPr>
            <p:ph idx="1"/>
          </p:nvPr>
        </p:nvPicPr>
        <p:blipFill>
          <a:blip r:embed="rId2"/>
          <a:srcRect l="24024" r="24024"/>
          <a:stretch>
            <a:fillRect/>
          </a:stretch>
        </p:blipFill>
        <p:spPr>
          <a:xfrm>
            <a:off x="3048000" y="1774561"/>
            <a:ext cx="5702968" cy="3136413"/>
          </a:xfrm>
        </p:spPr>
      </p:pic>
      <p:sp>
        <p:nvSpPr>
          <p:cNvPr id="6" name="Footer Placeholder 5"/>
          <p:cNvSpPr>
            <a:spLocks noGrp="1"/>
          </p:cNvSpPr>
          <p:nvPr>
            <p:ph type="ftr" sz="quarter" idx="11"/>
          </p:nvPr>
        </p:nvSpPr>
        <p:spPr/>
        <p:txBody>
          <a:bodyPr/>
          <a:lstStyle/>
          <a:p>
            <a:r>
              <a:rPr lang="en-US" smtClean="0"/>
              <a:t>Chapter 6 Architectural Design</a:t>
            </a:r>
            <a:endParaRPr lang="en-US"/>
          </a:p>
        </p:txBody>
      </p:sp>
      <p:sp>
        <p:nvSpPr>
          <p:cNvPr id="5" name="Slide Number Placeholder 4"/>
          <p:cNvSpPr>
            <a:spLocks noGrp="1"/>
          </p:cNvSpPr>
          <p:nvPr>
            <p:ph type="sldNum" sz="quarter" idx="12"/>
          </p:nvPr>
        </p:nvSpPr>
        <p:spPr/>
        <p:txBody>
          <a:bodyPr/>
          <a:lstStyle/>
          <a:p>
            <a:fld id="{EC33B370-F672-B743-B3AF-248A63C17270}" type="slidenum">
              <a:rPr lang="en-US" smtClean="0"/>
              <a:pPr/>
              <a:t>35</a:t>
            </a:fld>
            <a:endParaRPr lang="en-US"/>
          </a:p>
        </p:txBody>
      </p:sp>
      <p:sp>
        <p:nvSpPr>
          <p:cNvPr id="3" name="Date Placeholder 2"/>
          <p:cNvSpPr>
            <a:spLocks noGrp="1"/>
          </p:cNvSpPr>
          <p:nvPr>
            <p:ph type="dt" sz="half" idx="10"/>
          </p:nvPr>
        </p:nvSpPr>
        <p:spPr/>
        <p:txBody>
          <a:bodyPr/>
          <a:lstStyle/>
          <a:p>
            <a:fld id="{7F1D9BB6-03AB-0043-BF6C-06967B402B40}" type="datetime1">
              <a:rPr lang="en-GB" smtClean="0"/>
              <a:t>06/05/2024</a:t>
            </a:fld>
            <a:endParaRPr lang="en-US"/>
          </a:p>
        </p:txBody>
      </p:sp>
    </p:spTree>
    <p:extLst>
      <p:ext uri="{BB962C8B-B14F-4D97-AF65-F5344CB8AC3E}">
        <p14:creationId xmlns:p14="http://schemas.microsoft.com/office/powerpoint/2010/main" val="370662651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346744"/>
            <a:ext cx="8229600" cy="1143000"/>
          </a:xfrm>
          <a:solidFill>
            <a:schemeClr val="accent6">
              <a:lumMod val="40000"/>
              <a:lumOff val="60000"/>
            </a:schemeClr>
          </a:solidFill>
        </p:spPr>
        <p:txBody>
          <a:bodyPr/>
          <a:lstStyle/>
          <a:p>
            <a:pPr algn="ctr"/>
            <a:r>
              <a:rPr lang="en-US" b="1" dirty="0" smtClean="0">
                <a:solidFill>
                  <a:srgbClr val="C00000"/>
                </a:solidFill>
                <a:latin typeface="Arial Black" panose="020B0A04020102020204" pitchFamily="34" charset="0"/>
              </a:rPr>
              <a:t>The End</a:t>
            </a:r>
            <a:endParaRPr lang="en-US" b="1" dirty="0">
              <a:solidFill>
                <a:srgbClr val="C00000"/>
              </a:solidFill>
              <a:latin typeface="Arial Black" panose="020B0A04020102020204" pitchFamily="34" charset="0"/>
            </a:endParaRPr>
          </a:p>
        </p:txBody>
      </p:sp>
      <p:sp>
        <p:nvSpPr>
          <p:cNvPr id="4" name="Footer Placeholder 3"/>
          <p:cNvSpPr>
            <a:spLocks noGrp="1"/>
          </p:cNvSpPr>
          <p:nvPr>
            <p:ph type="ftr" sz="quarter" idx="11"/>
          </p:nvPr>
        </p:nvSpPr>
        <p:spPr/>
        <p:txBody>
          <a:bodyPr/>
          <a:lstStyle/>
          <a:p>
            <a:r>
              <a:rPr lang="en-US" smtClean="0"/>
              <a:t>Chapter 6 Architectural Design</a:t>
            </a:r>
            <a:endParaRPr lang="en-US"/>
          </a:p>
        </p:txBody>
      </p:sp>
      <p:sp>
        <p:nvSpPr>
          <p:cNvPr id="5" name="Slide Number Placeholder 4"/>
          <p:cNvSpPr>
            <a:spLocks noGrp="1"/>
          </p:cNvSpPr>
          <p:nvPr>
            <p:ph type="sldNum" sz="quarter" idx="12"/>
          </p:nvPr>
        </p:nvSpPr>
        <p:spPr/>
        <p:txBody>
          <a:bodyPr/>
          <a:lstStyle/>
          <a:p>
            <a:fld id="{EC33B370-F672-B743-B3AF-248A63C17270}" type="slidenum">
              <a:rPr lang="en-US" smtClean="0"/>
              <a:pPr/>
              <a:t>36</a:t>
            </a:fld>
            <a:endParaRPr lang="en-US"/>
          </a:p>
        </p:txBody>
      </p:sp>
      <p:sp>
        <p:nvSpPr>
          <p:cNvPr id="6" name="Date Placeholder 5"/>
          <p:cNvSpPr>
            <a:spLocks noGrp="1"/>
          </p:cNvSpPr>
          <p:nvPr>
            <p:ph type="dt" sz="half" idx="10"/>
          </p:nvPr>
        </p:nvSpPr>
        <p:spPr/>
        <p:txBody>
          <a:bodyPr/>
          <a:lstStyle/>
          <a:p>
            <a:fld id="{A47BEF99-C949-C342-9C09-4F6A44CADEA5}" type="datetime1">
              <a:rPr lang="en-GB" smtClean="0"/>
              <a:t>06/05/2024</a:t>
            </a:fld>
            <a:endParaRPr lang="en-US"/>
          </a:p>
        </p:txBody>
      </p:sp>
    </p:spTree>
    <p:extLst>
      <p:ext uri="{BB962C8B-B14F-4D97-AF65-F5344CB8AC3E}">
        <p14:creationId xmlns:p14="http://schemas.microsoft.com/office/powerpoint/2010/main" val="30866880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solidFill>
              <a:schemeClr val="accent1"/>
            </a:solidFill>
          </a:ln>
        </p:spPr>
        <p:txBody>
          <a:bodyPr/>
          <a:lstStyle/>
          <a:p>
            <a:r>
              <a:rPr lang="en-US" dirty="0" smtClean="0"/>
              <a:t>Agility and architecture</a:t>
            </a:r>
            <a:r>
              <a:rPr lang="ar-JO" dirty="0" smtClean="0"/>
              <a:t>  </a:t>
            </a:r>
            <a:r>
              <a:rPr lang="ar-JO" dirty="0"/>
              <a:t>خفة الحركة </a:t>
            </a:r>
            <a:r>
              <a:rPr lang="ar-JO" dirty="0" smtClean="0"/>
              <a:t>و المعمارية  </a:t>
            </a:r>
            <a:endParaRPr lang="en-US" dirty="0"/>
          </a:p>
        </p:txBody>
      </p:sp>
      <p:sp>
        <p:nvSpPr>
          <p:cNvPr id="3" name="Content Placeholder 2"/>
          <p:cNvSpPr>
            <a:spLocks noGrp="1"/>
          </p:cNvSpPr>
          <p:nvPr>
            <p:ph idx="1"/>
          </p:nvPr>
        </p:nvSpPr>
        <p:spPr>
          <a:xfrm>
            <a:off x="1981200" y="1600201"/>
            <a:ext cx="8229600" cy="3359726"/>
          </a:xfrm>
          <a:solidFill>
            <a:schemeClr val="accent3">
              <a:lumMod val="20000"/>
              <a:lumOff val="80000"/>
            </a:schemeClr>
          </a:solidFill>
          <a:ln>
            <a:solidFill>
              <a:schemeClr val="accent1"/>
            </a:solidFill>
          </a:ln>
        </p:spPr>
        <p:txBody>
          <a:bodyPr/>
          <a:lstStyle/>
          <a:p>
            <a:r>
              <a:rPr lang="en-US" dirty="0" smtClean="0"/>
              <a:t>It is generally accepted that an early stage of agile processes is to design an overall systems architecture.</a:t>
            </a:r>
            <a:endParaRPr lang="ar-JO" dirty="0" smtClean="0"/>
          </a:p>
          <a:p>
            <a:pPr marL="0" indent="0">
              <a:buNone/>
            </a:pPr>
            <a:endParaRPr lang="en-US" dirty="0" smtClean="0"/>
          </a:p>
          <a:p>
            <a:r>
              <a:rPr lang="en-US" b="1" dirty="0" smtClean="0"/>
              <a:t>Refactoring</a:t>
            </a:r>
            <a:r>
              <a:rPr lang="en-US" dirty="0" smtClean="0"/>
              <a:t> the system architecture is usually expensive because it affects so many components in the system</a:t>
            </a:r>
            <a:r>
              <a:rPr lang="ar-JO" dirty="0" smtClean="0"/>
              <a:t>اعادة البرمجة مكلفة لازدياد الاجزاء المضافة </a:t>
            </a:r>
            <a:endParaRPr lang="en-US" dirty="0"/>
          </a:p>
        </p:txBody>
      </p:sp>
      <p:sp>
        <p:nvSpPr>
          <p:cNvPr id="4" name="Footer Placeholder 3"/>
          <p:cNvSpPr>
            <a:spLocks noGrp="1"/>
          </p:cNvSpPr>
          <p:nvPr>
            <p:ph type="ftr" sz="quarter" idx="11"/>
          </p:nvPr>
        </p:nvSpPr>
        <p:spPr/>
        <p:txBody>
          <a:bodyPr/>
          <a:lstStyle/>
          <a:p>
            <a:r>
              <a:rPr lang="en-US" smtClean="0"/>
              <a:t>Chapter 6 Architectural Design</a:t>
            </a:r>
            <a:endParaRPr lang="en-US"/>
          </a:p>
        </p:txBody>
      </p:sp>
      <p:sp>
        <p:nvSpPr>
          <p:cNvPr id="5" name="Slide Number Placeholder 4"/>
          <p:cNvSpPr>
            <a:spLocks noGrp="1"/>
          </p:cNvSpPr>
          <p:nvPr>
            <p:ph type="sldNum" sz="quarter" idx="12"/>
          </p:nvPr>
        </p:nvSpPr>
        <p:spPr/>
        <p:txBody>
          <a:bodyPr/>
          <a:lstStyle/>
          <a:p>
            <a:fld id="{EC33B370-F672-B743-B3AF-248A63C17270}" type="slidenum">
              <a:rPr lang="en-US" smtClean="0"/>
              <a:pPr/>
              <a:t>4</a:t>
            </a:fld>
            <a:endParaRPr lang="en-US"/>
          </a:p>
        </p:txBody>
      </p:sp>
      <p:sp>
        <p:nvSpPr>
          <p:cNvPr id="6" name="Date Placeholder 5"/>
          <p:cNvSpPr>
            <a:spLocks noGrp="1"/>
          </p:cNvSpPr>
          <p:nvPr>
            <p:ph type="dt" sz="half" idx="10"/>
          </p:nvPr>
        </p:nvSpPr>
        <p:spPr/>
        <p:txBody>
          <a:bodyPr/>
          <a:lstStyle/>
          <a:p>
            <a:fld id="{88230E10-E64F-014A-B38E-659FFF22374A}" type="datetime1">
              <a:rPr lang="en-GB" smtClean="0"/>
              <a:t>06/05/2024</a:t>
            </a:fld>
            <a:endParaRPr lang="en-US"/>
          </a:p>
        </p:txBody>
      </p:sp>
    </p:spTree>
    <p:extLst>
      <p:ext uri="{BB962C8B-B14F-4D97-AF65-F5344CB8AC3E}">
        <p14:creationId xmlns:p14="http://schemas.microsoft.com/office/powerpoint/2010/main" val="204992849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solidFill>
              <a:schemeClr val="accent1"/>
            </a:solidFill>
          </a:ln>
        </p:spPr>
        <p:txBody>
          <a:bodyPr/>
          <a:lstStyle/>
          <a:p>
            <a:r>
              <a:rPr lang="en-US" dirty="0" smtClean="0">
                <a:solidFill>
                  <a:schemeClr val="accent6">
                    <a:lumMod val="50000"/>
                  </a:schemeClr>
                </a:solidFill>
              </a:rPr>
              <a:t>The </a:t>
            </a:r>
            <a:r>
              <a:rPr lang="en-US" dirty="0">
                <a:solidFill>
                  <a:schemeClr val="accent6">
                    <a:lumMod val="50000"/>
                  </a:schemeClr>
                </a:solidFill>
              </a:rPr>
              <a:t>A</a:t>
            </a:r>
            <a:r>
              <a:rPr lang="en-US" dirty="0" smtClean="0">
                <a:solidFill>
                  <a:schemeClr val="accent6">
                    <a:lumMod val="50000"/>
                  </a:schemeClr>
                </a:solidFill>
              </a:rPr>
              <a:t>rchitecture of a Packing Robot </a:t>
            </a:r>
            <a:r>
              <a:rPr lang="en-US" dirty="0">
                <a:solidFill>
                  <a:schemeClr val="accent6">
                    <a:lumMod val="50000"/>
                  </a:schemeClr>
                </a:solidFill>
              </a:rPr>
              <a:t>C</a:t>
            </a:r>
            <a:r>
              <a:rPr lang="en-US" dirty="0" smtClean="0">
                <a:solidFill>
                  <a:schemeClr val="accent6">
                    <a:lumMod val="50000"/>
                  </a:schemeClr>
                </a:solidFill>
              </a:rPr>
              <a:t>ontrol </a:t>
            </a:r>
            <a:r>
              <a:rPr lang="en-US" dirty="0">
                <a:solidFill>
                  <a:schemeClr val="accent6">
                    <a:lumMod val="50000"/>
                  </a:schemeClr>
                </a:solidFill>
              </a:rPr>
              <a:t>S</a:t>
            </a:r>
            <a:r>
              <a:rPr lang="en-US" dirty="0" smtClean="0">
                <a:solidFill>
                  <a:schemeClr val="accent6">
                    <a:lumMod val="50000"/>
                  </a:schemeClr>
                </a:solidFill>
              </a:rPr>
              <a:t>ystem</a:t>
            </a:r>
            <a:endParaRPr lang="en-US" dirty="0">
              <a:solidFill>
                <a:schemeClr val="accent6">
                  <a:lumMod val="50000"/>
                </a:schemeClr>
              </a:solidFill>
            </a:endParaRPr>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
        <p:nvSpPr>
          <p:cNvPr id="4" name="Slide Number Placeholder 3"/>
          <p:cNvSpPr>
            <a:spLocks noGrp="1"/>
          </p:cNvSpPr>
          <p:nvPr>
            <p:ph type="sldNum" sz="quarter" idx="12"/>
          </p:nvPr>
        </p:nvSpPr>
        <p:spPr/>
        <p:txBody>
          <a:bodyPr/>
          <a:lstStyle/>
          <a:p>
            <a:fld id="{EC33B370-F672-B743-B3AF-248A63C17270}" type="slidenum">
              <a:rPr lang="en-US" smtClean="0"/>
              <a:pPr/>
              <a:t>5</a:t>
            </a:fld>
            <a:endParaRPr lang="en-US"/>
          </a:p>
        </p:txBody>
      </p:sp>
      <p:pic>
        <p:nvPicPr>
          <p:cNvPr id="26626" name="Picture 2" descr="6"/>
          <p:cNvPicPr>
            <a:picLocks noChangeAspect="1" noChangeArrowheads="1"/>
          </p:cNvPicPr>
          <p:nvPr/>
        </p:nvPicPr>
        <p:blipFill>
          <a:blip r:embed="rId2"/>
          <a:srcRect b="-8765"/>
          <a:stretch>
            <a:fillRect/>
          </a:stretch>
        </p:blipFill>
        <p:spPr bwMode="auto">
          <a:xfrm>
            <a:off x="2479964" y="1667101"/>
            <a:ext cx="7592290" cy="4689250"/>
          </a:xfrm>
          <a:prstGeom prst="rect">
            <a:avLst/>
          </a:prstGeom>
          <a:solidFill>
            <a:schemeClr val="accent3">
              <a:lumMod val="40000"/>
              <a:lumOff val="60000"/>
            </a:schemeClr>
          </a:solidFill>
          <a:ln w="9525">
            <a:solidFill>
              <a:schemeClr val="accent1"/>
            </a:solidFill>
            <a:miter lim="800000"/>
            <a:headEnd/>
            <a:tailEnd/>
          </a:ln>
        </p:spPr>
      </p:pic>
      <p:sp>
        <p:nvSpPr>
          <p:cNvPr id="3" name="Date Placeholder 2"/>
          <p:cNvSpPr>
            <a:spLocks noGrp="1"/>
          </p:cNvSpPr>
          <p:nvPr>
            <p:ph type="dt" sz="half" idx="10"/>
          </p:nvPr>
        </p:nvSpPr>
        <p:spPr/>
        <p:txBody>
          <a:bodyPr/>
          <a:lstStyle/>
          <a:p>
            <a:fld id="{5F3CC6AF-DA87-0042-8D35-8C16E82516A7}" type="datetime1">
              <a:rPr lang="en-GB" smtClean="0"/>
              <a:t>06/05/2024</a:t>
            </a:fld>
            <a:endParaRPr lang="en-US"/>
          </a:p>
        </p:txBody>
      </p:sp>
      <p:sp>
        <p:nvSpPr>
          <p:cNvPr id="8" name="TextBox 7"/>
          <p:cNvSpPr txBox="1"/>
          <p:nvPr/>
        </p:nvSpPr>
        <p:spPr>
          <a:xfrm>
            <a:off x="7777728" y="2170607"/>
            <a:ext cx="1329210" cy="369332"/>
          </a:xfrm>
          <a:prstGeom prst="rect">
            <a:avLst/>
          </a:prstGeom>
          <a:noFill/>
        </p:spPr>
        <p:txBody>
          <a:bodyPr wrap="none" rtlCol="0">
            <a:spAutoFit/>
          </a:bodyPr>
          <a:lstStyle/>
          <a:p>
            <a:r>
              <a:rPr lang="ar-JO" b="1" dirty="0"/>
              <a:t>متحكم باللواقط </a:t>
            </a:r>
            <a:endParaRPr lang="en-US" b="1" dirty="0"/>
          </a:p>
        </p:txBody>
      </p:sp>
      <p:sp>
        <p:nvSpPr>
          <p:cNvPr id="9" name="TextBox 8"/>
          <p:cNvSpPr txBox="1"/>
          <p:nvPr/>
        </p:nvSpPr>
        <p:spPr>
          <a:xfrm>
            <a:off x="4422472" y="5677621"/>
            <a:ext cx="1205345" cy="369332"/>
          </a:xfrm>
          <a:prstGeom prst="rect">
            <a:avLst/>
          </a:prstGeom>
          <a:noFill/>
        </p:spPr>
        <p:txBody>
          <a:bodyPr wrap="square" rtlCol="0">
            <a:spAutoFit/>
          </a:bodyPr>
          <a:lstStyle/>
          <a:p>
            <a:pPr algn="ctr"/>
            <a:r>
              <a:rPr lang="ar-JO" b="1" dirty="0"/>
              <a:t>نظام التعبئة</a:t>
            </a:r>
            <a:endParaRPr lang="en-US" b="1" dirty="0"/>
          </a:p>
        </p:txBody>
      </p:sp>
      <p:sp>
        <p:nvSpPr>
          <p:cNvPr id="12" name="TextBox 11"/>
          <p:cNvSpPr txBox="1"/>
          <p:nvPr/>
        </p:nvSpPr>
        <p:spPr>
          <a:xfrm>
            <a:off x="7543801" y="5862287"/>
            <a:ext cx="2937163" cy="369332"/>
          </a:xfrm>
          <a:prstGeom prst="rect">
            <a:avLst/>
          </a:prstGeom>
          <a:noFill/>
        </p:spPr>
        <p:txBody>
          <a:bodyPr wrap="square" rtlCol="0">
            <a:spAutoFit/>
          </a:bodyPr>
          <a:lstStyle/>
          <a:p>
            <a:r>
              <a:rPr lang="ar-JO" b="1" dirty="0"/>
              <a:t>التحكم  بالنقل \ شريط النقل </a:t>
            </a:r>
            <a:endParaRPr lang="en-US" b="1" dirty="0"/>
          </a:p>
        </p:txBody>
      </p:sp>
    </p:spTree>
    <p:extLst>
      <p:ext uri="{BB962C8B-B14F-4D97-AF65-F5344CB8AC3E}">
        <p14:creationId xmlns:p14="http://schemas.microsoft.com/office/powerpoint/2010/main" val="420108418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Architectural Abstraction</a:t>
            </a:r>
            <a:endParaRPr lang="en-US" dirty="0"/>
          </a:p>
        </p:txBody>
      </p:sp>
      <p:sp>
        <p:nvSpPr>
          <p:cNvPr id="3" name="Content Placeholder 2"/>
          <p:cNvSpPr>
            <a:spLocks noGrp="1"/>
          </p:cNvSpPr>
          <p:nvPr>
            <p:ph idx="1"/>
          </p:nvPr>
        </p:nvSpPr>
        <p:spPr>
          <a:xfrm>
            <a:off x="1981200" y="1600201"/>
            <a:ext cx="8229600" cy="4357254"/>
          </a:xfrm>
          <a:solidFill>
            <a:schemeClr val="accent3">
              <a:lumMod val="20000"/>
              <a:lumOff val="80000"/>
            </a:schemeClr>
          </a:solidFill>
          <a:ln>
            <a:solidFill>
              <a:schemeClr val="tx1"/>
            </a:solidFill>
          </a:ln>
        </p:spPr>
        <p:txBody>
          <a:bodyPr/>
          <a:lstStyle/>
          <a:p>
            <a:r>
              <a:rPr lang="en-US" b="1" dirty="0" smtClean="0">
                <a:solidFill>
                  <a:srgbClr val="000000"/>
                </a:solidFill>
              </a:rPr>
              <a:t>Architecture in the small </a:t>
            </a:r>
            <a:r>
              <a:rPr lang="en-US" dirty="0" smtClean="0">
                <a:solidFill>
                  <a:srgbClr val="000000"/>
                </a:solidFill>
              </a:rPr>
              <a:t>is concerned with the</a:t>
            </a:r>
            <a:r>
              <a:rPr lang="ar-JO" dirty="0" smtClean="0">
                <a:solidFill>
                  <a:srgbClr val="000000"/>
                </a:solidFill>
              </a:rPr>
              <a:t> </a:t>
            </a:r>
            <a:r>
              <a:rPr lang="en-US" dirty="0" smtClean="0">
                <a:solidFill>
                  <a:srgbClr val="000000"/>
                </a:solidFill>
              </a:rPr>
              <a:t>architecture of individual programs </a:t>
            </a:r>
            <a:r>
              <a:rPr lang="en-US" dirty="0">
                <a:solidFill>
                  <a:srgbClr val="000000"/>
                </a:solidFill>
              </a:rPr>
              <a:t>is decomposed into components. </a:t>
            </a:r>
            <a:endParaRPr lang="ar-JO" dirty="0" smtClean="0">
              <a:solidFill>
                <a:srgbClr val="000000"/>
              </a:solidFill>
            </a:endParaRPr>
          </a:p>
          <a:p>
            <a:pPr algn="just"/>
            <a:r>
              <a:rPr lang="en-US" b="1" dirty="0" smtClean="0">
                <a:solidFill>
                  <a:srgbClr val="000000"/>
                </a:solidFill>
              </a:rPr>
              <a:t>Architecture </a:t>
            </a:r>
            <a:r>
              <a:rPr lang="ar-JO" b="1" dirty="0" smtClean="0">
                <a:solidFill>
                  <a:srgbClr val="000000"/>
                </a:solidFill>
              </a:rPr>
              <a:t>at</a:t>
            </a:r>
            <a:r>
              <a:rPr lang="en-US" b="1" dirty="0" smtClean="0">
                <a:solidFill>
                  <a:srgbClr val="000000"/>
                </a:solidFill>
              </a:rPr>
              <a:t> large </a:t>
            </a:r>
            <a:r>
              <a:rPr lang="en-US" dirty="0" smtClean="0">
                <a:solidFill>
                  <a:srgbClr val="000000"/>
                </a:solidFill>
              </a:rPr>
              <a:t>is concerned with the architecture of complex enterprise systems that include other systems, programs, and program components. </a:t>
            </a:r>
          </a:p>
          <a:p>
            <a:pPr algn="just"/>
            <a:r>
              <a:rPr lang="en-US" dirty="0" smtClean="0">
                <a:solidFill>
                  <a:srgbClr val="000000"/>
                </a:solidFill>
              </a:rPr>
              <a:t>These enterprise systems are distributed over different computers, which </a:t>
            </a:r>
            <a:r>
              <a:rPr lang="ar-JO" dirty="0" smtClean="0">
                <a:solidFill>
                  <a:srgbClr val="000000"/>
                </a:solidFill>
              </a:rPr>
              <a:t>different companies may own and manage</a:t>
            </a:r>
            <a:r>
              <a:rPr lang="en-US" dirty="0" smtClean="0">
                <a:solidFill>
                  <a:srgbClr val="000000"/>
                </a:solidFill>
              </a:rPr>
              <a:t>.  </a:t>
            </a:r>
            <a:endParaRPr lang="en-US" dirty="0">
              <a:solidFill>
                <a:srgbClr val="000000"/>
              </a:solidFill>
            </a:endParaRPr>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
        <p:nvSpPr>
          <p:cNvPr id="4" name="Slide Number Placeholder 3"/>
          <p:cNvSpPr>
            <a:spLocks noGrp="1"/>
          </p:cNvSpPr>
          <p:nvPr>
            <p:ph type="sldNum" sz="quarter" idx="12"/>
          </p:nvPr>
        </p:nvSpPr>
        <p:spPr/>
        <p:txBody>
          <a:bodyPr/>
          <a:lstStyle/>
          <a:p>
            <a:fld id="{EC33B370-F672-B743-B3AF-248A63C17270}" type="slidenum">
              <a:rPr lang="en-US" smtClean="0"/>
              <a:pPr/>
              <a:t>6</a:t>
            </a:fld>
            <a:endParaRPr lang="en-US"/>
          </a:p>
        </p:txBody>
      </p:sp>
      <p:sp>
        <p:nvSpPr>
          <p:cNvPr id="6" name="Date Placeholder 5"/>
          <p:cNvSpPr>
            <a:spLocks noGrp="1"/>
          </p:cNvSpPr>
          <p:nvPr>
            <p:ph type="dt" sz="half" idx="10"/>
          </p:nvPr>
        </p:nvSpPr>
        <p:spPr/>
        <p:txBody>
          <a:bodyPr/>
          <a:lstStyle/>
          <a:p>
            <a:fld id="{EFB9FC12-CD08-1841-B4E7-6447ABCA8C41}" type="datetime1">
              <a:rPr lang="en-GB" smtClean="0"/>
              <a:t>06/05/2024</a:t>
            </a:fld>
            <a:endParaRPr lang="en-US"/>
          </a:p>
        </p:txBody>
      </p:sp>
    </p:spTree>
    <p:extLst>
      <p:ext uri="{BB962C8B-B14F-4D97-AF65-F5344CB8AC3E}">
        <p14:creationId xmlns:p14="http://schemas.microsoft.com/office/powerpoint/2010/main" val="74272118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GB" dirty="0"/>
              <a:t>Advantages of explicit </a:t>
            </a:r>
            <a:r>
              <a:rPr lang="en-GB" dirty="0" smtClean="0"/>
              <a:t>architecture</a:t>
            </a:r>
            <a:r>
              <a:rPr lang="ar-JO" dirty="0"/>
              <a:t>بنية </a:t>
            </a:r>
            <a:r>
              <a:rPr lang="ar-JO" dirty="0" smtClean="0"/>
              <a:t>صريحة</a:t>
            </a:r>
            <a:r>
              <a:rPr lang="en-US" dirty="0" smtClean="0"/>
              <a:t> </a:t>
            </a:r>
            <a:endParaRPr lang="en-GB" dirty="0"/>
          </a:p>
        </p:txBody>
      </p:sp>
      <p:sp>
        <p:nvSpPr>
          <p:cNvPr id="45059" name="Rectangle 3"/>
          <p:cNvSpPr>
            <a:spLocks noGrp="1" noChangeArrowheads="1"/>
          </p:cNvSpPr>
          <p:nvPr>
            <p:ph idx="1"/>
          </p:nvPr>
        </p:nvSpPr>
        <p:spPr>
          <a:xfrm>
            <a:off x="1981200" y="1932710"/>
            <a:ext cx="8229600" cy="3747655"/>
          </a:xfrm>
          <a:solidFill>
            <a:schemeClr val="accent3">
              <a:lumMod val="20000"/>
              <a:lumOff val="80000"/>
            </a:schemeClr>
          </a:solidFill>
          <a:ln>
            <a:solidFill>
              <a:schemeClr val="tx1"/>
            </a:solidFill>
          </a:ln>
        </p:spPr>
        <p:txBody>
          <a:bodyPr>
            <a:normAutofit lnSpcReduction="10000"/>
          </a:bodyPr>
          <a:lstStyle/>
          <a:p>
            <a:pPr>
              <a:lnSpc>
                <a:spcPct val="90000"/>
              </a:lnSpc>
            </a:pPr>
            <a:r>
              <a:rPr lang="en-GB" b="1" dirty="0">
                <a:solidFill>
                  <a:schemeClr val="accent6">
                    <a:lumMod val="50000"/>
                  </a:schemeClr>
                </a:solidFill>
              </a:rPr>
              <a:t>Stakeholder </a:t>
            </a:r>
            <a:r>
              <a:rPr lang="en-US" b="1" dirty="0" smtClean="0">
                <a:solidFill>
                  <a:schemeClr val="accent6">
                    <a:lumMod val="50000"/>
                  </a:schemeClr>
                </a:solidFill>
              </a:rPr>
              <a:t>Communication</a:t>
            </a:r>
            <a:endParaRPr lang="en-GB" b="1" dirty="0">
              <a:solidFill>
                <a:schemeClr val="accent6">
                  <a:lumMod val="50000"/>
                </a:schemeClr>
              </a:solidFill>
            </a:endParaRPr>
          </a:p>
          <a:p>
            <a:pPr lvl="1">
              <a:lnSpc>
                <a:spcPct val="90000"/>
              </a:lnSpc>
            </a:pPr>
            <a:r>
              <a:rPr lang="en-GB" dirty="0"/>
              <a:t>Architecture may be used as a focus of discussion by system stakeholders</a:t>
            </a:r>
            <a:r>
              <a:rPr lang="en-GB" dirty="0" smtClean="0"/>
              <a:t>.</a:t>
            </a:r>
            <a:r>
              <a:rPr lang="ar-JO" dirty="0" smtClean="0"/>
              <a:t> لارضاء المساهمين </a:t>
            </a:r>
            <a:endParaRPr lang="en-GB" dirty="0"/>
          </a:p>
          <a:p>
            <a:pPr>
              <a:lnSpc>
                <a:spcPct val="90000"/>
              </a:lnSpc>
            </a:pPr>
            <a:r>
              <a:rPr lang="en-GB" b="1" dirty="0">
                <a:solidFill>
                  <a:schemeClr val="accent6">
                    <a:lumMod val="50000"/>
                  </a:schemeClr>
                </a:solidFill>
              </a:rPr>
              <a:t>System analysis</a:t>
            </a:r>
          </a:p>
          <a:p>
            <a:pPr lvl="1">
              <a:lnSpc>
                <a:spcPct val="90000"/>
              </a:lnSpc>
            </a:pPr>
            <a:r>
              <a:rPr lang="ar-JO" dirty="0" smtClean="0"/>
              <a:t>This means</a:t>
            </a:r>
            <a:r>
              <a:rPr lang="en-GB" dirty="0" smtClean="0"/>
              <a:t> </a:t>
            </a:r>
            <a:r>
              <a:rPr lang="en-GB" dirty="0"/>
              <a:t>that analysis of whether the system can meet its non-functional requirements is possible.</a:t>
            </a:r>
          </a:p>
          <a:p>
            <a:pPr>
              <a:lnSpc>
                <a:spcPct val="90000"/>
              </a:lnSpc>
            </a:pPr>
            <a:r>
              <a:rPr lang="en-GB" b="1" dirty="0">
                <a:solidFill>
                  <a:schemeClr val="accent6">
                    <a:lumMod val="50000"/>
                  </a:schemeClr>
                </a:solidFill>
              </a:rPr>
              <a:t>Large-scale reuse</a:t>
            </a:r>
          </a:p>
          <a:p>
            <a:pPr lvl="1">
              <a:lnSpc>
                <a:spcPct val="90000"/>
              </a:lnSpc>
            </a:pPr>
            <a:r>
              <a:rPr lang="en-GB" dirty="0"/>
              <a:t>The architecture may be reusable across a range of </a:t>
            </a:r>
            <a:r>
              <a:rPr lang="en-GB" dirty="0" smtClean="0"/>
              <a:t>systems</a:t>
            </a:r>
          </a:p>
          <a:p>
            <a:pPr lvl="1">
              <a:lnSpc>
                <a:spcPct val="90000"/>
              </a:lnSpc>
            </a:pPr>
            <a:r>
              <a:rPr lang="en-GB" dirty="0" smtClean="0"/>
              <a:t>Product-line architectures may be developed.</a:t>
            </a:r>
            <a:r>
              <a:rPr lang="ar-JO" dirty="0" smtClean="0"/>
              <a:t>تطوير معمارية خطوط الانتاج</a:t>
            </a:r>
            <a:endParaRPr lang="en-GB" dirty="0"/>
          </a:p>
        </p:txBody>
      </p:sp>
      <p:sp>
        <p:nvSpPr>
          <p:cNvPr id="5" name="Footer Placeholder 4"/>
          <p:cNvSpPr>
            <a:spLocks noGrp="1"/>
          </p:cNvSpPr>
          <p:nvPr>
            <p:ph type="ftr" sz="quarter" idx="11"/>
          </p:nvPr>
        </p:nvSpPr>
        <p:spPr/>
        <p:txBody>
          <a:bodyPr/>
          <a:lstStyle/>
          <a:p>
            <a:r>
              <a:rPr lang="en-US" dirty="0" smtClean="0">
                <a:solidFill>
                  <a:schemeClr val="tx1"/>
                </a:solidFill>
              </a:rPr>
              <a:t>Chapter 6 Architectural Design</a:t>
            </a:r>
            <a:endParaRPr lang="en-US" dirty="0">
              <a:solidFill>
                <a:schemeClr val="tx1"/>
              </a:solidFill>
            </a:endParaRPr>
          </a:p>
        </p:txBody>
      </p:sp>
      <p:sp>
        <p:nvSpPr>
          <p:cNvPr id="4" name="Slide Number Placeholder 3"/>
          <p:cNvSpPr>
            <a:spLocks noGrp="1"/>
          </p:cNvSpPr>
          <p:nvPr>
            <p:ph type="sldNum" sz="quarter" idx="12"/>
          </p:nvPr>
        </p:nvSpPr>
        <p:spPr/>
        <p:txBody>
          <a:bodyPr/>
          <a:lstStyle/>
          <a:p>
            <a:fld id="{EC33B370-F672-B743-B3AF-248A63C17270}" type="slidenum">
              <a:rPr lang="en-US" smtClean="0"/>
              <a:pPr/>
              <a:t>7</a:t>
            </a:fld>
            <a:endParaRPr lang="en-US"/>
          </a:p>
        </p:txBody>
      </p:sp>
      <p:sp>
        <p:nvSpPr>
          <p:cNvPr id="2" name="Date Placeholder 1"/>
          <p:cNvSpPr>
            <a:spLocks noGrp="1"/>
          </p:cNvSpPr>
          <p:nvPr>
            <p:ph type="dt" sz="half" idx="10"/>
          </p:nvPr>
        </p:nvSpPr>
        <p:spPr/>
        <p:txBody>
          <a:bodyPr/>
          <a:lstStyle/>
          <a:p>
            <a:fld id="{12511611-7B60-0443-8254-EB024D6E18F8}" type="datetime1">
              <a:rPr lang="en-GB" smtClean="0"/>
              <a:t>06/05/2024</a:t>
            </a:fld>
            <a:endParaRPr lang="en-US"/>
          </a:p>
        </p:txBody>
      </p:sp>
    </p:spTree>
    <p:extLst>
      <p:ext uri="{BB962C8B-B14F-4D97-AF65-F5344CB8AC3E}">
        <p14:creationId xmlns:p14="http://schemas.microsoft.com/office/powerpoint/2010/main" val="197511276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6">
                    <a:lumMod val="50000"/>
                  </a:schemeClr>
                </a:solidFill>
              </a:rPr>
              <a:t>Architectural Representations</a:t>
            </a:r>
            <a:endParaRPr lang="en-US" dirty="0">
              <a:solidFill>
                <a:schemeClr val="accent6">
                  <a:lumMod val="50000"/>
                </a:schemeClr>
              </a:solidFill>
            </a:endParaRPr>
          </a:p>
        </p:txBody>
      </p:sp>
      <p:sp>
        <p:nvSpPr>
          <p:cNvPr id="3" name="Content Placeholder 2"/>
          <p:cNvSpPr>
            <a:spLocks noGrp="1"/>
          </p:cNvSpPr>
          <p:nvPr>
            <p:ph idx="1"/>
          </p:nvPr>
        </p:nvSpPr>
        <p:spPr/>
        <p:txBody>
          <a:bodyPr/>
          <a:lstStyle/>
          <a:p>
            <a:r>
              <a:rPr lang="en-US" dirty="0" smtClean="0"/>
              <a:t>Simple</a:t>
            </a:r>
            <a:r>
              <a:rPr lang="en-US" b="1" dirty="0" smtClean="0">
                <a:solidFill>
                  <a:srgbClr val="C00000"/>
                </a:solidFill>
              </a:rPr>
              <a:t>, </a:t>
            </a:r>
            <a:r>
              <a:rPr lang="en-US" b="1" dirty="0">
                <a:solidFill>
                  <a:srgbClr val="C00000"/>
                </a:solidFill>
              </a:rPr>
              <a:t>I</a:t>
            </a:r>
            <a:r>
              <a:rPr lang="en-US" b="1" dirty="0" smtClean="0">
                <a:solidFill>
                  <a:srgbClr val="C00000"/>
                </a:solidFill>
              </a:rPr>
              <a:t>nformal block diagrams </a:t>
            </a:r>
            <a:r>
              <a:rPr lang="en-US" dirty="0" smtClean="0"/>
              <a:t>showing entities and relationships are the most frequently used method for documenting software architectures.</a:t>
            </a:r>
            <a:endParaRPr lang="ar-JO" dirty="0" smtClean="0"/>
          </a:p>
          <a:p>
            <a:pPr marL="0" indent="0">
              <a:buNone/>
            </a:pPr>
            <a:endParaRPr lang="en-US" dirty="0" smtClean="0"/>
          </a:p>
          <a:p>
            <a:r>
              <a:rPr lang="en-US" dirty="0" smtClean="0"/>
              <a:t>But these have been criticized because </a:t>
            </a:r>
            <a:r>
              <a:rPr lang="en-US" b="1" dirty="0" smtClean="0">
                <a:solidFill>
                  <a:srgbClr val="C00000"/>
                </a:solidFill>
              </a:rPr>
              <a:t>they lack semantics</a:t>
            </a:r>
            <a:r>
              <a:rPr lang="en-US" dirty="0" smtClean="0"/>
              <a:t>, </a:t>
            </a:r>
            <a:r>
              <a:rPr lang="ar-JO" dirty="0" smtClean="0"/>
              <a:t>and </a:t>
            </a:r>
            <a:r>
              <a:rPr lang="en-US" dirty="0" smtClean="0"/>
              <a:t>do not </a:t>
            </a:r>
            <a:r>
              <a:rPr lang="en-US" b="1" dirty="0" smtClean="0">
                <a:solidFill>
                  <a:srgbClr val="C00000"/>
                </a:solidFill>
              </a:rPr>
              <a:t>show the types of relationships between</a:t>
            </a:r>
            <a:r>
              <a:rPr lang="en-US" dirty="0" smtClean="0"/>
              <a:t> entities nor the visible properties of entities in the architecture.</a:t>
            </a:r>
            <a:r>
              <a:rPr lang="ar-JO" dirty="0" smtClean="0"/>
              <a:t> الرسومات غير كافية لتوضيح العلاقات بين اجزاء البرنامج</a:t>
            </a:r>
            <a:endParaRPr lang="en-US" dirty="0" smtClean="0"/>
          </a:p>
          <a:p>
            <a:pPr marL="0" indent="0">
              <a:buNone/>
            </a:pPr>
            <a:endParaRPr lang="en-US" dirty="0"/>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
        <p:nvSpPr>
          <p:cNvPr id="4" name="Slide Number Placeholder 3"/>
          <p:cNvSpPr>
            <a:spLocks noGrp="1"/>
          </p:cNvSpPr>
          <p:nvPr>
            <p:ph type="sldNum" sz="quarter" idx="12"/>
          </p:nvPr>
        </p:nvSpPr>
        <p:spPr/>
        <p:txBody>
          <a:bodyPr/>
          <a:lstStyle/>
          <a:p>
            <a:fld id="{EC33B370-F672-B743-B3AF-248A63C17270}" type="slidenum">
              <a:rPr lang="en-US" smtClean="0"/>
              <a:pPr/>
              <a:t>8</a:t>
            </a:fld>
            <a:endParaRPr lang="en-US"/>
          </a:p>
        </p:txBody>
      </p:sp>
      <p:sp>
        <p:nvSpPr>
          <p:cNvPr id="6" name="Date Placeholder 5"/>
          <p:cNvSpPr>
            <a:spLocks noGrp="1"/>
          </p:cNvSpPr>
          <p:nvPr>
            <p:ph type="dt" sz="half" idx="10"/>
          </p:nvPr>
        </p:nvSpPr>
        <p:spPr/>
        <p:txBody>
          <a:bodyPr/>
          <a:lstStyle/>
          <a:p>
            <a:fld id="{6978846F-99CA-574D-810B-74D43F5551EB}" type="datetime1">
              <a:rPr lang="en-GB" smtClean="0"/>
              <a:t>06/05/2024</a:t>
            </a:fld>
            <a:endParaRPr lang="en-US"/>
          </a:p>
        </p:txBody>
      </p:sp>
    </p:spTree>
    <p:extLst>
      <p:ext uri="{BB962C8B-B14F-4D97-AF65-F5344CB8AC3E}">
        <p14:creationId xmlns:p14="http://schemas.microsoft.com/office/powerpoint/2010/main" val="83165409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dirty="0">
                <a:solidFill>
                  <a:schemeClr val="accent6">
                    <a:lumMod val="50000"/>
                  </a:schemeClr>
                </a:solidFill>
              </a:rPr>
              <a:t>Box and line diagrams</a:t>
            </a:r>
          </a:p>
        </p:txBody>
      </p:sp>
      <p:sp>
        <p:nvSpPr>
          <p:cNvPr id="57347" name="Rectangle 3"/>
          <p:cNvSpPr>
            <a:spLocks noGrp="1" noChangeArrowheads="1"/>
          </p:cNvSpPr>
          <p:nvPr>
            <p:ph idx="1"/>
          </p:nvPr>
        </p:nvSpPr>
        <p:spPr>
          <a:xfrm>
            <a:off x="1981200" y="1600201"/>
            <a:ext cx="8229600" cy="2726871"/>
          </a:xfrm>
        </p:spPr>
        <p:txBody>
          <a:bodyPr/>
          <a:lstStyle/>
          <a:p>
            <a:r>
              <a:rPr lang="en-US" b="1" dirty="0">
                <a:solidFill>
                  <a:schemeClr val="accent6">
                    <a:lumMod val="50000"/>
                  </a:schemeClr>
                </a:solidFill>
              </a:rPr>
              <a:t>Very abstract </a:t>
            </a:r>
            <a:r>
              <a:rPr lang="en-US" dirty="0"/>
              <a:t>- they do not show the nature of component relationships nor the externally visible properties of the sub-systems.</a:t>
            </a:r>
          </a:p>
          <a:p>
            <a:r>
              <a:rPr lang="en-US" dirty="0"/>
              <a:t>However, useful </a:t>
            </a:r>
            <a:r>
              <a:rPr lang="en-US" dirty="0">
                <a:solidFill>
                  <a:srgbClr val="C00000"/>
                </a:solidFill>
              </a:rPr>
              <a:t>for communication with stakeholders and for project planning.</a:t>
            </a:r>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
        <p:nvSpPr>
          <p:cNvPr id="4" name="Slide Number Placeholder 3"/>
          <p:cNvSpPr>
            <a:spLocks noGrp="1"/>
          </p:cNvSpPr>
          <p:nvPr>
            <p:ph type="sldNum" sz="quarter" idx="12"/>
          </p:nvPr>
        </p:nvSpPr>
        <p:spPr/>
        <p:txBody>
          <a:bodyPr/>
          <a:lstStyle/>
          <a:p>
            <a:fld id="{EC33B370-F672-B743-B3AF-248A63C17270}" type="slidenum">
              <a:rPr lang="en-US" smtClean="0"/>
              <a:pPr/>
              <a:t>9</a:t>
            </a:fld>
            <a:endParaRPr lang="en-US"/>
          </a:p>
        </p:txBody>
      </p:sp>
      <p:sp>
        <p:nvSpPr>
          <p:cNvPr id="2" name="Date Placeholder 1"/>
          <p:cNvSpPr>
            <a:spLocks noGrp="1"/>
          </p:cNvSpPr>
          <p:nvPr>
            <p:ph type="dt" sz="half" idx="10"/>
          </p:nvPr>
        </p:nvSpPr>
        <p:spPr/>
        <p:txBody>
          <a:bodyPr/>
          <a:lstStyle/>
          <a:p>
            <a:fld id="{C43573DD-1A6A-EA4F-AF8F-1C531133A086}" type="datetime1">
              <a:rPr lang="en-GB" smtClean="0"/>
              <a:t>06/05/2024</a:t>
            </a:fld>
            <a:endParaRPr lang="en-US"/>
          </a:p>
        </p:txBody>
      </p:sp>
    </p:spTree>
    <p:extLst>
      <p:ext uri="{BB962C8B-B14F-4D97-AF65-F5344CB8AC3E}">
        <p14:creationId xmlns:p14="http://schemas.microsoft.com/office/powerpoint/2010/main" val="170489959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2504</Words>
  <Application>Microsoft Office PowerPoint</Application>
  <PresentationFormat>Widescreen</PresentationFormat>
  <Paragraphs>288</Paragraphs>
  <Slides>36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Arial</vt:lpstr>
      <vt:lpstr>Arial Black</vt:lpstr>
      <vt:lpstr>Calibri</vt:lpstr>
      <vt:lpstr>Calibri Light</vt:lpstr>
      <vt:lpstr>Helvetica</vt:lpstr>
      <vt:lpstr>Times New Roman</vt:lpstr>
      <vt:lpstr>Office Theme</vt:lpstr>
      <vt:lpstr>Chapter 6  Architectural Design</vt:lpstr>
      <vt:lpstr>Topics covered</vt:lpstr>
      <vt:lpstr>Architectural design</vt:lpstr>
      <vt:lpstr>Agility and architecture  خفة الحركة و المعمارية  </vt:lpstr>
      <vt:lpstr>The Architecture of a Packing Robot Control System</vt:lpstr>
      <vt:lpstr>Architectural Abstraction</vt:lpstr>
      <vt:lpstr>Advantages of explicit architectureبنية صريحة </vt:lpstr>
      <vt:lpstr>Architectural Representations</vt:lpstr>
      <vt:lpstr>Box and line diagrams</vt:lpstr>
      <vt:lpstr>Use of architectural models</vt:lpstr>
      <vt:lpstr>Architectural design decisions</vt:lpstr>
      <vt:lpstr>Architectural design decisions</vt:lpstr>
      <vt:lpstr>Architecture reuse</vt:lpstr>
      <vt:lpstr>Architecture and system characteristics</vt:lpstr>
      <vt:lpstr>Architectural views</vt:lpstr>
      <vt:lpstr>Architectural views</vt:lpstr>
      <vt:lpstr>4 + 1 view model of software architecture</vt:lpstr>
      <vt:lpstr>Representing architectural views</vt:lpstr>
      <vt:lpstr>Architectural patterns</vt:lpstr>
      <vt:lpstr>The Model-View-Controller(MVC) pattern (self-reading) </vt:lpstr>
      <vt:lpstr>The organization of the Model-View-Controller </vt:lpstr>
      <vt:lpstr>Web application architecture using the MVC pattern </vt:lpstr>
      <vt:lpstr>Layered architecture</vt:lpstr>
      <vt:lpstr>The Layered architecture pattern </vt:lpstr>
      <vt:lpstr>A generic layered architecture </vt:lpstr>
      <vt:lpstr>The architecture of the iLearn system </vt:lpstr>
      <vt:lpstr>Repository architecture</vt:lpstr>
      <vt:lpstr>The Repository pattern </vt:lpstr>
      <vt:lpstr>A repository architecture for an IDE </vt:lpstr>
      <vt:lpstr>Client-server architecture</vt:lpstr>
      <vt:lpstr>The Client–server pattern </vt:lpstr>
      <vt:lpstr>A client–server architecture for a film library </vt:lpstr>
      <vt:lpstr>Pipe and filter architecture</vt:lpstr>
      <vt:lpstr>The pipe and filter pattern </vt:lpstr>
      <vt:lpstr>An example of the pipe and filter architecture used in a payments system </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Asma Nawaiseh</dc:creator>
  <cp:lastModifiedBy>Asma Nawaiseh</cp:lastModifiedBy>
  <cp:revision>2</cp:revision>
  <dcterms:created xsi:type="dcterms:W3CDTF">2024-05-06T20:44:47Z</dcterms:created>
  <dcterms:modified xsi:type="dcterms:W3CDTF">2024-05-06T20:46:33Z</dcterms:modified>
</cp:coreProperties>
</file>