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72" r:id="rId6"/>
    <p:sldId id="271" r:id="rId7"/>
    <p:sldId id="260" r:id="rId8"/>
    <p:sldId id="263" r:id="rId9"/>
    <p:sldId id="264" r:id="rId10"/>
    <p:sldId id="265" r:id="rId11"/>
    <p:sldId id="266" r:id="rId12"/>
    <p:sldId id="267" r:id="rId13"/>
    <p:sldId id="268" r:id="rId14"/>
    <p:sldId id="269" r:id="rId15"/>
    <p:sldId id="261" r:id="rId16"/>
    <p:sldId id="270" r:id="rId17"/>
    <p:sldId id="26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8" d="100"/>
          <a:sy n="78" d="100"/>
        </p:scale>
        <p:origin x="-821"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B8C017-C1FF-4ED0-A75A-E62AE9C28F5C}"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0EE84-EDFE-473A-B6FC-855AFA88458B}" type="slidenum">
              <a:rPr lang="en-US" smtClean="0"/>
              <a:t>‹#›</a:t>
            </a:fld>
            <a:endParaRPr lang="en-US"/>
          </a:p>
        </p:txBody>
      </p:sp>
    </p:spTree>
    <p:extLst>
      <p:ext uri="{BB962C8B-B14F-4D97-AF65-F5344CB8AC3E}">
        <p14:creationId xmlns:p14="http://schemas.microsoft.com/office/powerpoint/2010/main" val="2211051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B8C017-C1FF-4ED0-A75A-E62AE9C28F5C}"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0EE84-EDFE-473A-B6FC-855AFA88458B}" type="slidenum">
              <a:rPr lang="en-US" smtClean="0"/>
              <a:t>‹#›</a:t>
            </a:fld>
            <a:endParaRPr lang="en-US"/>
          </a:p>
        </p:txBody>
      </p:sp>
    </p:spTree>
    <p:extLst>
      <p:ext uri="{BB962C8B-B14F-4D97-AF65-F5344CB8AC3E}">
        <p14:creationId xmlns:p14="http://schemas.microsoft.com/office/powerpoint/2010/main" val="1246590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B8C017-C1FF-4ED0-A75A-E62AE9C28F5C}"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0EE84-EDFE-473A-B6FC-855AFA88458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7199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B8C017-C1FF-4ED0-A75A-E62AE9C28F5C}"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0EE84-EDFE-473A-B6FC-855AFA88458B}" type="slidenum">
              <a:rPr lang="en-US" smtClean="0"/>
              <a:t>‹#›</a:t>
            </a:fld>
            <a:endParaRPr lang="en-US"/>
          </a:p>
        </p:txBody>
      </p:sp>
    </p:spTree>
    <p:extLst>
      <p:ext uri="{BB962C8B-B14F-4D97-AF65-F5344CB8AC3E}">
        <p14:creationId xmlns:p14="http://schemas.microsoft.com/office/powerpoint/2010/main" val="2926487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B8C017-C1FF-4ED0-A75A-E62AE9C28F5C}"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0EE84-EDFE-473A-B6FC-855AFA88458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18796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B8C017-C1FF-4ED0-A75A-E62AE9C28F5C}"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0EE84-EDFE-473A-B6FC-855AFA88458B}" type="slidenum">
              <a:rPr lang="en-US" smtClean="0"/>
              <a:t>‹#›</a:t>
            </a:fld>
            <a:endParaRPr lang="en-US"/>
          </a:p>
        </p:txBody>
      </p:sp>
    </p:spTree>
    <p:extLst>
      <p:ext uri="{BB962C8B-B14F-4D97-AF65-F5344CB8AC3E}">
        <p14:creationId xmlns:p14="http://schemas.microsoft.com/office/powerpoint/2010/main" val="4094580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B8C017-C1FF-4ED0-A75A-E62AE9C28F5C}"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0EE84-EDFE-473A-B6FC-855AFA88458B}" type="slidenum">
              <a:rPr lang="en-US" smtClean="0"/>
              <a:t>‹#›</a:t>
            </a:fld>
            <a:endParaRPr lang="en-US"/>
          </a:p>
        </p:txBody>
      </p:sp>
    </p:spTree>
    <p:extLst>
      <p:ext uri="{BB962C8B-B14F-4D97-AF65-F5344CB8AC3E}">
        <p14:creationId xmlns:p14="http://schemas.microsoft.com/office/powerpoint/2010/main" val="3015062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B8C017-C1FF-4ED0-A75A-E62AE9C28F5C}"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0EE84-EDFE-473A-B6FC-855AFA88458B}" type="slidenum">
              <a:rPr lang="en-US" smtClean="0"/>
              <a:t>‹#›</a:t>
            </a:fld>
            <a:endParaRPr lang="en-US"/>
          </a:p>
        </p:txBody>
      </p:sp>
    </p:spTree>
    <p:extLst>
      <p:ext uri="{BB962C8B-B14F-4D97-AF65-F5344CB8AC3E}">
        <p14:creationId xmlns:p14="http://schemas.microsoft.com/office/powerpoint/2010/main" val="3348289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B8C017-C1FF-4ED0-A75A-E62AE9C28F5C}"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0EE84-EDFE-473A-B6FC-855AFA88458B}" type="slidenum">
              <a:rPr lang="en-US" smtClean="0"/>
              <a:t>‹#›</a:t>
            </a:fld>
            <a:endParaRPr lang="en-US"/>
          </a:p>
        </p:txBody>
      </p:sp>
    </p:spTree>
    <p:extLst>
      <p:ext uri="{BB962C8B-B14F-4D97-AF65-F5344CB8AC3E}">
        <p14:creationId xmlns:p14="http://schemas.microsoft.com/office/powerpoint/2010/main" val="125691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B8C017-C1FF-4ED0-A75A-E62AE9C28F5C}"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0EE84-EDFE-473A-B6FC-855AFA88458B}" type="slidenum">
              <a:rPr lang="en-US" smtClean="0"/>
              <a:t>‹#›</a:t>
            </a:fld>
            <a:endParaRPr lang="en-US"/>
          </a:p>
        </p:txBody>
      </p:sp>
    </p:spTree>
    <p:extLst>
      <p:ext uri="{BB962C8B-B14F-4D97-AF65-F5344CB8AC3E}">
        <p14:creationId xmlns:p14="http://schemas.microsoft.com/office/powerpoint/2010/main" val="753900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B8C017-C1FF-4ED0-A75A-E62AE9C28F5C}" type="datetimeFigureOut">
              <a:rPr lang="en-US" smtClean="0"/>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70EE84-EDFE-473A-B6FC-855AFA88458B}" type="slidenum">
              <a:rPr lang="en-US" smtClean="0"/>
              <a:t>‹#›</a:t>
            </a:fld>
            <a:endParaRPr lang="en-US"/>
          </a:p>
        </p:txBody>
      </p:sp>
    </p:spTree>
    <p:extLst>
      <p:ext uri="{BB962C8B-B14F-4D97-AF65-F5344CB8AC3E}">
        <p14:creationId xmlns:p14="http://schemas.microsoft.com/office/powerpoint/2010/main" val="270987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B8C017-C1FF-4ED0-A75A-E62AE9C28F5C}" type="datetimeFigureOut">
              <a:rPr lang="en-US" smtClean="0"/>
              <a:t>10/20/2024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70EE84-EDFE-473A-B6FC-855AFA88458B}" type="slidenum">
              <a:rPr lang="en-US" smtClean="0"/>
              <a:t>‹#›</a:t>
            </a:fld>
            <a:endParaRPr lang="en-US"/>
          </a:p>
        </p:txBody>
      </p:sp>
    </p:spTree>
    <p:extLst>
      <p:ext uri="{BB962C8B-B14F-4D97-AF65-F5344CB8AC3E}">
        <p14:creationId xmlns:p14="http://schemas.microsoft.com/office/powerpoint/2010/main" val="666638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B8C017-C1FF-4ED0-A75A-E62AE9C28F5C}" type="datetimeFigureOut">
              <a:rPr lang="en-US" smtClean="0"/>
              <a:t>10/20/2024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70EE84-EDFE-473A-B6FC-855AFA88458B}" type="slidenum">
              <a:rPr lang="en-US" smtClean="0"/>
              <a:t>‹#›</a:t>
            </a:fld>
            <a:endParaRPr lang="en-US"/>
          </a:p>
        </p:txBody>
      </p:sp>
    </p:spTree>
    <p:extLst>
      <p:ext uri="{BB962C8B-B14F-4D97-AF65-F5344CB8AC3E}">
        <p14:creationId xmlns:p14="http://schemas.microsoft.com/office/powerpoint/2010/main" val="231515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B8C017-C1FF-4ED0-A75A-E62AE9C28F5C}" type="datetimeFigureOut">
              <a:rPr lang="en-US" smtClean="0"/>
              <a:t>10/20/2024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70EE84-EDFE-473A-B6FC-855AFA88458B}" type="slidenum">
              <a:rPr lang="en-US" smtClean="0"/>
              <a:t>‹#›</a:t>
            </a:fld>
            <a:endParaRPr lang="en-US"/>
          </a:p>
        </p:txBody>
      </p:sp>
    </p:spTree>
    <p:extLst>
      <p:ext uri="{BB962C8B-B14F-4D97-AF65-F5344CB8AC3E}">
        <p14:creationId xmlns:p14="http://schemas.microsoft.com/office/powerpoint/2010/main" val="2041553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B8C017-C1FF-4ED0-A75A-E62AE9C28F5C}" type="datetimeFigureOut">
              <a:rPr lang="en-US" smtClean="0"/>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70EE84-EDFE-473A-B6FC-855AFA88458B}" type="slidenum">
              <a:rPr lang="en-US" smtClean="0"/>
              <a:t>‹#›</a:t>
            </a:fld>
            <a:endParaRPr lang="en-US"/>
          </a:p>
        </p:txBody>
      </p:sp>
    </p:spTree>
    <p:extLst>
      <p:ext uri="{BB962C8B-B14F-4D97-AF65-F5344CB8AC3E}">
        <p14:creationId xmlns:p14="http://schemas.microsoft.com/office/powerpoint/2010/main" val="1939891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70EE84-EDFE-473A-B6FC-855AFA88458B}" type="slidenum">
              <a:rPr lang="en-US" smtClean="0"/>
              <a:t>‹#›</a:t>
            </a:fld>
            <a:endParaRPr lang="en-US"/>
          </a:p>
        </p:txBody>
      </p:sp>
      <p:sp>
        <p:nvSpPr>
          <p:cNvPr id="5" name="Date Placeholder 4"/>
          <p:cNvSpPr>
            <a:spLocks noGrp="1"/>
          </p:cNvSpPr>
          <p:nvPr>
            <p:ph type="dt" sz="half" idx="10"/>
          </p:nvPr>
        </p:nvSpPr>
        <p:spPr/>
        <p:txBody>
          <a:bodyPr/>
          <a:lstStyle/>
          <a:p>
            <a:fld id="{EEB8C017-C1FF-4ED0-A75A-E62AE9C28F5C}" type="datetimeFigureOut">
              <a:rPr lang="en-US" smtClean="0"/>
              <a:t>10/20/2024</a:t>
            </a:fld>
            <a:endParaRPr lang="en-US"/>
          </a:p>
        </p:txBody>
      </p:sp>
    </p:spTree>
    <p:extLst>
      <p:ext uri="{BB962C8B-B14F-4D97-AF65-F5344CB8AC3E}">
        <p14:creationId xmlns:p14="http://schemas.microsoft.com/office/powerpoint/2010/main" val="476534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B8C017-C1FF-4ED0-A75A-E62AE9C28F5C}" type="datetimeFigureOut">
              <a:rPr lang="en-US" smtClean="0"/>
              <a:t>10/20/2024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270EE84-EDFE-473A-B6FC-855AFA88458B}" type="slidenum">
              <a:rPr lang="en-US" smtClean="0"/>
              <a:t>‹#›</a:t>
            </a:fld>
            <a:endParaRPr lang="en-US"/>
          </a:p>
        </p:txBody>
      </p:sp>
    </p:spTree>
    <p:extLst>
      <p:ext uri="{BB962C8B-B14F-4D97-AF65-F5344CB8AC3E}">
        <p14:creationId xmlns:p14="http://schemas.microsoft.com/office/powerpoint/2010/main" val="397941613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jetbrains.com/idea/promo/?source=google&amp;medium=cpc&amp;campaign=EMEA_en_MIDDLE_IDEA_Branded&amp;term=intellij%20idea&amp;content=602143185265&amp;gad=1&amp;gclid=Cj0KCQjwpompBhDZARIsAFD_Fp-f8dXSJkYnVg3fyvo2PZv8q1GBnJPrOfF_leBT9xOiPi6VzjaQf60aAgPiEALw_wcB"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oracle.com/java/technologies/downloads/#jdk17-window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A40387-3875-CB62-9580-611983B00945}"/>
              </a:ext>
            </a:extLst>
          </p:cNvPr>
          <p:cNvSpPr>
            <a:spLocks noGrp="1"/>
          </p:cNvSpPr>
          <p:nvPr>
            <p:ph type="ctrTitle"/>
          </p:nvPr>
        </p:nvSpPr>
        <p:spPr/>
        <p:txBody>
          <a:bodyPr/>
          <a:lstStyle/>
          <a:p>
            <a:r>
              <a:rPr lang="en-US" dirty="0"/>
              <a:t>Introduction to Java programming language</a:t>
            </a:r>
          </a:p>
        </p:txBody>
      </p:sp>
      <p:sp>
        <p:nvSpPr>
          <p:cNvPr id="3" name="Subtitle 2">
            <a:extLst>
              <a:ext uri="{FF2B5EF4-FFF2-40B4-BE49-F238E27FC236}">
                <a16:creationId xmlns:a16="http://schemas.microsoft.com/office/drawing/2014/main" xmlns="" id="{FF916CD1-DE3D-77FD-3EDD-CBF3ABF8EC32}"/>
              </a:ext>
            </a:extLst>
          </p:cNvPr>
          <p:cNvSpPr>
            <a:spLocks noGrp="1"/>
          </p:cNvSpPr>
          <p:nvPr>
            <p:ph type="subTitle" idx="1"/>
          </p:nvPr>
        </p:nvSpPr>
        <p:spPr/>
        <p:txBody>
          <a:bodyPr>
            <a:normAutofit lnSpcReduction="10000"/>
          </a:bodyPr>
          <a:lstStyle/>
          <a:p>
            <a:pPr algn="ctr"/>
            <a:r>
              <a:rPr lang="en-US" dirty="0" smtClean="0"/>
              <a:t> </a:t>
            </a:r>
            <a:endParaRPr lang="en-US" dirty="0"/>
          </a:p>
          <a:p>
            <a:pPr algn="ctr"/>
            <a:r>
              <a:rPr lang="en-US" dirty="0"/>
              <a:t>Department of Data Science</a:t>
            </a:r>
          </a:p>
          <a:p>
            <a:pPr algn="ctr"/>
            <a:r>
              <a:rPr lang="en-US" dirty="0"/>
              <a:t>Faculty of information technology, </a:t>
            </a:r>
            <a:r>
              <a:rPr lang="en-US" dirty="0" err="1"/>
              <a:t>Mutah</a:t>
            </a:r>
            <a:r>
              <a:rPr lang="en-US" dirty="0"/>
              <a:t> university</a:t>
            </a:r>
          </a:p>
        </p:txBody>
      </p:sp>
    </p:spTree>
    <p:extLst>
      <p:ext uri="{BB962C8B-B14F-4D97-AF65-F5344CB8AC3E}">
        <p14:creationId xmlns:p14="http://schemas.microsoft.com/office/powerpoint/2010/main" val="982491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170D35-1999-5021-6EB6-8EACF5CB7084}"/>
              </a:ext>
            </a:extLst>
          </p:cNvPr>
          <p:cNvSpPr>
            <a:spLocks noGrp="1"/>
          </p:cNvSpPr>
          <p:nvPr>
            <p:ph type="title"/>
          </p:nvPr>
        </p:nvSpPr>
        <p:spPr/>
        <p:txBody>
          <a:bodyPr/>
          <a:lstStyle/>
          <a:p>
            <a:r>
              <a:rPr lang="en-US" dirty="0"/>
              <a:t>Edit system variables</a:t>
            </a:r>
          </a:p>
        </p:txBody>
      </p:sp>
      <p:pic>
        <p:nvPicPr>
          <p:cNvPr id="5" name="Picture 4">
            <a:extLst>
              <a:ext uri="{FF2B5EF4-FFF2-40B4-BE49-F238E27FC236}">
                <a16:creationId xmlns:a16="http://schemas.microsoft.com/office/drawing/2014/main" xmlns="" id="{6268994B-DADF-23EB-3407-391B3358495F}"/>
              </a:ext>
            </a:extLst>
          </p:cNvPr>
          <p:cNvPicPr>
            <a:picLocks noChangeAspect="1"/>
          </p:cNvPicPr>
          <p:nvPr/>
        </p:nvPicPr>
        <p:blipFill>
          <a:blip r:embed="rId2"/>
          <a:stretch>
            <a:fillRect/>
          </a:stretch>
        </p:blipFill>
        <p:spPr>
          <a:xfrm>
            <a:off x="4236450" y="1787306"/>
            <a:ext cx="6998118" cy="4925215"/>
          </a:xfrm>
          <a:prstGeom prst="rect">
            <a:avLst/>
          </a:prstGeom>
        </p:spPr>
      </p:pic>
      <p:pic>
        <p:nvPicPr>
          <p:cNvPr id="7" name="Picture 6">
            <a:extLst>
              <a:ext uri="{FF2B5EF4-FFF2-40B4-BE49-F238E27FC236}">
                <a16:creationId xmlns:a16="http://schemas.microsoft.com/office/drawing/2014/main" xmlns="" id="{7E016E1E-4E48-9FB8-9639-3D76483370F1}"/>
              </a:ext>
            </a:extLst>
          </p:cNvPr>
          <p:cNvPicPr>
            <a:picLocks noChangeAspect="1"/>
          </p:cNvPicPr>
          <p:nvPr/>
        </p:nvPicPr>
        <p:blipFill>
          <a:blip r:embed="rId3"/>
          <a:stretch>
            <a:fillRect/>
          </a:stretch>
        </p:blipFill>
        <p:spPr>
          <a:xfrm>
            <a:off x="957432" y="1641829"/>
            <a:ext cx="2751790" cy="5216171"/>
          </a:xfrm>
          <a:prstGeom prst="rect">
            <a:avLst/>
          </a:prstGeom>
        </p:spPr>
      </p:pic>
      <p:sp>
        <p:nvSpPr>
          <p:cNvPr id="8" name="Rectangle 7">
            <a:extLst>
              <a:ext uri="{FF2B5EF4-FFF2-40B4-BE49-F238E27FC236}">
                <a16:creationId xmlns:a16="http://schemas.microsoft.com/office/drawing/2014/main" xmlns="" id="{FAEE428E-D633-67F8-BA28-411FBD68E4E8}"/>
              </a:ext>
            </a:extLst>
          </p:cNvPr>
          <p:cNvSpPr/>
          <p:nvPr/>
        </p:nvSpPr>
        <p:spPr>
          <a:xfrm>
            <a:off x="957433" y="1787306"/>
            <a:ext cx="2751790" cy="412955"/>
          </a:xfrm>
          <a:prstGeom prst="rect">
            <a:avLst/>
          </a:prstGeom>
          <a:noFill/>
          <a:ln w="44450">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xmlns="" id="{4E5F5838-0B86-D7F9-9A2E-7832E1363115}"/>
              </a:ext>
            </a:extLst>
          </p:cNvPr>
          <p:cNvSpPr/>
          <p:nvPr/>
        </p:nvSpPr>
        <p:spPr>
          <a:xfrm>
            <a:off x="6461759" y="4764187"/>
            <a:ext cx="884743" cy="275174"/>
          </a:xfrm>
          <a:prstGeom prst="rect">
            <a:avLst/>
          </a:prstGeom>
          <a:noFill/>
          <a:ln w="44450">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xmlns="" id="{A228E869-EDF8-DF66-004E-6D59AB921734}"/>
              </a:ext>
            </a:extLst>
          </p:cNvPr>
          <p:cNvSpPr/>
          <p:nvPr/>
        </p:nvSpPr>
        <p:spPr>
          <a:xfrm>
            <a:off x="10139679" y="2179942"/>
            <a:ext cx="518161" cy="227978"/>
          </a:xfrm>
          <a:prstGeom prst="rect">
            <a:avLst/>
          </a:prstGeom>
          <a:noFill/>
          <a:ln w="44450">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xmlns="" id="{9FB85B4E-6E24-5726-8004-EB06F00B805A}"/>
              </a:ext>
            </a:extLst>
          </p:cNvPr>
          <p:cNvSpPr/>
          <p:nvPr/>
        </p:nvSpPr>
        <p:spPr>
          <a:xfrm>
            <a:off x="7569199" y="3795383"/>
            <a:ext cx="2316481" cy="156857"/>
          </a:xfrm>
          <a:prstGeom prst="rect">
            <a:avLst/>
          </a:prstGeom>
          <a:noFill/>
          <a:ln w="44450">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34319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68B74C-9F96-AEA2-93EB-500627203389}"/>
              </a:ext>
            </a:extLst>
          </p:cNvPr>
          <p:cNvSpPr>
            <a:spLocks noGrp="1"/>
          </p:cNvSpPr>
          <p:nvPr>
            <p:ph type="title"/>
          </p:nvPr>
        </p:nvSpPr>
        <p:spPr/>
        <p:txBody>
          <a:bodyPr/>
          <a:lstStyle/>
          <a:p>
            <a:r>
              <a:rPr lang="en-US" dirty="0"/>
              <a:t>Check the installation</a:t>
            </a:r>
          </a:p>
        </p:txBody>
      </p:sp>
      <p:sp>
        <p:nvSpPr>
          <p:cNvPr id="3" name="Content Placeholder 2">
            <a:extLst>
              <a:ext uri="{FF2B5EF4-FFF2-40B4-BE49-F238E27FC236}">
                <a16:creationId xmlns:a16="http://schemas.microsoft.com/office/drawing/2014/main" xmlns="" id="{6BFFC405-640F-B7C5-0E22-CE46A4482BFB}"/>
              </a:ext>
            </a:extLst>
          </p:cNvPr>
          <p:cNvSpPr>
            <a:spLocks noGrp="1"/>
          </p:cNvSpPr>
          <p:nvPr>
            <p:ph idx="1"/>
          </p:nvPr>
        </p:nvSpPr>
        <p:spPr/>
        <p:txBody>
          <a:bodyPr/>
          <a:lstStyle/>
          <a:p>
            <a:r>
              <a:rPr lang="en-US" b="1" dirty="0"/>
              <a:t>Ctrl + R  </a:t>
            </a:r>
            <a:r>
              <a:rPr lang="en-US" dirty="0"/>
              <a:t>then type </a:t>
            </a:r>
            <a:r>
              <a:rPr lang="en-US" b="1" dirty="0" err="1"/>
              <a:t>cmd</a:t>
            </a:r>
            <a:r>
              <a:rPr lang="en-US" dirty="0"/>
              <a:t> to open the command prompt</a:t>
            </a:r>
          </a:p>
          <a:p>
            <a:endParaRPr lang="en-US" dirty="0"/>
          </a:p>
          <a:p>
            <a:endParaRPr lang="en-US" dirty="0"/>
          </a:p>
          <a:p>
            <a:endParaRPr lang="en-US" dirty="0"/>
          </a:p>
          <a:p>
            <a:endParaRPr lang="en-US" dirty="0"/>
          </a:p>
          <a:p>
            <a:endParaRPr lang="en-US" dirty="0"/>
          </a:p>
          <a:p>
            <a:r>
              <a:rPr lang="en-US" dirty="0"/>
              <a:t>Type </a:t>
            </a:r>
            <a:r>
              <a:rPr lang="en-US" b="1" dirty="0">
                <a:solidFill>
                  <a:srgbClr val="FF0000"/>
                </a:solidFill>
              </a:rPr>
              <a:t>java –version</a:t>
            </a:r>
            <a:r>
              <a:rPr lang="en-US" dirty="0"/>
              <a:t> in the active line then </a:t>
            </a:r>
            <a:r>
              <a:rPr lang="en-US" b="1" dirty="0"/>
              <a:t>Enter</a:t>
            </a:r>
            <a:r>
              <a:rPr lang="en-US" dirty="0"/>
              <a:t>, you should see the version </a:t>
            </a:r>
          </a:p>
          <a:p>
            <a:endParaRPr lang="en-US" dirty="0"/>
          </a:p>
        </p:txBody>
      </p:sp>
      <p:pic>
        <p:nvPicPr>
          <p:cNvPr id="5" name="Picture 4">
            <a:extLst>
              <a:ext uri="{FF2B5EF4-FFF2-40B4-BE49-F238E27FC236}">
                <a16:creationId xmlns:a16="http://schemas.microsoft.com/office/drawing/2014/main" xmlns="" id="{70D362A9-59CA-A633-DCE9-840DB2BB707A}"/>
              </a:ext>
            </a:extLst>
          </p:cNvPr>
          <p:cNvPicPr>
            <a:picLocks noChangeAspect="1"/>
          </p:cNvPicPr>
          <p:nvPr/>
        </p:nvPicPr>
        <p:blipFill>
          <a:blip r:embed="rId2"/>
          <a:stretch>
            <a:fillRect/>
          </a:stretch>
        </p:blipFill>
        <p:spPr>
          <a:xfrm>
            <a:off x="1082832" y="2569570"/>
            <a:ext cx="3184041" cy="1895097"/>
          </a:xfrm>
          <a:prstGeom prst="rect">
            <a:avLst/>
          </a:prstGeom>
        </p:spPr>
      </p:pic>
      <p:pic>
        <p:nvPicPr>
          <p:cNvPr id="7" name="Picture 6">
            <a:extLst>
              <a:ext uri="{FF2B5EF4-FFF2-40B4-BE49-F238E27FC236}">
                <a16:creationId xmlns:a16="http://schemas.microsoft.com/office/drawing/2014/main" xmlns="" id="{C8FD478C-BDFB-35F9-9CDF-C238659E91CD}"/>
              </a:ext>
            </a:extLst>
          </p:cNvPr>
          <p:cNvPicPr>
            <a:picLocks noChangeAspect="1"/>
          </p:cNvPicPr>
          <p:nvPr/>
        </p:nvPicPr>
        <p:blipFill>
          <a:blip r:embed="rId3"/>
          <a:stretch>
            <a:fillRect/>
          </a:stretch>
        </p:blipFill>
        <p:spPr>
          <a:xfrm>
            <a:off x="1082832" y="5341830"/>
            <a:ext cx="7369179" cy="929721"/>
          </a:xfrm>
          <a:prstGeom prst="rect">
            <a:avLst/>
          </a:prstGeom>
        </p:spPr>
      </p:pic>
    </p:spTree>
    <p:extLst>
      <p:ext uri="{BB962C8B-B14F-4D97-AF65-F5344CB8AC3E}">
        <p14:creationId xmlns:p14="http://schemas.microsoft.com/office/powerpoint/2010/main" val="65640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2C5A82-D40A-E01C-83D4-06696FD0AAB4}"/>
              </a:ext>
            </a:extLst>
          </p:cNvPr>
          <p:cNvSpPr>
            <a:spLocks noGrp="1"/>
          </p:cNvSpPr>
          <p:nvPr>
            <p:ph type="title"/>
          </p:nvPr>
        </p:nvSpPr>
        <p:spPr/>
        <p:txBody>
          <a:bodyPr/>
          <a:lstStyle/>
          <a:p>
            <a:r>
              <a:rPr lang="en-US" dirty="0"/>
              <a:t>IntelliJ IDE</a:t>
            </a:r>
          </a:p>
        </p:txBody>
      </p:sp>
      <p:sp>
        <p:nvSpPr>
          <p:cNvPr id="3" name="Content Placeholder 2">
            <a:extLst>
              <a:ext uri="{FF2B5EF4-FFF2-40B4-BE49-F238E27FC236}">
                <a16:creationId xmlns:a16="http://schemas.microsoft.com/office/drawing/2014/main" xmlns="" id="{156EE1A0-D779-16E4-7B82-E8672DE16313}"/>
              </a:ext>
            </a:extLst>
          </p:cNvPr>
          <p:cNvSpPr>
            <a:spLocks noGrp="1"/>
          </p:cNvSpPr>
          <p:nvPr>
            <p:ph idx="1"/>
          </p:nvPr>
        </p:nvSpPr>
        <p:spPr/>
        <p:txBody>
          <a:bodyPr>
            <a:normAutofit/>
          </a:bodyPr>
          <a:lstStyle/>
          <a:p>
            <a:r>
              <a:rPr lang="en-US" dirty="0"/>
              <a:t>IDE stands for "Integrated Development Environment." </a:t>
            </a:r>
          </a:p>
          <a:p>
            <a:pPr lvl="1"/>
            <a:r>
              <a:rPr lang="en-US" dirty="0"/>
              <a:t>An IDE is a software application that provides a comprehensive set of tools for programmers to develop software. These tools often include:</a:t>
            </a:r>
          </a:p>
          <a:p>
            <a:r>
              <a:rPr lang="en-US" dirty="0"/>
              <a:t>A source code editor for writing and editing code.</a:t>
            </a:r>
          </a:p>
          <a:p>
            <a:r>
              <a:rPr lang="en-US" dirty="0"/>
              <a:t>A compiler or interpreter to translate the source code into machine code or bytecode.</a:t>
            </a:r>
          </a:p>
          <a:p>
            <a:r>
              <a:rPr lang="en-US" dirty="0"/>
              <a:t>Debugging tools to identify and fix errors in the code.</a:t>
            </a:r>
          </a:p>
          <a:p>
            <a:r>
              <a:rPr lang="en-US" dirty="0"/>
              <a:t>Popular IDEs for Java development include Eclipse, IntelliJ IDE, and NetBeans. </a:t>
            </a:r>
          </a:p>
          <a:p>
            <a:r>
              <a:rPr lang="en-US" dirty="0"/>
              <a:t>In this course we will use </a:t>
            </a:r>
            <a:r>
              <a:rPr lang="en-US" b="1" dirty="0"/>
              <a:t>IntelliJ IDE. </a:t>
            </a:r>
          </a:p>
          <a:p>
            <a:pPr lvl="1"/>
            <a:r>
              <a:rPr lang="en-US" dirty="0"/>
              <a:t>Follows are the installation steps</a:t>
            </a:r>
          </a:p>
        </p:txBody>
      </p:sp>
    </p:spTree>
    <p:extLst>
      <p:ext uri="{BB962C8B-B14F-4D97-AF65-F5344CB8AC3E}">
        <p14:creationId xmlns:p14="http://schemas.microsoft.com/office/powerpoint/2010/main" val="865347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0DFE11-9E3D-EAB5-62F9-2FDEEB147572}"/>
              </a:ext>
            </a:extLst>
          </p:cNvPr>
          <p:cNvSpPr>
            <a:spLocks noGrp="1"/>
          </p:cNvSpPr>
          <p:nvPr>
            <p:ph type="title"/>
          </p:nvPr>
        </p:nvSpPr>
        <p:spPr/>
        <p:txBody>
          <a:bodyPr/>
          <a:lstStyle/>
          <a:p>
            <a:r>
              <a:rPr lang="en-US" dirty="0"/>
              <a:t>IntelliJ IED installation</a:t>
            </a:r>
          </a:p>
        </p:txBody>
      </p:sp>
      <p:sp>
        <p:nvSpPr>
          <p:cNvPr id="3" name="Content Placeholder 2">
            <a:extLst>
              <a:ext uri="{FF2B5EF4-FFF2-40B4-BE49-F238E27FC236}">
                <a16:creationId xmlns:a16="http://schemas.microsoft.com/office/drawing/2014/main" xmlns="" id="{AFD9750A-EF97-AD26-79AF-53277A93230C}"/>
              </a:ext>
            </a:extLst>
          </p:cNvPr>
          <p:cNvSpPr>
            <a:spLocks noGrp="1"/>
          </p:cNvSpPr>
          <p:nvPr>
            <p:ph idx="1"/>
          </p:nvPr>
        </p:nvSpPr>
        <p:spPr/>
        <p:txBody>
          <a:bodyPr/>
          <a:lstStyle/>
          <a:p>
            <a:r>
              <a:rPr lang="en-US" dirty="0"/>
              <a:t>Visit this link: </a:t>
            </a:r>
            <a:r>
              <a:rPr lang="en-US" dirty="0">
                <a:hlinkClick r:id="rId2"/>
              </a:rPr>
              <a:t>Download link</a:t>
            </a:r>
            <a:endParaRPr lang="en-US" dirty="0"/>
          </a:p>
        </p:txBody>
      </p:sp>
      <p:pic>
        <p:nvPicPr>
          <p:cNvPr id="5" name="Picture 4">
            <a:extLst>
              <a:ext uri="{FF2B5EF4-FFF2-40B4-BE49-F238E27FC236}">
                <a16:creationId xmlns:a16="http://schemas.microsoft.com/office/drawing/2014/main" xmlns="" id="{6CAC4BEA-09FF-FDD7-FFF4-44345C392B9F}"/>
              </a:ext>
            </a:extLst>
          </p:cNvPr>
          <p:cNvPicPr>
            <a:picLocks noChangeAspect="1"/>
          </p:cNvPicPr>
          <p:nvPr/>
        </p:nvPicPr>
        <p:blipFill>
          <a:blip r:embed="rId3"/>
          <a:stretch>
            <a:fillRect/>
          </a:stretch>
        </p:blipFill>
        <p:spPr>
          <a:xfrm>
            <a:off x="459217" y="3224981"/>
            <a:ext cx="6691999" cy="3185662"/>
          </a:xfrm>
          <a:prstGeom prst="rect">
            <a:avLst/>
          </a:prstGeom>
        </p:spPr>
      </p:pic>
      <p:sp>
        <p:nvSpPr>
          <p:cNvPr id="6" name="Content Placeholder 2">
            <a:extLst>
              <a:ext uri="{FF2B5EF4-FFF2-40B4-BE49-F238E27FC236}">
                <a16:creationId xmlns:a16="http://schemas.microsoft.com/office/drawing/2014/main" xmlns="" id="{D189FC60-7129-9301-A16B-C808625FD5F9}"/>
              </a:ext>
            </a:extLst>
          </p:cNvPr>
          <p:cNvSpPr txBox="1">
            <a:spLocks/>
          </p:cNvSpPr>
          <p:nvPr/>
        </p:nvSpPr>
        <p:spPr>
          <a:xfrm>
            <a:off x="6343169" y="819123"/>
            <a:ext cx="373888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Click the Download button and it will start automatically.</a:t>
            </a:r>
          </a:p>
          <a:p>
            <a:r>
              <a:rPr lang="en-US" dirty="0"/>
              <a:t>proceed with the installation and run the app normally</a:t>
            </a:r>
          </a:p>
        </p:txBody>
      </p:sp>
    </p:spTree>
    <p:extLst>
      <p:ext uri="{BB962C8B-B14F-4D97-AF65-F5344CB8AC3E}">
        <p14:creationId xmlns:p14="http://schemas.microsoft.com/office/powerpoint/2010/main" val="1491354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4E60B6-9913-898B-E12D-7DDD8B35A254}"/>
              </a:ext>
            </a:extLst>
          </p:cNvPr>
          <p:cNvSpPr>
            <a:spLocks noGrp="1"/>
          </p:cNvSpPr>
          <p:nvPr>
            <p:ph type="title"/>
          </p:nvPr>
        </p:nvSpPr>
        <p:spPr/>
        <p:txBody>
          <a:bodyPr/>
          <a:lstStyle/>
          <a:p>
            <a:r>
              <a:rPr lang="en-US" dirty="0"/>
              <a:t>Run your first Program </a:t>
            </a:r>
          </a:p>
        </p:txBody>
      </p:sp>
      <p:sp>
        <p:nvSpPr>
          <p:cNvPr id="3" name="Content Placeholder 2">
            <a:extLst>
              <a:ext uri="{FF2B5EF4-FFF2-40B4-BE49-F238E27FC236}">
                <a16:creationId xmlns:a16="http://schemas.microsoft.com/office/drawing/2014/main" xmlns="" id="{BBC72565-8A21-1E7B-13C2-60A9D58F23A8}"/>
              </a:ext>
            </a:extLst>
          </p:cNvPr>
          <p:cNvSpPr>
            <a:spLocks noGrp="1"/>
          </p:cNvSpPr>
          <p:nvPr>
            <p:ph idx="1"/>
          </p:nvPr>
        </p:nvSpPr>
        <p:spPr>
          <a:xfrm>
            <a:off x="677334" y="1757466"/>
            <a:ext cx="8596668" cy="3880773"/>
          </a:xfrm>
        </p:spPr>
        <p:txBody>
          <a:bodyPr/>
          <a:lstStyle/>
          <a:p>
            <a:r>
              <a:rPr lang="en-US" dirty="0"/>
              <a:t>Open the IDE and create a new java project as follows</a:t>
            </a:r>
          </a:p>
        </p:txBody>
      </p:sp>
      <p:grpSp>
        <p:nvGrpSpPr>
          <p:cNvPr id="14" name="Group 13">
            <a:extLst>
              <a:ext uri="{FF2B5EF4-FFF2-40B4-BE49-F238E27FC236}">
                <a16:creationId xmlns:a16="http://schemas.microsoft.com/office/drawing/2014/main" xmlns="" id="{E4795596-1D1A-7F25-2BD3-105F72F5F689}"/>
              </a:ext>
            </a:extLst>
          </p:cNvPr>
          <p:cNvGrpSpPr/>
          <p:nvPr/>
        </p:nvGrpSpPr>
        <p:grpSpPr>
          <a:xfrm>
            <a:off x="1422400" y="2497394"/>
            <a:ext cx="7977239" cy="4251386"/>
            <a:chOff x="142240" y="2352992"/>
            <a:chExt cx="8380395" cy="4344988"/>
          </a:xfrm>
        </p:grpSpPr>
        <p:pic>
          <p:nvPicPr>
            <p:cNvPr id="7" name="Picture 6">
              <a:extLst>
                <a:ext uri="{FF2B5EF4-FFF2-40B4-BE49-F238E27FC236}">
                  <a16:creationId xmlns:a16="http://schemas.microsoft.com/office/drawing/2014/main" xmlns="" id="{54928F81-220A-C272-E43F-0E851AE8A99B}"/>
                </a:ext>
              </a:extLst>
            </p:cNvPr>
            <p:cNvPicPr>
              <a:picLocks noChangeAspect="1"/>
            </p:cNvPicPr>
            <p:nvPr/>
          </p:nvPicPr>
          <p:blipFill>
            <a:blip r:embed="rId2"/>
            <a:stretch>
              <a:fillRect/>
            </a:stretch>
          </p:blipFill>
          <p:spPr>
            <a:xfrm>
              <a:off x="142240" y="2352992"/>
              <a:ext cx="8178800" cy="4344988"/>
            </a:xfrm>
            <a:prstGeom prst="rect">
              <a:avLst/>
            </a:prstGeom>
          </p:spPr>
        </p:pic>
        <p:pic>
          <p:nvPicPr>
            <p:cNvPr id="9" name="Picture 8">
              <a:extLst>
                <a:ext uri="{FF2B5EF4-FFF2-40B4-BE49-F238E27FC236}">
                  <a16:creationId xmlns:a16="http://schemas.microsoft.com/office/drawing/2014/main" xmlns="" id="{56D94C64-1839-7424-BBAC-2E53C8AF38A2}"/>
                </a:ext>
              </a:extLst>
            </p:cNvPr>
            <p:cNvPicPr>
              <a:picLocks noChangeAspect="1"/>
            </p:cNvPicPr>
            <p:nvPr/>
          </p:nvPicPr>
          <p:blipFill>
            <a:blip r:embed="rId3"/>
            <a:stretch>
              <a:fillRect/>
            </a:stretch>
          </p:blipFill>
          <p:spPr>
            <a:xfrm>
              <a:off x="3390576" y="2465612"/>
              <a:ext cx="5132059" cy="3971859"/>
            </a:xfrm>
            <a:prstGeom prst="rect">
              <a:avLst/>
            </a:prstGeom>
          </p:spPr>
        </p:pic>
        <p:sp>
          <p:nvSpPr>
            <p:cNvPr id="10" name="Rectangle 9">
              <a:extLst>
                <a:ext uri="{FF2B5EF4-FFF2-40B4-BE49-F238E27FC236}">
                  <a16:creationId xmlns:a16="http://schemas.microsoft.com/office/drawing/2014/main" xmlns="" id="{F71A6429-0C59-1EA9-B871-FEECF05C3ADD}"/>
                </a:ext>
              </a:extLst>
            </p:cNvPr>
            <p:cNvSpPr/>
            <p:nvPr/>
          </p:nvSpPr>
          <p:spPr>
            <a:xfrm>
              <a:off x="357816" y="2475773"/>
              <a:ext cx="2680023" cy="175987"/>
            </a:xfrm>
            <a:prstGeom prst="rect">
              <a:avLst/>
            </a:prstGeom>
            <a:noFill/>
            <a:ln w="44450">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xmlns="" id="{0CB374FD-CA78-9744-781D-76DA943563B6}"/>
                </a:ext>
              </a:extLst>
            </p:cNvPr>
            <p:cNvSpPr/>
            <p:nvPr/>
          </p:nvSpPr>
          <p:spPr>
            <a:xfrm>
              <a:off x="5470033" y="3728721"/>
              <a:ext cx="371967" cy="182880"/>
            </a:xfrm>
            <a:prstGeom prst="rect">
              <a:avLst/>
            </a:prstGeom>
            <a:noFill/>
            <a:ln w="44450">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7EC5D64-D737-D7F4-7538-3F1620937C8B}"/>
                </a:ext>
              </a:extLst>
            </p:cNvPr>
            <p:cNvSpPr/>
            <p:nvPr/>
          </p:nvSpPr>
          <p:spPr>
            <a:xfrm>
              <a:off x="5480193" y="4024129"/>
              <a:ext cx="371967" cy="182880"/>
            </a:xfrm>
            <a:prstGeom prst="rect">
              <a:avLst/>
            </a:prstGeom>
            <a:noFill/>
            <a:ln w="44450">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xmlns="" id="{7B98285E-03A7-16CE-6226-4A4E7C53E630}"/>
                </a:ext>
              </a:extLst>
            </p:cNvPr>
            <p:cNvSpPr/>
            <p:nvPr/>
          </p:nvSpPr>
          <p:spPr>
            <a:xfrm>
              <a:off x="5470032" y="4304957"/>
              <a:ext cx="1560688" cy="182880"/>
            </a:xfrm>
            <a:prstGeom prst="rect">
              <a:avLst/>
            </a:prstGeom>
            <a:noFill/>
            <a:ln w="44450">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4182952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E34D81-C175-E5E9-DCDB-F7DA44C58676}"/>
              </a:ext>
            </a:extLst>
          </p:cNvPr>
          <p:cNvSpPr>
            <a:spLocks noGrp="1"/>
          </p:cNvSpPr>
          <p:nvPr>
            <p:ph type="title"/>
          </p:nvPr>
        </p:nvSpPr>
        <p:spPr/>
        <p:txBody>
          <a:bodyPr/>
          <a:lstStyle/>
          <a:p>
            <a:r>
              <a:rPr lang="en-US" dirty="0"/>
              <a:t>Your first program</a:t>
            </a:r>
          </a:p>
        </p:txBody>
      </p:sp>
      <p:sp>
        <p:nvSpPr>
          <p:cNvPr id="9" name="TextBox 8">
            <a:extLst>
              <a:ext uri="{FF2B5EF4-FFF2-40B4-BE49-F238E27FC236}">
                <a16:creationId xmlns:a16="http://schemas.microsoft.com/office/drawing/2014/main" xmlns="" id="{53622E7F-0728-2EE8-299C-99273DF2627A}"/>
              </a:ext>
            </a:extLst>
          </p:cNvPr>
          <p:cNvSpPr txBox="1"/>
          <p:nvPr/>
        </p:nvSpPr>
        <p:spPr>
          <a:xfrm>
            <a:off x="935374" y="1412653"/>
            <a:ext cx="6046839" cy="1477328"/>
          </a:xfrm>
          <a:prstGeom prst="rect">
            <a:avLst/>
          </a:prstGeom>
          <a:noFill/>
        </p:spPr>
        <p:txBody>
          <a:bodyPr wrap="square">
            <a:spAutoFit/>
          </a:bodyPr>
          <a:lstStyle/>
          <a:p>
            <a:r>
              <a:rPr lang="en-US" dirty="0"/>
              <a:t>public class HelloWorld {</a:t>
            </a:r>
          </a:p>
          <a:p>
            <a:r>
              <a:rPr lang="en-US" dirty="0"/>
              <a:t>    public static void main(String[] </a:t>
            </a:r>
            <a:r>
              <a:rPr lang="en-US" dirty="0" err="1"/>
              <a:t>args</a:t>
            </a:r>
            <a:r>
              <a:rPr lang="en-US" dirty="0"/>
              <a:t>) {</a:t>
            </a:r>
          </a:p>
          <a:p>
            <a:r>
              <a:rPr lang="en-US" dirty="0"/>
              <a:t>        </a:t>
            </a:r>
            <a:r>
              <a:rPr lang="en-US" dirty="0" err="1"/>
              <a:t>System.out.println</a:t>
            </a:r>
            <a:r>
              <a:rPr lang="en-US" dirty="0"/>
              <a:t>("Hello, Java!");</a:t>
            </a:r>
          </a:p>
          <a:p>
            <a:r>
              <a:rPr lang="en-US" dirty="0"/>
              <a:t>    }</a:t>
            </a:r>
          </a:p>
          <a:p>
            <a:r>
              <a:rPr lang="en-US" dirty="0"/>
              <a:t>}</a:t>
            </a:r>
          </a:p>
        </p:txBody>
      </p:sp>
      <p:pic>
        <p:nvPicPr>
          <p:cNvPr id="18" name="Picture 17">
            <a:extLst>
              <a:ext uri="{FF2B5EF4-FFF2-40B4-BE49-F238E27FC236}">
                <a16:creationId xmlns:a16="http://schemas.microsoft.com/office/drawing/2014/main" xmlns="" id="{C7D7EEC2-EC7C-A16B-B451-74AF7C129097}"/>
              </a:ext>
            </a:extLst>
          </p:cNvPr>
          <p:cNvPicPr>
            <a:picLocks noChangeAspect="1"/>
          </p:cNvPicPr>
          <p:nvPr/>
        </p:nvPicPr>
        <p:blipFill>
          <a:blip r:embed="rId2"/>
          <a:stretch>
            <a:fillRect/>
          </a:stretch>
        </p:blipFill>
        <p:spPr>
          <a:xfrm>
            <a:off x="2062480" y="2324100"/>
            <a:ext cx="8534400" cy="4533900"/>
          </a:xfrm>
          <a:prstGeom prst="rect">
            <a:avLst/>
          </a:prstGeom>
        </p:spPr>
      </p:pic>
    </p:spTree>
    <p:extLst>
      <p:ext uri="{BB962C8B-B14F-4D97-AF65-F5344CB8AC3E}">
        <p14:creationId xmlns:p14="http://schemas.microsoft.com/office/powerpoint/2010/main" val="710863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6B6CF1-A205-BE89-9A26-BCB4C172D7A3}"/>
              </a:ext>
            </a:extLst>
          </p:cNvPr>
          <p:cNvSpPr>
            <a:spLocks noGrp="1"/>
          </p:cNvSpPr>
          <p:nvPr>
            <p:ph type="title"/>
          </p:nvPr>
        </p:nvSpPr>
        <p:spPr/>
        <p:txBody>
          <a:bodyPr/>
          <a:lstStyle/>
          <a:p>
            <a:r>
              <a:rPr lang="en-US" dirty="0"/>
              <a:t>Explanation</a:t>
            </a:r>
          </a:p>
        </p:txBody>
      </p:sp>
      <p:sp>
        <p:nvSpPr>
          <p:cNvPr id="3" name="Content Placeholder 2">
            <a:extLst>
              <a:ext uri="{FF2B5EF4-FFF2-40B4-BE49-F238E27FC236}">
                <a16:creationId xmlns:a16="http://schemas.microsoft.com/office/drawing/2014/main" xmlns="" id="{EF43B499-62A9-AE86-778E-C29C5E44121B}"/>
              </a:ext>
            </a:extLst>
          </p:cNvPr>
          <p:cNvSpPr>
            <a:spLocks noGrp="1"/>
          </p:cNvSpPr>
          <p:nvPr>
            <p:ph idx="1"/>
          </p:nvPr>
        </p:nvSpPr>
        <p:spPr>
          <a:xfrm>
            <a:off x="584200" y="1690688"/>
            <a:ext cx="10515600" cy="4953635"/>
          </a:xfrm>
        </p:spPr>
        <p:txBody>
          <a:bodyPr>
            <a:normAutofit lnSpcReduction="10000"/>
          </a:bodyPr>
          <a:lstStyle/>
          <a:p>
            <a:r>
              <a:rPr lang="en-US" b="1" dirty="0"/>
              <a:t>public</a:t>
            </a:r>
            <a:r>
              <a:rPr lang="en-US" dirty="0"/>
              <a:t>: This is an access modifier. It means that the </a:t>
            </a:r>
            <a:r>
              <a:rPr lang="en-US" b="1" dirty="0"/>
              <a:t>Main</a:t>
            </a:r>
            <a:r>
              <a:rPr lang="en-US" dirty="0"/>
              <a:t> class can be accessed from any other class in any package.</a:t>
            </a:r>
          </a:p>
          <a:p>
            <a:r>
              <a:rPr lang="en-US" b="1" dirty="0"/>
              <a:t>class</a:t>
            </a:r>
            <a:r>
              <a:rPr lang="en-US" dirty="0"/>
              <a:t>: This keyword is used to declare a class in Java.</a:t>
            </a:r>
          </a:p>
          <a:p>
            <a:r>
              <a:rPr lang="en-US" b="1" dirty="0"/>
              <a:t>Main</a:t>
            </a:r>
            <a:r>
              <a:rPr lang="en-US" dirty="0"/>
              <a:t>: This is the name of the class. By convention, class names in Java start with an uppercase letter.</a:t>
            </a:r>
          </a:p>
          <a:p>
            <a:r>
              <a:rPr lang="en-US" b="1" dirty="0"/>
              <a:t>static</a:t>
            </a:r>
            <a:r>
              <a:rPr lang="en-US" dirty="0"/>
              <a:t>: This means that the main method belongs to the class and not to any specific instance of the class. It can be called without creating an instance of the Main class.</a:t>
            </a:r>
          </a:p>
          <a:p>
            <a:r>
              <a:rPr lang="en-US" b="1" dirty="0"/>
              <a:t>void</a:t>
            </a:r>
            <a:r>
              <a:rPr lang="en-US" dirty="0"/>
              <a:t>: This is the return type of the method. void means that the method does not return any value.</a:t>
            </a:r>
          </a:p>
          <a:p>
            <a:r>
              <a:rPr lang="en-US" b="1" dirty="0"/>
              <a:t>main</a:t>
            </a:r>
            <a:r>
              <a:rPr lang="en-US" dirty="0"/>
              <a:t>: This is the name of the method. The main method is a special method in Java—it's the entry point of the application. </a:t>
            </a:r>
          </a:p>
          <a:p>
            <a:pPr lvl="1"/>
            <a:r>
              <a:rPr lang="en-US" dirty="0"/>
              <a:t>When you run a Java application, the JVM (Java Virtual Machine) starts executing from the main method.</a:t>
            </a:r>
          </a:p>
          <a:p>
            <a:r>
              <a:rPr lang="en-US" b="1" dirty="0"/>
              <a:t>String[] </a:t>
            </a:r>
            <a:r>
              <a:rPr lang="en-US" b="1" dirty="0" err="1"/>
              <a:t>args</a:t>
            </a:r>
            <a:r>
              <a:rPr lang="en-US" dirty="0"/>
              <a:t>: This is the parameter to the main method. It's an array of String values that you can pass from the command line when you run the program.</a:t>
            </a:r>
          </a:p>
          <a:p>
            <a:endParaRPr lang="en-US" dirty="0"/>
          </a:p>
        </p:txBody>
      </p:sp>
      <p:pic>
        <p:nvPicPr>
          <p:cNvPr id="4" name="Picture 3">
            <a:extLst>
              <a:ext uri="{FF2B5EF4-FFF2-40B4-BE49-F238E27FC236}">
                <a16:creationId xmlns:a16="http://schemas.microsoft.com/office/drawing/2014/main" xmlns="" id="{1ACC3E9D-8CFD-479B-810E-E7D3EFD92A7B}"/>
              </a:ext>
            </a:extLst>
          </p:cNvPr>
          <p:cNvPicPr>
            <a:picLocks noChangeAspect="1"/>
          </p:cNvPicPr>
          <p:nvPr/>
        </p:nvPicPr>
        <p:blipFill>
          <a:blip r:embed="rId2"/>
          <a:stretch>
            <a:fillRect/>
          </a:stretch>
        </p:blipFill>
        <p:spPr>
          <a:xfrm>
            <a:off x="4806509" y="213677"/>
            <a:ext cx="4374362" cy="1325564"/>
          </a:xfrm>
          <a:prstGeom prst="rect">
            <a:avLst/>
          </a:prstGeom>
        </p:spPr>
      </p:pic>
    </p:spTree>
    <p:extLst>
      <p:ext uri="{BB962C8B-B14F-4D97-AF65-F5344CB8AC3E}">
        <p14:creationId xmlns:p14="http://schemas.microsoft.com/office/powerpoint/2010/main" val="3027325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DB1D8C-74C1-B49D-49E3-2B2105FFDA5F}"/>
              </a:ext>
            </a:extLst>
          </p:cNvPr>
          <p:cNvSpPr>
            <a:spLocks noGrp="1"/>
          </p:cNvSpPr>
          <p:nvPr>
            <p:ph type="title"/>
          </p:nvPr>
        </p:nvSpPr>
        <p:spPr/>
        <p:txBody>
          <a:bodyPr/>
          <a:lstStyle/>
          <a:p>
            <a:r>
              <a:rPr lang="en-US" b="1" i="0" dirty="0">
                <a:effectLst/>
                <a:latin typeface="Söhne"/>
              </a:rPr>
              <a:t>Basic Syntax</a:t>
            </a:r>
            <a:endParaRPr lang="en-US" dirty="0"/>
          </a:p>
        </p:txBody>
      </p:sp>
      <p:sp>
        <p:nvSpPr>
          <p:cNvPr id="3" name="Content Placeholder 2">
            <a:extLst>
              <a:ext uri="{FF2B5EF4-FFF2-40B4-BE49-F238E27FC236}">
                <a16:creationId xmlns:a16="http://schemas.microsoft.com/office/drawing/2014/main" xmlns="" id="{DC0E519C-4C8B-AC44-67E3-B1E28FF76FEF}"/>
              </a:ext>
            </a:extLst>
          </p:cNvPr>
          <p:cNvSpPr>
            <a:spLocks noGrp="1"/>
          </p:cNvSpPr>
          <p:nvPr>
            <p:ph idx="1"/>
          </p:nvPr>
        </p:nvSpPr>
        <p:spPr/>
        <p:txBody>
          <a:bodyPr/>
          <a:lstStyle/>
          <a:p>
            <a:pPr marL="285750" indent="-285750"/>
            <a:r>
              <a:rPr lang="en-US" b="0" i="0" dirty="0">
                <a:solidFill>
                  <a:srgbClr val="374151"/>
                </a:solidFill>
                <a:effectLst/>
                <a:latin typeface="Söhne"/>
              </a:rPr>
              <a:t>Case Sensitivity: Java is case-sensitive.</a:t>
            </a:r>
          </a:p>
          <a:p>
            <a:pPr marL="285750" indent="-285750"/>
            <a:r>
              <a:rPr lang="en-US" b="0" i="0" dirty="0">
                <a:solidFill>
                  <a:srgbClr val="374151"/>
                </a:solidFill>
                <a:effectLst/>
                <a:latin typeface="Söhne"/>
              </a:rPr>
              <a:t>Class Names: Start with an uppercase letter.</a:t>
            </a:r>
          </a:p>
          <a:p>
            <a:pPr marL="285750" indent="-285750"/>
            <a:r>
              <a:rPr lang="en-US" b="0" i="0" dirty="0">
                <a:solidFill>
                  <a:srgbClr val="374151"/>
                </a:solidFill>
                <a:effectLst/>
                <a:latin typeface="Söhne"/>
              </a:rPr>
              <a:t>Method Names: Start with a lowercase letter.</a:t>
            </a:r>
          </a:p>
          <a:p>
            <a:pPr marL="285750" indent="-285750"/>
            <a:r>
              <a:rPr lang="en-US" b="0" i="0" dirty="0">
                <a:solidFill>
                  <a:srgbClr val="374151"/>
                </a:solidFill>
                <a:effectLst/>
                <a:latin typeface="Söhne"/>
              </a:rPr>
              <a:t>File Name: Should match the class name.</a:t>
            </a:r>
          </a:p>
          <a:p>
            <a:endParaRPr lang="en-US" dirty="0"/>
          </a:p>
        </p:txBody>
      </p:sp>
    </p:spTree>
    <p:extLst>
      <p:ext uri="{BB962C8B-B14F-4D97-AF65-F5344CB8AC3E}">
        <p14:creationId xmlns:p14="http://schemas.microsoft.com/office/powerpoint/2010/main" val="2272461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0756EC-B4A5-88E7-91B8-758BD2959235}"/>
              </a:ext>
            </a:extLst>
          </p:cNvPr>
          <p:cNvSpPr>
            <a:spLocks noGrp="1"/>
          </p:cNvSpPr>
          <p:nvPr>
            <p:ph type="title"/>
          </p:nvPr>
        </p:nvSpPr>
        <p:spPr/>
        <p:txBody>
          <a:bodyPr/>
          <a:lstStyle/>
          <a:p>
            <a:r>
              <a:rPr lang="en-US" b="1" i="0" dirty="0">
                <a:effectLst/>
                <a:latin typeface="Söhne"/>
              </a:rPr>
              <a:t>Agenda</a:t>
            </a:r>
            <a:endParaRPr lang="en-US" dirty="0"/>
          </a:p>
        </p:txBody>
      </p:sp>
      <p:sp>
        <p:nvSpPr>
          <p:cNvPr id="3" name="Content Placeholder 2">
            <a:extLst>
              <a:ext uri="{FF2B5EF4-FFF2-40B4-BE49-F238E27FC236}">
                <a16:creationId xmlns:a16="http://schemas.microsoft.com/office/drawing/2014/main" xmlns="" id="{C97B6391-D0BB-346F-C911-23395638CC09}"/>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Outline:</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Brief history of Java</a:t>
            </a:r>
          </a:p>
          <a:p>
            <a:pPr marL="742950" lvl="1" indent="-285750" algn="l">
              <a:buFont typeface="Arial" panose="020B0604020202020204" pitchFamily="34" charset="0"/>
              <a:buChar char="•"/>
            </a:pPr>
            <a:r>
              <a:rPr lang="en-US" b="0" i="0" dirty="0">
                <a:solidFill>
                  <a:srgbClr val="374151"/>
                </a:solidFill>
                <a:effectLst/>
                <a:latin typeface="Söhne"/>
              </a:rPr>
              <a:t>Overview of Java features</a:t>
            </a:r>
          </a:p>
          <a:p>
            <a:pPr marL="742950" lvl="1" indent="-285750" algn="l">
              <a:buFont typeface="Arial" panose="020B0604020202020204" pitchFamily="34" charset="0"/>
              <a:buChar char="•"/>
            </a:pPr>
            <a:r>
              <a:rPr lang="en-US" b="0" i="0" dirty="0">
                <a:solidFill>
                  <a:srgbClr val="374151"/>
                </a:solidFill>
                <a:effectLst/>
                <a:latin typeface="Söhne"/>
              </a:rPr>
              <a:t>Setting up the Java Development Kit (JDK)</a:t>
            </a:r>
          </a:p>
          <a:p>
            <a:pPr marL="742950" lvl="1" indent="-285750" algn="l">
              <a:buFont typeface="Arial" panose="020B0604020202020204" pitchFamily="34" charset="0"/>
              <a:buChar char="•"/>
            </a:pPr>
            <a:r>
              <a:rPr lang="en-US" b="0" i="0" dirty="0">
                <a:solidFill>
                  <a:srgbClr val="374151"/>
                </a:solidFill>
                <a:effectLst/>
                <a:latin typeface="Söhne"/>
              </a:rPr>
              <a:t>Your first Java program</a:t>
            </a:r>
          </a:p>
          <a:p>
            <a:pPr marL="742950" lvl="1" indent="-285750" algn="l">
              <a:buFont typeface="Arial" panose="020B0604020202020204" pitchFamily="34" charset="0"/>
              <a:buChar char="•"/>
            </a:pPr>
            <a:r>
              <a:rPr lang="en-US" b="0" i="0" dirty="0">
                <a:solidFill>
                  <a:srgbClr val="374151"/>
                </a:solidFill>
                <a:effectLst/>
                <a:latin typeface="Söhne"/>
              </a:rPr>
              <a:t>Basic syntax and structure</a:t>
            </a:r>
          </a:p>
          <a:p>
            <a:endParaRPr lang="en-US" dirty="0"/>
          </a:p>
        </p:txBody>
      </p:sp>
    </p:spTree>
    <p:extLst>
      <p:ext uri="{BB962C8B-B14F-4D97-AF65-F5344CB8AC3E}">
        <p14:creationId xmlns:p14="http://schemas.microsoft.com/office/powerpoint/2010/main" val="577156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813E19-27F9-C48D-04D1-9A08DD6C7CE8}"/>
              </a:ext>
            </a:extLst>
          </p:cNvPr>
          <p:cNvSpPr>
            <a:spLocks noGrp="1"/>
          </p:cNvSpPr>
          <p:nvPr>
            <p:ph type="title"/>
          </p:nvPr>
        </p:nvSpPr>
        <p:spPr/>
        <p:txBody>
          <a:bodyPr/>
          <a:lstStyle/>
          <a:p>
            <a:r>
              <a:rPr lang="en-US" b="1" i="0" dirty="0">
                <a:effectLst/>
                <a:latin typeface="Söhne"/>
              </a:rPr>
              <a:t>Brief History of Java</a:t>
            </a:r>
            <a:endParaRPr lang="en-US" dirty="0"/>
          </a:p>
        </p:txBody>
      </p:sp>
      <p:sp>
        <p:nvSpPr>
          <p:cNvPr id="3" name="Content Placeholder 2">
            <a:extLst>
              <a:ext uri="{FF2B5EF4-FFF2-40B4-BE49-F238E27FC236}">
                <a16:creationId xmlns:a16="http://schemas.microsoft.com/office/drawing/2014/main" xmlns="" id="{43049A5C-80AF-0ADC-8975-2292845249D6}"/>
              </a:ext>
            </a:extLst>
          </p:cNvPr>
          <p:cNvSpPr>
            <a:spLocks noGrp="1"/>
          </p:cNvSpPr>
          <p:nvPr>
            <p:ph idx="1"/>
          </p:nvPr>
        </p:nvSpPr>
        <p:spPr>
          <a:xfrm>
            <a:off x="838200" y="1825625"/>
            <a:ext cx="10835640" cy="4351338"/>
          </a:xfrm>
        </p:spPr>
        <p:txBody>
          <a:bodyPr>
            <a:normAutofit/>
          </a:bodyPr>
          <a:lstStyle/>
          <a:p>
            <a:pPr algn="l">
              <a:buFont typeface="Arial" panose="020B0604020202020204" pitchFamily="34" charset="0"/>
              <a:buChar char="•"/>
            </a:pPr>
            <a:r>
              <a:rPr lang="en-US" b="0" i="0" dirty="0">
                <a:solidFill>
                  <a:srgbClr val="374151"/>
                </a:solidFill>
                <a:effectLst/>
                <a:latin typeface="Söhne"/>
              </a:rPr>
              <a:t>Developed by Sun Microsystems</a:t>
            </a:r>
          </a:p>
          <a:p>
            <a:pPr lvl="1"/>
            <a:r>
              <a:rPr lang="en-US" b="0" i="0" dirty="0">
                <a:solidFill>
                  <a:srgbClr val="374151"/>
                </a:solidFill>
                <a:effectLst/>
                <a:latin typeface="Söhne"/>
              </a:rPr>
              <a:t>Java was initially conceptualized by a group of engineers at Sun Microsystems, in the early 1990s.</a:t>
            </a:r>
          </a:p>
          <a:p>
            <a:pPr lvl="1"/>
            <a:r>
              <a:rPr lang="en-US" b="0" i="0" dirty="0">
                <a:solidFill>
                  <a:srgbClr val="374151"/>
                </a:solidFill>
                <a:effectLst/>
                <a:latin typeface="Söhne"/>
              </a:rPr>
              <a:t>It was originally designed for digital devices, like interactive television,</a:t>
            </a:r>
            <a:br>
              <a:rPr lang="en-US" b="0" i="0" dirty="0">
                <a:solidFill>
                  <a:srgbClr val="374151"/>
                </a:solidFill>
                <a:effectLst/>
                <a:latin typeface="Söhne"/>
              </a:rPr>
            </a:br>
            <a:r>
              <a:rPr lang="en-US" b="0" i="0" dirty="0">
                <a:solidFill>
                  <a:srgbClr val="374151"/>
                </a:solidFill>
                <a:effectLst/>
                <a:latin typeface="Söhne"/>
              </a:rPr>
              <a:t>but was too advanced for the cable television industry at that time. </a:t>
            </a:r>
            <a:br>
              <a:rPr lang="en-US" b="0" i="0" dirty="0">
                <a:solidFill>
                  <a:srgbClr val="374151"/>
                </a:solidFill>
                <a:effectLst/>
                <a:latin typeface="Söhne"/>
              </a:rPr>
            </a:br>
            <a:r>
              <a:rPr lang="en-US" b="0" i="0" dirty="0">
                <a:solidFill>
                  <a:srgbClr val="374151"/>
                </a:solidFill>
                <a:effectLst/>
                <a:latin typeface="Söhne"/>
              </a:rPr>
              <a:t>The team then shifted its focus to the web, which was growing rapidly.</a:t>
            </a:r>
          </a:p>
          <a:p>
            <a:pPr algn="l">
              <a:buFont typeface="Arial" panose="020B0604020202020204" pitchFamily="34" charset="0"/>
              <a:buChar char="•"/>
            </a:pPr>
            <a:r>
              <a:rPr lang="en-US" b="0" i="0" dirty="0">
                <a:solidFill>
                  <a:srgbClr val="374151"/>
                </a:solidFill>
                <a:effectLst/>
                <a:latin typeface="Söhne"/>
              </a:rPr>
              <a:t>Note: "Write Once, Run Anywhere"</a:t>
            </a:r>
          </a:p>
          <a:p>
            <a:pPr algn="l">
              <a:buFont typeface="Arial" panose="020B0604020202020204" pitchFamily="34" charset="0"/>
              <a:buChar char="•"/>
            </a:pPr>
            <a:r>
              <a:rPr lang="en-US" b="0" i="0" dirty="0">
                <a:solidFill>
                  <a:srgbClr val="374151"/>
                </a:solidFill>
                <a:effectLst/>
                <a:latin typeface="Söhne"/>
              </a:rPr>
              <a:t>Acquired by Oracle Corporation in 2010: The deal was finalized and completed in January </a:t>
            </a:r>
            <a:br>
              <a:rPr lang="en-US" b="0" i="0" dirty="0">
                <a:solidFill>
                  <a:srgbClr val="374151"/>
                </a:solidFill>
                <a:effectLst/>
                <a:latin typeface="Söhne"/>
              </a:rPr>
            </a:br>
            <a:r>
              <a:rPr lang="en-US" b="0" i="0" dirty="0">
                <a:solidFill>
                  <a:srgbClr val="374151"/>
                </a:solidFill>
                <a:effectLst/>
                <a:latin typeface="Söhne"/>
              </a:rPr>
              <a:t>2010, with Oracle acquiring Sun for approximately $7.4 billion</a:t>
            </a:r>
          </a:p>
          <a:p>
            <a:endParaRPr lang="en-US" dirty="0"/>
          </a:p>
        </p:txBody>
      </p:sp>
    </p:spTree>
    <p:extLst>
      <p:ext uri="{BB962C8B-B14F-4D97-AF65-F5344CB8AC3E}">
        <p14:creationId xmlns:p14="http://schemas.microsoft.com/office/powerpoint/2010/main" val="919704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239E0A-39D7-9C2F-D331-92AE181DE39B}"/>
              </a:ext>
            </a:extLst>
          </p:cNvPr>
          <p:cNvSpPr>
            <a:spLocks noGrp="1"/>
          </p:cNvSpPr>
          <p:nvPr>
            <p:ph type="title"/>
          </p:nvPr>
        </p:nvSpPr>
        <p:spPr/>
        <p:txBody>
          <a:bodyPr/>
          <a:lstStyle/>
          <a:p>
            <a:r>
              <a:rPr lang="en-US" b="1" i="0" dirty="0">
                <a:effectLst/>
                <a:latin typeface="Söhne"/>
              </a:rPr>
              <a:t>Why Java?</a:t>
            </a:r>
            <a:endParaRPr lang="en-US" dirty="0"/>
          </a:p>
        </p:txBody>
      </p:sp>
      <p:sp>
        <p:nvSpPr>
          <p:cNvPr id="3" name="Content Placeholder 2">
            <a:extLst>
              <a:ext uri="{FF2B5EF4-FFF2-40B4-BE49-F238E27FC236}">
                <a16:creationId xmlns:a16="http://schemas.microsoft.com/office/drawing/2014/main" xmlns="" id="{F09FCF5B-F8DB-C647-12BF-6CE37598F1AB}"/>
              </a:ext>
            </a:extLst>
          </p:cNvPr>
          <p:cNvSpPr>
            <a:spLocks noGrp="1"/>
          </p:cNvSpPr>
          <p:nvPr>
            <p:ph idx="1"/>
          </p:nvPr>
        </p:nvSpPr>
        <p:spPr>
          <a:xfrm>
            <a:off x="677334" y="1622323"/>
            <a:ext cx="8859956" cy="4419039"/>
          </a:xfrm>
        </p:spPr>
        <p:txBody>
          <a:bodyPr>
            <a:normAutofit fontScale="92500" lnSpcReduction="10000"/>
          </a:bodyPr>
          <a:lstStyle/>
          <a:p>
            <a:pPr algn="l">
              <a:buFont typeface="Arial" panose="020B0604020202020204" pitchFamily="34" charset="0"/>
              <a:buChar char="•"/>
            </a:pPr>
            <a:r>
              <a:rPr lang="en-US" b="0" i="0" dirty="0">
                <a:solidFill>
                  <a:srgbClr val="374151"/>
                </a:solidFill>
                <a:effectLst/>
                <a:latin typeface="Söhne"/>
              </a:rPr>
              <a:t>Platform Independence: </a:t>
            </a:r>
          </a:p>
          <a:p>
            <a:pPr lvl="1"/>
            <a:r>
              <a:rPr lang="en-US" b="0" i="0" dirty="0">
                <a:solidFill>
                  <a:srgbClr val="374151"/>
                </a:solidFill>
                <a:effectLst/>
                <a:latin typeface="Söhne"/>
              </a:rPr>
              <a:t>Java programs are compiled into an intermediate form called bytecode rather than directly into machine code.</a:t>
            </a:r>
          </a:p>
          <a:p>
            <a:pPr lvl="1"/>
            <a:r>
              <a:rPr lang="en-US" b="0" i="0" dirty="0">
                <a:solidFill>
                  <a:srgbClr val="374151"/>
                </a:solidFill>
                <a:effectLst/>
                <a:latin typeface="Söhne"/>
              </a:rPr>
              <a:t>This bytecode is then interpreted or compiled at runtime by the Java Virtual Machine (JVM) on the target platform.</a:t>
            </a:r>
          </a:p>
          <a:p>
            <a:pPr algn="l">
              <a:buFont typeface="Arial" panose="020B0604020202020204" pitchFamily="34" charset="0"/>
              <a:buChar char="•"/>
            </a:pPr>
            <a:r>
              <a:rPr lang="en-US" b="0" i="0" dirty="0">
                <a:solidFill>
                  <a:srgbClr val="374151"/>
                </a:solidFill>
                <a:effectLst/>
                <a:latin typeface="Söhne"/>
              </a:rPr>
              <a:t>Object-Oriented Language: can write larg</a:t>
            </a:r>
            <a:r>
              <a:rPr lang="en-US" dirty="0">
                <a:solidFill>
                  <a:srgbClr val="374151"/>
                </a:solidFill>
                <a:latin typeface="Söhne"/>
              </a:rPr>
              <a:t>e scale applications easily</a:t>
            </a:r>
          </a:p>
          <a:p>
            <a:pPr lvl="1"/>
            <a:r>
              <a:rPr lang="en-US" b="0" i="0" dirty="0">
                <a:solidFill>
                  <a:srgbClr val="374151"/>
                </a:solidFill>
                <a:effectLst/>
                <a:latin typeface="Söhne"/>
              </a:rPr>
              <a:t>reusability </a:t>
            </a:r>
          </a:p>
          <a:p>
            <a:pPr algn="l">
              <a:buFont typeface="Arial" panose="020B0604020202020204" pitchFamily="34" charset="0"/>
              <a:buChar char="•"/>
            </a:pPr>
            <a:r>
              <a:rPr lang="en-US" b="0" i="0" dirty="0">
                <a:solidFill>
                  <a:srgbClr val="374151"/>
                </a:solidFill>
                <a:effectLst/>
                <a:latin typeface="Söhne"/>
              </a:rPr>
              <a:t>Robust and Secure: </a:t>
            </a:r>
          </a:p>
          <a:p>
            <a:pPr lvl="1"/>
            <a:r>
              <a:rPr lang="en-US" dirty="0">
                <a:solidFill>
                  <a:srgbClr val="374151"/>
                </a:solidFill>
                <a:latin typeface="Söhne"/>
              </a:rPr>
              <a:t>a</a:t>
            </a:r>
            <a:r>
              <a:rPr lang="en-US" b="0" i="0" dirty="0">
                <a:solidFill>
                  <a:srgbClr val="374151"/>
                </a:solidFill>
                <a:effectLst/>
                <a:latin typeface="Söhne"/>
              </a:rPr>
              <a:t>utomatic garbage collector</a:t>
            </a:r>
          </a:p>
          <a:p>
            <a:pPr lvl="1"/>
            <a:r>
              <a:rPr lang="en-US" b="0" i="0" dirty="0">
                <a:solidFill>
                  <a:srgbClr val="374151"/>
                </a:solidFill>
                <a:effectLst/>
                <a:latin typeface="Söhne"/>
              </a:rPr>
              <a:t>reduces the chances of corrupting memory accidentally</a:t>
            </a:r>
          </a:p>
          <a:p>
            <a:pPr algn="l">
              <a:buFont typeface="Arial" panose="020B0604020202020204" pitchFamily="34" charset="0"/>
              <a:buChar char="•"/>
            </a:pPr>
            <a:r>
              <a:rPr lang="en-US" b="0" i="0" dirty="0">
                <a:solidFill>
                  <a:srgbClr val="374151"/>
                </a:solidFill>
                <a:effectLst/>
                <a:latin typeface="Söhne"/>
              </a:rPr>
              <a:t>Rich Standard Library: supported and used by thousands of users and hundred of companies </a:t>
            </a:r>
          </a:p>
          <a:p>
            <a:pPr lvl="1"/>
            <a:r>
              <a:rPr lang="en-US" b="0" i="0" dirty="0">
                <a:solidFill>
                  <a:srgbClr val="374151"/>
                </a:solidFill>
                <a:effectLst/>
                <a:latin typeface="Söhne"/>
              </a:rPr>
              <a:t>Libraries for ML, image processing, Big data analysis, and many more.</a:t>
            </a:r>
          </a:p>
          <a:p>
            <a:pPr algn="l">
              <a:buFont typeface="Arial" panose="020B0604020202020204" pitchFamily="34" charset="0"/>
              <a:buChar char="•"/>
            </a:pPr>
            <a:r>
              <a:rPr lang="en-US" b="0" i="0" dirty="0">
                <a:solidFill>
                  <a:srgbClr val="374151"/>
                </a:solidFill>
                <a:effectLst/>
                <a:latin typeface="Söhne"/>
              </a:rPr>
              <a:t>Widely Used in Industry</a:t>
            </a:r>
          </a:p>
          <a:p>
            <a:endParaRPr lang="en-US" dirty="0"/>
          </a:p>
        </p:txBody>
      </p:sp>
    </p:spTree>
    <p:extLst>
      <p:ext uri="{BB962C8B-B14F-4D97-AF65-F5344CB8AC3E}">
        <p14:creationId xmlns:p14="http://schemas.microsoft.com/office/powerpoint/2010/main" val="913912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08414A-321D-4966-1D6A-444B171BA9CB}"/>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xmlns="" id="{242504BE-CC94-D060-D4BA-8842951BF84F}"/>
              </a:ext>
            </a:extLst>
          </p:cNvPr>
          <p:cNvSpPr>
            <a:spLocks noGrp="1"/>
          </p:cNvSpPr>
          <p:nvPr>
            <p:ph idx="1"/>
          </p:nvPr>
        </p:nvSpPr>
        <p:spPr/>
        <p:txBody>
          <a:bodyPr>
            <a:normAutofit lnSpcReduction="10000"/>
          </a:bodyPr>
          <a:lstStyle/>
          <a:p>
            <a:r>
              <a:rPr lang="en-US" dirty="0"/>
              <a:t>One might ask why java over C++?</a:t>
            </a:r>
          </a:p>
          <a:p>
            <a:r>
              <a:rPr lang="en-US" dirty="0"/>
              <a:t>java Just-In-Time (JIT) compilers can optimize performance during runtime</a:t>
            </a:r>
          </a:p>
          <a:p>
            <a:pPr lvl="1"/>
            <a:r>
              <a:rPr lang="en-US" dirty="0">
                <a:solidFill>
                  <a:srgbClr val="374151"/>
                </a:solidFill>
                <a:latin typeface="Söhne"/>
              </a:rPr>
              <a:t>In C++ you need to optimize the code yourself</a:t>
            </a:r>
          </a:p>
          <a:p>
            <a:r>
              <a:rPr lang="en-US" dirty="0"/>
              <a:t>java does not have pointers</a:t>
            </a:r>
          </a:p>
          <a:p>
            <a:pPr lvl="1"/>
            <a:r>
              <a:rPr lang="en-US" b="1" i="0" dirty="0">
                <a:effectLst/>
                <a:latin typeface="Söhne"/>
              </a:rPr>
              <a:t>C++</a:t>
            </a:r>
            <a:r>
              <a:rPr lang="en-US" b="0" i="0" dirty="0">
                <a:solidFill>
                  <a:srgbClr val="374151"/>
                </a:solidFill>
                <a:effectLst/>
                <a:latin typeface="Söhne"/>
              </a:rPr>
              <a:t>: Provides more direct access to memory through pointers, which can be both an advantage (in terms of performance and control) and a disadvantage (in terms of safety)</a:t>
            </a:r>
            <a:endParaRPr lang="en-US" dirty="0"/>
          </a:p>
          <a:p>
            <a:r>
              <a:rPr lang="en-US" dirty="0"/>
              <a:t>java gives automatic memory management</a:t>
            </a:r>
          </a:p>
          <a:p>
            <a:pPr lvl="1"/>
            <a:r>
              <a:rPr lang="en-US" b="1" i="0" dirty="0">
                <a:effectLst/>
                <a:latin typeface="Söhne"/>
              </a:rPr>
              <a:t>C++</a:t>
            </a:r>
            <a:r>
              <a:rPr lang="en-US" b="0" i="0" dirty="0">
                <a:solidFill>
                  <a:srgbClr val="374151"/>
                </a:solidFill>
                <a:effectLst/>
                <a:latin typeface="Söhne"/>
              </a:rPr>
              <a:t>: Memory management is largely manual.</a:t>
            </a:r>
          </a:p>
          <a:p>
            <a:r>
              <a:rPr lang="en-US" b="1" i="0" dirty="0">
                <a:effectLst/>
                <a:latin typeface="Söhne"/>
              </a:rPr>
              <a:t>Java</a:t>
            </a:r>
            <a:r>
              <a:rPr lang="en-US" b="0" i="0" dirty="0">
                <a:solidFill>
                  <a:srgbClr val="374151"/>
                </a:solidFill>
                <a:effectLst/>
                <a:latin typeface="Söhne"/>
              </a:rPr>
              <a:t>: The primary design goal of Java is "Write Once, Run Anywhere" (WORA)</a:t>
            </a:r>
            <a:endParaRPr lang="en-US" dirty="0">
              <a:solidFill>
                <a:srgbClr val="374151"/>
              </a:solidFill>
              <a:latin typeface="Söhne"/>
            </a:endParaRPr>
          </a:p>
          <a:p>
            <a:pPr lvl="1"/>
            <a:r>
              <a:rPr lang="en-US" b="1" dirty="0">
                <a:solidFill>
                  <a:srgbClr val="374151"/>
                </a:solidFill>
                <a:latin typeface="Söhne"/>
              </a:rPr>
              <a:t>C++: </a:t>
            </a:r>
            <a:r>
              <a:rPr lang="en-US" dirty="0">
                <a:solidFill>
                  <a:srgbClr val="374151"/>
                </a:solidFill>
                <a:latin typeface="Söhne"/>
              </a:rPr>
              <a:t>C</a:t>
            </a:r>
            <a:r>
              <a:rPr lang="en-US" b="0" i="0" dirty="0">
                <a:solidFill>
                  <a:srgbClr val="374151"/>
                </a:solidFill>
                <a:effectLst/>
                <a:latin typeface="Söhne"/>
              </a:rPr>
              <a:t>ode needs to be compiled for each specific platform it targets, which can make cross-platform development more challenging.</a:t>
            </a:r>
            <a:endParaRPr lang="en-US" b="1" dirty="0"/>
          </a:p>
        </p:txBody>
      </p:sp>
    </p:spTree>
    <p:extLst>
      <p:ext uri="{BB962C8B-B14F-4D97-AF65-F5344CB8AC3E}">
        <p14:creationId xmlns:p14="http://schemas.microsoft.com/office/powerpoint/2010/main" val="3139586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449AB6-5AB3-4D40-430F-DD08D00CBF50}"/>
              </a:ext>
            </a:extLst>
          </p:cNvPr>
          <p:cNvSpPr>
            <a:spLocks noGrp="1"/>
          </p:cNvSpPr>
          <p:nvPr>
            <p:ph type="title"/>
          </p:nvPr>
        </p:nvSpPr>
        <p:spPr/>
        <p:txBody>
          <a:bodyPr/>
          <a:lstStyle/>
          <a:p>
            <a:r>
              <a:rPr lang="en-US" dirty="0"/>
              <a:t>Applications uses java</a:t>
            </a:r>
          </a:p>
        </p:txBody>
      </p:sp>
      <p:sp>
        <p:nvSpPr>
          <p:cNvPr id="3" name="Content Placeholder 2">
            <a:extLst>
              <a:ext uri="{FF2B5EF4-FFF2-40B4-BE49-F238E27FC236}">
                <a16:creationId xmlns:a16="http://schemas.microsoft.com/office/drawing/2014/main" xmlns="" id="{98120C63-7222-30A9-0F5B-0D83241B7CFB}"/>
              </a:ext>
            </a:extLst>
          </p:cNvPr>
          <p:cNvSpPr>
            <a:spLocks noGrp="1"/>
          </p:cNvSpPr>
          <p:nvPr>
            <p:ph idx="1"/>
          </p:nvPr>
        </p:nvSpPr>
        <p:spPr/>
        <p:txBody>
          <a:bodyPr>
            <a:normAutofit fontScale="92500" lnSpcReduction="20000"/>
          </a:bodyPr>
          <a:lstStyle/>
          <a:p>
            <a:r>
              <a:rPr lang="en-US" dirty="0"/>
              <a:t>Games:</a:t>
            </a:r>
          </a:p>
          <a:p>
            <a:pPr lvl="1"/>
            <a:r>
              <a:rPr lang="en-US" dirty="0"/>
              <a:t>Minecraft: a game developed using java</a:t>
            </a:r>
          </a:p>
          <a:p>
            <a:pPr lvl="1"/>
            <a:r>
              <a:rPr lang="en-US" dirty="0" err="1"/>
              <a:t>Runescape</a:t>
            </a:r>
            <a:r>
              <a:rPr lang="en-US" dirty="0"/>
              <a:t>: Programmed in java </a:t>
            </a:r>
            <a:br>
              <a:rPr lang="en-US" dirty="0"/>
            </a:br>
            <a:r>
              <a:rPr lang="en-US" dirty="0"/>
              <a:t>then replaced with C++</a:t>
            </a:r>
          </a:p>
          <a:p>
            <a:r>
              <a:rPr lang="en-US" dirty="0"/>
              <a:t>Big data:</a:t>
            </a:r>
          </a:p>
          <a:p>
            <a:pPr lvl="1"/>
            <a:r>
              <a:rPr lang="en-US" dirty="0"/>
              <a:t>Twitter, Facebook and many big enterprises use java for database management, large data analysis</a:t>
            </a:r>
          </a:p>
          <a:p>
            <a:pPr lvl="1"/>
            <a:r>
              <a:rPr lang="en-US" dirty="0"/>
              <a:t>Spark was implemented in Scala which runs on </a:t>
            </a:r>
            <a:r>
              <a:rPr lang="en-US" dirty="0" err="1"/>
              <a:t>jvm</a:t>
            </a:r>
            <a:endParaRPr lang="en-US" dirty="0"/>
          </a:p>
          <a:p>
            <a:pPr lvl="1"/>
            <a:r>
              <a:rPr lang="en-US" dirty="0"/>
              <a:t>Hadoop ecosystem itself is mostly built from Java</a:t>
            </a:r>
          </a:p>
          <a:p>
            <a:r>
              <a:rPr lang="en-US" dirty="0"/>
              <a:t>Mobile applications:</a:t>
            </a:r>
          </a:p>
          <a:p>
            <a:pPr lvl="1"/>
            <a:r>
              <a:rPr lang="en-US" dirty="0"/>
              <a:t>Spotify (Music Streaming App)</a:t>
            </a:r>
          </a:p>
          <a:p>
            <a:pPr lvl="1"/>
            <a:r>
              <a:rPr lang="en-US" dirty="0"/>
              <a:t>Twitter</a:t>
            </a:r>
          </a:p>
          <a:p>
            <a:pPr lvl="1"/>
            <a:r>
              <a:rPr lang="en-US" dirty="0"/>
              <a:t>Opera Mini (Web Browser)</a:t>
            </a:r>
          </a:p>
          <a:p>
            <a:pPr lvl="1"/>
            <a:endParaRPr lang="en-US" dirty="0"/>
          </a:p>
        </p:txBody>
      </p:sp>
      <p:pic>
        <p:nvPicPr>
          <p:cNvPr id="3074" name="Picture 2" descr="image.api.playstation.com/vulcan/img/cfn/11307u...">
            <a:extLst>
              <a:ext uri="{FF2B5EF4-FFF2-40B4-BE49-F238E27FC236}">
                <a16:creationId xmlns:a16="http://schemas.microsoft.com/office/drawing/2014/main" xmlns="" id="{1DD5468E-52F6-6372-71E5-EBD44EA598E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5640" y="155893"/>
            <a:ext cx="2722880" cy="272288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xmlns="" id="{D36D6A5B-ECA4-64BE-F4D4-D4EA635CBF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9646" y="1343951"/>
            <a:ext cx="2095500" cy="10858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xmlns="" id="{7DD352A0-43AB-842F-ADDB-E69A754F35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2525" y="5772150"/>
            <a:ext cx="1133475" cy="108585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xmlns="" id="{ABADA238-9A33-FD98-6009-B29AE70977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7813" y="4769960"/>
            <a:ext cx="2111286" cy="88709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xmlns="" id="{05E9CEBF-5DE5-5B78-4903-B13CC692E2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39263" y="4965434"/>
            <a:ext cx="1133475" cy="113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806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B685CA-DE52-FF0F-A6C4-8758C6A970EA}"/>
              </a:ext>
            </a:extLst>
          </p:cNvPr>
          <p:cNvSpPr>
            <a:spLocks noGrp="1"/>
          </p:cNvSpPr>
          <p:nvPr>
            <p:ph type="title"/>
          </p:nvPr>
        </p:nvSpPr>
        <p:spPr/>
        <p:txBody>
          <a:bodyPr/>
          <a:lstStyle/>
          <a:p>
            <a:r>
              <a:rPr lang="en-US" b="1" i="0" dirty="0">
                <a:effectLst/>
                <a:latin typeface="Söhne"/>
              </a:rPr>
              <a:t>Setting up JDK</a:t>
            </a:r>
            <a:endParaRPr lang="en-US" dirty="0"/>
          </a:p>
        </p:txBody>
      </p:sp>
      <p:sp>
        <p:nvSpPr>
          <p:cNvPr id="3" name="Content Placeholder 2">
            <a:extLst>
              <a:ext uri="{FF2B5EF4-FFF2-40B4-BE49-F238E27FC236}">
                <a16:creationId xmlns:a16="http://schemas.microsoft.com/office/drawing/2014/main" xmlns="" id="{E33BBC4C-43EB-1473-8996-23BFA51E8599}"/>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374151"/>
                </a:solidFill>
                <a:effectLst/>
                <a:latin typeface="Söhne"/>
              </a:rPr>
              <a:t>What is JDK?</a:t>
            </a:r>
          </a:p>
          <a:p>
            <a:pPr marL="742950" lvl="1" indent="-285750" algn="l">
              <a:buFont typeface="Arial" panose="020B0604020202020204" pitchFamily="34" charset="0"/>
              <a:buChar char="•"/>
            </a:pPr>
            <a:r>
              <a:rPr lang="en-US" b="0" i="0" dirty="0">
                <a:solidFill>
                  <a:srgbClr val="374151"/>
                </a:solidFill>
                <a:effectLst/>
                <a:latin typeface="Söhne"/>
              </a:rPr>
              <a:t>Java Development Kit</a:t>
            </a:r>
          </a:p>
          <a:p>
            <a:pPr marL="742950" lvl="1" indent="-285750" algn="l">
              <a:buFont typeface="Arial" panose="020B0604020202020204" pitchFamily="34" charset="0"/>
              <a:buChar char="•"/>
            </a:pPr>
            <a:r>
              <a:rPr lang="en-US" b="0" i="0" dirty="0">
                <a:solidFill>
                  <a:srgbClr val="374151"/>
                </a:solidFill>
                <a:effectLst/>
                <a:latin typeface="Söhne"/>
              </a:rPr>
              <a:t>Essential for Java development</a:t>
            </a:r>
          </a:p>
          <a:p>
            <a:pPr marL="742950" lvl="1" indent="-285750" algn="l">
              <a:buFont typeface="Arial" panose="020B0604020202020204" pitchFamily="34" charset="0"/>
              <a:buChar char="•"/>
            </a:pPr>
            <a:r>
              <a:rPr lang="en-US" dirty="0">
                <a:solidFill>
                  <a:srgbClr val="374151"/>
                </a:solidFill>
                <a:latin typeface="Söhne"/>
              </a:rPr>
              <a:t>Contains all the functionalities you need to develop your java applications</a:t>
            </a:r>
          </a:p>
          <a:p>
            <a:pPr marL="742950" lvl="1" indent="-285750" algn="l">
              <a:buFont typeface="Arial" panose="020B0604020202020204" pitchFamily="34" charset="0"/>
              <a:buChar char="•"/>
            </a:pPr>
            <a:r>
              <a:rPr lang="en-US" b="0" i="0" dirty="0">
                <a:solidFill>
                  <a:srgbClr val="374151"/>
                </a:solidFill>
                <a:effectLst/>
                <a:latin typeface="Söhne"/>
              </a:rPr>
              <a:t>If you want to run java application</a:t>
            </a:r>
            <a:r>
              <a:rPr lang="en-US" dirty="0">
                <a:solidFill>
                  <a:srgbClr val="374151"/>
                </a:solidFill>
                <a:latin typeface="Söhne"/>
              </a:rPr>
              <a:t>s, Java Runtime Environment (JRE) would be sufficient</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Installation steps:</a:t>
            </a:r>
          </a:p>
          <a:p>
            <a:pPr marL="742950" lvl="1" indent="-285750" algn="l">
              <a:buFont typeface="Arial" panose="020B0604020202020204" pitchFamily="34" charset="0"/>
              <a:buChar char="•"/>
            </a:pPr>
            <a:r>
              <a:rPr lang="en-US" b="0" i="0" dirty="0">
                <a:solidFill>
                  <a:srgbClr val="374151"/>
                </a:solidFill>
                <a:effectLst/>
                <a:latin typeface="Söhne"/>
              </a:rPr>
              <a:t>Download JDK from Oracle's website</a:t>
            </a:r>
          </a:p>
          <a:p>
            <a:pPr marL="742950" lvl="1" indent="-285750" algn="l">
              <a:buFont typeface="Arial" panose="020B0604020202020204" pitchFamily="34" charset="0"/>
              <a:buChar char="•"/>
            </a:pPr>
            <a:r>
              <a:rPr lang="en-US" b="0" i="0" dirty="0">
                <a:solidFill>
                  <a:srgbClr val="374151"/>
                </a:solidFill>
                <a:effectLst/>
                <a:latin typeface="Söhne"/>
              </a:rPr>
              <a:t>Install JDK</a:t>
            </a:r>
          </a:p>
          <a:p>
            <a:pPr marL="742950" lvl="1" indent="-285750" algn="l">
              <a:buFont typeface="Arial" panose="020B0604020202020204" pitchFamily="34" charset="0"/>
              <a:buChar char="•"/>
            </a:pPr>
            <a:r>
              <a:rPr lang="en-US" b="0" i="0" dirty="0">
                <a:solidFill>
                  <a:srgbClr val="374151"/>
                </a:solidFill>
                <a:effectLst/>
                <a:latin typeface="Söhne"/>
              </a:rPr>
              <a:t>Set environment variables (if necessary)</a:t>
            </a:r>
          </a:p>
          <a:p>
            <a:pPr marL="742950" lvl="1" indent="-285750" algn="l">
              <a:buFont typeface="Arial" panose="020B0604020202020204" pitchFamily="34" charset="0"/>
              <a:buChar char="•"/>
            </a:pPr>
            <a:r>
              <a:rPr lang="en-US" dirty="0">
                <a:solidFill>
                  <a:srgbClr val="374151"/>
                </a:solidFill>
                <a:latin typeface="Söhne"/>
              </a:rPr>
              <a:t>Follows more details</a:t>
            </a:r>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4237159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43F015-5C48-A39E-C49D-EE4B0FE7A620}"/>
              </a:ext>
            </a:extLst>
          </p:cNvPr>
          <p:cNvSpPr>
            <a:spLocks noGrp="1"/>
          </p:cNvSpPr>
          <p:nvPr>
            <p:ph type="title"/>
          </p:nvPr>
        </p:nvSpPr>
        <p:spPr/>
        <p:txBody>
          <a:bodyPr/>
          <a:lstStyle/>
          <a:p>
            <a:r>
              <a:rPr lang="en-US" dirty="0"/>
              <a:t>JDK installation</a:t>
            </a:r>
          </a:p>
        </p:txBody>
      </p:sp>
      <p:sp>
        <p:nvSpPr>
          <p:cNvPr id="3" name="Content Placeholder 2">
            <a:extLst>
              <a:ext uri="{FF2B5EF4-FFF2-40B4-BE49-F238E27FC236}">
                <a16:creationId xmlns:a16="http://schemas.microsoft.com/office/drawing/2014/main" xmlns="" id="{6978CB98-6E34-3990-7501-0A0528160924}"/>
              </a:ext>
            </a:extLst>
          </p:cNvPr>
          <p:cNvSpPr>
            <a:spLocks noGrp="1"/>
          </p:cNvSpPr>
          <p:nvPr>
            <p:ph idx="1"/>
          </p:nvPr>
        </p:nvSpPr>
        <p:spPr/>
        <p:txBody>
          <a:bodyPr/>
          <a:lstStyle/>
          <a:p>
            <a:r>
              <a:rPr lang="en-US" dirty="0"/>
              <a:t>Visit this link:</a:t>
            </a:r>
          </a:p>
          <a:p>
            <a:pPr lvl="1"/>
            <a:r>
              <a:rPr lang="en-US" dirty="0">
                <a:hlinkClick r:id="rId2"/>
              </a:rPr>
              <a:t>https://www.oracle.com/java/technologies/downloads/#jdk17-windows</a:t>
            </a:r>
            <a:r>
              <a:rPr lang="en-US" dirty="0"/>
              <a:t> </a:t>
            </a:r>
          </a:p>
        </p:txBody>
      </p:sp>
      <p:pic>
        <p:nvPicPr>
          <p:cNvPr id="5" name="Picture 4">
            <a:extLst>
              <a:ext uri="{FF2B5EF4-FFF2-40B4-BE49-F238E27FC236}">
                <a16:creationId xmlns:a16="http://schemas.microsoft.com/office/drawing/2014/main" xmlns="" id="{8A79080D-842A-DF1E-415D-D5C84FC71138}"/>
              </a:ext>
            </a:extLst>
          </p:cNvPr>
          <p:cNvPicPr>
            <a:picLocks noChangeAspect="1"/>
          </p:cNvPicPr>
          <p:nvPr/>
        </p:nvPicPr>
        <p:blipFill>
          <a:blip r:embed="rId3"/>
          <a:stretch>
            <a:fillRect/>
          </a:stretch>
        </p:blipFill>
        <p:spPr>
          <a:xfrm>
            <a:off x="586742" y="3066193"/>
            <a:ext cx="11293819" cy="2751058"/>
          </a:xfrm>
          <a:prstGeom prst="rect">
            <a:avLst/>
          </a:prstGeom>
        </p:spPr>
      </p:pic>
      <p:sp>
        <p:nvSpPr>
          <p:cNvPr id="6" name="Rectangle 5">
            <a:extLst>
              <a:ext uri="{FF2B5EF4-FFF2-40B4-BE49-F238E27FC236}">
                <a16:creationId xmlns:a16="http://schemas.microsoft.com/office/drawing/2014/main" xmlns="" id="{60AE98A7-08A8-EB44-0247-24970D281882}"/>
              </a:ext>
            </a:extLst>
          </p:cNvPr>
          <p:cNvSpPr/>
          <p:nvPr/>
        </p:nvSpPr>
        <p:spPr>
          <a:xfrm>
            <a:off x="5948516" y="4119716"/>
            <a:ext cx="5309419" cy="412955"/>
          </a:xfrm>
          <a:prstGeom prst="rect">
            <a:avLst/>
          </a:prstGeom>
          <a:noFill/>
          <a:ln w="44450">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7501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9730A8-29BB-E3B6-DD0F-918B8F53057D}"/>
              </a:ext>
            </a:extLst>
          </p:cNvPr>
          <p:cNvSpPr>
            <a:spLocks noGrp="1"/>
          </p:cNvSpPr>
          <p:nvPr>
            <p:ph type="title"/>
          </p:nvPr>
        </p:nvSpPr>
        <p:spPr/>
        <p:txBody>
          <a:bodyPr/>
          <a:lstStyle/>
          <a:p>
            <a:r>
              <a:rPr lang="en-US" dirty="0"/>
              <a:t>Cont.</a:t>
            </a:r>
          </a:p>
        </p:txBody>
      </p:sp>
      <p:pic>
        <p:nvPicPr>
          <p:cNvPr id="5" name="Picture 4">
            <a:extLst>
              <a:ext uri="{FF2B5EF4-FFF2-40B4-BE49-F238E27FC236}">
                <a16:creationId xmlns:a16="http://schemas.microsoft.com/office/drawing/2014/main" xmlns="" id="{3EC796E9-A611-BC6E-7F87-5F1ABF2F180D}"/>
              </a:ext>
            </a:extLst>
          </p:cNvPr>
          <p:cNvPicPr>
            <a:picLocks noChangeAspect="1"/>
          </p:cNvPicPr>
          <p:nvPr/>
        </p:nvPicPr>
        <p:blipFill>
          <a:blip r:embed="rId2"/>
          <a:stretch>
            <a:fillRect/>
          </a:stretch>
        </p:blipFill>
        <p:spPr>
          <a:xfrm>
            <a:off x="2474241" y="2073695"/>
            <a:ext cx="6751905" cy="4008467"/>
          </a:xfrm>
          <a:prstGeom prst="rect">
            <a:avLst/>
          </a:prstGeom>
        </p:spPr>
      </p:pic>
    </p:spTree>
    <p:extLst>
      <p:ext uri="{BB962C8B-B14F-4D97-AF65-F5344CB8AC3E}">
        <p14:creationId xmlns:p14="http://schemas.microsoft.com/office/powerpoint/2010/main" val="4563650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849</TotalTime>
  <Words>837</Words>
  <Application>Microsoft Office PowerPoint</Application>
  <PresentationFormat>مخصص</PresentationFormat>
  <Paragraphs>110</Paragraphs>
  <Slides>17</Slides>
  <Notes>0</Notes>
  <HiddenSlides>0</HiddenSlides>
  <MMClips>0</MMClips>
  <ScaleCrop>false</ScaleCrop>
  <HeadingPairs>
    <vt:vector size="4" baseType="variant">
      <vt:variant>
        <vt:lpstr>نسق</vt:lpstr>
      </vt:variant>
      <vt:variant>
        <vt:i4>1</vt:i4>
      </vt:variant>
      <vt:variant>
        <vt:lpstr>عناوين الشرائح</vt:lpstr>
      </vt:variant>
      <vt:variant>
        <vt:i4>17</vt:i4>
      </vt:variant>
    </vt:vector>
  </HeadingPairs>
  <TitlesOfParts>
    <vt:vector size="18" baseType="lpstr">
      <vt:lpstr>Facet</vt:lpstr>
      <vt:lpstr>Introduction to Java programming language</vt:lpstr>
      <vt:lpstr>Agenda</vt:lpstr>
      <vt:lpstr>Brief History of Java</vt:lpstr>
      <vt:lpstr>Why Java?</vt:lpstr>
      <vt:lpstr>Cont.</vt:lpstr>
      <vt:lpstr>Applications uses java</vt:lpstr>
      <vt:lpstr>Setting up JDK</vt:lpstr>
      <vt:lpstr>JDK installation</vt:lpstr>
      <vt:lpstr>Cont.</vt:lpstr>
      <vt:lpstr>Edit system variables</vt:lpstr>
      <vt:lpstr>Check the installation</vt:lpstr>
      <vt:lpstr>IntelliJ IDE</vt:lpstr>
      <vt:lpstr>IntelliJ IED installation</vt:lpstr>
      <vt:lpstr>Run your first Program </vt:lpstr>
      <vt:lpstr>Your first program</vt:lpstr>
      <vt:lpstr>Explanation</vt:lpstr>
      <vt:lpstr>Basic Syntax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language</dc:title>
  <dc:creator>Ahmad Al Tarawneh</dc:creator>
  <cp:lastModifiedBy>Dell_i5</cp:lastModifiedBy>
  <cp:revision>9</cp:revision>
  <dcterms:created xsi:type="dcterms:W3CDTF">2023-10-08T11:30:36Z</dcterms:created>
  <dcterms:modified xsi:type="dcterms:W3CDTF">2024-10-20T20:41:20Z</dcterms:modified>
</cp:coreProperties>
</file>